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8" r:id="rId2"/>
  </p:sldMasterIdLst>
  <p:notesMasterIdLst>
    <p:notesMasterId r:id="rId26"/>
  </p:notesMasterIdLst>
  <p:sldIdLst>
    <p:sldId id="257" r:id="rId3"/>
    <p:sldId id="260" r:id="rId4"/>
    <p:sldId id="261" r:id="rId5"/>
    <p:sldId id="281" r:id="rId6"/>
    <p:sldId id="290" r:id="rId7"/>
    <p:sldId id="262" r:id="rId8"/>
    <p:sldId id="267" r:id="rId9"/>
    <p:sldId id="283" r:id="rId10"/>
    <p:sldId id="288" r:id="rId11"/>
    <p:sldId id="268" r:id="rId12"/>
    <p:sldId id="269" r:id="rId13"/>
    <p:sldId id="284" r:id="rId14"/>
    <p:sldId id="285" r:id="rId15"/>
    <p:sldId id="289" r:id="rId16"/>
    <p:sldId id="286" r:id="rId17"/>
    <p:sldId id="266" r:id="rId18"/>
    <p:sldId id="273" r:id="rId19"/>
    <p:sldId id="274" r:id="rId20"/>
    <p:sldId id="271" r:id="rId21"/>
    <p:sldId id="272" r:id="rId22"/>
    <p:sldId id="280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Brommesson " initials="PB" lastIdx="4" clrIdx="0">
    <p:extLst>
      <p:ext uri="{19B8F6BF-5375-455C-9EA6-DF929625EA0E}">
        <p15:presenceInfo xmlns:p15="http://schemas.microsoft.com/office/powerpoint/2012/main" userId="S-1-5-21-3734648905-106091045-1482741807-84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966" autoAdjust="0"/>
  </p:normalViewPr>
  <p:slideViewPr>
    <p:cSldViewPr snapToGrid="0">
      <p:cViewPr varScale="1">
        <p:scale>
          <a:sx n="67" d="100"/>
          <a:sy n="67" d="100"/>
        </p:scale>
        <p:origin x="8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4A6-46A3-4644-A585-F8A4468A172C}" type="datetimeFigureOut">
              <a:rPr lang="en-US" smtClean="0"/>
              <a:t>10/24/2016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87224-1A97-45D7-9C30-7835DE840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9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23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15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48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7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90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72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8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7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57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05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9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32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53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28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71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5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2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0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67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7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87224-1A97-45D7-9C30-7835DE8409D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65225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44805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3"/>
            <a:ext cx="775790" cy="242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Cascais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33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Cascais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6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9224" y="1104900"/>
            <a:ext cx="2543175" cy="50212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76350"/>
            <a:ext cx="7867650" cy="48498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Cascais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11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Session of the EuFMD - Cascais –Portugal 26-28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0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866" y="1515968"/>
            <a:ext cx="10515600" cy="2852737"/>
          </a:xfrm>
        </p:spPr>
        <p:txBody>
          <a:bodyPr anchor="b"/>
          <a:lstStyle>
            <a:lvl1pPr algn="ctr">
              <a:defRPr sz="6000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 - Author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2570" y="6230912"/>
            <a:ext cx="12169430" cy="627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0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Session of the EuFMD - Cascais –Portugal 26-28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60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0329-7CDF-47F9-BE58-D325D98B0FA4}" type="datetimeFigureOut">
              <a:rPr lang="en-GB" smtClean="0"/>
              <a:t>24/10/2016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C33B-37CB-41A6-81AE-FCF849B70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59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924399"/>
            <a:ext cx="1097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Cascais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8756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Cascais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02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85" y="948178"/>
            <a:ext cx="10787276" cy="5706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715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051" y="166766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Cascais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60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Cascais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9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1054976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Cascais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20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Cascais - Portugal</a:t>
            </a:r>
            <a:endParaRPr lang="en-GB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45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33450"/>
            <a:ext cx="4011084" cy="501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350" y="1304925"/>
            <a:ext cx="6496050" cy="4821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Cascais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37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1438275"/>
            <a:ext cx="7199842" cy="3289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Cascais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5051" y="89305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051" y="2222737"/>
            <a:ext cx="10972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Cascais - Portugal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3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92D63-9156-46CE-85B0-4CC0C447771F}" type="datetimeFigureOut">
              <a:rPr lang="en-GB" smtClean="0"/>
              <a:t>24/10/2016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06A8-E80A-4C63-8A51-B1F9579168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samm-gen-net.shinyapps.io/usamm-gen-ne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ihwa.e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tif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93" y="1725181"/>
            <a:ext cx="10515600" cy="3751072"/>
          </a:xfrm>
        </p:spPr>
        <p:txBody>
          <a:bodyPr>
            <a:normAutofit fontScale="90000"/>
          </a:bodyPr>
          <a:lstStyle/>
          <a:p>
            <a:r>
              <a:rPr lang="sv-SE" sz="6000" dirty="0"/>
              <a:t>The U.S. Animal </a:t>
            </a:r>
            <a:r>
              <a:rPr lang="en-US" sz="6000" dirty="0"/>
              <a:t>Movement</a:t>
            </a:r>
            <a:r>
              <a:rPr lang="sv-SE" sz="6000" dirty="0"/>
              <a:t> </a:t>
            </a:r>
            <a:r>
              <a:rPr lang="en-US" sz="6000" dirty="0" smtClean="0"/>
              <a:t>Model (USAMM)</a:t>
            </a:r>
            <a:r>
              <a:rPr lang="sv-SE" sz="6000" dirty="0" smtClean="0"/>
              <a:t> </a:t>
            </a:r>
            <a:r>
              <a:rPr lang="sv-SE" sz="5400" dirty="0"/>
              <a:t>-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A </a:t>
            </a:r>
            <a:r>
              <a:rPr lang="en-US" dirty="0"/>
              <a:t>Bayesian approach to modeling a</a:t>
            </a:r>
            <a:r>
              <a:rPr lang="en-US" dirty="0" smtClean="0"/>
              <a:t> </a:t>
            </a:r>
            <a:r>
              <a:rPr lang="en-US" dirty="0"/>
              <a:t>partially observed continental scale livestock movement </a:t>
            </a:r>
            <a:r>
              <a:rPr lang="en-US" dirty="0" smtClean="0"/>
              <a:t>network  </a:t>
            </a:r>
            <a:r>
              <a:rPr lang="en-US" dirty="0"/>
              <a:t/>
            </a:r>
            <a:br>
              <a:rPr lang="en-US" dirty="0"/>
            </a:b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226908" y="5671751"/>
            <a:ext cx="620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Peter </a:t>
            </a:r>
            <a:r>
              <a:rPr lang="en-US" sz="2400" dirty="0" smtClean="0"/>
              <a:t>Brommesson, Linköping </a:t>
            </a:r>
            <a:r>
              <a:rPr lang="en-US" sz="2400" dirty="0"/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2415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USAMMv1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051" y="2172347"/>
            <a:ext cx="10972800" cy="4114800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Overall structure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Betweenness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5586483" y="2723875"/>
            <a:ext cx="4117076" cy="3945219"/>
            <a:chOff x="5586483" y="2723875"/>
            <a:chExt cx="4117076" cy="39452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666" y="2723875"/>
              <a:ext cx="3898710" cy="389081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428095" y="6022763"/>
              <a:ext cx="32754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Betweenness</a:t>
              </a:r>
              <a:endParaRPr lang="en-US" dirty="0" smtClean="0"/>
            </a:p>
            <a:p>
              <a:pPr algn="ctr"/>
              <a:endParaRPr lang="en-US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6483" y="2777135"/>
              <a:ext cx="738664" cy="2905223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Density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9862" y="2626799"/>
            <a:ext cx="3932831" cy="3987894"/>
            <a:chOff x="379862" y="2626799"/>
            <a:chExt cx="3932831" cy="39878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51" y="2626799"/>
              <a:ext cx="3707642" cy="39878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79862" y="2777135"/>
              <a:ext cx="534537" cy="36149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594376" y="5917815"/>
            <a:ext cx="253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Lindström</a:t>
            </a:r>
            <a:r>
              <a:rPr lang="en-US" dirty="0" smtClean="0"/>
              <a:t> et al.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0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USAMMv1 </a:t>
            </a:r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72" y="2205903"/>
            <a:ext cx="10972800" cy="4114800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Underestimates #counties with many transports </a:t>
            </a:r>
          </a:p>
          <a:p>
            <a:endParaRPr lang="en-US" dirty="0" smtClean="0"/>
          </a:p>
          <a:p>
            <a:r>
              <a:rPr lang="en-US" dirty="0" smtClean="0"/>
              <a:t>No seasonality included</a:t>
            </a:r>
          </a:p>
          <a:p>
            <a:endParaRPr lang="en-US" dirty="0" smtClean="0"/>
          </a:p>
          <a:p>
            <a:r>
              <a:rPr lang="en-US" dirty="0" smtClean="0"/>
              <a:t>Lacks information 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6707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model (USAMMv2)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7531772" y="2962532"/>
            <a:ext cx="4041537" cy="3724871"/>
          </a:xfrm>
          <a:custGeom>
            <a:avLst/>
            <a:gdLst>
              <a:gd name="connsiteX0" fmla="*/ 0 w 1752935"/>
              <a:gd name="connsiteY0" fmla="*/ 0 h 3895468"/>
              <a:gd name="connsiteX1" fmla="*/ 292156 w 1752935"/>
              <a:gd name="connsiteY1" fmla="*/ 0 h 3895468"/>
              <a:gd name="connsiteX2" fmla="*/ 292156 w 1752935"/>
              <a:gd name="connsiteY2" fmla="*/ 0 h 3895468"/>
              <a:gd name="connsiteX3" fmla="*/ 730390 w 1752935"/>
              <a:gd name="connsiteY3" fmla="*/ 0 h 3895468"/>
              <a:gd name="connsiteX4" fmla="*/ 1752935 w 1752935"/>
              <a:gd name="connsiteY4" fmla="*/ 0 h 3895468"/>
              <a:gd name="connsiteX5" fmla="*/ 1752935 w 1752935"/>
              <a:gd name="connsiteY5" fmla="*/ 649245 h 3895468"/>
              <a:gd name="connsiteX6" fmla="*/ 1752935 w 1752935"/>
              <a:gd name="connsiteY6" fmla="*/ 649245 h 3895468"/>
              <a:gd name="connsiteX7" fmla="*/ 1752935 w 1752935"/>
              <a:gd name="connsiteY7" fmla="*/ 1623112 h 3895468"/>
              <a:gd name="connsiteX8" fmla="*/ 1752935 w 1752935"/>
              <a:gd name="connsiteY8" fmla="*/ 3895468 h 3895468"/>
              <a:gd name="connsiteX9" fmla="*/ 730390 w 1752935"/>
              <a:gd name="connsiteY9" fmla="*/ 3895468 h 3895468"/>
              <a:gd name="connsiteX10" fmla="*/ 292156 w 1752935"/>
              <a:gd name="connsiteY10" fmla="*/ 3895468 h 3895468"/>
              <a:gd name="connsiteX11" fmla="*/ 292156 w 1752935"/>
              <a:gd name="connsiteY11" fmla="*/ 3895468 h 3895468"/>
              <a:gd name="connsiteX12" fmla="*/ 0 w 1752935"/>
              <a:gd name="connsiteY12" fmla="*/ 3895468 h 3895468"/>
              <a:gd name="connsiteX13" fmla="*/ 0 w 1752935"/>
              <a:gd name="connsiteY13" fmla="*/ 1623112 h 3895468"/>
              <a:gd name="connsiteX14" fmla="*/ 0 w 1752935"/>
              <a:gd name="connsiteY14" fmla="*/ 1947734 h 3895468"/>
              <a:gd name="connsiteX15" fmla="*/ 0 w 1752935"/>
              <a:gd name="connsiteY15" fmla="*/ 649245 h 3895468"/>
              <a:gd name="connsiteX16" fmla="*/ 0 w 1752935"/>
              <a:gd name="connsiteY16" fmla="*/ 0 h 389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2935" h="3895468">
                <a:moveTo>
                  <a:pt x="0" y="0"/>
                </a:moveTo>
                <a:lnTo>
                  <a:pt x="292156" y="0"/>
                </a:lnTo>
                <a:lnTo>
                  <a:pt x="292156" y="0"/>
                </a:lnTo>
                <a:lnTo>
                  <a:pt x="730390" y="0"/>
                </a:lnTo>
                <a:lnTo>
                  <a:pt x="1752935" y="0"/>
                </a:lnTo>
                <a:lnTo>
                  <a:pt x="1752935" y="649245"/>
                </a:lnTo>
                <a:lnTo>
                  <a:pt x="1752935" y="649245"/>
                </a:lnTo>
                <a:lnTo>
                  <a:pt x="1752935" y="1623112"/>
                </a:lnTo>
                <a:lnTo>
                  <a:pt x="1752935" y="3895468"/>
                </a:lnTo>
                <a:lnTo>
                  <a:pt x="730390" y="3895468"/>
                </a:lnTo>
                <a:lnTo>
                  <a:pt x="292156" y="3895468"/>
                </a:lnTo>
                <a:lnTo>
                  <a:pt x="292156" y="3895468"/>
                </a:lnTo>
                <a:lnTo>
                  <a:pt x="0" y="3895468"/>
                </a:lnTo>
                <a:lnTo>
                  <a:pt x="0" y="1623112"/>
                </a:lnTo>
                <a:lnTo>
                  <a:pt x="0" y="1947734"/>
                </a:lnTo>
                <a:lnTo>
                  <a:pt x="0" y="64924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445" tIns="53975" rIns="53975" bIns="53975" numCol="1" spcCol="1270" anchor="t" anchorCtr="0">
            <a:noAutofit/>
          </a:bodyPr>
          <a:lstStyle/>
          <a:p>
            <a:pPr marL="457200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100% </a:t>
            </a:r>
            <a:r>
              <a:rPr lang="en-US" sz="2800" dirty="0" smtClean="0">
                <a:solidFill>
                  <a:schemeClr val="tx1"/>
                </a:solidFill>
              </a:rPr>
              <a:t>Transports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Estimates per quarter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kern="1200" dirty="0" smtClean="0">
                <a:solidFill>
                  <a:schemeClr val="bg1">
                    <a:lumMod val="65000"/>
                  </a:schemeClr>
                </a:solidFill>
              </a:rPr>
              <a:t>Attraction estimated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kern="1200" dirty="0" smtClean="0">
                <a:solidFill>
                  <a:schemeClr val="bg1">
                    <a:lumMod val="65000"/>
                  </a:schemeClr>
                </a:solidFill>
              </a:rPr>
              <a:t>Covariates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10% Super nodes</a:t>
            </a:r>
            <a:endParaRPr lang="en-US" sz="2400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531772" y="2130793"/>
            <a:ext cx="4014241" cy="831739"/>
          </a:xfrm>
          <a:custGeom>
            <a:avLst/>
            <a:gdLst>
              <a:gd name="connsiteX0" fmla="*/ 0 w 1752935"/>
              <a:gd name="connsiteY0" fmla="*/ 0 h 831739"/>
              <a:gd name="connsiteX1" fmla="*/ 1752935 w 1752935"/>
              <a:gd name="connsiteY1" fmla="*/ 0 h 831739"/>
              <a:gd name="connsiteX2" fmla="*/ 1752935 w 1752935"/>
              <a:gd name="connsiteY2" fmla="*/ 831739 h 831739"/>
              <a:gd name="connsiteX3" fmla="*/ 0 w 1752935"/>
              <a:gd name="connsiteY3" fmla="*/ 831739 h 831739"/>
              <a:gd name="connsiteX4" fmla="*/ 0 w 1752935"/>
              <a:gd name="connsiteY4" fmla="*/ 0 h 83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831739">
                <a:moveTo>
                  <a:pt x="0" y="0"/>
                </a:moveTo>
                <a:lnTo>
                  <a:pt x="1752935" y="0"/>
                </a:lnTo>
                <a:lnTo>
                  <a:pt x="1752935" y="831739"/>
                </a:lnTo>
                <a:lnTo>
                  <a:pt x="0" y="83173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USAMMv2</a:t>
            </a:r>
            <a:endParaRPr lang="en-US" sz="2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140198" y="2962532"/>
            <a:ext cx="3364278" cy="3069778"/>
          </a:xfrm>
          <a:custGeom>
            <a:avLst/>
            <a:gdLst>
              <a:gd name="connsiteX0" fmla="*/ 0 w 1752935"/>
              <a:gd name="connsiteY0" fmla="*/ 0 h 3617592"/>
              <a:gd name="connsiteX1" fmla="*/ 1022545 w 1752935"/>
              <a:gd name="connsiteY1" fmla="*/ 0 h 3617592"/>
              <a:gd name="connsiteX2" fmla="*/ 1022545 w 1752935"/>
              <a:gd name="connsiteY2" fmla="*/ 0 h 3617592"/>
              <a:gd name="connsiteX3" fmla="*/ 1460779 w 1752935"/>
              <a:gd name="connsiteY3" fmla="*/ 0 h 3617592"/>
              <a:gd name="connsiteX4" fmla="*/ 1752935 w 1752935"/>
              <a:gd name="connsiteY4" fmla="*/ 0 h 3617592"/>
              <a:gd name="connsiteX5" fmla="*/ 1752935 w 1752935"/>
              <a:gd name="connsiteY5" fmla="*/ 2110262 h 3617592"/>
              <a:gd name="connsiteX6" fmla="*/ 1972052 w 1752935"/>
              <a:gd name="connsiteY6" fmla="*/ 2562340 h 3617592"/>
              <a:gd name="connsiteX7" fmla="*/ 1752935 w 1752935"/>
              <a:gd name="connsiteY7" fmla="*/ 3014660 h 3617592"/>
              <a:gd name="connsiteX8" fmla="*/ 1752935 w 1752935"/>
              <a:gd name="connsiteY8" fmla="*/ 3617592 h 3617592"/>
              <a:gd name="connsiteX9" fmla="*/ 1460779 w 1752935"/>
              <a:gd name="connsiteY9" fmla="*/ 3617592 h 3617592"/>
              <a:gd name="connsiteX10" fmla="*/ 1022545 w 1752935"/>
              <a:gd name="connsiteY10" fmla="*/ 3617592 h 3617592"/>
              <a:gd name="connsiteX11" fmla="*/ 1022545 w 1752935"/>
              <a:gd name="connsiteY11" fmla="*/ 3617592 h 3617592"/>
              <a:gd name="connsiteX12" fmla="*/ 0 w 1752935"/>
              <a:gd name="connsiteY12" fmla="*/ 3617592 h 3617592"/>
              <a:gd name="connsiteX13" fmla="*/ 0 w 1752935"/>
              <a:gd name="connsiteY13" fmla="*/ 3014660 h 3617592"/>
              <a:gd name="connsiteX14" fmla="*/ 0 w 1752935"/>
              <a:gd name="connsiteY14" fmla="*/ 2110262 h 3617592"/>
              <a:gd name="connsiteX15" fmla="*/ 0 w 1752935"/>
              <a:gd name="connsiteY15" fmla="*/ 2110262 h 3617592"/>
              <a:gd name="connsiteX16" fmla="*/ 0 w 1752935"/>
              <a:gd name="connsiteY16" fmla="*/ 0 h 361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2935" h="3617592">
                <a:moveTo>
                  <a:pt x="0" y="0"/>
                </a:moveTo>
                <a:lnTo>
                  <a:pt x="1022545" y="0"/>
                </a:lnTo>
                <a:lnTo>
                  <a:pt x="1022545" y="0"/>
                </a:lnTo>
                <a:lnTo>
                  <a:pt x="1460779" y="0"/>
                </a:lnTo>
                <a:lnTo>
                  <a:pt x="1752935" y="0"/>
                </a:lnTo>
                <a:lnTo>
                  <a:pt x="1752935" y="2110262"/>
                </a:lnTo>
                <a:lnTo>
                  <a:pt x="1972052" y="2562340"/>
                </a:lnTo>
                <a:lnTo>
                  <a:pt x="1752935" y="3014660"/>
                </a:lnTo>
                <a:lnTo>
                  <a:pt x="1752935" y="3617592"/>
                </a:lnTo>
                <a:lnTo>
                  <a:pt x="1460779" y="3617592"/>
                </a:lnTo>
                <a:lnTo>
                  <a:pt x="1022545" y="3617592"/>
                </a:lnTo>
                <a:lnTo>
                  <a:pt x="1022545" y="3617592"/>
                </a:lnTo>
                <a:lnTo>
                  <a:pt x="0" y="3617592"/>
                </a:lnTo>
                <a:lnTo>
                  <a:pt x="0" y="3014660"/>
                </a:lnTo>
                <a:lnTo>
                  <a:pt x="0" y="2110262"/>
                </a:lnTo>
                <a:lnTo>
                  <a:pt x="0" y="21102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445" tIns="53975" rIns="53975" bIns="53975" numCol="1" spcCol="1270" anchor="t" anchorCtr="0">
            <a:noAutofit/>
          </a:bodyPr>
          <a:lstStyle/>
          <a:p>
            <a:pPr marL="457200" lvl="0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tx1"/>
                </a:solidFill>
              </a:rPr>
              <a:t>100% Transports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State spec. kernels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Number of </a:t>
            </a:r>
            <a:r>
              <a:rPr lang="en-US" sz="2400" dirty="0" smtClean="0">
                <a:solidFill>
                  <a:schemeClr val="tx1"/>
                </a:solidFill>
              </a:rPr>
              <a:t>trp</a:t>
            </a:r>
            <a:r>
              <a:rPr lang="en-US" sz="2400" dirty="0" smtClean="0">
                <a:solidFill>
                  <a:schemeClr val="tx1"/>
                </a:solidFill>
              </a:rPr>
              <a:t> per state</a:t>
            </a:r>
          </a:p>
        </p:txBody>
      </p:sp>
      <p:sp>
        <p:nvSpPr>
          <p:cNvPr id="11" name="Freeform 10"/>
          <p:cNvSpPr/>
          <p:nvPr/>
        </p:nvSpPr>
        <p:spPr>
          <a:xfrm>
            <a:off x="4140198" y="2130793"/>
            <a:ext cx="3378826" cy="831739"/>
          </a:xfrm>
          <a:custGeom>
            <a:avLst/>
            <a:gdLst>
              <a:gd name="connsiteX0" fmla="*/ 0 w 1752935"/>
              <a:gd name="connsiteY0" fmla="*/ 0 h 695636"/>
              <a:gd name="connsiteX1" fmla="*/ 1752935 w 1752935"/>
              <a:gd name="connsiteY1" fmla="*/ 0 h 695636"/>
              <a:gd name="connsiteX2" fmla="*/ 1752935 w 1752935"/>
              <a:gd name="connsiteY2" fmla="*/ 695636 h 695636"/>
              <a:gd name="connsiteX3" fmla="*/ 0 w 1752935"/>
              <a:gd name="connsiteY3" fmla="*/ 695636 h 695636"/>
              <a:gd name="connsiteX4" fmla="*/ 0 w 1752935"/>
              <a:gd name="connsiteY4" fmla="*/ 0 h 69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695636">
                <a:moveTo>
                  <a:pt x="0" y="0"/>
                </a:moveTo>
                <a:lnTo>
                  <a:pt x="1752935" y="0"/>
                </a:lnTo>
                <a:lnTo>
                  <a:pt x="1752935" y="695636"/>
                </a:lnTo>
                <a:lnTo>
                  <a:pt x="0" y="6956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USAMMv1</a:t>
            </a:r>
            <a:endParaRPr lang="en-US" sz="3200" kern="1200" dirty="0" smtClean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/>
              <a:t>(</a:t>
            </a:r>
            <a:r>
              <a:rPr lang="en-US" sz="1700" dirty="0" smtClean="0"/>
              <a:t>Lindström</a:t>
            </a:r>
            <a:r>
              <a:rPr lang="en-US" sz="1700" dirty="0" smtClean="0"/>
              <a:t> et al. 2013)</a:t>
            </a:r>
            <a:endParaRPr lang="en-US" sz="1700" kern="1200" dirty="0"/>
          </a:p>
        </p:txBody>
      </p:sp>
      <p:sp>
        <p:nvSpPr>
          <p:cNvPr id="12" name="Rectangular Callout 11"/>
          <p:cNvSpPr/>
          <p:nvPr/>
        </p:nvSpPr>
        <p:spPr>
          <a:xfrm>
            <a:off x="580337" y="2687492"/>
            <a:ext cx="3535148" cy="2676078"/>
          </a:xfrm>
          <a:prstGeom prst="wedgeRectCallout">
            <a:avLst>
              <a:gd name="adj1" fmla="val 62500"/>
              <a:gd name="adj2" fmla="val 20830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0% ICVI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Number of </a:t>
            </a:r>
            <a:r>
              <a:rPr lang="en-US" sz="2800" dirty="0" smtClean="0">
                <a:solidFill>
                  <a:schemeClr val="tx1"/>
                </a:solidFill>
              </a:rPr>
              <a:t>farms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Historical </a:t>
            </a:r>
            <a:r>
              <a:rPr lang="en-US" sz="2800" dirty="0">
                <a:solidFill>
                  <a:schemeClr val="tx1"/>
                </a:solidFill>
              </a:rPr>
              <a:t>inflow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0337" y="2130793"/>
            <a:ext cx="3535148" cy="556698"/>
          </a:xfrm>
          <a:custGeom>
            <a:avLst/>
            <a:gdLst>
              <a:gd name="connsiteX0" fmla="*/ 0 w 1752935"/>
              <a:gd name="connsiteY0" fmla="*/ 0 h 556698"/>
              <a:gd name="connsiteX1" fmla="*/ 1752935 w 1752935"/>
              <a:gd name="connsiteY1" fmla="*/ 0 h 556698"/>
              <a:gd name="connsiteX2" fmla="*/ 1752935 w 1752935"/>
              <a:gd name="connsiteY2" fmla="*/ 556698 h 556698"/>
              <a:gd name="connsiteX3" fmla="*/ 0 w 1752935"/>
              <a:gd name="connsiteY3" fmla="*/ 556698 h 556698"/>
              <a:gd name="connsiteX4" fmla="*/ 0 w 1752935"/>
              <a:gd name="connsiteY4" fmla="*/ 0 h 55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556698">
                <a:moveTo>
                  <a:pt x="0" y="0"/>
                </a:moveTo>
                <a:lnTo>
                  <a:pt x="1752935" y="0"/>
                </a:lnTo>
                <a:lnTo>
                  <a:pt x="1752935" y="556698"/>
                </a:lnTo>
                <a:lnTo>
                  <a:pt x="0" y="556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Data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16060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model (USAMMv2</a:t>
            </a:r>
            <a:r>
              <a:rPr lang="en-GB" dirty="0" smtClean="0"/>
              <a:t>) </a:t>
            </a:r>
            <a:r>
              <a:rPr lang="en-GB" dirty="0" smtClean="0"/>
              <a:t>ctd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7531772" y="2962532"/>
            <a:ext cx="4041537" cy="3724871"/>
          </a:xfrm>
          <a:custGeom>
            <a:avLst/>
            <a:gdLst>
              <a:gd name="connsiteX0" fmla="*/ 0 w 1752935"/>
              <a:gd name="connsiteY0" fmla="*/ 0 h 3895468"/>
              <a:gd name="connsiteX1" fmla="*/ 292156 w 1752935"/>
              <a:gd name="connsiteY1" fmla="*/ 0 h 3895468"/>
              <a:gd name="connsiteX2" fmla="*/ 292156 w 1752935"/>
              <a:gd name="connsiteY2" fmla="*/ 0 h 3895468"/>
              <a:gd name="connsiteX3" fmla="*/ 730390 w 1752935"/>
              <a:gd name="connsiteY3" fmla="*/ 0 h 3895468"/>
              <a:gd name="connsiteX4" fmla="*/ 1752935 w 1752935"/>
              <a:gd name="connsiteY4" fmla="*/ 0 h 3895468"/>
              <a:gd name="connsiteX5" fmla="*/ 1752935 w 1752935"/>
              <a:gd name="connsiteY5" fmla="*/ 649245 h 3895468"/>
              <a:gd name="connsiteX6" fmla="*/ 1752935 w 1752935"/>
              <a:gd name="connsiteY6" fmla="*/ 649245 h 3895468"/>
              <a:gd name="connsiteX7" fmla="*/ 1752935 w 1752935"/>
              <a:gd name="connsiteY7" fmla="*/ 1623112 h 3895468"/>
              <a:gd name="connsiteX8" fmla="*/ 1752935 w 1752935"/>
              <a:gd name="connsiteY8" fmla="*/ 3895468 h 3895468"/>
              <a:gd name="connsiteX9" fmla="*/ 730390 w 1752935"/>
              <a:gd name="connsiteY9" fmla="*/ 3895468 h 3895468"/>
              <a:gd name="connsiteX10" fmla="*/ 292156 w 1752935"/>
              <a:gd name="connsiteY10" fmla="*/ 3895468 h 3895468"/>
              <a:gd name="connsiteX11" fmla="*/ 292156 w 1752935"/>
              <a:gd name="connsiteY11" fmla="*/ 3895468 h 3895468"/>
              <a:gd name="connsiteX12" fmla="*/ 0 w 1752935"/>
              <a:gd name="connsiteY12" fmla="*/ 3895468 h 3895468"/>
              <a:gd name="connsiteX13" fmla="*/ 0 w 1752935"/>
              <a:gd name="connsiteY13" fmla="*/ 1623112 h 3895468"/>
              <a:gd name="connsiteX14" fmla="*/ 0 w 1752935"/>
              <a:gd name="connsiteY14" fmla="*/ 1947734 h 3895468"/>
              <a:gd name="connsiteX15" fmla="*/ 0 w 1752935"/>
              <a:gd name="connsiteY15" fmla="*/ 649245 h 3895468"/>
              <a:gd name="connsiteX16" fmla="*/ 0 w 1752935"/>
              <a:gd name="connsiteY16" fmla="*/ 0 h 389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2935" h="3895468">
                <a:moveTo>
                  <a:pt x="0" y="0"/>
                </a:moveTo>
                <a:lnTo>
                  <a:pt x="292156" y="0"/>
                </a:lnTo>
                <a:lnTo>
                  <a:pt x="292156" y="0"/>
                </a:lnTo>
                <a:lnTo>
                  <a:pt x="730390" y="0"/>
                </a:lnTo>
                <a:lnTo>
                  <a:pt x="1752935" y="0"/>
                </a:lnTo>
                <a:lnTo>
                  <a:pt x="1752935" y="649245"/>
                </a:lnTo>
                <a:lnTo>
                  <a:pt x="1752935" y="649245"/>
                </a:lnTo>
                <a:lnTo>
                  <a:pt x="1752935" y="1623112"/>
                </a:lnTo>
                <a:lnTo>
                  <a:pt x="1752935" y="3895468"/>
                </a:lnTo>
                <a:lnTo>
                  <a:pt x="730390" y="3895468"/>
                </a:lnTo>
                <a:lnTo>
                  <a:pt x="292156" y="3895468"/>
                </a:lnTo>
                <a:lnTo>
                  <a:pt x="292156" y="3895468"/>
                </a:lnTo>
                <a:lnTo>
                  <a:pt x="0" y="3895468"/>
                </a:lnTo>
                <a:lnTo>
                  <a:pt x="0" y="1623112"/>
                </a:lnTo>
                <a:lnTo>
                  <a:pt x="0" y="1947734"/>
                </a:lnTo>
                <a:lnTo>
                  <a:pt x="0" y="64924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445" tIns="53975" rIns="53975" bIns="53975" numCol="1" spcCol="1270" anchor="t" anchorCtr="0">
            <a:noAutofit/>
          </a:bodyPr>
          <a:lstStyle/>
          <a:p>
            <a:pPr marL="457200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100% </a:t>
            </a:r>
            <a:r>
              <a:rPr lang="en-US" sz="2800" dirty="0" smtClean="0">
                <a:solidFill>
                  <a:schemeClr val="tx1"/>
                </a:solidFill>
              </a:rPr>
              <a:t>Transports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Estimates per quarter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kern="1200" dirty="0" smtClean="0">
                <a:solidFill>
                  <a:schemeClr val="tx1"/>
                </a:solidFill>
              </a:rPr>
              <a:t>Attraction estimated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kern="1200" dirty="0" smtClean="0">
                <a:solidFill>
                  <a:schemeClr val="bg1">
                    <a:lumMod val="65000"/>
                  </a:schemeClr>
                </a:solidFill>
              </a:rPr>
              <a:t>Covariates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10% Super nodes</a:t>
            </a:r>
            <a:endParaRPr lang="en-US" sz="2400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531772" y="2130793"/>
            <a:ext cx="4014241" cy="831739"/>
          </a:xfrm>
          <a:custGeom>
            <a:avLst/>
            <a:gdLst>
              <a:gd name="connsiteX0" fmla="*/ 0 w 1752935"/>
              <a:gd name="connsiteY0" fmla="*/ 0 h 831739"/>
              <a:gd name="connsiteX1" fmla="*/ 1752935 w 1752935"/>
              <a:gd name="connsiteY1" fmla="*/ 0 h 831739"/>
              <a:gd name="connsiteX2" fmla="*/ 1752935 w 1752935"/>
              <a:gd name="connsiteY2" fmla="*/ 831739 h 831739"/>
              <a:gd name="connsiteX3" fmla="*/ 0 w 1752935"/>
              <a:gd name="connsiteY3" fmla="*/ 831739 h 831739"/>
              <a:gd name="connsiteX4" fmla="*/ 0 w 1752935"/>
              <a:gd name="connsiteY4" fmla="*/ 0 h 83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831739">
                <a:moveTo>
                  <a:pt x="0" y="0"/>
                </a:moveTo>
                <a:lnTo>
                  <a:pt x="1752935" y="0"/>
                </a:lnTo>
                <a:lnTo>
                  <a:pt x="1752935" y="831739"/>
                </a:lnTo>
                <a:lnTo>
                  <a:pt x="0" y="83173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USAMMv2</a:t>
            </a:r>
            <a:endParaRPr lang="en-US" sz="2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140198" y="2962532"/>
            <a:ext cx="3364278" cy="3069778"/>
          </a:xfrm>
          <a:custGeom>
            <a:avLst/>
            <a:gdLst>
              <a:gd name="connsiteX0" fmla="*/ 0 w 1752935"/>
              <a:gd name="connsiteY0" fmla="*/ 0 h 3617592"/>
              <a:gd name="connsiteX1" fmla="*/ 1022545 w 1752935"/>
              <a:gd name="connsiteY1" fmla="*/ 0 h 3617592"/>
              <a:gd name="connsiteX2" fmla="*/ 1022545 w 1752935"/>
              <a:gd name="connsiteY2" fmla="*/ 0 h 3617592"/>
              <a:gd name="connsiteX3" fmla="*/ 1460779 w 1752935"/>
              <a:gd name="connsiteY3" fmla="*/ 0 h 3617592"/>
              <a:gd name="connsiteX4" fmla="*/ 1752935 w 1752935"/>
              <a:gd name="connsiteY4" fmla="*/ 0 h 3617592"/>
              <a:gd name="connsiteX5" fmla="*/ 1752935 w 1752935"/>
              <a:gd name="connsiteY5" fmla="*/ 2110262 h 3617592"/>
              <a:gd name="connsiteX6" fmla="*/ 1972052 w 1752935"/>
              <a:gd name="connsiteY6" fmla="*/ 2562340 h 3617592"/>
              <a:gd name="connsiteX7" fmla="*/ 1752935 w 1752935"/>
              <a:gd name="connsiteY7" fmla="*/ 3014660 h 3617592"/>
              <a:gd name="connsiteX8" fmla="*/ 1752935 w 1752935"/>
              <a:gd name="connsiteY8" fmla="*/ 3617592 h 3617592"/>
              <a:gd name="connsiteX9" fmla="*/ 1460779 w 1752935"/>
              <a:gd name="connsiteY9" fmla="*/ 3617592 h 3617592"/>
              <a:gd name="connsiteX10" fmla="*/ 1022545 w 1752935"/>
              <a:gd name="connsiteY10" fmla="*/ 3617592 h 3617592"/>
              <a:gd name="connsiteX11" fmla="*/ 1022545 w 1752935"/>
              <a:gd name="connsiteY11" fmla="*/ 3617592 h 3617592"/>
              <a:gd name="connsiteX12" fmla="*/ 0 w 1752935"/>
              <a:gd name="connsiteY12" fmla="*/ 3617592 h 3617592"/>
              <a:gd name="connsiteX13" fmla="*/ 0 w 1752935"/>
              <a:gd name="connsiteY13" fmla="*/ 3014660 h 3617592"/>
              <a:gd name="connsiteX14" fmla="*/ 0 w 1752935"/>
              <a:gd name="connsiteY14" fmla="*/ 2110262 h 3617592"/>
              <a:gd name="connsiteX15" fmla="*/ 0 w 1752935"/>
              <a:gd name="connsiteY15" fmla="*/ 2110262 h 3617592"/>
              <a:gd name="connsiteX16" fmla="*/ 0 w 1752935"/>
              <a:gd name="connsiteY16" fmla="*/ 0 h 361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2935" h="3617592">
                <a:moveTo>
                  <a:pt x="0" y="0"/>
                </a:moveTo>
                <a:lnTo>
                  <a:pt x="1022545" y="0"/>
                </a:lnTo>
                <a:lnTo>
                  <a:pt x="1022545" y="0"/>
                </a:lnTo>
                <a:lnTo>
                  <a:pt x="1460779" y="0"/>
                </a:lnTo>
                <a:lnTo>
                  <a:pt x="1752935" y="0"/>
                </a:lnTo>
                <a:lnTo>
                  <a:pt x="1752935" y="2110262"/>
                </a:lnTo>
                <a:lnTo>
                  <a:pt x="1972052" y="2562340"/>
                </a:lnTo>
                <a:lnTo>
                  <a:pt x="1752935" y="3014660"/>
                </a:lnTo>
                <a:lnTo>
                  <a:pt x="1752935" y="3617592"/>
                </a:lnTo>
                <a:lnTo>
                  <a:pt x="1460779" y="3617592"/>
                </a:lnTo>
                <a:lnTo>
                  <a:pt x="1022545" y="3617592"/>
                </a:lnTo>
                <a:lnTo>
                  <a:pt x="1022545" y="3617592"/>
                </a:lnTo>
                <a:lnTo>
                  <a:pt x="0" y="3617592"/>
                </a:lnTo>
                <a:lnTo>
                  <a:pt x="0" y="3014660"/>
                </a:lnTo>
                <a:lnTo>
                  <a:pt x="0" y="2110262"/>
                </a:lnTo>
                <a:lnTo>
                  <a:pt x="0" y="21102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445" tIns="53975" rIns="53975" bIns="53975" numCol="1" spcCol="1270" anchor="t" anchorCtr="0">
            <a:noAutofit/>
          </a:bodyPr>
          <a:lstStyle/>
          <a:p>
            <a:pPr marL="457200" lvl="0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tx1"/>
                </a:solidFill>
              </a:rPr>
              <a:t>100% Transports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State spec. kernels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Number of </a:t>
            </a:r>
            <a:r>
              <a:rPr lang="en-US" sz="2400" dirty="0" smtClean="0">
                <a:solidFill>
                  <a:schemeClr val="tx1"/>
                </a:solidFill>
              </a:rPr>
              <a:t>trp</a:t>
            </a:r>
            <a:r>
              <a:rPr lang="en-US" sz="2400" dirty="0" smtClean="0">
                <a:solidFill>
                  <a:schemeClr val="tx1"/>
                </a:solidFill>
              </a:rPr>
              <a:t> per state</a:t>
            </a:r>
          </a:p>
        </p:txBody>
      </p:sp>
      <p:sp>
        <p:nvSpPr>
          <p:cNvPr id="11" name="Freeform 10"/>
          <p:cNvSpPr/>
          <p:nvPr/>
        </p:nvSpPr>
        <p:spPr>
          <a:xfrm>
            <a:off x="4140198" y="2130793"/>
            <a:ext cx="3378826" cy="831739"/>
          </a:xfrm>
          <a:custGeom>
            <a:avLst/>
            <a:gdLst>
              <a:gd name="connsiteX0" fmla="*/ 0 w 1752935"/>
              <a:gd name="connsiteY0" fmla="*/ 0 h 695636"/>
              <a:gd name="connsiteX1" fmla="*/ 1752935 w 1752935"/>
              <a:gd name="connsiteY1" fmla="*/ 0 h 695636"/>
              <a:gd name="connsiteX2" fmla="*/ 1752935 w 1752935"/>
              <a:gd name="connsiteY2" fmla="*/ 695636 h 695636"/>
              <a:gd name="connsiteX3" fmla="*/ 0 w 1752935"/>
              <a:gd name="connsiteY3" fmla="*/ 695636 h 695636"/>
              <a:gd name="connsiteX4" fmla="*/ 0 w 1752935"/>
              <a:gd name="connsiteY4" fmla="*/ 0 h 69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695636">
                <a:moveTo>
                  <a:pt x="0" y="0"/>
                </a:moveTo>
                <a:lnTo>
                  <a:pt x="1752935" y="0"/>
                </a:lnTo>
                <a:lnTo>
                  <a:pt x="1752935" y="695636"/>
                </a:lnTo>
                <a:lnTo>
                  <a:pt x="0" y="6956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USAMMv1</a:t>
            </a:r>
            <a:endParaRPr lang="en-US" sz="3200" kern="1200" dirty="0" smtClean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/>
              <a:t>(</a:t>
            </a:r>
            <a:r>
              <a:rPr lang="en-US" sz="1700" dirty="0" smtClean="0"/>
              <a:t>Lindström</a:t>
            </a:r>
            <a:r>
              <a:rPr lang="en-US" sz="1700" dirty="0" smtClean="0"/>
              <a:t> et al. 2013)</a:t>
            </a:r>
            <a:endParaRPr lang="en-US" sz="1700" kern="1200" dirty="0"/>
          </a:p>
        </p:txBody>
      </p:sp>
      <p:sp>
        <p:nvSpPr>
          <p:cNvPr id="12" name="Rectangular Callout 11"/>
          <p:cNvSpPr/>
          <p:nvPr/>
        </p:nvSpPr>
        <p:spPr>
          <a:xfrm>
            <a:off x="580337" y="2687492"/>
            <a:ext cx="3535148" cy="2676078"/>
          </a:xfrm>
          <a:prstGeom prst="wedgeRectCallout">
            <a:avLst>
              <a:gd name="adj1" fmla="val 62500"/>
              <a:gd name="adj2" fmla="val 20830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0% ICVI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Number of </a:t>
            </a:r>
            <a:r>
              <a:rPr lang="en-US" sz="2800" dirty="0" smtClean="0">
                <a:solidFill>
                  <a:schemeClr val="tx1"/>
                </a:solidFill>
              </a:rPr>
              <a:t>farms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Historical </a:t>
            </a:r>
            <a:r>
              <a:rPr lang="en-US" sz="2800" dirty="0">
                <a:solidFill>
                  <a:schemeClr val="tx1"/>
                </a:solidFill>
              </a:rPr>
              <a:t>inflow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0337" y="2130793"/>
            <a:ext cx="3535148" cy="556698"/>
          </a:xfrm>
          <a:custGeom>
            <a:avLst/>
            <a:gdLst>
              <a:gd name="connsiteX0" fmla="*/ 0 w 1752935"/>
              <a:gd name="connsiteY0" fmla="*/ 0 h 556698"/>
              <a:gd name="connsiteX1" fmla="*/ 1752935 w 1752935"/>
              <a:gd name="connsiteY1" fmla="*/ 0 h 556698"/>
              <a:gd name="connsiteX2" fmla="*/ 1752935 w 1752935"/>
              <a:gd name="connsiteY2" fmla="*/ 556698 h 556698"/>
              <a:gd name="connsiteX3" fmla="*/ 0 w 1752935"/>
              <a:gd name="connsiteY3" fmla="*/ 556698 h 556698"/>
              <a:gd name="connsiteX4" fmla="*/ 0 w 1752935"/>
              <a:gd name="connsiteY4" fmla="*/ 0 h 55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556698">
                <a:moveTo>
                  <a:pt x="0" y="0"/>
                </a:moveTo>
                <a:lnTo>
                  <a:pt x="1752935" y="0"/>
                </a:lnTo>
                <a:lnTo>
                  <a:pt x="1752935" y="556698"/>
                </a:lnTo>
                <a:lnTo>
                  <a:pt x="0" y="556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Data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27789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model (USAMMv2) </a:t>
            </a:r>
            <a:r>
              <a:rPr lang="en-GB" dirty="0"/>
              <a:t>ctd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7531772" y="2962532"/>
            <a:ext cx="4041537" cy="3724871"/>
          </a:xfrm>
          <a:custGeom>
            <a:avLst/>
            <a:gdLst>
              <a:gd name="connsiteX0" fmla="*/ 0 w 1752935"/>
              <a:gd name="connsiteY0" fmla="*/ 0 h 3895468"/>
              <a:gd name="connsiteX1" fmla="*/ 292156 w 1752935"/>
              <a:gd name="connsiteY1" fmla="*/ 0 h 3895468"/>
              <a:gd name="connsiteX2" fmla="*/ 292156 w 1752935"/>
              <a:gd name="connsiteY2" fmla="*/ 0 h 3895468"/>
              <a:gd name="connsiteX3" fmla="*/ 730390 w 1752935"/>
              <a:gd name="connsiteY3" fmla="*/ 0 h 3895468"/>
              <a:gd name="connsiteX4" fmla="*/ 1752935 w 1752935"/>
              <a:gd name="connsiteY4" fmla="*/ 0 h 3895468"/>
              <a:gd name="connsiteX5" fmla="*/ 1752935 w 1752935"/>
              <a:gd name="connsiteY5" fmla="*/ 649245 h 3895468"/>
              <a:gd name="connsiteX6" fmla="*/ 1752935 w 1752935"/>
              <a:gd name="connsiteY6" fmla="*/ 649245 h 3895468"/>
              <a:gd name="connsiteX7" fmla="*/ 1752935 w 1752935"/>
              <a:gd name="connsiteY7" fmla="*/ 1623112 h 3895468"/>
              <a:gd name="connsiteX8" fmla="*/ 1752935 w 1752935"/>
              <a:gd name="connsiteY8" fmla="*/ 3895468 h 3895468"/>
              <a:gd name="connsiteX9" fmla="*/ 730390 w 1752935"/>
              <a:gd name="connsiteY9" fmla="*/ 3895468 h 3895468"/>
              <a:gd name="connsiteX10" fmla="*/ 292156 w 1752935"/>
              <a:gd name="connsiteY10" fmla="*/ 3895468 h 3895468"/>
              <a:gd name="connsiteX11" fmla="*/ 292156 w 1752935"/>
              <a:gd name="connsiteY11" fmla="*/ 3895468 h 3895468"/>
              <a:gd name="connsiteX12" fmla="*/ 0 w 1752935"/>
              <a:gd name="connsiteY12" fmla="*/ 3895468 h 3895468"/>
              <a:gd name="connsiteX13" fmla="*/ 0 w 1752935"/>
              <a:gd name="connsiteY13" fmla="*/ 1623112 h 3895468"/>
              <a:gd name="connsiteX14" fmla="*/ 0 w 1752935"/>
              <a:gd name="connsiteY14" fmla="*/ 1947734 h 3895468"/>
              <a:gd name="connsiteX15" fmla="*/ 0 w 1752935"/>
              <a:gd name="connsiteY15" fmla="*/ 649245 h 3895468"/>
              <a:gd name="connsiteX16" fmla="*/ 0 w 1752935"/>
              <a:gd name="connsiteY16" fmla="*/ 0 h 389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2935" h="3895468">
                <a:moveTo>
                  <a:pt x="0" y="0"/>
                </a:moveTo>
                <a:lnTo>
                  <a:pt x="292156" y="0"/>
                </a:lnTo>
                <a:lnTo>
                  <a:pt x="292156" y="0"/>
                </a:lnTo>
                <a:lnTo>
                  <a:pt x="730390" y="0"/>
                </a:lnTo>
                <a:lnTo>
                  <a:pt x="1752935" y="0"/>
                </a:lnTo>
                <a:lnTo>
                  <a:pt x="1752935" y="649245"/>
                </a:lnTo>
                <a:lnTo>
                  <a:pt x="1752935" y="649245"/>
                </a:lnTo>
                <a:lnTo>
                  <a:pt x="1752935" y="1623112"/>
                </a:lnTo>
                <a:lnTo>
                  <a:pt x="1752935" y="3895468"/>
                </a:lnTo>
                <a:lnTo>
                  <a:pt x="730390" y="3895468"/>
                </a:lnTo>
                <a:lnTo>
                  <a:pt x="292156" y="3895468"/>
                </a:lnTo>
                <a:lnTo>
                  <a:pt x="292156" y="3895468"/>
                </a:lnTo>
                <a:lnTo>
                  <a:pt x="0" y="3895468"/>
                </a:lnTo>
                <a:lnTo>
                  <a:pt x="0" y="1623112"/>
                </a:lnTo>
                <a:lnTo>
                  <a:pt x="0" y="1947734"/>
                </a:lnTo>
                <a:lnTo>
                  <a:pt x="0" y="64924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445" tIns="53975" rIns="53975" bIns="53975" numCol="1" spcCol="1270" anchor="t" anchorCtr="0">
            <a:noAutofit/>
          </a:bodyPr>
          <a:lstStyle/>
          <a:p>
            <a:pPr marL="457200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100% </a:t>
            </a:r>
            <a:r>
              <a:rPr lang="en-US" sz="2800" dirty="0" smtClean="0">
                <a:solidFill>
                  <a:schemeClr val="tx1"/>
                </a:solidFill>
              </a:rPr>
              <a:t>Transports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Estimates per quarter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kern="1200" dirty="0" smtClean="0">
                <a:solidFill>
                  <a:schemeClr val="tx1"/>
                </a:solidFill>
              </a:rPr>
              <a:t>Attraction estimated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kern="1200" dirty="0" smtClean="0">
                <a:solidFill>
                  <a:schemeClr val="tx1"/>
                </a:solidFill>
              </a:rPr>
              <a:t>Covariates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10% Super nodes</a:t>
            </a:r>
            <a:endParaRPr lang="en-US" sz="2400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531772" y="2130793"/>
            <a:ext cx="4014241" cy="831739"/>
          </a:xfrm>
          <a:custGeom>
            <a:avLst/>
            <a:gdLst>
              <a:gd name="connsiteX0" fmla="*/ 0 w 1752935"/>
              <a:gd name="connsiteY0" fmla="*/ 0 h 831739"/>
              <a:gd name="connsiteX1" fmla="*/ 1752935 w 1752935"/>
              <a:gd name="connsiteY1" fmla="*/ 0 h 831739"/>
              <a:gd name="connsiteX2" fmla="*/ 1752935 w 1752935"/>
              <a:gd name="connsiteY2" fmla="*/ 831739 h 831739"/>
              <a:gd name="connsiteX3" fmla="*/ 0 w 1752935"/>
              <a:gd name="connsiteY3" fmla="*/ 831739 h 831739"/>
              <a:gd name="connsiteX4" fmla="*/ 0 w 1752935"/>
              <a:gd name="connsiteY4" fmla="*/ 0 h 83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831739">
                <a:moveTo>
                  <a:pt x="0" y="0"/>
                </a:moveTo>
                <a:lnTo>
                  <a:pt x="1752935" y="0"/>
                </a:lnTo>
                <a:lnTo>
                  <a:pt x="1752935" y="831739"/>
                </a:lnTo>
                <a:lnTo>
                  <a:pt x="0" y="83173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USAMMv2</a:t>
            </a:r>
            <a:endParaRPr lang="en-US" sz="2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140198" y="2962532"/>
            <a:ext cx="3364278" cy="3069778"/>
          </a:xfrm>
          <a:custGeom>
            <a:avLst/>
            <a:gdLst>
              <a:gd name="connsiteX0" fmla="*/ 0 w 1752935"/>
              <a:gd name="connsiteY0" fmla="*/ 0 h 3617592"/>
              <a:gd name="connsiteX1" fmla="*/ 1022545 w 1752935"/>
              <a:gd name="connsiteY1" fmla="*/ 0 h 3617592"/>
              <a:gd name="connsiteX2" fmla="*/ 1022545 w 1752935"/>
              <a:gd name="connsiteY2" fmla="*/ 0 h 3617592"/>
              <a:gd name="connsiteX3" fmla="*/ 1460779 w 1752935"/>
              <a:gd name="connsiteY3" fmla="*/ 0 h 3617592"/>
              <a:gd name="connsiteX4" fmla="*/ 1752935 w 1752935"/>
              <a:gd name="connsiteY4" fmla="*/ 0 h 3617592"/>
              <a:gd name="connsiteX5" fmla="*/ 1752935 w 1752935"/>
              <a:gd name="connsiteY5" fmla="*/ 2110262 h 3617592"/>
              <a:gd name="connsiteX6" fmla="*/ 1972052 w 1752935"/>
              <a:gd name="connsiteY6" fmla="*/ 2562340 h 3617592"/>
              <a:gd name="connsiteX7" fmla="*/ 1752935 w 1752935"/>
              <a:gd name="connsiteY7" fmla="*/ 3014660 h 3617592"/>
              <a:gd name="connsiteX8" fmla="*/ 1752935 w 1752935"/>
              <a:gd name="connsiteY8" fmla="*/ 3617592 h 3617592"/>
              <a:gd name="connsiteX9" fmla="*/ 1460779 w 1752935"/>
              <a:gd name="connsiteY9" fmla="*/ 3617592 h 3617592"/>
              <a:gd name="connsiteX10" fmla="*/ 1022545 w 1752935"/>
              <a:gd name="connsiteY10" fmla="*/ 3617592 h 3617592"/>
              <a:gd name="connsiteX11" fmla="*/ 1022545 w 1752935"/>
              <a:gd name="connsiteY11" fmla="*/ 3617592 h 3617592"/>
              <a:gd name="connsiteX12" fmla="*/ 0 w 1752935"/>
              <a:gd name="connsiteY12" fmla="*/ 3617592 h 3617592"/>
              <a:gd name="connsiteX13" fmla="*/ 0 w 1752935"/>
              <a:gd name="connsiteY13" fmla="*/ 3014660 h 3617592"/>
              <a:gd name="connsiteX14" fmla="*/ 0 w 1752935"/>
              <a:gd name="connsiteY14" fmla="*/ 2110262 h 3617592"/>
              <a:gd name="connsiteX15" fmla="*/ 0 w 1752935"/>
              <a:gd name="connsiteY15" fmla="*/ 2110262 h 3617592"/>
              <a:gd name="connsiteX16" fmla="*/ 0 w 1752935"/>
              <a:gd name="connsiteY16" fmla="*/ 0 h 361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2935" h="3617592">
                <a:moveTo>
                  <a:pt x="0" y="0"/>
                </a:moveTo>
                <a:lnTo>
                  <a:pt x="1022545" y="0"/>
                </a:lnTo>
                <a:lnTo>
                  <a:pt x="1022545" y="0"/>
                </a:lnTo>
                <a:lnTo>
                  <a:pt x="1460779" y="0"/>
                </a:lnTo>
                <a:lnTo>
                  <a:pt x="1752935" y="0"/>
                </a:lnTo>
                <a:lnTo>
                  <a:pt x="1752935" y="2110262"/>
                </a:lnTo>
                <a:lnTo>
                  <a:pt x="1972052" y="2562340"/>
                </a:lnTo>
                <a:lnTo>
                  <a:pt x="1752935" y="3014660"/>
                </a:lnTo>
                <a:lnTo>
                  <a:pt x="1752935" y="3617592"/>
                </a:lnTo>
                <a:lnTo>
                  <a:pt x="1460779" y="3617592"/>
                </a:lnTo>
                <a:lnTo>
                  <a:pt x="1022545" y="3617592"/>
                </a:lnTo>
                <a:lnTo>
                  <a:pt x="1022545" y="3617592"/>
                </a:lnTo>
                <a:lnTo>
                  <a:pt x="0" y="3617592"/>
                </a:lnTo>
                <a:lnTo>
                  <a:pt x="0" y="3014660"/>
                </a:lnTo>
                <a:lnTo>
                  <a:pt x="0" y="2110262"/>
                </a:lnTo>
                <a:lnTo>
                  <a:pt x="0" y="21102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445" tIns="53975" rIns="53975" bIns="53975" numCol="1" spcCol="1270" anchor="t" anchorCtr="0">
            <a:noAutofit/>
          </a:bodyPr>
          <a:lstStyle/>
          <a:p>
            <a:pPr marL="457200" lvl="0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tx1"/>
                </a:solidFill>
              </a:rPr>
              <a:t>100% Transports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State spec. kernels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Number of </a:t>
            </a:r>
            <a:r>
              <a:rPr lang="en-US" sz="2400" dirty="0" smtClean="0">
                <a:solidFill>
                  <a:schemeClr val="tx1"/>
                </a:solidFill>
              </a:rPr>
              <a:t>trp</a:t>
            </a:r>
            <a:r>
              <a:rPr lang="en-US" sz="2400" dirty="0" smtClean="0">
                <a:solidFill>
                  <a:schemeClr val="tx1"/>
                </a:solidFill>
              </a:rPr>
              <a:t> per state</a:t>
            </a:r>
          </a:p>
        </p:txBody>
      </p:sp>
      <p:sp>
        <p:nvSpPr>
          <p:cNvPr id="11" name="Freeform 10"/>
          <p:cNvSpPr/>
          <p:nvPr/>
        </p:nvSpPr>
        <p:spPr>
          <a:xfrm>
            <a:off x="4140198" y="2130793"/>
            <a:ext cx="3378826" cy="831739"/>
          </a:xfrm>
          <a:custGeom>
            <a:avLst/>
            <a:gdLst>
              <a:gd name="connsiteX0" fmla="*/ 0 w 1752935"/>
              <a:gd name="connsiteY0" fmla="*/ 0 h 695636"/>
              <a:gd name="connsiteX1" fmla="*/ 1752935 w 1752935"/>
              <a:gd name="connsiteY1" fmla="*/ 0 h 695636"/>
              <a:gd name="connsiteX2" fmla="*/ 1752935 w 1752935"/>
              <a:gd name="connsiteY2" fmla="*/ 695636 h 695636"/>
              <a:gd name="connsiteX3" fmla="*/ 0 w 1752935"/>
              <a:gd name="connsiteY3" fmla="*/ 695636 h 695636"/>
              <a:gd name="connsiteX4" fmla="*/ 0 w 1752935"/>
              <a:gd name="connsiteY4" fmla="*/ 0 h 69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695636">
                <a:moveTo>
                  <a:pt x="0" y="0"/>
                </a:moveTo>
                <a:lnTo>
                  <a:pt x="1752935" y="0"/>
                </a:lnTo>
                <a:lnTo>
                  <a:pt x="1752935" y="695636"/>
                </a:lnTo>
                <a:lnTo>
                  <a:pt x="0" y="6956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USAMMv1</a:t>
            </a:r>
            <a:endParaRPr lang="en-US" sz="3200" kern="1200" dirty="0" smtClean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/>
              <a:t>(</a:t>
            </a:r>
            <a:r>
              <a:rPr lang="en-US" sz="1700" dirty="0" smtClean="0"/>
              <a:t>Lindström</a:t>
            </a:r>
            <a:r>
              <a:rPr lang="en-US" sz="1700" dirty="0" smtClean="0"/>
              <a:t> et al. 2013)</a:t>
            </a:r>
            <a:endParaRPr lang="en-US" sz="1700" kern="1200" dirty="0"/>
          </a:p>
        </p:txBody>
      </p:sp>
      <p:sp>
        <p:nvSpPr>
          <p:cNvPr id="12" name="Rectangular Callout 11"/>
          <p:cNvSpPr/>
          <p:nvPr/>
        </p:nvSpPr>
        <p:spPr>
          <a:xfrm>
            <a:off x="580337" y="2687492"/>
            <a:ext cx="3535148" cy="2676078"/>
          </a:xfrm>
          <a:prstGeom prst="wedgeRectCallout">
            <a:avLst>
              <a:gd name="adj1" fmla="val 62500"/>
              <a:gd name="adj2" fmla="val 20830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0% ICVI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Number of </a:t>
            </a:r>
            <a:r>
              <a:rPr lang="en-US" sz="2800" dirty="0" smtClean="0">
                <a:solidFill>
                  <a:schemeClr val="tx1"/>
                </a:solidFill>
              </a:rPr>
              <a:t>farms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Historical </a:t>
            </a:r>
            <a:r>
              <a:rPr lang="en-US" sz="2800" dirty="0">
                <a:solidFill>
                  <a:schemeClr val="tx1"/>
                </a:solidFill>
              </a:rPr>
              <a:t>inflow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0337" y="2130793"/>
            <a:ext cx="3535148" cy="556698"/>
          </a:xfrm>
          <a:custGeom>
            <a:avLst/>
            <a:gdLst>
              <a:gd name="connsiteX0" fmla="*/ 0 w 1752935"/>
              <a:gd name="connsiteY0" fmla="*/ 0 h 556698"/>
              <a:gd name="connsiteX1" fmla="*/ 1752935 w 1752935"/>
              <a:gd name="connsiteY1" fmla="*/ 0 h 556698"/>
              <a:gd name="connsiteX2" fmla="*/ 1752935 w 1752935"/>
              <a:gd name="connsiteY2" fmla="*/ 556698 h 556698"/>
              <a:gd name="connsiteX3" fmla="*/ 0 w 1752935"/>
              <a:gd name="connsiteY3" fmla="*/ 556698 h 556698"/>
              <a:gd name="connsiteX4" fmla="*/ 0 w 1752935"/>
              <a:gd name="connsiteY4" fmla="*/ 0 h 55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556698">
                <a:moveTo>
                  <a:pt x="0" y="0"/>
                </a:moveTo>
                <a:lnTo>
                  <a:pt x="1752935" y="0"/>
                </a:lnTo>
                <a:lnTo>
                  <a:pt x="1752935" y="556698"/>
                </a:lnTo>
                <a:lnTo>
                  <a:pt x="0" y="556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Data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39272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model (USAMMv2) </a:t>
            </a:r>
            <a:r>
              <a:rPr lang="en-GB" dirty="0"/>
              <a:t>ctd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7531772" y="2962532"/>
            <a:ext cx="4041537" cy="3724871"/>
          </a:xfrm>
          <a:custGeom>
            <a:avLst/>
            <a:gdLst>
              <a:gd name="connsiteX0" fmla="*/ 0 w 1752935"/>
              <a:gd name="connsiteY0" fmla="*/ 0 h 3895468"/>
              <a:gd name="connsiteX1" fmla="*/ 292156 w 1752935"/>
              <a:gd name="connsiteY1" fmla="*/ 0 h 3895468"/>
              <a:gd name="connsiteX2" fmla="*/ 292156 w 1752935"/>
              <a:gd name="connsiteY2" fmla="*/ 0 h 3895468"/>
              <a:gd name="connsiteX3" fmla="*/ 730390 w 1752935"/>
              <a:gd name="connsiteY3" fmla="*/ 0 h 3895468"/>
              <a:gd name="connsiteX4" fmla="*/ 1752935 w 1752935"/>
              <a:gd name="connsiteY4" fmla="*/ 0 h 3895468"/>
              <a:gd name="connsiteX5" fmla="*/ 1752935 w 1752935"/>
              <a:gd name="connsiteY5" fmla="*/ 649245 h 3895468"/>
              <a:gd name="connsiteX6" fmla="*/ 1752935 w 1752935"/>
              <a:gd name="connsiteY6" fmla="*/ 649245 h 3895468"/>
              <a:gd name="connsiteX7" fmla="*/ 1752935 w 1752935"/>
              <a:gd name="connsiteY7" fmla="*/ 1623112 h 3895468"/>
              <a:gd name="connsiteX8" fmla="*/ 1752935 w 1752935"/>
              <a:gd name="connsiteY8" fmla="*/ 3895468 h 3895468"/>
              <a:gd name="connsiteX9" fmla="*/ 730390 w 1752935"/>
              <a:gd name="connsiteY9" fmla="*/ 3895468 h 3895468"/>
              <a:gd name="connsiteX10" fmla="*/ 292156 w 1752935"/>
              <a:gd name="connsiteY10" fmla="*/ 3895468 h 3895468"/>
              <a:gd name="connsiteX11" fmla="*/ 292156 w 1752935"/>
              <a:gd name="connsiteY11" fmla="*/ 3895468 h 3895468"/>
              <a:gd name="connsiteX12" fmla="*/ 0 w 1752935"/>
              <a:gd name="connsiteY12" fmla="*/ 3895468 h 3895468"/>
              <a:gd name="connsiteX13" fmla="*/ 0 w 1752935"/>
              <a:gd name="connsiteY13" fmla="*/ 1623112 h 3895468"/>
              <a:gd name="connsiteX14" fmla="*/ 0 w 1752935"/>
              <a:gd name="connsiteY14" fmla="*/ 1947734 h 3895468"/>
              <a:gd name="connsiteX15" fmla="*/ 0 w 1752935"/>
              <a:gd name="connsiteY15" fmla="*/ 649245 h 3895468"/>
              <a:gd name="connsiteX16" fmla="*/ 0 w 1752935"/>
              <a:gd name="connsiteY16" fmla="*/ 0 h 389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2935" h="3895468">
                <a:moveTo>
                  <a:pt x="0" y="0"/>
                </a:moveTo>
                <a:lnTo>
                  <a:pt x="292156" y="0"/>
                </a:lnTo>
                <a:lnTo>
                  <a:pt x="292156" y="0"/>
                </a:lnTo>
                <a:lnTo>
                  <a:pt x="730390" y="0"/>
                </a:lnTo>
                <a:lnTo>
                  <a:pt x="1752935" y="0"/>
                </a:lnTo>
                <a:lnTo>
                  <a:pt x="1752935" y="649245"/>
                </a:lnTo>
                <a:lnTo>
                  <a:pt x="1752935" y="649245"/>
                </a:lnTo>
                <a:lnTo>
                  <a:pt x="1752935" y="1623112"/>
                </a:lnTo>
                <a:lnTo>
                  <a:pt x="1752935" y="3895468"/>
                </a:lnTo>
                <a:lnTo>
                  <a:pt x="730390" y="3895468"/>
                </a:lnTo>
                <a:lnTo>
                  <a:pt x="292156" y="3895468"/>
                </a:lnTo>
                <a:lnTo>
                  <a:pt x="292156" y="3895468"/>
                </a:lnTo>
                <a:lnTo>
                  <a:pt x="0" y="3895468"/>
                </a:lnTo>
                <a:lnTo>
                  <a:pt x="0" y="1623112"/>
                </a:lnTo>
                <a:lnTo>
                  <a:pt x="0" y="1947734"/>
                </a:lnTo>
                <a:lnTo>
                  <a:pt x="0" y="64924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445" tIns="53975" rIns="53975" bIns="53975" numCol="1" spcCol="1270" anchor="t" anchorCtr="0">
            <a:noAutofit/>
          </a:bodyPr>
          <a:lstStyle/>
          <a:p>
            <a:pPr marL="457200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100% </a:t>
            </a:r>
            <a:r>
              <a:rPr lang="en-US" sz="2800" dirty="0" smtClean="0">
                <a:solidFill>
                  <a:schemeClr val="tx1"/>
                </a:solidFill>
              </a:rPr>
              <a:t>Transports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Estimates per quarter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kern="1200" dirty="0" smtClean="0">
                <a:solidFill>
                  <a:schemeClr val="tx1"/>
                </a:solidFill>
              </a:rPr>
              <a:t>Attraction estimated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kern="1200" dirty="0" smtClean="0">
                <a:solidFill>
                  <a:schemeClr val="tx1"/>
                </a:solidFill>
              </a:rPr>
              <a:t>Covariates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dirty="0" smtClean="0">
                <a:solidFill>
                  <a:schemeClr val="tx1"/>
                </a:solidFill>
              </a:rPr>
              <a:t>10% Super nodes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531772" y="2130793"/>
            <a:ext cx="4014241" cy="831739"/>
          </a:xfrm>
          <a:custGeom>
            <a:avLst/>
            <a:gdLst>
              <a:gd name="connsiteX0" fmla="*/ 0 w 1752935"/>
              <a:gd name="connsiteY0" fmla="*/ 0 h 831739"/>
              <a:gd name="connsiteX1" fmla="*/ 1752935 w 1752935"/>
              <a:gd name="connsiteY1" fmla="*/ 0 h 831739"/>
              <a:gd name="connsiteX2" fmla="*/ 1752935 w 1752935"/>
              <a:gd name="connsiteY2" fmla="*/ 831739 h 831739"/>
              <a:gd name="connsiteX3" fmla="*/ 0 w 1752935"/>
              <a:gd name="connsiteY3" fmla="*/ 831739 h 831739"/>
              <a:gd name="connsiteX4" fmla="*/ 0 w 1752935"/>
              <a:gd name="connsiteY4" fmla="*/ 0 h 83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831739">
                <a:moveTo>
                  <a:pt x="0" y="0"/>
                </a:moveTo>
                <a:lnTo>
                  <a:pt x="1752935" y="0"/>
                </a:lnTo>
                <a:lnTo>
                  <a:pt x="1752935" y="831739"/>
                </a:lnTo>
                <a:lnTo>
                  <a:pt x="0" y="83173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USAMMv2</a:t>
            </a:r>
            <a:endParaRPr lang="en-US" sz="2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140198" y="2962532"/>
            <a:ext cx="3364278" cy="3069778"/>
          </a:xfrm>
          <a:custGeom>
            <a:avLst/>
            <a:gdLst>
              <a:gd name="connsiteX0" fmla="*/ 0 w 1752935"/>
              <a:gd name="connsiteY0" fmla="*/ 0 h 3617592"/>
              <a:gd name="connsiteX1" fmla="*/ 1022545 w 1752935"/>
              <a:gd name="connsiteY1" fmla="*/ 0 h 3617592"/>
              <a:gd name="connsiteX2" fmla="*/ 1022545 w 1752935"/>
              <a:gd name="connsiteY2" fmla="*/ 0 h 3617592"/>
              <a:gd name="connsiteX3" fmla="*/ 1460779 w 1752935"/>
              <a:gd name="connsiteY3" fmla="*/ 0 h 3617592"/>
              <a:gd name="connsiteX4" fmla="*/ 1752935 w 1752935"/>
              <a:gd name="connsiteY4" fmla="*/ 0 h 3617592"/>
              <a:gd name="connsiteX5" fmla="*/ 1752935 w 1752935"/>
              <a:gd name="connsiteY5" fmla="*/ 2110262 h 3617592"/>
              <a:gd name="connsiteX6" fmla="*/ 1972052 w 1752935"/>
              <a:gd name="connsiteY6" fmla="*/ 2562340 h 3617592"/>
              <a:gd name="connsiteX7" fmla="*/ 1752935 w 1752935"/>
              <a:gd name="connsiteY7" fmla="*/ 3014660 h 3617592"/>
              <a:gd name="connsiteX8" fmla="*/ 1752935 w 1752935"/>
              <a:gd name="connsiteY8" fmla="*/ 3617592 h 3617592"/>
              <a:gd name="connsiteX9" fmla="*/ 1460779 w 1752935"/>
              <a:gd name="connsiteY9" fmla="*/ 3617592 h 3617592"/>
              <a:gd name="connsiteX10" fmla="*/ 1022545 w 1752935"/>
              <a:gd name="connsiteY10" fmla="*/ 3617592 h 3617592"/>
              <a:gd name="connsiteX11" fmla="*/ 1022545 w 1752935"/>
              <a:gd name="connsiteY11" fmla="*/ 3617592 h 3617592"/>
              <a:gd name="connsiteX12" fmla="*/ 0 w 1752935"/>
              <a:gd name="connsiteY12" fmla="*/ 3617592 h 3617592"/>
              <a:gd name="connsiteX13" fmla="*/ 0 w 1752935"/>
              <a:gd name="connsiteY13" fmla="*/ 3014660 h 3617592"/>
              <a:gd name="connsiteX14" fmla="*/ 0 w 1752935"/>
              <a:gd name="connsiteY14" fmla="*/ 2110262 h 3617592"/>
              <a:gd name="connsiteX15" fmla="*/ 0 w 1752935"/>
              <a:gd name="connsiteY15" fmla="*/ 2110262 h 3617592"/>
              <a:gd name="connsiteX16" fmla="*/ 0 w 1752935"/>
              <a:gd name="connsiteY16" fmla="*/ 0 h 361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2935" h="3617592">
                <a:moveTo>
                  <a:pt x="0" y="0"/>
                </a:moveTo>
                <a:lnTo>
                  <a:pt x="1022545" y="0"/>
                </a:lnTo>
                <a:lnTo>
                  <a:pt x="1022545" y="0"/>
                </a:lnTo>
                <a:lnTo>
                  <a:pt x="1460779" y="0"/>
                </a:lnTo>
                <a:lnTo>
                  <a:pt x="1752935" y="0"/>
                </a:lnTo>
                <a:lnTo>
                  <a:pt x="1752935" y="2110262"/>
                </a:lnTo>
                <a:lnTo>
                  <a:pt x="1972052" y="2562340"/>
                </a:lnTo>
                <a:lnTo>
                  <a:pt x="1752935" y="3014660"/>
                </a:lnTo>
                <a:lnTo>
                  <a:pt x="1752935" y="3617592"/>
                </a:lnTo>
                <a:lnTo>
                  <a:pt x="1460779" y="3617592"/>
                </a:lnTo>
                <a:lnTo>
                  <a:pt x="1022545" y="3617592"/>
                </a:lnTo>
                <a:lnTo>
                  <a:pt x="1022545" y="3617592"/>
                </a:lnTo>
                <a:lnTo>
                  <a:pt x="0" y="3617592"/>
                </a:lnTo>
                <a:lnTo>
                  <a:pt x="0" y="3014660"/>
                </a:lnTo>
                <a:lnTo>
                  <a:pt x="0" y="2110262"/>
                </a:lnTo>
                <a:lnTo>
                  <a:pt x="0" y="21102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445" tIns="53975" rIns="53975" bIns="53975" numCol="1" spcCol="1270" anchor="t" anchorCtr="0">
            <a:noAutofit/>
          </a:bodyPr>
          <a:lstStyle/>
          <a:p>
            <a:pPr marL="457200" lvl="0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tx1"/>
                </a:solidFill>
              </a:rPr>
              <a:t>100% Transports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State spec. kernels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Number of </a:t>
            </a:r>
            <a:r>
              <a:rPr lang="en-US" sz="2400" dirty="0" smtClean="0">
                <a:solidFill>
                  <a:schemeClr val="tx1"/>
                </a:solidFill>
              </a:rPr>
              <a:t>trp</a:t>
            </a:r>
            <a:r>
              <a:rPr lang="en-US" sz="2400" dirty="0" smtClean="0">
                <a:solidFill>
                  <a:schemeClr val="tx1"/>
                </a:solidFill>
              </a:rPr>
              <a:t> per state</a:t>
            </a:r>
          </a:p>
        </p:txBody>
      </p:sp>
      <p:sp>
        <p:nvSpPr>
          <p:cNvPr id="11" name="Freeform 10"/>
          <p:cNvSpPr/>
          <p:nvPr/>
        </p:nvSpPr>
        <p:spPr>
          <a:xfrm>
            <a:off x="4140198" y="2130793"/>
            <a:ext cx="3378826" cy="831739"/>
          </a:xfrm>
          <a:custGeom>
            <a:avLst/>
            <a:gdLst>
              <a:gd name="connsiteX0" fmla="*/ 0 w 1752935"/>
              <a:gd name="connsiteY0" fmla="*/ 0 h 695636"/>
              <a:gd name="connsiteX1" fmla="*/ 1752935 w 1752935"/>
              <a:gd name="connsiteY1" fmla="*/ 0 h 695636"/>
              <a:gd name="connsiteX2" fmla="*/ 1752935 w 1752935"/>
              <a:gd name="connsiteY2" fmla="*/ 695636 h 695636"/>
              <a:gd name="connsiteX3" fmla="*/ 0 w 1752935"/>
              <a:gd name="connsiteY3" fmla="*/ 695636 h 695636"/>
              <a:gd name="connsiteX4" fmla="*/ 0 w 1752935"/>
              <a:gd name="connsiteY4" fmla="*/ 0 h 69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695636">
                <a:moveTo>
                  <a:pt x="0" y="0"/>
                </a:moveTo>
                <a:lnTo>
                  <a:pt x="1752935" y="0"/>
                </a:lnTo>
                <a:lnTo>
                  <a:pt x="1752935" y="695636"/>
                </a:lnTo>
                <a:lnTo>
                  <a:pt x="0" y="6956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USAMMv1</a:t>
            </a:r>
            <a:endParaRPr lang="en-US" sz="3200" kern="1200" dirty="0" smtClean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/>
              <a:t>(</a:t>
            </a:r>
            <a:r>
              <a:rPr lang="en-US" sz="1700" dirty="0" smtClean="0"/>
              <a:t>Lindström</a:t>
            </a:r>
            <a:r>
              <a:rPr lang="en-US" sz="1700" dirty="0" smtClean="0"/>
              <a:t> et al. 2013)</a:t>
            </a:r>
            <a:endParaRPr lang="en-US" sz="1700" kern="1200" dirty="0"/>
          </a:p>
        </p:txBody>
      </p:sp>
      <p:sp>
        <p:nvSpPr>
          <p:cNvPr id="12" name="Rectangular Callout 11"/>
          <p:cNvSpPr/>
          <p:nvPr/>
        </p:nvSpPr>
        <p:spPr>
          <a:xfrm>
            <a:off x="580337" y="2687492"/>
            <a:ext cx="3535148" cy="2676078"/>
          </a:xfrm>
          <a:prstGeom prst="wedgeRectCallout">
            <a:avLst>
              <a:gd name="adj1" fmla="val 62500"/>
              <a:gd name="adj2" fmla="val 20830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0% ICVI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Number of </a:t>
            </a:r>
            <a:r>
              <a:rPr lang="en-US" sz="2800" dirty="0" smtClean="0">
                <a:solidFill>
                  <a:schemeClr val="tx1"/>
                </a:solidFill>
              </a:rPr>
              <a:t>farms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Historical </a:t>
            </a:r>
            <a:r>
              <a:rPr lang="en-US" sz="2800" dirty="0">
                <a:solidFill>
                  <a:schemeClr val="tx1"/>
                </a:solidFill>
              </a:rPr>
              <a:t>inflow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0337" y="2130793"/>
            <a:ext cx="3535148" cy="556698"/>
          </a:xfrm>
          <a:custGeom>
            <a:avLst/>
            <a:gdLst>
              <a:gd name="connsiteX0" fmla="*/ 0 w 1752935"/>
              <a:gd name="connsiteY0" fmla="*/ 0 h 556698"/>
              <a:gd name="connsiteX1" fmla="*/ 1752935 w 1752935"/>
              <a:gd name="connsiteY1" fmla="*/ 0 h 556698"/>
              <a:gd name="connsiteX2" fmla="*/ 1752935 w 1752935"/>
              <a:gd name="connsiteY2" fmla="*/ 556698 h 556698"/>
              <a:gd name="connsiteX3" fmla="*/ 0 w 1752935"/>
              <a:gd name="connsiteY3" fmla="*/ 556698 h 556698"/>
              <a:gd name="connsiteX4" fmla="*/ 0 w 1752935"/>
              <a:gd name="connsiteY4" fmla="*/ 0 h 55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556698">
                <a:moveTo>
                  <a:pt x="0" y="0"/>
                </a:moveTo>
                <a:lnTo>
                  <a:pt x="1752935" y="0"/>
                </a:lnTo>
                <a:lnTo>
                  <a:pt x="1752935" y="556698"/>
                </a:lnTo>
                <a:lnTo>
                  <a:pt x="0" y="556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Data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28102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1079737"/>
            <a:ext cx="10972800" cy="1143000"/>
          </a:xfrm>
        </p:spPr>
        <p:txBody>
          <a:bodyPr/>
          <a:lstStyle/>
          <a:p>
            <a:r>
              <a:rPr lang="en-US" dirty="0" smtClean="0"/>
              <a:t>Three USAMMv2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USAMMv1 + Attraction (no covariates)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USAMMv1 </a:t>
            </a:r>
            <a:r>
              <a:rPr lang="en-US" sz="2400" dirty="0"/>
              <a:t>+ </a:t>
            </a:r>
            <a:r>
              <a:rPr lang="en-US" sz="2400" dirty="0" smtClean="0"/>
              <a:t>Attraction + additional covariates (covariates only)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USAMMv1 + </a:t>
            </a:r>
            <a:r>
              <a:rPr lang="en-US" sz="2400" dirty="0"/>
              <a:t>Attraction </a:t>
            </a:r>
            <a:r>
              <a:rPr lang="en-US" sz="2400" dirty="0" smtClean="0"/>
              <a:t>+ covariates + super nodes ( </a:t>
            </a:r>
            <a:r>
              <a:rPr lang="en-US" sz="2400" dirty="0"/>
              <a:t>c</a:t>
            </a:r>
            <a:r>
              <a:rPr lang="en-US" sz="2400" dirty="0" smtClean="0"/>
              <a:t>ovariates and super nodes)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424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degree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80" y="4159489"/>
            <a:ext cx="2560320" cy="2194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55" y="1980000"/>
            <a:ext cx="2560320" cy="2194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00" y="1981440"/>
            <a:ext cx="2560320" cy="2194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00" y="1980000"/>
            <a:ext cx="2560320" cy="2194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00" y="4142977"/>
            <a:ext cx="2560320" cy="2194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00" y="4176000"/>
            <a:ext cx="2560320" cy="2194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8055" y="2060481"/>
            <a:ext cx="248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covariates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67255" y="2061921"/>
            <a:ext cx="248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Covariates only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35951" y="2061921"/>
            <a:ext cx="27523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Covariates + Super Nodes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6960" y="4389120"/>
            <a:ext cx="7574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5617" y="2245147"/>
            <a:ext cx="461665" cy="12801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In - degree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35616" y="4174560"/>
            <a:ext cx="461665" cy="14947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Out - degree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distribution</a:t>
            </a:r>
            <a:endParaRPr lang="en-US" dirty="0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05051" y="2118424"/>
            <a:ext cx="10972800" cy="41148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321608" y="2040867"/>
            <a:ext cx="248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covariates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96761" y="2040867"/>
            <a:ext cx="248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Covariates only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659216" y="2040867"/>
            <a:ext cx="31130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Covariates + Super Nodes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1594" y="2573138"/>
            <a:ext cx="461665" cy="12801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In - degree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1593" y="4502551"/>
            <a:ext cx="461665" cy="14947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Out - degree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0" y="2664000"/>
            <a:ext cx="3517323" cy="1693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2664000"/>
            <a:ext cx="3517323" cy="1740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2662846"/>
            <a:ext cx="3517323" cy="1693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0" y="4608000"/>
            <a:ext cx="3517323" cy="1693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4608000"/>
            <a:ext cx="3517323" cy="1693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4608000"/>
            <a:ext cx="3517323" cy="1693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5313" y="2967921"/>
            <a:ext cx="430887" cy="7175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/>
              <a:t>Density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765313" y="5012332"/>
            <a:ext cx="430887" cy="7175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/>
              <a:t>Density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530241" y="6287973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Degree</a:t>
            </a:r>
            <a:endParaRPr lang="en-US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6268953" y="6284249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Degree</a:t>
            </a:r>
            <a:endParaRPr lang="en-US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10215747" y="6289200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Degree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19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1000 generated networks, </a:t>
            </a:r>
            <a:r>
              <a:rPr lang="en-US" sz="2400" dirty="0" smtClean="0"/>
              <a:t>median degree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4" y="3056333"/>
            <a:ext cx="5257800" cy="3154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00" y="3056400"/>
            <a:ext cx="5257800" cy="3154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2540" y="2715831"/>
            <a:ext cx="148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96616" y="4633673"/>
            <a:ext cx="77847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7519088" y="4655067"/>
            <a:ext cx="77847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172683" y="4662270"/>
            <a:ext cx="77847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1563130" y="4662270"/>
            <a:ext cx="77847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532588" y="2929844"/>
            <a:ext cx="15322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17200" y="2929844"/>
            <a:ext cx="957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2799" y="4500000"/>
            <a:ext cx="15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15351" y="4500000"/>
            <a:ext cx="9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291" y="2914455"/>
            <a:ext cx="15322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04193" y="4500000"/>
            <a:ext cx="9952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200054" y="4500000"/>
            <a:ext cx="9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01201" y="2914455"/>
            <a:ext cx="15322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78384" y="2714400"/>
            <a:ext cx="1661032" cy="46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Generated</a:t>
            </a:r>
            <a:endParaRPr lang="en-US" sz="2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519088" y="2929844"/>
            <a:ext cx="359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simulations of spread of diseases can:</a:t>
            </a:r>
            <a:endParaRPr lang="en-US" dirty="0"/>
          </a:p>
          <a:p>
            <a:pPr lvl="1"/>
            <a:r>
              <a:rPr lang="en-US" dirty="0"/>
              <a:t>Localize hotspots</a:t>
            </a:r>
          </a:p>
          <a:p>
            <a:pPr lvl="1"/>
            <a:r>
              <a:rPr lang="en-US" dirty="0"/>
              <a:t>Evaluate control strategies</a:t>
            </a:r>
          </a:p>
          <a:p>
            <a:pPr lvl="1"/>
            <a:r>
              <a:rPr lang="en-US" dirty="0"/>
              <a:t>Inform policy regarding preventive actions</a:t>
            </a:r>
          </a:p>
          <a:p>
            <a:endParaRPr lang="en-US" dirty="0" smtClean="0"/>
          </a:p>
          <a:p>
            <a:r>
              <a:rPr lang="en-US" dirty="0" smtClean="0"/>
              <a:t>Transport data</a:t>
            </a:r>
          </a:p>
          <a:p>
            <a:pPr lvl="1"/>
            <a:r>
              <a:rPr lang="en-US" dirty="0" smtClean="0"/>
              <a:t>EU  legislations require (computerized) records of cattle transports</a:t>
            </a:r>
          </a:p>
          <a:p>
            <a:pPr lvl="1"/>
            <a:r>
              <a:rPr lang="en-US" dirty="0" smtClean="0"/>
              <a:t>USA , Interstate Certificate of Veterinary Inspection (ICVI)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16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1000 generated networks, median degree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" y="3056400"/>
            <a:ext cx="5257800" cy="3154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00" y="3056400"/>
            <a:ext cx="5257800" cy="3154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909" y="2929943"/>
            <a:ext cx="15322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17291" y="2914455"/>
            <a:ext cx="15322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01201" y="2914455"/>
            <a:ext cx="15322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96616" y="4633673"/>
            <a:ext cx="77847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7519088" y="4655067"/>
            <a:ext cx="77847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4172683" y="4662270"/>
            <a:ext cx="77847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1563130" y="4662270"/>
            <a:ext cx="77847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2540" y="2715831"/>
            <a:ext cx="148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78384" y="2714400"/>
            <a:ext cx="1661032" cy="46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Generated</a:t>
            </a:r>
            <a:endParaRPr lang="en-US" sz="20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3517200" y="2929844"/>
            <a:ext cx="957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2799" y="4500000"/>
            <a:ext cx="15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15351" y="4500000"/>
            <a:ext cx="9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04193" y="4500000"/>
            <a:ext cx="9952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200054" y="4500000"/>
            <a:ext cx="9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Q4</a:t>
            </a:r>
          </a:p>
        </p:txBody>
      </p:sp>
    </p:spTree>
    <p:extLst>
      <p:ext uri="{BB962C8B-B14F-4D97-AF65-F5344CB8AC3E}">
        <p14:creationId xmlns:p14="http://schemas.microsoft.com/office/powerpoint/2010/main" val="13485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88924" y="6187736"/>
            <a:ext cx="562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https://usamm-gen-net.shinyapps.io/usamm-gen-net/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08" y="2067399"/>
            <a:ext cx="9833486" cy="4114800"/>
          </a:xfrm>
        </p:spPr>
      </p:pic>
    </p:spTree>
    <p:extLst>
      <p:ext uri="{BB962C8B-B14F-4D97-AF65-F5344CB8AC3E}">
        <p14:creationId xmlns:p14="http://schemas.microsoft.com/office/powerpoint/2010/main" val="32051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</a:t>
            </a:r>
            <a:r>
              <a:rPr lang="en-US" dirty="0"/>
              <a:t>prediction of max </a:t>
            </a:r>
            <a:r>
              <a:rPr lang="en-US" dirty="0" smtClean="0"/>
              <a:t>degrees</a:t>
            </a:r>
            <a:endParaRPr lang="en-US" i="1" dirty="0"/>
          </a:p>
          <a:p>
            <a:pPr lvl="1"/>
            <a:endParaRPr lang="en-US" dirty="0" smtClean="0"/>
          </a:p>
          <a:p>
            <a:r>
              <a:rPr lang="en-US" dirty="0" smtClean="0"/>
              <a:t>Better </a:t>
            </a:r>
            <a:r>
              <a:rPr lang="en-US" dirty="0"/>
              <a:t>prediction of degree distribution,</a:t>
            </a:r>
            <a:br>
              <a:rPr lang="en-US" dirty="0"/>
            </a:br>
            <a:r>
              <a:rPr lang="en-US" dirty="0" smtClean="0"/>
              <a:t>especially </a:t>
            </a:r>
            <a:r>
              <a:rPr lang="en-US" dirty="0"/>
              <a:t>highly connected </a:t>
            </a:r>
            <a:r>
              <a:rPr lang="en-US" dirty="0" smtClean="0"/>
              <a:t>nodes</a:t>
            </a:r>
          </a:p>
          <a:p>
            <a:endParaRPr lang="en-US" dirty="0" smtClean="0"/>
          </a:p>
          <a:p>
            <a:r>
              <a:rPr lang="en-US" dirty="0" smtClean="0"/>
              <a:t>Capture the total state and quarter specific in/out degree</a:t>
            </a:r>
          </a:p>
          <a:p>
            <a:endParaRPr lang="en-US" dirty="0"/>
          </a:p>
          <a:p>
            <a:r>
              <a:rPr lang="en-US" dirty="0"/>
              <a:t>Seasonal effects less than we anticipated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5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051" y="2222737"/>
            <a:ext cx="10972800" cy="4227490"/>
          </a:xfrm>
        </p:spPr>
        <p:txBody>
          <a:bodyPr numCol="2">
            <a:normAutofit fontScale="70000" lnSpcReduction="20000"/>
          </a:bodyPr>
          <a:lstStyle/>
          <a:p>
            <a:r>
              <a:rPr lang="en-US" sz="2600" dirty="0" smtClean="0"/>
              <a:t>Department of Physics, Chemistry and Biology, </a:t>
            </a:r>
            <a:br>
              <a:rPr lang="en-US" sz="2600" dirty="0" smtClean="0"/>
            </a:br>
            <a:r>
              <a:rPr lang="en-US" sz="2600" dirty="0" smtClean="0"/>
              <a:t>Linköping University</a:t>
            </a:r>
          </a:p>
          <a:p>
            <a:pPr lvl="1"/>
            <a:r>
              <a:rPr lang="en-US" dirty="0" smtClean="0"/>
              <a:t>T. </a:t>
            </a:r>
            <a:r>
              <a:rPr lang="en-US" dirty="0" smtClean="0"/>
              <a:t>Lindström</a:t>
            </a:r>
            <a:endParaRPr lang="en-US" dirty="0" smtClean="0"/>
          </a:p>
          <a:p>
            <a:pPr lvl="1"/>
            <a:r>
              <a:rPr lang="en-US" dirty="0" smtClean="0"/>
              <a:t>S. </a:t>
            </a:r>
            <a:r>
              <a:rPr lang="en-US" dirty="0" smtClean="0"/>
              <a:t>Sellman</a:t>
            </a:r>
            <a:endParaRPr lang="en-US" dirty="0" smtClean="0"/>
          </a:p>
          <a:p>
            <a:pPr lvl="1"/>
            <a:r>
              <a:rPr lang="en-US" dirty="0" smtClean="0"/>
              <a:t>U. </a:t>
            </a:r>
            <a:r>
              <a:rPr lang="en-US" dirty="0" smtClean="0"/>
              <a:t>Wennergren</a:t>
            </a:r>
            <a:endParaRPr lang="en-US" dirty="0" smtClean="0"/>
          </a:p>
          <a:p>
            <a:pPr lvl="1"/>
            <a:endParaRPr lang="en-US" sz="1600" dirty="0" smtClean="0"/>
          </a:p>
          <a:p>
            <a:r>
              <a:rPr lang="en-US" sz="2600" dirty="0" smtClean="0"/>
              <a:t>Department of Ecology and Evolutionary Biology, University of California</a:t>
            </a:r>
          </a:p>
          <a:p>
            <a:pPr lvl="1"/>
            <a:r>
              <a:rPr lang="en-US" dirty="0" smtClean="0"/>
              <a:t>M. </a:t>
            </a:r>
            <a:r>
              <a:rPr lang="en-US" dirty="0" smtClean="0"/>
              <a:t>Buhnerkempe</a:t>
            </a:r>
            <a:endParaRPr lang="en-US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2600" dirty="0" smtClean="0"/>
              <a:t>Department of Biology, </a:t>
            </a:r>
            <a:br>
              <a:rPr lang="en-US" sz="2600" dirty="0" smtClean="0"/>
            </a:br>
            <a:r>
              <a:rPr lang="en-US" sz="2600" dirty="0" smtClean="0"/>
              <a:t>Colorado State University</a:t>
            </a: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 smtClean="0"/>
          </a:p>
          <a:p>
            <a:pPr lvl="1"/>
            <a:r>
              <a:rPr lang="en-US" dirty="0" smtClean="0"/>
              <a:t>L. Beck-Johnson</a:t>
            </a:r>
          </a:p>
          <a:p>
            <a:pPr lvl="1"/>
            <a:r>
              <a:rPr lang="en-US" dirty="0" smtClean="0"/>
              <a:t>E. </a:t>
            </a:r>
            <a:r>
              <a:rPr lang="en-US" dirty="0" smtClean="0"/>
              <a:t>Gorsich</a:t>
            </a:r>
            <a:endParaRPr lang="en-US" dirty="0" smtClean="0"/>
          </a:p>
          <a:p>
            <a:pPr lvl="1"/>
            <a:r>
              <a:rPr lang="en-US" dirty="0" smtClean="0"/>
              <a:t>C. Hallman</a:t>
            </a:r>
          </a:p>
          <a:p>
            <a:pPr lvl="1"/>
            <a:r>
              <a:rPr lang="en-US" dirty="0" smtClean="0"/>
              <a:t>K. </a:t>
            </a:r>
            <a:r>
              <a:rPr lang="en-US" dirty="0" smtClean="0"/>
              <a:t>Tsao</a:t>
            </a:r>
            <a:endParaRPr lang="en-US" dirty="0" smtClean="0"/>
          </a:p>
          <a:p>
            <a:pPr lvl="1"/>
            <a:r>
              <a:rPr lang="en-US" dirty="0" smtClean="0"/>
              <a:t>C.T Webb</a:t>
            </a:r>
            <a:r>
              <a:rPr lang="en-US" sz="1800" dirty="0" smtClean="0"/>
              <a:t>	</a:t>
            </a:r>
          </a:p>
          <a:p>
            <a:r>
              <a:rPr lang="en-US" sz="2600" dirty="0" smtClean="0"/>
              <a:t>Mathematics </a:t>
            </a:r>
            <a:r>
              <a:rPr lang="en-US" sz="2600" dirty="0"/>
              <a:t>Institute,</a:t>
            </a:r>
            <a:br>
              <a:rPr lang="en-US" sz="2600" dirty="0"/>
            </a:br>
            <a:r>
              <a:rPr lang="en-US" sz="2600" dirty="0"/>
              <a:t>University of Warwick </a:t>
            </a:r>
          </a:p>
          <a:p>
            <a:pPr lvl="1"/>
            <a:r>
              <a:rPr lang="en-US" dirty="0"/>
              <a:t>M.J. </a:t>
            </a:r>
            <a:r>
              <a:rPr lang="en-US" dirty="0"/>
              <a:t>Tildesley</a:t>
            </a:r>
            <a:endParaRPr lang="en-US" dirty="0"/>
          </a:p>
          <a:p>
            <a:endParaRPr lang="en-US" dirty="0"/>
          </a:p>
          <a:p>
            <a:r>
              <a:rPr lang="en-US" sz="2600" dirty="0"/>
              <a:t>USDA APHIS Veterinary Services, </a:t>
            </a:r>
            <a:br>
              <a:rPr lang="en-US" sz="2600" dirty="0"/>
            </a:br>
            <a:r>
              <a:rPr lang="en-US" sz="2600" dirty="0"/>
              <a:t>Center for Epidemiology and Animal Health</a:t>
            </a:r>
          </a:p>
          <a:p>
            <a:pPr lvl="1"/>
            <a:r>
              <a:rPr lang="en-US" dirty="0"/>
              <a:t>R. S. Miller</a:t>
            </a:r>
          </a:p>
          <a:p>
            <a:pPr lvl="1"/>
            <a:r>
              <a:rPr lang="en-US" dirty="0"/>
              <a:t>K. </a:t>
            </a:r>
            <a:r>
              <a:rPr lang="en-US" dirty="0"/>
              <a:t>Portacci</a:t>
            </a:r>
            <a:endParaRPr lang="en-US" dirty="0"/>
          </a:p>
          <a:p>
            <a:pPr lvl="1"/>
            <a:r>
              <a:rPr lang="en-US" dirty="0"/>
              <a:t>D. </a:t>
            </a:r>
            <a:r>
              <a:rPr lang="en-US" dirty="0"/>
              <a:t>Grear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600" dirty="0" smtClean="0"/>
              <a:t>Funding</a:t>
            </a:r>
          </a:p>
          <a:p>
            <a:pPr lvl="1"/>
            <a:r>
              <a:rPr lang="en-US" dirty="0" smtClean="0"/>
              <a:t>Foreign </a:t>
            </a:r>
            <a:r>
              <a:rPr lang="en-US" dirty="0"/>
              <a:t>Animal Disease Modeling Program, Science and Technology Directorate</a:t>
            </a:r>
            <a:r>
              <a:rPr lang="en-US" dirty="0" smtClean="0"/>
              <a:t>,  </a:t>
            </a:r>
            <a:r>
              <a:rPr lang="en-US" dirty="0"/>
              <a:t>U.S. Department of Homeland </a:t>
            </a:r>
            <a:r>
              <a:rPr lang="en-US" dirty="0" smtClean="0"/>
              <a:t>Security</a:t>
            </a:r>
            <a:br>
              <a:rPr lang="en-US" dirty="0" smtClean="0"/>
            </a:br>
            <a:r>
              <a:rPr lang="en-US" dirty="0" smtClean="0"/>
              <a:t>(Contract </a:t>
            </a:r>
            <a:r>
              <a:rPr lang="en-US" dirty="0"/>
              <a:t>HSHQDC-13-C-B0028)</a:t>
            </a:r>
            <a:endParaRPr lang="en-US" dirty="0" smtClean="0"/>
          </a:p>
          <a:p>
            <a:pPr lvl="1"/>
            <a:r>
              <a:rPr lang="en-US" dirty="0" smtClean="0"/>
              <a:t>European </a:t>
            </a:r>
            <a:r>
              <a:rPr lang="en-US" dirty="0"/>
              <a:t>research area: animal health and welfare (ANIHWA; </a:t>
            </a:r>
            <a:r>
              <a:rPr lang="en-US" dirty="0">
                <a:hlinkClick r:id="rId3"/>
              </a:rPr>
              <a:t>https://www.anihwa.eu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Contract </a:t>
            </a:r>
            <a:r>
              <a:rPr lang="en-US" dirty="0"/>
              <a:t>No. ANR-13-ANWA-0007-03 (</a:t>
            </a:r>
            <a:r>
              <a:rPr lang="en-US" dirty="0"/>
              <a:t>LIVEepi</a:t>
            </a:r>
            <a:r>
              <a:rPr lang="en-US" dirty="0"/>
              <a:t>)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38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</a:t>
            </a:r>
            <a:r>
              <a:rPr lang="en-GB" dirty="0" smtClean="0"/>
              <a:t>ctd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</a:t>
            </a:r>
          </a:p>
          <a:p>
            <a:pPr lvl="1"/>
            <a:r>
              <a:rPr lang="en-US" dirty="0"/>
              <a:t>10% </a:t>
            </a:r>
            <a:r>
              <a:rPr lang="en-US" dirty="0" smtClean="0"/>
              <a:t>ICVI </a:t>
            </a:r>
          </a:p>
          <a:p>
            <a:pPr lvl="1"/>
            <a:r>
              <a:rPr lang="en-US" dirty="0" smtClean="0"/>
              <a:t> ~19,000 transports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Transport network</a:t>
            </a:r>
          </a:p>
          <a:p>
            <a:pPr lvl="1"/>
            <a:r>
              <a:rPr lang="en-US" dirty="0"/>
              <a:t>Nodes = US. Counties (3108)</a:t>
            </a:r>
          </a:p>
          <a:p>
            <a:pPr lvl="1"/>
            <a:r>
              <a:rPr lang="en-US" dirty="0" smtClean="0"/>
              <a:t>Edges </a:t>
            </a:r>
            <a:r>
              <a:rPr lang="en-US" dirty="0"/>
              <a:t>= Cattle </a:t>
            </a:r>
            <a:r>
              <a:rPr lang="en-US" dirty="0" smtClean="0"/>
              <a:t>transports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Parameterized </a:t>
            </a:r>
            <a:r>
              <a:rPr lang="en-US" dirty="0"/>
              <a:t>kernel model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Generate new complete networks</a:t>
            </a:r>
          </a:p>
        </p:txBody>
      </p:sp>
    </p:spTree>
    <p:extLst>
      <p:ext uri="{BB962C8B-B14F-4D97-AF65-F5344CB8AC3E}">
        <p14:creationId xmlns:p14="http://schemas.microsoft.com/office/powerpoint/2010/main" val="21214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basics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7559594" y="2962532"/>
            <a:ext cx="4013715" cy="3724871"/>
          </a:xfrm>
          <a:custGeom>
            <a:avLst/>
            <a:gdLst>
              <a:gd name="connsiteX0" fmla="*/ 0 w 1752935"/>
              <a:gd name="connsiteY0" fmla="*/ 0 h 3895468"/>
              <a:gd name="connsiteX1" fmla="*/ 292156 w 1752935"/>
              <a:gd name="connsiteY1" fmla="*/ 0 h 3895468"/>
              <a:gd name="connsiteX2" fmla="*/ 292156 w 1752935"/>
              <a:gd name="connsiteY2" fmla="*/ 0 h 3895468"/>
              <a:gd name="connsiteX3" fmla="*/ 730390 w 1752935"/>
              <a:gd name="connsiteY3" fmla="*/ 0 h 3895468"/>
              <a:gd name="connsiteX4" fmla="*/ 1752935 w 1752935"/>
              <a:gd name="connsiteY4" fmla="*/ 0 h 3895468"/>
              <a:gd name="connsiteX5" fmla="*/ 1752935 w 1752935"/>
              <a:gd name="connsiteY5" fmla="*/ 649245 h 3895468"/>
              <a:gd name="connsiteX6" fmla="*/ 1752935 w 1752935"/>
              <a:gd name="connsiteY6" fmla="*/ 649245 h 3895468"/>
              <a:gd name="connsiteX7" fmla="*/ 1752935 w 1752935"/>
              <a:gd name="connsiteY7" fmla="*/ 1623112 h 3895468"/>
              <a:gd name="connsiteX8" fmla="*/ 1752935 w 1752935"/>
              <a:gd name="connsiteY8" fmla="*/ 3895468 h 3895468"/>
              <a:gd name="connsiteX9" fmla="*/ 730390 w 1752935"/>
              <a:gd name="connsiteY9" fmla="*/ 3895468 h 3895468"/>
              <a:gd name="connsiteX10" fmla="*/ 292156 w 1752935"/>
              <a:gd name="connsiteY10" fmla="*/ 3895468 h 3895468"/>
              <a:gd name="connsiteX11" fmla="*/ 292156 w 1752935"/>
              <a:gd name="connsiteY11" fmla="*/ 3895468 h 3895468"/>
              <a:gd name="connsiteX12" fmla="*/ 0 w 1752935"/>
              <a:gd name="connsiteY12" fmla="*/ 3895468 h 3895468"/>
              <a:gd name="connsiteX13" fmla="*/ 0 w 1752935"/>
              <a:gd name="connsiteY13" fmla="*/ 1623112 h 3895468"/>
              <a:gd name="connsiteX14" fmla="*/ 0 w 1752935"/>
              <a:gd name="connsiteY14" fmla="*/ 1947734 h 3895468"/>
              <a:gd name="connsiteX15" fmla="*/ 0 w 1752935"/>
              <a:gd name="connsiteY15" fmla="*/ 649245 h 3895468"/>
              <a:gd name="connsiteX16" fmla="*/ 0 w 1752935"/>
              <a:gd name="connsiteY16" fmla="*/ 0 h 389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2935" h="3895468">
                <a:moveTo>
                  <a:pt x="0" y="0"/>
                </a:moveTo>
                <a:lnTo>
                  <a:pt x="292156" y="0"/>
                </a:lnTo>
                <a:lnTo>
                  <a:pt x="292156" y="0"/>
                </a:lnTo>
                <a:lnTo>
                  <a:pt x="730390" y="0"/>
                </a:lnTo>
                <a:lnTo>
                  <a:pt x="1752935" y="0"/>
                </a:lnTo>
                <a:lnTo>
                  <a:pt x="1752935" y="649245"/>
                </a:lnTo>
                <a:lnTo>
                  <a:pt x="1752935" y="649245"/>
                </a:lnTo>
                <a:lnTo>
                  <a:pt x="1752935" y="1623112"/>
                </a:lnTo>
                <a:lnTo>
                  <a:pt x="1752935" y="3895468"/>
                </a:lnTo>
                <a:lnTo>
                  <a:pt x="730390" y="3895468"/>
                </a:lnTo>
                <a:lnTo>
                  <a:pt x="292156" y="3895468"/>
                </a:lnTo>
                <a:lnTo>
                  <a:pt x="292156" y="3895468"/>
                </a:lnTo>
                <a:lnTo>
                  <a:pt x="0" y="3895468"/>
                </a:lnTo>
                <a:lnTo>
                  <a:pt x="0" y="1623112"/>
                </a:lnTo>
                <a:lnTo>
                  <a:pt x="0" y="1947734"/>
                </a:lnTo>
                <a:lnTo>
                  <a:pt x="0" y="64924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445" tIns="53975" rIns="53975" bIns="53975" numCol="1" spcCol="1270" anchor="t" anchorCtr="0">
            <a:noAutofit/>
          </a:bodyPr>
          <a:lstStyle/>
          <a:p>
            <a:pPr marL="457200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100%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Transports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Estimates per quarter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kern="1200" dirty="0" smtClean="0">
                <a:solidFill>
                  <a:schemeClr val="bg1">
                    <a:lumMod val="65000"/>
                  </a:schemeClr>
                </a:solidFill>
              </a:rPr>
              <a:t>Attraction estimated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kern="1200" dirty="0" smtClean="0">
                <a:solidFill>
                  <a:schemeClr val="bg1">
                    <a:lumMod val="65000"/>
                  </a:schemeClr>
                </a:solidFill>
              </a:rPr>
              <a:t>Covariates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10% Super nodes</a:t>
            </a:r>
            <a:endParaRPr lang="en-US" sz="2400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537592" y="2130793"/>
            <a:ext cx="4035717" cy="831739"/>
          </a:xfrm>
          <a:custGeom>
            <a:avLst/>
            <a:gdLst>
              <a:gd name="connsiteX0" fmla="*/ 0 w 1752935"/>
              <a:gd name="connsiteY0" fmla="*/ 0 h 831739"/>
              <a:gd name="connsiteX1" fmla="*/ 1752935 w 1752935"/>
              <a:gd name="connsiteY1" fmla="*/ 0 h 831739"/>
              <a:gd name="connsiteX2" fmla="*/ 1752935 w 1752935"/>
              <a:gd name="connsiteY2" fmla="*/ 831739 h 831739"/>
              <a:gd name="connsiteX3" fmla="*/ 0 w 1752935"/>
              <a:gd name="connsiteY3" fmla="*/ 831739 h 831739"/>
              <a:gd name="connsiteX4" fmla="*/ 0 w 1752935"/>
              <a:gd name="connsiteY4" fmla="*/ 0 h 83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831739">
                <a:moveTo>
                  <a:pt x="0" y="0"/>
                </a:moveTo>
                <a:lnTo>
                  <a:pt x="1752935" y="0"/>
                </a:lnTo>
                <a:lnTo>
                  <a:pt x="1752935" y="831739"/>
                </a:lnTo>
                <a:lnTo>
                  <a:pt x="0" y="8317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USAMMv2</a:t>
            </a:r>
            <a:endParaRPr lang="en-US" sz="2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130914" y="2962532"/>
            <a:ext cx="3397394" cy="3069778"/>
          </a:xfrm>
          <a:custGeom>
            <a:avLst/>
            <a:gdLst>
              <a:gd name="connsiteX0" fmla="*/ 0 w 1752935"/>
              <a:gd name="connsiteY0" fmla="*/ 0 h 3617592"/>
              <a:gd name="connsiteX1" fmla="*/ 1022545 w 1752935"/>
              <a:gd name="connsiteY1" fmla="*/ 0 h 3617592"/>
              <a:gd name="connsiteX2" fmla="*/ 1022545 w 1752935"/>
              <a:gd name="connsiteY2" fmla="*/ 0 h 3617592"/>
              <a:gd name="connsiteX3" fmla="*/ 1460779 w 1752935"/>
              <a:gd name="connsiteY3" fmla="*/ 0 h 3617592"/>
              <a:gd name="connsiteX4" fmla="*/ 1752935 w 1752935"/>
              <a:gd name="connsiteY4" fmla="*/ 0 h 3617592"/>
              <a:gd name="connsiteX5" fmla="*/ 1752935 w 1752935"/>
              <a:gd name="connsiteY5" fmla="*/ 2110262 h 3617592"/>
              <a:gd name="connsiteX6" fmla="*/ 1972052 w 1752935"/>
              <a:gd name="connsiteY6" fmla="*/ 2562340 h 3617592"/>
              <a:gd name="connsiteX7" fmla="*/ 1752935 w 1752935"/>
              <a:gd name="connsiteY7" fmla="*/ 3014660 h 3617592"/>
              <a:gd name="connsiteX8" fmla="*/ 1752935 w 1752935"/>
              <a:gd name="connsiteY8" fmla="*/ 3617592 h 3617592"/>
              <a:gd name="connsiteX9" fmla="*/ 1460779 w 1752935"/>
              <a:gd name="connsiteY9" fmla="*/ 3617592 h 3617592"/>
              <a:gd name="connsiteX10" fmla="*/ 1022545 w 1752935"/>
              <a:gd name="connsiteY10" fmla="*/ 3617592 h 3617592"/>
              <a:gd name="connsiteX11" fmla="*/ 1022545 w 1752935"/>
              <a:gd name="connsiteY11" fmla="*/ 3617592 h 3617592"/>
              <a:gd name="connsiteX12" fmla="*/ 0 w 1752935"/>
              <a:gd name="connsiteY12" fmla="*/ 3617592 h 3617592"/>
              <a:gd name="connsiteX13" fmla="*/ 0 w 1752935"/>
              <a:gd name="connsiteY13" fmla="*/ 3014660 h 3617592"/>
              <a:gd name="connsiteX14" fmla="*/ 0 w 1752935"/>
              <a:gd name="connsiteY14" fmla="*/ 2110262 h 3617592"/>
              <a:gd name="connsiteX15" fmla="*/ 0 w 1752935"/>
              <a:gd name="connsiteY15" fmla="*/ 2110262 h 3617592"/>
              <a:gd name="connsiteX16" fmla="*/ 0 w 1752935"/>
              <a:gd name="connsiteY16" fmla="*/ 0 h 361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2935" h="3617592">
                <a:moveTo>
                  <a:pt x="0" y="0"/>
                </a:moveTo>
                <a:lnTo>
                  <a:pt x="1022545" y="0"/>
                </a:lnTo>
                <a:lnTo>
                  <a:pt x="1022545" y="0"/>
                </a:lnTo>
                <a:lnTo>
                  <a:pt x="1460779" y="0"/>
                </a:lnTo>
                <a:lnTo>
                  <a:pt x="1752935" y="0"/>
                </a:lnTo>
                <a:lnTo>
                  <a:pt x="1752935" y="2110262"/>
                </a:lnTo>
                <a:lnTo>
                  <a:pt x="1972052" y="2562340"/>
                </a:lnTo>
                <a:lnTo>
                  <a:pt x="1752935" y="3014660"/>
                </a:lnTo>
                <a:lnTo>
                  <a:pt x="1752935" y="3617592"/>
                </a:lnTo>
                <a:lnTo>
                  <a:pt x="1460779" y="3617592"/>
                </a:lnTo>
                <a:lnTo>
                  <a:pt x="1022545" y="3617592"/>
                </a:lnTo>
                <a:lnTo>
                  <a:pt x="1022545" y="3617592"/>
                </a:lnTo>
                <a:lnTo>
                  <a:pt x="0" y="3617592"/>
                </a:lnTo>
                <a:lnTo>
                  <a:pt x="0" y="3014660"/>
                </a:lnTo>
                <a:lnTo>
                  <a:pt x="0" y="2110262"/>
                </a:lnTo>
                <a:lnTo>
                  <a:pt x="0" y="21102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445" tIns="53975" rIns="53975" bIns="53975" numCol="1" spcCol="1270" anchor="t" anchorCtr="0">
            <a:noAutofit/>
          </a:bodyPr>
          <a:lstStyle/>
          <a:p>
            <a:pPr marL="457200" lvl="0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bg1">
                    <a:lumMod val="65000"/>
                  </a:schemeClr>
                </a:solidFill>
              </a:rPr>
              <a:t>100% Transports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State spec. kernels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Number of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trp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per state</a:t>
            </a:r>
          </a:p>
        </p:txBody>
      </p:sp>
      <p:sp>
        <p:nvSpPr>
          <p:cNvPr id="11" name="Freeform 10"/>
          <p:cNvSpPr/>
          <p:nvPr/>
        </p:nvSpPr>
        <p:spPr>
          <a:xfrm>
            <a:off x="4140198" y="2130793"/>
            <a:ext cx="3378826" cy="831739"/>
          </a:xfrm>
          <a:custGeom>
            <a:avLst/>
            <a:gdLst>
              <a:gd name="connsiteX0" fmla="*/ 0 w 1752935"/>
              <a:gd name="connsiteY0" fmla="*/ 0 h 695636"/>
              <a:gd name="connsiteX1" fmla="*/ 1752935 w 1752935"/>
              <a:gd name="connsiteY1" fmla="*/ 0 h 695636"/>
              <a:gd name="connsiteX2" fmla="*/ 1752935 w 1752935"/>
              <a:gd name="connsiteY2" fmla="*/ 695636 h 695636"/>
              <a:gd name="connsiteX3" fmla="*/ 0 w 1752935"/>
              <a:gd name="connsiteY3" fmla="*/ 695636 h 695636"/>
              <a:gd name="connsiteX4" fmla="*/ 0 w 1752935"/>
              <a:gd name="connsiteY4" fmla="*/ 0 h 69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695636">
                <a:moveTo>
                  <a:pt x="0" y="0"/>
                </a:moveTo>
                <a:lnTo>
                  <a:pt x="1752935" y="0"/>
                </a:lnTo>
                <a:lnTo>
                  <a:pt x="1752935" y="695636"/>
                </a:lnTo>
                <a:lnTo>
                  <a:pt x="0" y="6956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USAMMv1</a:t>
            </a:r>
            <a:endParaRPr lang="en-US" sz="3200" kern="1200" dirty="0" smtClean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/>
              <a:t>(</a:t>
            </a:r>
            <a:r>
              <a:rPr lang="en-US" sz="1700" dirty="0" smtClean="0"/>
              <a:t>Lindström</a:t>
            </a:r>
            <a:r>
              <a:rPr lang="en-US" sz="1700" dirty="0" smtClean="0"/>
              <a:t> et al. 2013)</a:t>
            </a:r>
            <a:endParaRPr lang="en-US" sz="1700" kern="1200" dirty="0"/>
          </a:p>
        </p:txBody>
      </p:sp>
      <p:sp>
        <p:nvSpPr>
          <p:cNvPr id="12" name="Rectangular Callout 11"/>
          <p:cNvSpPr/>
          <p:nvPr/>
        </p:nvSpPr>
        <p:spPr>
          <a:xfrm>
            <a:off x="555623" y="2687492"/>
            <a:ext cx="3535148" cy="2676078"/>
          </a:xfrm>
          <a:prstGeom prst="wedgeRectCallout">
            <a:avLst>
              <a:gd name="adj1" fmla="val 62500"/>
              <a:gd name="adj2" fmla="val 20830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0% ICVI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Number </a:t>
            </a:r>
            <a:r>
              <a:rPr lang="en-US" sz="2800" dirty="0">
                <a:solidFill>
                  <a:schemeClr val="tx1"/>
                </a:solidFill>
              </a:rPr>
              <a:t>of </a:t>
            </a:r>
            <a:r>
              <a:rPr lang="en-US" sz="2800" dirty="0" smtClean="0">
                <a:solidFill>
                  <a:schemeClr val="tx1"/>
                </a:solidFill>
              </a:rPr>
              <a:t>farms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Historical </a:t>
            </a:r>
            <a:r>
              <a:rPr lang="en-US" sz="2800" dirty="0">
                <a:solidFill>
                  <a:schemeClr val="tx1"/>
                </a:solidFill>
              </a:rPr>
              <a:t>inflow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5623" y="2130793"/>
            <a:ext cx="3535148" cy="556698"/>
          </a:xfrm>
          <a:custGeom>
            <a:avLst/>
            <a:gdLst>
              <a:gd name="connsiteX0" fmla="*/ 0 w 1752935"/>
              <a:gd name="connsiteY0" fmla="*/ 0 h 556698"/>
              <a:gd name="connsiteX1" fmla="*/ 1752935 w 1752935"/>
              <a:gd name="connsiteY1" fmla="*/ 0 h 556698"/>
              <a:gd name="connsiteX2" fmla="*/ 1752935 w 1752935"/>
              <a:gd name="connsiteY2" fmla="*/ 556698 h 556698"/>
              <a:gd name="connsiteX3" fmla="*/ 0 w 1752935"/>
              <a:gd name="connsiteY3" fmla="*/ 556698 h 556698"/>
              <a:gd name="connsiteX4" fmla="*/ 0 w 1752935"/>
              <a:gd name="connsiteY4" fmla="*/ 0 h 55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556698">
                <a:moveTo>
                  <a:pt x="0" y="0"/>
                </a:moveTo>
                <a:lnTo>
                  <a:pt x="1752935" y="0"/>
                </a:lnTo>
                <a:lnTo>
                  <a:pt x="1752935" y="556698"/>
                </a:lnTo>
                <a:lnTo>
                  <a:pt x="0" y="55669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Data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13073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basics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7584308" y="2962532"/>
            <a:ext cx="4013715" cy="3724871"/>
          </a:xfrm>
          <a:custGeom>
            <a:avLst/>
            <a:gdLst>
              <a:gd name="connsiteX0" fmla="*/ 0 w 1752935"/>
              <a:gd name="connsiteY0" fmla="*/ 0 h 3895468"/>
              <a:gd name="connsiteX1" fmla="*/ 292156 w 1752935"/>
              <a:gd name="connsiteY1" fmla="*/ 0 h 3895468"/>
              <a:gd name="connsiteX2" fmla="*/ 292156 w 1752935"/>
              <a:gd name="connsiteY2" fmla="*/ 0 h 3895468"/>
              <a:gd name="connsiteX3" fmla="*/ 730390 w 1752935"/>
              <a:gd name="connsiteY3" fmla="*/ 0 h 3895468"/>
              <a:gd name="connsiteX4" fmla="*/ 1752935 w 1752935"/>
              <a:gd name="connsiteY4" fmla="*/ 0 h 3895468"/>
              <a:gd name="connsiteX5" fmla="*/ 1752935 w 1752935"/>
              <a:gd name="connsiteY5" fmla="*/ 649245 h 3895468"/>
              <a:gd name="connsiteX6" fmla="*/ 1752935 w 1752935"/>
              <a:gd name="connsiteY6" fmla="*/ 649245 h 3895468"/>
              <a:gd name="connsiteX7" fmla="*/ 1752935 w 1752935"/>
              <a:gd name="connsiteY7" fmla="*/ 1623112 h 3895468"/>
              <a:gd name="connsiteX8" fmla="*/ 1752935 w 1752935"/>
              <a:gd name="connsiteY8" fmla="*/ 3895468 h 3895468"/>
              <a:gd name="connsiteX9" fmla="*/ 730390 w 1752935"/>
              <a:gd name="connsiteY9" fmla="*/ 3895468 h 3895468"/>
              <a:gd name="connsiteX10" fmla="*/ 292156 w 1752935"/>
              <a:gd name="connsiteY10" fmla="*/ 3895468 h 3895468"/>
              <a:gd name="connsiteX11" fmla="*/ 292156 w 1752935"/>
              <a:gd name="connsiteY11" fmla="*/ 3895468 h 3895468"/>
              <a:gd name="connsiteX12" fmla="*/ 0 w 1752935"/>
              <a:gd name="connsiteY12" fmla="*/ 3895468 h 3895468"/>
              <a:gd name="connsiteX13" fmla="*/ 0 w 1752935"/>
              <a:gd name="connsiteY13" fmla="*/ 1623112 h 3895468"/>
              <a:gd name="connsiteX14" fmla="*/ 0 w 1752935"/>
              <a:gd name="connsiteY14" fmla="*/ 1947734 h 3895468"/>
              <a:gd name="connsiteX15" fmla="*/ 0 w 1752935"/>
              <a:gd name="connsiteY15" fmla="*/ 649245 h 3895468"/>
              <a:gd name="connsiteX16" fmla="*/ 0 w 1752935"/>
              <a:gd name="connsiteY16" fmla="*/ 0 h 389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2935" h="3895468">
                <a:moveTo>
                  <a:pt x="0" y="0"/>
                </a:moveTo>
                <a:lnTo>
                  <a:pt x="292156" y="0"/>
                </a:lnTo>
                <a:lnTo>
                  <a:pt x="292156" y="0"/>
                </a:lnTo>
                <a:lnTo>
                  <a:pt x="730390" y="0"/>
                </a:lnTo>
                <a:lnTo>
                  <a:pt x="1752935" y="0"/>
                </a:lnTo>
                <a:lnTo>
                  <a:pt x="1752935" y="649245"/>
                </a:lnTo>
                <a:lnTo>
                  <a:pt x="1752935" y="649245"/>
                </a:lnTo>
                <a:lnTo>
                  <a:pt x="1752935" y="1623112"/>
                </a:lnTo>
                <a:lnTo>
                  <a:pt x="1752935" y="3895468"/>
                </a:lnTo>
                <a:lnTo>
                  <a:pt x="730390" y="3895468"/>
                </a:lnTo>
                <a:lnTo>
                  <a:pt x="292156" y="3895468"/>
                </a:lnTo>
                <a:lnTo>
                  <a:pt x="292156" y="3895468"/>
                </a:lnTo>
                <a:lnTo>
                  <a:pt x="0" y="3895468"/>
                </a:lnTo>
                <a:lnTo>
                  <a:pt x="0" y="1623112"/>
                </a:lnTo>
                <a:lnTo>
                  <a:pt x="0" y="1947734"/>
                </a:lnTo>
                <a:lnTo>
                  <a:pt x="0" y="64924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445" tIns="53975" rIns="53975" bIns="53975" numCol="1" spcCol="1270" anchor="t" anchorCtr="0">
            <a:noAutofit/>
          </a:bodyPr>
          <a:lstStyle/>
          <a:p>
            <a:pPr marL="457200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100%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Transports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Estimates per quarter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kern="1200" dirty="0" smtClean="0">
                <a:solidFill>
                  <a:schemeClr val="bg1">
                    <a:lumMod val="65000"/>
                  </a:schemeClr>
                </a:solidFill>
              </a:rPr>
              <a:t>Attraction estimated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kern="1200" dirty="0" smtClean="0">
                <a:solidFill>
                  <a:schemeClr val="bg1">
                    <a:lumMod val="65000"/>
                  </a:schemeClr>
                </a:solidFill>
              </a:rPr>
              <a:t>Covariates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10% Super nodes</a:t>
            </a:r>
            <a:endParaRPr lang="en-US" sz="2400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574663" y="2130793"/>
            <a:ext cx="4035717" cy="831739"/>
          </a:xfrm>
          <a:custGeom>
            <a:avLst/>
            <a:gdLst>
              <a:gd name="connsiteX0" fmla="*/ 0 w 1752935"/>
              <a:gd name="connsiteY0" fmla="*/ 0 h 831739"/>
              <a:gd name="connsiteX1" fmla="*/ 1752935 w 1752935"/>
              <a:gd name="connsiteY1" fmla="*/ 0 h 831739"/>
              <a:gd name="connsiteX2" fmla="*/ 1752935 w 1752935"/>
              <a:gd name="connsiteY2" fmla="*/ 831739 h 831739"/>
              <a:gd name="connsiteX3" fmla="*/ 0 w 1752935"/>
              <a:gd name="connsiteY3" fmla="*/ 831739 h 831739"/>
              <a:gd name="connsiteX4" fmla="*/ 0 w 1752935"/>
              <a:gd name="connsiteY4" fmla="*/ 0 h 83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831739">
                <a:moveTo>
                  <a:pt x="0" y="0"/>
                </a:moveTo>
                <a:lnTo>
                  <a:pt x="1752935" y="0"/>
                </a:lnTo>
                <a:lnTo>
                  <a:pt x="1752935" y="831739"/>
                </a:lnTo>
                <a:lnTo>
                  <a:pt x="0" y="8317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USAMMv2</a:t>
            </a:r>
            <a:endParaRPr lang="en-US" sz="2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143271" y="2962532"/>
            <a:ext cx="3397394" cy="3069778"/>
          </a:xfrm>
          <a:custGeom>
            <a:avLst/>
            <a:gdLst>
              <a:gd name="connsiteX0" fmla="*/ 0 w 1752935"/>
              <a:gd name="connsiteY0" fmla="*/ 0 h 3617592"/>
              <a:gd name="connsiteX1" fmla="*/ 1022545 w 1752935"/>
              <a:gd name="connsiteY1" fmla="*/ 0 h 3617592"/>
              <a:gd name="connsiteX2" fmla="*/ 1022545 w 1752935"/>
              <a:gd name="connsiteY2" fmla="*/ 0 h 3617592"/>
              <a:gd name="connsiteX3" fmla="*/ 1460779 w 1752935"/>
              <a:gd name="connsiteY3" fmla="*/ 0 h 3617592"/>
              <a:gd name="connsiteX4" fmla="*/ 1752935 w 1752935"/>
              <a:gd name="connsiteY4" fmla="*/ 0 h 3617592"/>
              <a:gd name="connsiteX5" fmla="*/ 1752935 w 1752935"/>
              <a:gd name="connsiteY5" fmla="*/ 2110262 h 3617592"/>
              <a:gd name="connsiteX6" fmla="*/ 1972052 w 1752935"/>
              <a:gd name="connsiteY6" fmla="*/ 2562340 h 3617592"/>
              <a:gd name="connsiteX7" fmla="*/ 1752935 w 1752935"/>
              <a:gd name="connsiteY7" fmla="*/ 3014660 h 3617592"/>
              <a:gd name="connsiteX8" fmla="*/ 1752935 w 1752935"/>
              <a:gd name="connsiteY8" fmla="*/ 3617592 h 3617592"/>
              <a:gd name="connsiteX9" fmla="*/ 1460779 w 1752935"/>
              <a:gd name="connsiteY9" fmla="*/ 3617592 h 3617592"/>
              <a:gd name="connsiteX10" fmla="*/ 1022545 w 1752935"/>
              <a:gd name="connsiteY10" fmla="*/ 3617592 h 3617592"/>
              <a:gd name="connsiteX11" fmla="*/ 1022545 w 1752935"/>
              <a:gd name="connsiteY11" fmla="*/ 3617592 h 3617592"/>
              <a:gd name="connsiteX12" fmla="*/ 0 w 1752935"/>
              <a:gd name="connsiteY12" fmla="*/ 3617592 h 3617592"/>
              <a:gd name="connsiteX13" fmla="*/ 0 w 1752935"/>
              <a:gd name="connsiteY13" fmla="*/ 3014660 h 3617592"/>
              <a:gd name="connsiteX14" fmla="*/ 0 w 1752935"/>
              <a:gd name="connsiteY14" fmla="*/ 2110262 h 3617592"/>
              <a:gd name="connsiteX15" fmla="*/ 0 w 1752935"/>
              <a:gd name="connsiteY15" fmla="*/ 2110262 h 3617592"/>
              <a:gd name="connsiteX16" fmla="*/ 0 w 1752935"/>
              <a:gd name="connsiteY16" fmla="*/ 0 h 361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2935" h="3617592">
                <a:moveTo>
                  <a:pt x="0" y="0"/>
                </a:moveTo>
                <a:lnTo>
                  <a:pt x="1022545" y="0"/>
                </a:lnTo>
                <a:lnTo>
                  <a:pt x="1022545" y="0"/>
                </a:lnTo>
                <a:lnTo>
                  <a:pt x="1460779" y="0"/>
                </a:lnTo>
                <a:lnTo>
                  <a:pt x="1752935" y="0"/>
                </a:lnTo>
                <a:lnTo>
                  <a:pt x="1752935" y="2110262"/>
                </a:lnTo>
                <a:lnTo>
                  <a:pt x="1972052" y="2562340"/>
                </a:lnTo>
                <a:lnTo>
                  <a:pt x="1752935" y="3014660"/>
                </a:lnTo>
                <a:lnTo>
                  <a:pt x="1752935" y="3617592"/>
                </a:lnTo>
                <a:lnTo>
                  <a:pt x="1460779" y="3617592"/>
                </a:lnTo>
                <a:lnTo>
                  <a:pt x="1022545" y="3617592"/>
                </a:lnTo>
                <a:lnTo>
                  <a:pt x="1022545" y="3617592"/>
                </a:lnTo>
                <a:lnTo>
                  <a:pt x="0" y="3617592"/>
                </a:lnTo>
                <a:lnTo>
                  <a:pt x="0" y="3014660"/>
                </a:lnTo>
                <a:lnTo>
                  <a:pt x="0" y="2110262"/>
                </a:lnTo>
                <a:lnTo>
                  <a:pt x="0" y="21102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445" tIns="53975" rIns="53975" bIns="53975" numCol="1" spcCol="1270" anchor="t" anchorCtr="0">
            <a:noAutofit/>
          </a:bodyPr>
          <a:lstStyle/>
          <a:p>
            <a:pPr marL="457200" lvl="0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tx1"/>
                </a:solidFill>
              </a:rPr>
              <a:t>100% Transports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State spec. kernels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Number of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trp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per state</a:t>
            </a:r>
          </a:p>
        </p:txBody>
      </p:sp>
      <p:sp>
        <p:nvSpPr>
          <p:cNvPr id="11" name="Freeform 10"/>
          <p:cNvSpPr/>
          <p:nvPr/>
        </p:nvSpPr>
        <p:spPr>
          <a:xfrm>
            <a:off x="4140198" y="2130793"/>
            <a:ext cx="3397394" cy="831739"/>
          </a:xfrm>
          <a:custGeom>
            <a:avLst/>
            <a:gdLst>
              <a:gd name="connsiteX0" fmla="*/ 0 w 1752935"/>
              <a:gd name="connsiteY0" fmla="*/ 0 h 695636"/>
              <a:gd name="connsiteX1" fmla="*/ 1752935 w 1752935"/>
              <a:gd name="connsiteY1" fmla="*/ 0 h 695636"/>
              <a:gd name="connsiteX2" fmla="*/ 1752935 w 1752935"/>
              <a:gd name="connsiteY2" fmla="*/ 695636 h 695636"/>
              <a:gd name="connsiteX3" fmla="*/ 0 w 1752935"/>
              <a:gd name="connsiteY3" fmla="*/ 695636 h 695636"/>
              <a:gd name="connsiteX4" fmla="*/ 0 w 1752935"/>
              <a:gd name="connsiteY4" fmla="*/ 0 h 69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695636">
                <a:moveTo>
                  <a:pt x="0" y="0"/>
                </a:moveTo>
                <a:lnTo>
                  <a:pt x="1752935" y="0"/>
                </a:lnTo>
                <a:lnTo>
                  <a:pt x="1752935" y="695636"/>
                </a:lnTo>
                <a:lnTo>
                  <a:pt x="0" y="6956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USAMMv1</a:t>
            </a:r>
            <a:endParaRPr lang="en-US" sz="3200" kern="1200" dirty="0" smtClean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/>
              <a:t>(</a:t>
            </a:r>
            <a:r>
              <a:rPr lang="en-US" sz="1700" dirty="0" smtClean="0"/>
              <a:t>Lindström</a:t>
            </a:r>
            <a:r>
              <a:rPr lang="en-US" sz="1700" dirty="0" smtClean="0"/>
              <a:t> et al. 2013)</a:t>
            </a:r>
            <a:endParaRPr lang="en-US" sz="1700" kern="1200" dirty="0"/>
          </a:p>
        </p:txBody>
      </p:sp>
      <p:sp>
        <p:nvSpPr>
          <p:cNvPr id="12" name="Rectangular Callout 11"/>
          <p:cNvSpPr/>
          <p:nvPr/>
        </p:nvSpPr>
        <p:spPr>
          <a:xfrm>
            <a:off x="555623" y="2687492"/>
            <a:ext cx="3535148" cy="2676078"/>
          </a:xfrm>
          <a:prstGeom prst="wedgeRectCallout">
            <a:avLst>
              <a:gd name="adj1" fmla="val 62500"/>
              <a:gd name="adj2" fmla="val 20830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0% ICVI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Number </a:t>
            </a:r>
            <a:r>
              <a:rPr lang="en-US" sz="2800" dirty="0">
                <a:solidFill>
                  <a:schemeClr val="tx1"/>
                </a:solidFill>
              </a:rPr>
              <a:t>of </a:t>
            </a:r>
            <a:r>
              <a:rPr lang="en-US" sz="2800" dirty="0" smtClean="0">
                <a:solidFill>
                  <a:schemeClr val="tx1"/>
                </a:solidFill>
              </a:rPr>
              <a:t>farms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Historical </a:t>
            </a:r>
            <a:r>
              <a:rPr lang="en-US" sz="2800" dirty="0">
                <a:solidFill>
                  <a:schemeClr val="tx1"/>
                </a:solidFill>
              </a:rPr>
              <a:t>inflow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5623" y="2130793"/>
            <a:ext cx="3535148" cy="556698"/>
          </a:xfrm>
          <a:custGeom>
            <a:avLst/>
            <a:gdLst>
              <a:gd name="connsiteX0" fmla="*/ 0 w 1752935"/>
              <a:gd name="connsiteY0" fmla="*/ 0 h 556698"/>
              <a:gd name="connsiteX1" fmla="*/ 1752935 w 1752935"/>
              <a:gd name="connsiteY1" fmla="*/ 0 h 556698"/>
              <a:gd name="connsiteX2" fmla="*/ 1752935 w 1752935"/>
              <a:gd name="connsiteY2" fmla="*/ 556698 h 556698"/>
              <a:gd name="connsiteX3" fmla="*/ 0 w 1752935"/>
              <a:gd name="connsiteY3" fmla="*/ 556698 h 556698"/>
              <a:gd name="connsiteX4" fmla="*/ 0 w 1752935"/>
              <a:gd name="connsiteY4" fmla="*/ 0 h 55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556698">
                <a:moveTo>
                  <a:pt x="0" y="0"/>
                </a:moveTo>
                <a:lnTo>
                  <a:pt x="1752935" y="0"/>
                </a:lnTo>
                <a:lnTo>
                  <a:pt x="1752935" y="556698"/>
                </a:lnTo>
                <a:lnTo>
                  <a:pt x="0" y="55669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Data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18122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basics </a:t>
            </a:r>
            <a:r>
              <a:rPr lang="en-US" dirty="0" smtClean="0"/>
              <a:t>ctd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stimate parameter distribution in </a:t>
            </a:r>
            <a:r>
              <a:rPr lang="en-US" dirty="0"/>
              <a:t>a Hierarchical Bayesian framework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MCMC simulations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Generating from parameter </a:t>
            </a:r>
            <a:r>
              <a:rPr lang="en-US" dirty="0"/>
              <a:t>dist. </a:t>
            </a:r>
            <a:r>
              <a:rPr lang="en-US" dirty="0" smtClean="0"/>
              <a:t>         </a:t>
            </a:r>
            <a:br>
              <a:rPr lang="en-US" dirty="0" smtClean="0"/>
            </a:br>
            <a:r>
              <a:rPr lang="en-US" dirty="0" smtClean="0"/>
              <a:t>Uncertainty in predictions is accounted for (Bayesian </a:t>
            </a:r>
            <a:r>
              <a:rPr lang="en-US" dirty="0"/>
              <a:t>vs ML)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07241" y="3698487"/>
            <a:ext cx="3994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8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 dependence 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701430"/>
              </p:ext>
            </p:extLst>
          </p:nvPr>
        </p:nvGraphicFramePr>
        <p:xfrm>
          <a:off x="10625375" y="2370026"/>
          <a:ext cx="1144240" cy="923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4" imgW="393480" imgH="317160" progId="Equation.DSMT4">
                  <p:embed/>
                </p:oleObj>
              </mc:Choice>
              <mc:Fallback>
                <p:oleObj name="Equation" r:id="rId4" imgW="3934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25375" y="2370026"/>
                        <a:ext cx="1144240" cy="923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9397" y="2052923"/>
            <a:ext cx="58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kernel shapes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05267" y="2514588"/>
            <a:ext cx="6090444" cy="3989077"/>
            <a:chOff x="1005267" y="2514588"/>
            <a:chExt cx="6090444" cy="39890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666" y="2514588"/>
              <a:ext cx="5919646" cy="38453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66932" y="6134333"/>
              <a:ext cx="44289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Distance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05267" y="2514588"/>
              <a:ext cx="461665" cy="2742725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en-US" dirty="0" smtClean="0"/>
                <a:t>Kernel value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49048" y="3885950"/>
              <a:ext cx="1446663" cy="8325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79678" y="2797791"/>
              <a:ext cx="573206" cy="10881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4519" y="3742228"/>
              <a:ext cx="2661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91582" y="2769907"/>
            <a:ext cx="363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Displacement Kernel =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709719" y="5807676"/>
            <a:ext cx="261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(Brommesson et al.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Intrastate estimation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8" y="2353045"/>
            <a:ext cx="3984492" cy="3984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448" y="2106494"/>
            <a:ext cx="339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Intrastate estimation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54640" y="2629714"/>
            <a:ext cx="5295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Intrastate </a:t>
            </a:r>
            <a:r>
              <a:rPr lang="en-US" sz="2400" dirty="0" smtClean="0"/>
              <a:t>trp</a:t>
            </a:r>
            <a:r>
              <a:rPr lang="en-US" sz="2400" dirty="0" smtClean="0"/>
              <a:t> estimation =</a:t>
            </a:r>
          </a:p>
          <a:p>
            <a:r>
              <a:rPr lang="en-US" sz="2400" dirty="0" smtClean="0"/>
              <a:t> #interstate </a:t>
            </a:r>
            <a:r>
              <a:rPr lang="en-US" sz="2400" dirty="0" smtClean="0"/>
              <a:t>trp</a:t>
            </a:r>
            <a:r>
              <a:rPr lang="en-US" sz="2400" dirty="0" smtClean="0"/>
              <a:t> +  kernel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83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 model (USAMMv1)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7573242" y="2962532"/>
            <a:ext cx="4013715" cy="3724871"/>
          </a:xfrm>
          <a:custGeom>
            <a:avLst/>
            <a:gdLst>
              <a:gd name="connsiteX0" fmla="*/ 0 w 1752935"/>
              <a:gd name="connsiteY0" fmla="*/ 0 h 3895468"/>
              <a:gd name="connsiteX1" fmla="*/ 292156 w 1752935"/>
              <a:gd name="connsiteY1" fmla="*/ 0 h 3895468"/>
              <a:gd name="connsiteX2" fmla="*/ 292156 w 1752935"/>
              <a:gd name="connsiteY2" fmla="*/ 0 h 3895468"/>
              <a:gd name="connsiteX3" fmla="*/ 730390 w 1752935"/>
              <a:gd name="connsiteY3" fmla="*/ 0 h 3895468"/>
              <a:gd name="connsiteX4" fmla="*/ 1752935 w 1752935"/>
              <a:gd name="connsiteY4" fmla="*/ 0 h 3895468"/>
              <a:gd name="connsiteX5" fmla="*/ 1752935 w 1752935"/>
              <a:gd name="connsiteY5" fmla="*/ 649245 h 3895468"/>
              <a:gd name="connsiteX6" fmla="*/ 1752935 w 1752935"/>
              <a:gd name="connsiteY6" fmla="*/ 649245 h 3895468"/>
              <a:gd name="connsiteX7" fmla="*/ 1752935 w 1752935"/>
              <a:gd name="connsiteY7" fmla="*/ 1623112 h 3895468"/>
              <a:gd name="connsiteX8" fmla="*/ 1752935 w 1752935"/>
              <a:gd name="connsiteY8" fmla="*/ 3895468 h 3895468"/>
              <a:gd name="connsiteX9" fmla="*/ 730390 w 1752935"/>
              <a:gd name="connsiteY9" fmla="*/ 3895468 h 3895468"/>
              <a:gd name="connsiteX10" fmla="*/ 292156 w 1752935"/>
              <a:gd name="connsiteY10" fmla="*/ 3895468 h 3895468"/>
              <a:gd name="connsiteX11" fmla="*/ 292156 w 1752935"/>
              <a:gd name="connsiteY11" fmla="*/ 3895468 h 3895468"/>
              <a:gd name="connsiteX12" fmla="*/ 0 w 1752935"/>
              <a:gd name="connsiteY12" fmla="*/ 3895468 h 3895468"/>
              <a:gd name="connsiteX13" fmla="*/ 0 w 1752935"/>
              <a:gd name="connsiteY13" fmla="*/ 1623112 h 3895468"/>
              <a:gd name="connsiteX14" fmla="*/ 0 w 1752935"/>
              <a:gd name="connsiteY14" fmla="*/ 1947734 h 3895468"/>
              <a:gd name="connsiteX15" fmla="*/ 0 w 1752935"/>
              <a:gd name="connsiteY15" fmla="*/ 649245 h 3895468"/>
              <a:gd name="connsiteX16" fmla="*/ 0 w 1752935"/>
              <a:gd name="connsiteY16" fmla="*/ 0 h 389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2935" h="3895468">
                <a:moveTo>
                  <a:pt x="0" y="0"/>
                </a:moveTo>
                <a:lnTo>
                  <a:pt x="292156" y="0"/>
                </a:lnTo>
                <a:lnTo>
                  <a:pt x="292156" y="0"/>
                </a:lnTo>
                <a:lnTo>
                  <a:pt x="730390" y="0"/>
                </a:lnTo>
                <a:lnTo>
                  <a:pt x="1752935" y="0"/>
                </a:lnTo>
                <a:lnTo>
                  <a:pt x="1752935" y="649245"/>
                </a:lnTo>
                <a:lnTo>
                  <a:pt x="1752935" y="649245"/>
                </a:lnTo>
                <a:lnTo>
                  <a:pt x="1752935" y="1623112"/>
                </a:lnTo>
                <a:lnTo>
                  <a:pt x="1752935" y="3895468"/>
                </a:lnTo>
                <a:lnTo>
                  <a:pt x="730390" y="3895468"/>
                </a:lnTo>
                <a:lnTo>
                  <a:pt x="292156" y="3895468"/>
                </a:lnTo>
                <a:lnTo>
                  <a:pt x="292156" y="3895468"/>
                </a:lnTo>
                <a:lnTo>
                  <a:pt x="0" y="3895468"/>
                </a:lnTo>
                <a:lnTo>
                  <a:pt x="0" y="1623112"/>
                </a:lnTo>
                <a:lnTo>
                  <a:pt x="0" y="1947734"/>
                </a:lnTo>
                <a:lnTo>
                  <a:pt x="0" y="64924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445" tIns="53975" rIns="53975" bIns="53975" numCol="1" spcCol="1270" anchor="t" anchorCtr="0">
            <a:noAutofit/>
          </a:bodyPr>
          <a:lstStyle/>
          <a:p>
            <a:pPr marL="457200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100%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Transports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Estimates per quarter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kern="1200" dirty="0" smtClean="0">
                <a:solidFill>
                  <a:schemeClr val="bg1">
                    <a:lumMod val="65000"/>
                  </a:schemeClr>
                </a:solidFill>
              </a:rPr>
              <a:t>Attraction estimated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kern="1200" dirty="0" smtClean="0">
                <a:solidFill>
                  <a:schemeClr val="bg1">
                    <a:lumMod val="65000"/>
                  </a:schemeClr>
                </a:solidFill>
              </a:rPr>
              <a:t>Covariates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‒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10% Super nodes</a:t>
            </a:r>
            <a:endParaRPr lang="en-US" sz="2400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573242" y="2130793"/>
            <a:ext cx="4013715" cy="831739"/>
          </a:xfrm>
          <a:custGeom>
            <a:avLst/>
            <a:gdLst>
              <a:gd name="connsiteX0" fmla="*/ 0 w 1752935"/>
              <a:gd name="connsiteY0" fmla="*/ 0 h 831739"/>
              <a:gd name="connsiteX1" fmla="*/ 1752935 w 1752935"/>
              <a:gd name="connsiteY1" fmla="*/ 0 h 831739"/>
              <a:gd name="connsiteX2" fmla="*/ 1752935 w 1752935"/>
              <a:gd name="connsiteY2" fmla="*/ 831739 h 831739"/>
              <a:gd name="connsiteX3" fmla="*/ 0 w 1752935"/>
              <a:gd name="connsiteY3" fmla="*/ 831739 h 831739"/>
              <a:gd name="connsiteX4" fmla="*/ 0 w 1752935"/>
              <a:gd name="connsiteY4" fmla="*/ 0 h 83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831739">
                <a:moveTo>
                  <a:pt x="0" y="0"/>
                </a:moveTo>
                <a:lnTo>
                  <a:pt x="1752935" y="0"/>
                </a:lnTo>
                <a:lnTo>
                  <a:pt x="1752935" y="831739"/>
                </a:lnTo>
                <a:lnTo>
                  <a:pt x="0" y="8317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USAMMv2</a:t>
            </a:r>
            <a:endParaRPr lang="en-US" sz="2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140198" y="2962532"/>
            <a:ext cx="3397394" cy="3069778"/>
          </a:xfrm>
          <a:custGeom>
            <a:avLst/>
            <a:gdLst>
              <a:gd name="connsiteX0" fmla="*/ 0 w 1752935"/>
              <a:gd name="connsiteY0" fmla="*/ 0 h 3617592"/>
              <a:gd name="connsiteX1" fmla="*/ 1022545 w 1752935"/>
              <a:gd name="connsiteY1" fmla="*/ 0 h 3617592"/>
              <a:gd name="connsiteX2" fmla="*/ 1022545 w 1752935"/>
              <a:gd name="connsiteY2" fmla="*/ 0 h 3617592"/>
              <a:gd name="connsiteX3" fmla="*/ 1460779 w 1752935"/>
              <a:gd name="connsiteY3" fmla="*/ 0 h 3617592"/>
              <a:gd name="connsiteX4" fmla="*/ 1752935 w 1752935"/>
              <a:gd name="connsiteY4" fmla="*/ 0 h 3617592"/>
              <a:gd name="connsiteX5" fmla="*/ 1752935 w 1752935"/>
              <a:gd name="connsiteY5" fmla="*/ 2110262 h 3617592"/>
              <a:gd name="connsiteX6" fmla="*/ 1972052 w 1752935"/>
              <a:gd name="connsiteY6" fmla="*/ 2562340 h 3617592"/>
              <a:gd name="connsiteX7" fmla="*/ 1752935 w 1752935"/>
              <a:gd name="connsiteY7" fmla="*/ 3014660 h 3617592"/>
              <a:gd name="connsiteX8" fmla="*/ 1752935 w 1752935"/>
              <a:gd name="connsiteY8" fmla="*/ 3617592 h 3617592"/>
              <a:gd name="connsiteX9" fmla="*/ 1460779 w 1752935"/>
              <a:gd name="connsiteY9" fmla="*/ 3617592 h 3617592"/>
              <a:gd name="connsiteX10" fmla="*/ 1022545 w 1752935"/>
              <a:gd name="connsiteY10" fmla="*/ 3617592 h 3617592"/>
              <a:gd name="connsiteX11" fmla="*/ 1022545 w 1752935"/>
              <a:gd name="connsiteY11" fmla="*/ 3617592 h 3617592"/>
              <a:gd name="connsiteX12" fmla="*/ 0 w 1752935"/>
              <a:gd name="connsiteY12" fmla="*/ 3617592 h 3617592"/>
              <a:gd name="connsiteX13" fmla="*/ 0 w 1752935"/>
              <a:gd name="connsiteY13" fmla="*/ 3014660 h 3617592"/>
              <a:gd name="connsiteX14" fmla="*/ 0 w 1752935"/>
              <a:gd name="connsiteY14" fmla="*/ 2110262 h 3617592"/>
              <a:gd name="connsiteX15" fmla="*/ 0 w 1752935"/>
              <a:gd name="connsiteY15" fmla="*/ 2110262 h 3617592"/>
              <a:gd name="connsiteX16" fmla="*/ 0 w 1752935"/>
              <a:gd name="connsiteY16" fmla="*/ 0 h 361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2935" h="3617592">
                <a:moveTo>
                  <a:pt x="0" y="0"/>
                </a:moveTo>
                <a:lnTo>
                  <a:pt x="1022545" y="0"/>
                </a:lnTo>
                <a:lnTo>
                  <a:pt x="1022545" y="0"/>
                </a:lnTo>
                <a:lnTo>
                  <a:pt x="1460779" y="0"/>
                </a:lnTo>
                <a:lnTo>
                  <a:pt x="1752935" y="0"/>
                </a:lnTo>
                <a:lnTo>
                  <a:pt x="1752935" y="2110262"/>
                </a:lnTo>
                <a:lnTo>
                  <a:pt x="1972052" y="2562340"/>
                </a:lnTo>
                <a:lnTo>
                  <a:pt x="1752935" y="3014660"/>
                </a:lnTo>
                <a:lnTo>
                  <a:pt x="1752935" y="3617592"/>
                </a:lnTo>
                <a:lnTo>
                  <a:pt x="1460779" y="3617592"/>
                </a:lnTo>
                <a:lnTo>
                  <a:pt x="1022545" y="3617592"/>
                </a:lnTo>
                <a:lnTo>
                  <a:pt x="1022545" y="3617592"/>
                </a:lnTo>
                <a:lnTo>
                  <a:pt x="0" y="3617592"/>
                </a:lnTo>
                <a:lnTo>
                  <a:pt x="0" y="3014660"/>
                </a:lnTo>
                <a:lnTo>
                  <a:pt x="0" y="2110262"/>
                </a:lnTo>
                <a:lnTo>
                  <a:pt x="0" y="21102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445" tIns="53975" rIns="53975" bIns="53975" numCol="1" spcCol="1270" anchor="t" anchorCtr="0">
            <a:noAutofit/>
          </a:bodyPr>
          <a:lstStyle/>
          <a:p>
            <a:pPr marL="457200" lvl="0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chemeClr val="tx1"/>
                </a:solidFill>
              </a:rPr>
              <a:t>100% Transports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State spec. kernels</a:t>
            </a:r>
          </a:p>
          <a:p>
            <a:pPr marL="914400" lvl="1" indent="-4572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Number of </a:t>
            </a:r>
            <a:r>
              <a:rPr lang="en-US" sz="2400" dirty="0" smtClean="0">
                <a:solidFill>
                  <a:schemeClr val="tx1"/>
                </a:solidFill>
              </a:rPr>
              <a:t>trp</a:t>
            </a:r>
            <a:r>
              <a:rPr lang="en-US" sz="2400" dirty="0" smtClean="0">
                <a:solidFill>
                  <a:schemeClr val="tx1"/>
                </a:solidFill>
              </a:rPr>
              <a:t> per state</a:t>
            </a:r>
          </a:p>
        </p:txBody>
      </p:sp>
      <p:sp>
        <p:nvSpPr>
          <p:cNvPr id="11" name="Freeform 10"/>
          <p:cNvSpPr/>
          <p:nvPr/>
        </p:nvSpPr>
        <p:spPr>
          <a:xfrm>
            <a:off x="4140197" y="2130793"/>
            <a:ext cx="3397395" cy="831739"/>
          </a:xfrm>
          <a:custGeom>
            <a:avLst/>
            <a:gdLst>
              <a:gd name="connsiteX0" fmla="*/ 0 w 1752935"/>
              <a:gd name="connsiteY0" fmla="*/ 0 h 695636"/>
              <a:gd name="connsiteX1" fmla="*/ 1752935 w 1752935"/>
              <a:gd name="connsiteY1" fmla="*/ 0 h 695636"/>
              <a:gd name="connsiteX2" fmla="*/ 1752935 w 1752935"/>
              <a:gd name="connsiteY2" fmla="*/ 695636 h 695636"/>
              <a:gd name="connsiteX3" fmla="*/ 0 w 1752935"/>
              <a:gd name="connsiteY3" fmla="*/ 695636 h 695636"/>
              <a:gd name="connsiteX4" fmla="*/ 0 w 1752935"/>
              <a:gd name="connsiteY4" fmla="*/ 0 h 69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695636">
                <a:moveTo>
                  <a:pt x="0" y="0"/>
                </a:moveTo>
                <a:lnTo>
                  <a:pt x="1752935" y="0"/>
                </a:lnTo>
                <a:lnTo>
                  <a:pt x="1752935" y="695636"/>
                </a:lnTo>
                <a:lnTo>
                  <a:pt x="0" y="6956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USAMMv1</a:t>
            </a:r>
            <a:endParaRPr lang="en-US" sz="3200" kern="1200" dirty="0" smtClean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/>
              <a:t>(</a:t>
            </a:r>
            <a:r>
              <a:rPr lang="en-US" sz="1700" dirty="0" smtClean="0"/>
              <a:t>Lindström</a:t>
            </a:r>
            <a:r>
              <a:rPr lang="en-US" sz="1700" dirty="0" smtClean="0"/>
              <a:t> et al. 2013)</a:t>
            </a:r>
            <a:endParaRPr lang="en-US" sz="1700" kern="1200" dirty="0"/>
          </a:p>
        </p:txBody>
      </p:sp>
      <p:sp>
        <p:nvSpPr>
          <p:cNvPr id="12" name="Rectangular Callout 11"/>
          <p:cNvSpPr/>
          <p:nvPr/>
        </p:nvSpPr>
        <p:spPr>
          <a:xfrm>
            <a:off x="555623" y="2687492"/>
            <a:ext cx="3535148" cy="2676078"/>
          </a:xfrm>
          <a:prstGeom prst="wedgeRectCallout">
            <a:avLst>
              <a:gd name="adj1" fmla="val 62500"/>
              <a:gd name="adj2" fmla="val 20830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0% ICVI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Number of </a:t>
            </a:r>
            <a:r>
              <a:rPr lang="en-US" sz="2800" dirty="0" smtClean="0">
                <a:solidFill>
                  <a:schemeClr val="tx1"/>
                </a:solidFill>
              </a:rPr>
              <a:t>farms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Historical </a:t>
            </a:r>
            <a:r>
              <a:rPr lang="en-US" sz="2800" dirty="0">
                <a:solidFill>
                  <a:schemeClr val="tx1"/>
                </a:solidFill>
              </a:rPr>
              <a:t>inflow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5623" y="2130793"/>
            <a:ext cx="3535148" cy="556698"/>
          </a:xfrm>
          <a:custGeom>
            <a:avLst/>
            <a:gdLst>
              <a:gd name="connsiteX0" fmla="*/ 0 w 1752935"/>
              <a:gd name="connsiteY0" fmla="*/ 0 h 556698"/>
              <a:gd name="connsiteX1" fmla="*/ 1752935 w 1752935"/>
              <a:gd name="connsiteY1" fmla="*/ 0 h 556698"/>
              <a:gd name="connsiteX2" fmla="*/ 1752935 w 1752935"/>
              <a:gd name="connsiteY2" fmla="*/ 556698 h 556698"/>
              <a:gd name="connsiteX3" fmla="*/ 0 w 1752935"/>
              <a:gd name="connsiteY3" fmla="*/ 556698 h 556698"/>
              <a:gd name="connsiteX4" fmla="*/ 0 w 1752935"/>
              <a:gd name="connsiteY4" fmla="*/ 0 h 55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935" h="556698">
                <a:moveTo>
                  <a:pt x="0" y="0"/>
                </a:moveTo>
                <a:lnTo>
                  <a:pt x="1752935" y="0"/>
                </a:lnTo>
                <a:lnTo>
                  <a:pt x="1752935" y="556698"/>
                </a:lnTo>
                <a:lnTo>
                  <a:pt x="0" y="556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75" tIns="53975" rIns="53975" bIns="5397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Data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35630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4457</TotalTime>
  <Words>646</Words>
  <Application>Microsoft Office PowerPoint</Application>
  <PresentationFormat>Widescreen</PresentationFormat>
  <Paragraphs>294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1_Office Theme</vt:lpstr>
      <vt:lpstr>Custom Design</vt:lpstr>
      <vt:lpstr>Equation</vt:lpstr>
      <vt:lpstr>The U.S. Animal Movement Model (USAMM) - A Bayesian approach to modeling a partially observed continental scale livestock movement network   </vt:lpstr>
      <vt:lpstr>Introduction</vt:lpstr>
      <vt:lpstr>Introduction ctd.</vt:lpstr>
      <vt:lpstr>Model basics</vt:lpstr>
      <vt:lpstr>Model basics</vt:lpstr>
      <vt:lpstr>Model basics ctd.</vt:lpstr>
      <vt:lpstr>Distance dependence </vt:lpstr>
      <vt:lpstr>Intrastate estimation</vt:lpstr>
      <vt:lpstr>Base model (USAMMv1)</vt:lpstr>
      <vt:lpstr>USAMMv1 results</vt:lpstr>
      <vt:lpstr>USAMMv1 disadvantages</vt:lpstr>
      <vt:lpstr>Extended model (USAMMv2)</vt:lpstr>
      <vt:lpstr>Extended model (USAMMv2) ctd.</vt:lpstr>
      <vt:lpstr>Extended model (USAMMv2) ctd.</vt:lpstr>
      <vt:lpstr>Extended model (USAMMv2) ctd.</vt:lpstr>
      <vt:lpstr>Three USAMMv2 models</vt:lpstr>
      <vt:lpstr>Max degree</vt:lpstr>
      <vt:lpstr>Degree distribution</vt:lpstr>
      <vt:lpstr>Out-degree</vt:lpstr>
      <vt:lpstr>In-degree</vt:lpstr>
      <vt:lpstr>Visualization</vt:lpstr>
      <vt:lpstr>Summary</vt:lpstr>
      <vt:lpstr>Acknowledgements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Rumich, Nadia (AGAH)</dc:creator>
  <cp:lastModifiedBy>Peter Brommesson </cp:lastModifiedBy>
  <cp:revision>232</cp:revision>
  <dcterms:created xsi:type="dcterms:W3CDTF">2016-10-06T12:20:10Z</dcterms:created>
  <dcterms:modified xsi:type="dcterms:W3CDTF">2016-10-24T11:37:48Z</dcterms:modified>
</cp:coreProperties>
</file>