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38" r:id="rId2"/>
  </p:sldMasterIdLst>
  <p:notesMasterIdLst>
    <p:notesMasterId r:id="rId35"/>
  </p:notesMasterIdLst>
  <p:sldIdLst>
    <p:sldId id="257" r:id="rId3"/>
    <p:sldId id="260" r:id="rId4"/>
    <p:sldId id="271" r:id="rId5"/>
    <p:sldId id="295" r:id="rId6"/>
    <p:sldId id="300" r:id="rId7"/>
    <p:sldId id="258" r:id="rId8"/>
    <p:sldId id="261" r:id="rId9"/>
    <p:sldId id="262" r:id="rId10"/>
    <p:sldId id="263" r:id="rId11"/>
    <p:sldId id="264" r:id="rId12"/>
    <p:sldId id="274" r:id="rId13"/>
    <p:sldId id="277" r:id="rId14"/>
    <p:sldId id="276" r:id="rId15"/>
    <p:sldId id="265" r:id="rId16"/>
    <p:sldId id="278" r:id="rId17"/>
    <p:sldId id="272" r:id="rId18"/>
    <p:sldId id="296" r:id="rId19"/>
    <p:sldId id="287" r:id="rId20"/>
    <p:sldId id="267" r:id="rId21"/>
    <p:sldId id="288" r:id="rId22"/>
    <p:sldId id="289" r:id="rId23"/>
    <p:sldId id="290" r:id="rId24"/>
    <p:sldId id="291" r:id="rId25"/>
    <p:sldId id="285" r:id="rId26"/>
    <p:sldId id="298" r:id="rId27"/>
    <p:sldId id="283" r:id="rId28"/>
    <p:sldId id="292" r:id="rId29"/>
    <p:sldId id="297" r:id="rId30"/>
    <p:sldId id="293" r:id="rId31"/>
    <p:sldId id="299" r:id="rId32"/>
    <p:sldId id="259" r:id="rId33"/>
    <p:sldId id="28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9328" autoAdjust="0"/>
  </p:normalViewPr>
  <p:slideViewPr>
    <p:cSldViewPr snapToGrid="0">
      <p:cViewPr>
        <p:scale>
          <a:sx n="65" d="100"/>
          <a:sy n="65" d="100"/>
        </p:scale>
        <p:origin x="-1160"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4C2645-67CC-C34C-B029-EB118F7A30AE}" type="datetimeFigureOut">
              <a:rPr lang="en-US" smtClean="0"/>
              <a:t>27/10/16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00CD02-554B-2E41-9D43-94914A0B1EA6}" type="slidenum">
              <a:rPr lang="en-US" smtClean="0"/>
              <a:t>‹#›</a:t>
            </a:fld>
            <a:endParaRPr lang="en-US"/>
          </a:p>
        </p:txBody>
      </p:sp>
    </p:spTree>
    <p:extLst>
      <p:ext uri="{BB962C8B-B14F-4D97-AF65-F5344CB8AC3E}">
        <p14:creationId xmlns:p14="http://schemas.microsoft.com/office/powerpoint/2010/main" val="22522355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CD02-554B-2E41-9D43-94914A0B1EA6}" type="slidenum">
              <a:rPr lang="en-US" smtClean="0"/>
              <a:t>1</a:t>
            </a:fld>
            <a:endParaRPr lang="en-US"/>
          </a:p>
        </p:txBody>
      </p:sp>
    </p:spTree>
    <p:extLst>
      <p:ext uri="{BB962C8B-B14F-4D97-AF65-F5344CB8AC3E}">
        <p14:creationId xmlns:p14="http://schemas.microsoft.com/office/powerpoint/2010/main" val="2787172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then do this for a week later on the 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March</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BBC9BD-D5D2-3C4F-AA9E-6181EA383A76}"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2532672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then do this for a week later on the 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March</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BBC9BD-D5D2-3C4F-AA9E-6181EA383A76}"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2532672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Until we have done this for the duration of the outbreak.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a:t>
            </a:r>
            <a:r>
              <a:rPr lang="en-US" sz="1200" kern="1200" baseline="0" dirty="0" smtClean="0">
                <a:solidFill>
                  <a:schemeClr val="tx1"/>
                </a:solidFill>
                <a:effectLst/>
                <a:latin typeface="+mn-lt"/>
                <a:ea typeface="+mn-ea"/>
                <a:cs typeface="+mn-cs"/>
              </a:rPr>
              <a:t> we can get an idea of what the recommended control actions would be at each week throughout the 2001 outbreak.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BBC9BD-D5D2-3C4F-AA9E-6181EA383A76}"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2532672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 parameter species-specific herd-level infection model</a:t>
            </a:r>
          </a:p>
          <a:p>
            <a:endParaRPr lang="en-US" dirty="0" smtClean="0"/>
          </a:p>
          <a:p>
            <a:r>
              <a:rPr lang="en-US" dirty="0" smtClean="0"/>
              <a:t>Mention the cloud of points.  </a:t>
            </a:r>
          </a:p>
          <a:p>
            <a:r>
              <a:rPr lang="en-US" dirty="0" smtClean="0"/>
              <a:t>Conditional on true outbreak in question</a:t>
            </a:r>
            <a:r>
              <a:rPr lang="en-US" baseline="0" dirty="0" smtClean="0"/>
              <a:t> – so we were not looking at an uncontrolled outbreak at any point.  </a:t>
            </a:r>
            <a:endParaRPr lang="en-US" dirty="0" smtClean="0"/>
          </a:p>
          <a:p>
            <a:endParaRPr lang="en-US" dirty="0" smtClean="0"/>
          </a:p>
          <a:p>
            <a:r>
              <a:rPr lang="en-US" dirty="0" smtClean="0"/>
              <a:t>We have a cloud of points</a:t>
            </a:r>
            <a:r>
              <a:rPr lang="en-US" baseline="0" dirty="0" smtClean="0"/>
              <a:t> – an empirical distribution of parameter estimates and we’re drawing randomly from these to seed the forward simulations.  </a:t>
            </a:r>
            <a:endParaRPr lang="en-US" dirty="0"/>
          </a:p>
        </p:txBody>
      </p:sp>
      <p:sp>
        <p:nvSpPr>
          <p:cNvPr id="4" name="Slide Number Placeholder 3"/>
          <p:cNvSpPr>
            <a:spLocks noGrp="1"/>
          </p:cNvSpPr>
          <p:nvPr>
            <p:ph type="sldNum" sz="quarter" idx="10"/>
          </p:nvPr>
        </p:nvSpPr>
        <p:spPr/>
        <p:txBody>
          <a:bodyPr/>
          <a:lstStyle/>
          <a:p>
            <a:fld id="{FD00CD02-554B-2E41-9D43-94914A0B1EA6}" type="slidenum">
              <a:rPr lang="en-US" smtClean="0"/>
              <a:t>14</a:t>
            </a:fld>
            <a:endParaRPr lang="en-US"/>
          </a:p>
        </p:txBody>
      </p:sp>
    </p:spTree>
    <p:extLst>
      <p:ext uri="{BB962C8B-B14F-4D97-AF65-F5344CB8AC3E}">
        <p14:creationId xmlns:p14="http://schemas.microsoft.com/office/powerpoint/2010/main" val="1893082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distribution of parameters</a:t>
            </a:r>
            <a:r>
              <a:rPr lang="en-US" baseline="0" dirty="0" smtClean="0"/>
              <a:t> don’t change and only the underlying state of the system changes.  </a:t>
            </a:r>
          </a:p>
          <a:p>
            <a:endParaRPr lang="en-US" baseline="0" dirty="0" smtClean="0"/>
          </a:p>
          <a:p>
            <a:r>
              <a:rPr lang="en-US" baseline="0" dirty="0" smtClean="0"/>
              <a:t>And we can get an idea of what our control recommendations would be given we had all the data … allowing us to isolate this effect of information accrual.  </a:t>
            </a:r>
          </a:p>
          <a:p>
            <a:endParaRPr lang="en-US" baseline="0" dirty="0" smtClean="0"/>
          </a:p>
          <a:p>
            <a:r>
              <a:rPr lang="en-US" baseline="0" dirty="0" smtClean="0"/>
              <a:t>We’re going to call these forward projections those based upon ‘complete’ knowledge.  </a:t>
            </a:r>
            <a:endParaRPr lang="en-US" dirty="0"/>
          </a:p>
        </p:txBody>
      </p:sp>
      <p:sp>
        <p:nvSpPr>
          <p:cNvPr id="4" name="Slide Number Placeholder 3"/>
          <p:cNvSpPr>
            <a:spLocks noGrp="1"/>
          </p:cNvSpPr>
          <p:nvPr>
            <p:ph type="sldNum" sz="quarter" idx="10"/>
          </p:nvPr>
        </p:nvSpPr>
        <p:spPr/>
        <p:txBody>
          <a:bodyPr/>
          <a:lstStyle/>
          <a:p>
            <a:fld id="{FEBBC9BD-D5D2-3C4F-AA9E-6181EA383A76}"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2532672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latin typeface="Arial"/>
                <a:cs typeface="Arial"/>
              </a:rPr>
              <a:t>As a sort of proxy for R0, and as a way to summarise the parameters, we </a:t>
            </a:r>
            <a:r>
              <a:rPr lang="en-US" sz="1200" dirty="0" smtClean="0">
                <a:latin typeface="Arial"/>
                <a:cs typeface="Arial"/>
              </a:rPr>
              <a:t>looked at measure of</a:t>
            </a:r>
            <a:r>
              <a:rPr lang="en-US" sz="1200" baseline="0" dirty="0" smtClean="0">
                <a:latin typeface="Arial"/>
                <a:cs typeface="Arial"/>
              </a:rPr>
              <a:t> </a:t>
            </a:r>
            <a:r>
              <a:rPr lang="en-US" sz="1200" dirty="0" smtClean="0">
                <a:latin typeface="Arial"/>
                <a:cs typeface="Arial"/>
              </a:rPr>
              <a:t>the </a:t>
            </a:r>
            <a:r>
              <a:rPr lang="en-US" sz="1200" baseline="0" dirty="0" smtClean="0">
                <a:latin typeface="Arial"/>
                <a:cs typeface="Arial"/>
              </a:rPr>
              <a:t>r</a:t>
            </a:r>
            <a:r>
              <a:rPr lang="en-US" sz="1200" dirty="0" smtClean="0">
                <a:latin typeface="Arial"/>
                <a:cs typeface="Arial"/>
              </a:rPr>
              <a:t>isk of onward transmission.</a:t>
            </a:r>
            <a:r>
              <a:rPr lang="en-US" sz="1200" baseline="0" dirty="0" smtClean="0">
                <a:latin typeface="Arial"/>
                <a:cs typeface="Arial"/>
              </a:rPr>
              <a:t>  </a:t>
            </a:r>
            <a:endParaRPr lang="en-US" sz="1200" dirty="0" smtClean="0">
              <a:latin typeface="Arial"/>
              <a:cs typeface="Arial"/>
            </a:endParaRPr>
          </a:p>
          <a:p>
            <a:endParaRPr lang="en-US" sz="1200" dirty="0" smtClean="0">
              <a:solidFill>
                <a:srgbClr val="0000FF"/>
              </a:solidFill>
              <a:latin typeface="Arial"/>
              <a:cs typeface="Arial"/>
            </a:endParaRPr>
          </a:p>
          <a:p>
            <a:r>
              <a:rPr lang="en-US" sz="1200" dirty="0" smtClean="0">
                <a:solidFill>
                  <a:srgbClr val="0000FF"/>
                </a:solidFill>
                <a:latin typeface="Arial"/>
                <a:cs typeface="Arial"/>
              </a:rPr>
              <a:t>I</a:t>
            </a:r>
            <a:r>
              <a:rPr lang="en-US" sz="1200" baseline="0" dirty="0" smtClean="0">
                <a:solidFill>
                  <a:srgbClr val="0000FF"/>
                </a:solidFill>
                <a:latin typeface="Arial"/>
                <a:cs typeface="Arial"/>
              </a:rPr>
              <a:t> haven’t shown all time steps, just the first 5 and then the final week.  </a:t>
            </a:r>
          </a:p>
          <a:p>
            <a:endParaRPr lang="en-US" sz="1200" baseline="0" dirty="0" smtClean="0">
              <a:solidFill>
                <a:srgbClr val="0000FF"/>
              </a:solidFill>
              <a:latin typeface="Arial"/>
              <a:cs typeface="Arial"/>
            </a:endParaRPr>
          </a:p>
          <a:p>
            <a:r>
              <a:rPr lang="en-US" sz="1200" baseline="0" dirty="0" smtClean="0">
                <a:solidFill>
                  <a:srgbClr val="0000FF"/>
                </a:solidFill>
                <a:latin typeface="Arial"/>
                <a:cs typeface="Arial"/>
              </a:rPr>
              <a:t>Just to show that uncertainty decreases through time, as does the risk of onward transmission.  </a:t>
            </a:r>
            <a:endParaRPr lang="en-US" sz="1200" dirty="0" smtClean="0">
              <a:solidFill>
                <a:srgbClr val="0000FF"/>
              </a:solidFill>
              <a:latin typeface="Arial"/>
              <a:cs typeface="Arial"/>
            </a:endParaRPr>
          </a:p>
        </p:txBody>
      </p:sp>
      <p:sp>
        <p:nvSpPr>
          <p:cNvPr id="4" name="Slide Number Placeholder 3"/>
          <p:cNvSpPr>
            <a:spLocks noGrp="1"/>
          </p:cNvSpPr>
          <p:nvPr>
            <p:ph type="sldNum" sz="quarter" idx="10"/>
          </p:nvPr>
        </p:nvSpPr>
        <p:spPr/>
        <p:txBody>
          <a:bodyPr/>
          <a:lstStyle/>
          <a:p>
            <a:fld id="{FD00CD02-554B-2E41-9D43-94914A0B1EA6}" type="slidenum">
              <a:rPr lang="en-US" smtClean="0"/>
              <a:t>16</a:t>
            </a:fld>
            <a:endParaRPr lang="en-US"/>
          </a:p>
        </p:txBody>
      </p:sp>
    </p:spTree>
    <p:extLst>
      <p:ext uri="{BB962C8B-B14F-4D97-AF65-F5344CB8AC3E}">
        <p14:creationId xmlns:p14="http://schemas.microsoft.com/office/powerpoint/2010/main" val="756155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FF"/>
                </a:solidFill>
                <a:latin typeface="Arial"/>
                <a:cs typeface="Arial"/>
              </a:rPr>
              <a:t>We can also summarise the uncertainty associated with the spatial distribution of undetected infected premises.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0000FF"/>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FF"/>
                </a:solidFill>
                <a:latin typeface="Arial"/>
                <a:cs typeface="Arial"/>
              </a:rPr>
              <a:t>In the UK there are so many farms so here it’s </a:t>
            </a:r>
            <a:r>
              <a:rPr lang="en-US" sz="1200" dirty="0" err="1" smtClean="0">
                <a:solidFill>
                  <a:srgbClr val="0000FF"/>
                </a:solidFill>
                <a:latin typeface="Arial"/>
                <a:cs typeface="Arial"/>
              </a:rPr>
              <a:t>summarised</a:t>
            </a:r>
            <a:r>
              <a:rPr lang="en-US" sz="1200" dirty="0" smtClean="0">
                <a:solidFill>
                  <a:srgbClr val="0000FF"/>
                </a:solidFill>
                <a:latin typeface="Arial"/>
                <a:cs typeface="Arial"/>
              </a:rPr>
              <a:t> using the expected number of undetected infections …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0000FF"/>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FF"/>
                </a:solidFill>
                <a:latin typeface="Arial"/>
                <a:cs typeface="Arial"/>
              </a:rPr>
              <a:t>Here is the expected number of undetected infections per county</a:t>
            </a:r>
            <a:r>
              <a:rPr lang="en-US" sz="1200" baseline="0" dirty="0" smtClean="0">
                <a:solidFill>
                  <a:srgbClr val="0000FF"/>
                </a:solidFill>
                <a:latin typeface="Arial"/>
                <a:cs typeface="Arial"/>
              </a:rPr>
              <a:t> at weeks 2 and 3, both when we’re estimating it using only the data available (accrued; left) and all the data (complete; right).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FF"/>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FF"/>
                </a:solidFill>
                <a:latin typeface="Arial"/>
                <a:cs typeface="Arial"/>
              </a:rPr>
              <a:t>Our understanding of where undetected infections are improves through time.  </a:t>
            </a:r>
            <a:endParaRPr lang="en-US" sz="1200" dirty="0" smtClean="0">
              <a:solidFill>
                <a:srgbClr val="0000FF"/>
              </a:solidFill>
              <a:latin typeface="Arial"/>
              <a:cs typeface="Arial"/>
            </a:endParaRPr>
          </a:p>
        </p:txBody>
      </p:sp>
      <p:sp>
        <p:nvSpPr>
          <p:cNvPr id="4" name="Slide Number Placeholder 3"/>
          <p:cNvSpPr>
            <a:spLocks noGrp="1"/>
          </p:cNvSpPr>
          <p:nvPr>
            <p:ph type="sldNum" sz="quarter" idx="10"/>
          </p:nvPr>
        </p:nvSpPr>
        <p:spPr/>
        <p:txBody>
          <a:bodyPr/>
          <a:lstStyle/>
          <a:p>
            <a:fld id="{FD00CD02-554B-2E41-9D43-94914A0B1EA6}" type="slidenum">
              <a:rPr lang="en-US" smtClean="0"/>
              <a:t>17</a:t>
            </a:fld>
            <a:endParaRPr lang="en-US"/>
          </a:p>
        </p:txBody>
      </p:sp>
    </p:spTree>
    <p:extLst>
      <p:ext uri="{BB962C8B-B14F-4D97-AF65-F5344CB8AC3E}">
        <p14:creationId xmlns:p14="http://schemas.microsoft.com/office/powerpoint/2010/main" val="756155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for Japan.  </a:t>
            </a:r>
          </a:p>
          <a:p>
            <a:endParaRPr lang="en-US" dirty="0" smtClean="0"/>
          </a:p>
          <a:p>
            <a:r>
              <a:rPr lang="en-US" dirty="0" smtClean="0"/>
              <a:t>Shown here are</a:t>
            </a:r>
            <a:r>
              <a:rPr lang="en-US" baseline="0" dirty="0" smtClean="0"/>
              <a:t> the actual probability of being an undetected infection since there are fewer premises</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similarly we have a decrease in uncertainty through time, in</a:t>
            </a:r>
            <a:r>
              <a:rPr lang="en-US" baseline="0" dirty="0" smtClean="0"/>
              <a:t> both parameter estimates and our understanding of where infected premises are.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But how do these changes translate into recommendations of control actions?</a:t>
            </a:r>
            <a:endParaRPr lang="en-US" sz="1200" dirty="0" smtClean="0">
              <a:solidFill>
                <a:srgbClr val="0000FF"/>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FD00CD02-554B-2E41-9D43-94914A0B1EA6}" type="slidenum">
              <a:rPr lang="en-US" smtClean="0"/>
              <a:t>18</a:t>
            </a:fld>
            <a:endParaRPr lang="en-US"/>
          </a:p>
        </p:txBody>
      </p:sp>
    </p:spTree>
    <p:extLst>
      <p:ext uri="{BB962C8B-B14F-4D97-AF65-F5344CB8AC3E}">
        <p14:creationId xmlns:p14="http://schemas.microsoft.com/office/powerpoint/2010/main" val="855477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FF"/>
                </a:solidFill>
                <a:latin typeface="Arial"/>
                <a:cs typeface="Arial"/>
              </a:rPr>
              <a:t>Our results</a:t>
            </a:r>
            <a:r>
              <a:rPr lang="en-US" sz="1200" baseline="0" dirty="0" smtClean="0">
                <a:solidFill>
                  <a:srgbClr val="0000FF"/>
                </a:solidFill>
                <a:latin typeface="Arial"/>
                <a:cs typeface="Arial"/>
              </a:rPr>
              <a:t> for the forward simulations</a:t>
            </a:r>
            <a:r>
              <a:rPr lang="en-US" sz="1200" dirty="0" smtClean="0">
                <a:solidFill>
                  <a:srgbClr val="0000FF"/>
                </a:solidFill>
                <a:latin typeface="Arial"/>
                <a:cs typeface="Arial"/>
              </a:rPr>
              <a:t> look like this … I’m going to show you set of plots</a:t>
            </a:r>
            <a:r>
              <a:rPr lang="en-US" sz="1200" baseline="0" dirty="0" smtClean="0">
                <a:solidFill>
                  <a:srgbClr val="0000FF"/>
                </a:solidFill>
                <a:latin typeface="Arial"/>
                <a:cs typeface="Arial"/>
              </a:rPr>
              <a:t> that have three panels.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srgbClr val="0000FF"/>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FF"/>
                </a:solidFill>
                <a:latin typeface="Arial"/>
                <a:cs typeface="Arial"/>
              </a:rPr>
              <a:t>Top panel – distribution in outcomes from that point onward under a range of control actions.  2000 simulations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FF"/>
                </a:solidFill>
                <a:latin typeface="Arial"/>
                <a:cs typeface="Arial"/>
              </a:rPr>
              <a:t>Middle panel – is the ranking of those control actions according to the median of the top panel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rgbClr val="0000FF"/>
                </a:solidFill>
                <a:latin typeface="Arial"/>
                <a:cs typeface="Arial"/>
              </a:rPr>
              <a:t>Bottom panel – the bottom panel is the proportion of times each control action was optimal from those runs.  You can think of it as how much the top panels overlap</a:t>
            </a:r>
          </a:p>
          <a:p>
            <a:endParaRPr lang="en-US" dirty="0" smtClean="0"/>
          </a:p>
          <a:p>
            <a:r>
              <a:rPr lang="en-US" dirty="0" smtClean="0"/>
              <a:t>The bottom axis</a:t>
            </a:r>
            <a:r>
              <a:rPr lang="en-US" baseline="0" dirty="0" smtClean="0"/>
              <a:t> is time.  </a:t>
            </a:r>
          </a:p>
          <a:p>
            <a:endParaRPr lang="en-US" dirty="0"/>
          </a:p>
        </p:txBody>
      </p:sp>
      <p:sp>
        <p:nvSpPr>
          <p:cNvPr id="4" name="Slide Number Placeholder 3"/>
          <p:cNvSpPr>
            <a:spLocks noGrp="1"/>
          </p:cNvSpPr>
          <p:nvPr>
            <p:ph type="sldNum" sz="quarter" idx="10"/>
          </p:nvPr>
        </p:nvSpPr>
        <p:spPr/>
        <p:txBody>
          <a:bodyPr/>
          <a:lstStyle/>
          <a:p>
            <a:fld id="{FD00CD02-554B-2E41-9D43-94914A0B1EA6}" type="slidenum">
              <a:rPr lang="en-US" smtClean="0"/>
              <a:t>19</a:t>
            </a:fld>
            <a:endParaRPr lang="en-US"/>
          </a:p>
        </p:txBody>
      </p:sp>
    </p:spTree>
    <p:extLst>
      <p:ext uri="{BB962C8B-B14F-4D97-AF65-F5344CB8AC3E}">
        <p14:creationId xmlns:p14="http://schemas.microsoft.com/office/powerpoint/2010/main" val="2088597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FF"/>
                </a:solidFill>
                <a:latin typeface="Arial"/>
                <a:cs typeface="Arial"/>
              </a:rPr>
              <a:t>Control</a:t>
            </a:r>
            <a:r>
              <a:rPr lang="en-US" sz="1200" baseline="0" dirty="0" smtClean="0">
                <a:solidFill>
                  <a:srgbClr val="0000FF"/>
                </a:solidFill>
                <a:latin typeface="Arial"/>
                <a:cs typeface="Arial"/>
              </a:rPr>
              <a:t> actions are …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0000FF"/>
              </a:solidFill>
              <a:latin typeface="Arial"/>
              <a:cs typeface="Arial"/>
            </a:endParaRPr>
          </a:p>
        </p:txBody>
      </p:sp>
      <p:sp>
        <p:nvSpPr>
          <p:cNvPr id="4" name="Slide Number Placeholder 3"/>
          <p:cNvSpPr>
            <a:spLocks noGrp="1"/>
          </p:cNvSpPr>
          <p:nvPr>
            <p:ph type="sldNum" sz="quarter" idx="10"/>
          </p:nvPr>
        </p:nvSpPr>
        <p:spPr/>
        <p:txBody>
          <a:bodyPr/>
          <a:lstStyle/>
          <a:p>
            <a:fld id="{FD00CD02-554B-2E41-9D43-94914A0B1EA6}" type="slidenum">
              <a:rPr lang="en-US" smtClean="0"/>
              <a:t>20</a:t>
            </a:fld>
            <a:endParaRPr lang="en-US"/>
          </a:p>
        </p:txBody>
      </p:sp>
    </p:spTree>
    <p:extLst>
      <p:ext uri="{BB962C8B-B14F-4D97-AF65-F5344CB8AC3E}">
        <p14:creationId xmlns:p14="http://schemas.microsoft.com/office/powerpoint/2010/main" val="208859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very much a collaborative piece of work between the UK, US, and Japan.  </a:t>
            </a:r>
          </a:p>
          <a:p>
            <a:endParaRPr lang="en-US" dirty="0" smtClean="0"/>
          </a:p>
          <a:p>
            <a:r>
              <a:rPr lang="en-US" baseline="0" dirty="0" smtClean="0"/>
              <a:t>The parameter estimation work was done by Chris Jewell at Lancaster, and the simulation results were run by Michael </a:t>
            </a:r>
            <a:r>
              <a:rPr lang="en-US" baseline="0" dirty="0" err="1" smtClean="0"/>
              <a:t>Tildesley</a:t>
            </a:r>
            <a:r>
              <a:rPr lang="en-US" baseline="0" dirty="0" smtClean="0"/>
              <a:t> at Warwick University.  </a:t>
            </a:r>
          </a:p>
          <a:p>
            <a:endParaRPr lang="en-US" dirty="0"/>
          </a:p>
        </p:txBody>
      </p:sp>
      <p:sp>
        <p:nvSpPr>
          <p:cNvPr id="4" name="Slide Number Placeholder 3"/>
          <p:cNvSpPr>
            <a:spLocks noGrp="1"/>
          </p:cNvSpPr>
          <p:nvPr>
            <p:ph type="sldNum" sz="quarter" idx="10"/>
          </p:nvPr>
        </p:nvSpPr>
        <p:spPr/>
        <p:txBody>
          <a:bodyPr/>
          <a:lstStyle/>
          <a:p>
            <a:fld id="{FD00CD02-554B-2E41-9D43-94914A0B1EA6}" type="slidenum">
              <a:rPr lang="en-US" smtClean="0"/>
              <a:t>2</a:t>
            </a:fld>
            <a:endParaRPr lang="en-US"/>
          </a:p>
        </p:txBody>
      </p:sp>
    </p:spTree>
    <p:extLst>
      <p:ext uri="{BB962C8B-B14F-4D97-AF65-F5344CB8AC3E}">
        <p14:creationId xmlns:p14="http://schemas.microsoft.com/office/powerpoint/2010/main" val="2554287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CD02-554B-2E41-9D43-94914A0B1EA6}" type="slidenum">
              <a:rPr lang="en-US" smtClean="0"/>
              <a:t>21</a:t>
            </a:fld>
            <a:endParaRPr lang="en-US"/>
          </a:p>
        </p:txBody>
      </p:sp>
    </p:spTree>
    <p:extLst>
      <p:ext uri="{BB962C8B-B14F-4D97-AF65-F5344CB8AC3E}">
        <p14:creationId xmlns:p14="http://schemas.microsoft.com/office/powerpoint/2010/main" val="2088597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CD02-554B-2E41-9D43-94914A0B1EA6}" type="slidenum">
              <a:rPr lang="en-US" smtClean="0"/>
              <a:t>22</a:t>
            </a:fld>
            <a:endParaRPr lang="en-US"/>
          </a:p>
        </p:txBody>
      </p:sp>
    </p:spTree>
    <p:extLst>
      <p:ext uri="{BB962C8B-B14F-4D97-AF65-F5344CB8AC3E}">
        <p14:creationId xmlns:p14="http://schemas.microsoft.com/office/powerpoint/2010/main" val="2088597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FF"/>
                </a:solidFill>
                <a:latin typeface="Arial"/>
                <a:cs typeface="Arial"/>
              </a:rPr>
              <a:t>As information accrues …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0000FF"/>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FF"/>
                </a:solidFill>
                <a:latin typeface="Arial"/>
                <a:cs typeface="Arial"/>
              </a:rPr>
              <a:t>We can see our projections start off large, and decrease as time move 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0000FF"/>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FF"/>
                </a:solidFill>
                <a:latin typeface="Arial"/>
                <a:cs typeface="Arial"/>
              </a:rPr>
              <a:t>Not only do our projections change but the</a:t>
            </a:r>
            <a:r>
              <a:rPr lang="en-US" sz="1200" baseline="0" dirty="0" smtClean="0">
                <a:solidFill>
                  <a:srgbClr val="0000FF"/>
                </a:solidFill>
                <a:latin typeface="Arial"/>
                <a:cs typeface="Arial"/>
              </a:rPr>
              <a:t> rankings of relative controls change through time.  </a:t>
            </a:r>
            <a:endParaRPr lang="en-US" sz="1200" dirty="0" smtClean="0">
              <a:solidFill>
                <a:srgbClr val="0000FF"/>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0000FF"/>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FF"/>
                </a:solidFill>
                <a:latin typeface="Arial"/>
                <a:cs typeface="Arial"/>
              </a:rPr>
              <a:t>Our</a:t>
            </a:r>
            <a:r>
              <a:rPr lang="en-US" sz="1200" baseline="0" dirty="0" smtClean="0">
                <a:solidFill>
                  <a:srgbClr val="0000FF"/>
                </a:solidFill>
                <a:latin typeface="Arial"/>
                <a:cs typeface="Arial"/>
              </a:rPr>
              <a:t> p</a:t>
            </a:r>
            <a:r>
              <a:rPr lang="en-US" sz="1200" dirty="0" smtClean="0">
                <a:solidFill>
                  <a:srgbClr val="0000FF"/>
                </a:solidFill>
                <a:latin typeface="Arial"/>
                <a:cs typeface="Arial"/>
              </a:rPr>
              <a:t>rojections change AND the</a:t>
            </a:r>
            <a:r>
              <a:rPr lang="en-US" sz="1200" baseline="0" dirty="0" smtClean="0">
                <a:solidFill>
                  <a:srgbClr val="0000FF"/>
                </a:solidFill>
                <a:latin typeface="Arial"/>
                <a:cs typeface="Arial"/>
              </a:rPr>
              <a:t> r</a:t>
            </a:r>
            <a:r>
              <a:rPr lang="en-US" sz="1200" dirty="0" smtClean="0">
                <a:solidFill>
                  <a:srgbClr val="0000FF"/>
                </a:solidFill>
                <a:latin typeface="Arial"/>
                <a:cs typeface="Arial"/>
              </a:rPr>
              <a:t>ankings of</a:t>
            </a:r>
            <a:r>
              <a:rPr lang="en-US" sz="1200" baseline="0" dirty="0" smtClean="0">
                <a:solidFill>
                  <a:srgbClr val="0000FF"/>
                </a:solidFill>
                <a:latin typeface="Arial"/>
                <a:cs typeface="Arial"/>
              </a:rPr>
              <a:t> </a:t>
            </a:r>
            <a:r>
              <a:rPr lang="en-US" sz="1200" dirty="0" smtClean="0">
                <a:solidFill>
                  <a:srgbClr val="0000FF"/>
                </a:solidFill>
                <a:latin typeface="Arial"/>
                <a:cs typeface="Arial"/>
              </a:rPr>
              <a:t>recommended control action change.</a:t>
            </a:r>
            <a:r>
              <a:rPr lang="en-US" sz="1200" baseline="0" dirty="0" smtClean="0">
                <a:solidFill>
                  <a:srgbClr val="0000FF"/>
                </a:solidFill>
                <a:latin typeface="Arial"/>
                <a:cs typeface="Arial"/>
              </a:rPr>
              <a:t>  </a:t>
            </a:r>
            <a:endParaRPr lang="en-US" sz="1200" dirty="0" smtClean="0">
              <a:solidFill>
                <a:srgbClr val="0000FF"/>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But how do these compare with what we’d predict at each week if we had all the data?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D00CD02-554B-2E41-9D43-94914A0B1EA6}" type="slidenum">
              <a:rPr lang="en-US" smtClean="0"/>
              <a:t>23</a:t>
            </a:fld>
            <a:endParaRPr lang="en-US"/>
          </a:p>
        </p:txBody>
      </p:sp>
    </p:spTree>
    <p:extLst>
      <p:ext uri="{BB962C8B-B14F-4D97-AF65-F5344CB8AC3E}">
        <p14:creationId xmlns:p14="http://schemas.microsoft.com/office/powerpoint/2010/main" val="2088597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CD02-554B-2E41-9D43-94914A0B1EA6}" type="slidenum">
              <a:rPr lang="en-US" smtClean="0"/>
              <a:t>24</a:t>
            </a:fld>
            <a:endParaRPr lang="en-US"/>
          </a:p>
        </p:txBody>
      </p:sp>
    </p:spTree>
    <p:extLst>
      <p:ext uri="{BB962C8B-B14F-4D97-AF65-F5344CB8AC3E}">
        <p14:creationId xmlns:p14="http://schemas.microsoft.com/office/powerpoint/2010/main" val="2088597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0000FF"/>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FF"/>
                </a:solidFill>
                <a:latin typeface="Arial"/>
                <a:cs typeface="Arial"/>
              </a:rPr>
              <a:t>Projections are </a:t>
            </a:r>
            <a:r>
              <a:rPr lang="en-US" sz="1200" dirty="0" err="1" smtClean="0">
                <a:solidFill>
                  <a:srgbClr val="0000FF"/>
                </a:solidFill>
                <a:latin typeface="Arial"/>
                <a:cs typeface="Arial"/>
              </a:rPr>
              <a:t>doubley</a:t>
            </a:r>
            <a:r>
              <a:rPr lang="en-US" sz="1200" dirty="0" smtClean="0">
                <a:solidFill>
                  <a:srgbClr val="0000FF"/>
                </a:solidFill>
                <a:latin typeface="Arial"/>
                <a:cs typeface="Arial"/>
              </a:rPr>
              <a:t>-poor</a:t>
            </a:r>
            <a:r>
              <a:rPr lang="en-US" sz="1200" baseline="0" dirty="0" smtClean="0">
                <a:solidFill>
                  <a:srgbClr val="0000FF"/>
                </a:solidFill>
                <a:latin typeface="Arial"/>
                <a:cs typeface="Arial"/>
              </a:rPr>
              <a:t> </a:t>
            </a:r>
            <a:r>
              <a:rPr lang="en-US" sz="1200" dirty="0" smtClean="0">
                <a:solidFill>
                  <a:srgbClr val="0000FF"/>
                </a:solidFill>
                <a:latin typeface="Arial"/>
                <a:cs typeface="Arial"/>
              </a:rPr>
              <a:t>at the start because: 1) we don't know where the occult infections are and, 2) because we have bad estimates of the parameters. </a:t>
            </a:r>
          </a:p>
          <a:p>
            <a:endParaRPr lang="en-US" dirty="0"/>
          </a:p>
        </p:txBody>
      </p:sp>
      <p:sp>
        <p:nvSpPr>
          <p:cNvPr id="4" name="Slide Number Placeholder 3"/>
          <p:cNvSpPr>
            <a:spLocks noGrp="1"/>
          </p:cNvSpPr>
          <p:nvPr>
            <p:ph type="sldNum" sz="quarter" idx="10"/>
          </p:nvPr>
        </p:nvSpPr>
        <p:spPr/>
        <p:txBody>
          <a:bodyPr/>
          <a:lstStyle/>
          <a:p>
            <a:fld id="{FD00CD02-554B-2E41-9D43-94914A0B1EA6}" type="slidenum">
              <a:rPr lang="en-US" smtClean="0"/>
              <a:t>25</a:t>
            </a:fld>
            <a:endParaRPr lang="en-US"/>
          </a:p>
        </p:txBody>
      </p:sp>
    </p:spTree>
    <p:extLst>
      <p:ext uri="{BB962C8B-B14F-4D97-AF65-F5344CB8AC3E}">
        <p14:creationId xmlns:p14="http://schemas.microsoft.com/office/powerpoint/2010/main" val="2088597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Rankings of controls are identical</a:t>
            </a:r>
            <a:r>
              <a:rPr lang="en-US" baseline="0" dirty="0" smtClean="0"/>
              <a:t> after 5 weeks of data.  </a:t>
            </a:r>
            <a:endParaRPr lang="en-US" dirty="0" smtClean="0"/>
          </a:p>
          <a:p>
            <a:endParaRPr lang="en-US" dirty="0"/>
          </a:p>
        </p:txBody>
      </p:sp>
      <p:sp>
        <p:nvSpPr>
          <p:cNvPr id="4" name="Slide Number Placeholder 3"/>
          <p:cNvSpPr>
            <a:spLocks noGrp="1"/>
          </p:cNvSpPr>
          <p:nvPr>
            <p:ph type="sldNum" sz="quarter" idx="10"/>
          </p:nvPr>
        </p:nvSpPr>
        <p:spPr/>
        <p:txBody>
          <a:bodyPr/>
          <a:lstStyle/>
          <a:p>
            <a:fld id="{FD00CD02-554B-2E41-9D43-94914A0B1EA6}" type="slidenum">
              <a:rPr lang="en-US" smtClean="0"/>
              <a:t>26</a:t>
            </a:fld>
            <a:endParaRPr lang="en-US"/>
          </a:p>
        </p:txBody>
      </p:sp>
    </p:spTree>
    <p:extLst>
      <p:ext uri="{BB962C8B-B14F-4D97-AF65-F5344CB8AC3E}">
        <p14:creationId xmlns:p14="http://schemas.microsoft.com/office/powerpoint/2010/main" val="4139302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Rankings of controls are identical</a:t>
            </a:r>
            <a:r>
              <a:rPr lang="en-US" baseline="0" dirty="0" smtClean="0"/>
              <a:t> after 5 weeks of data.  </a:t>
            </a:r>
            <a:endParaRPr lang="en-US" dirty="0" smtClean="0"/>
          </a:p>
          <a:p>
            <a:endParaRPr lang="en-US" dirty="0" smtClean="0"/>
          </a:p>
          <a:p>
            <a:r>
              <a:rPr lang="en-US" dirty="0" smtClean="0"/>
              <a:t>And the relative performance becomes much more in-line with those had we had all the data.  </a:t>
            </a:r>
            <a:endParaRPr lang="en-US" dirty="0"/>
          </a:p>
        </p:txBody>
      </p:sp>
      <p:sp>
        <p:nvSpPr>
          <p:cNvPr id="4" name="Slide Number Placeholder 3"/>
          <p:cNvSpPr>
            <a:spLocks noGrp="1"/>
          </p:cNvSpPr>
          <p:nvPr>
            <p:ph type="sldNum" sz="quarter" idx="10"/>
          </p:nvPr>
        </p:nvSpPr>
        <p:spPr/>
        <p:txBody>
          <a:bodyPr/>
          <a:lstStyle/>
          <a:p>
            <a:fld id="{FD00CD02-554B-2E41-9D43-94914A0B1EA6}" type="slidenum">
              <a:rPr lang="en-US" smtClean="0"/>
              <a:t>27</a:t>
            </a:fld>
            <a:endParaRPr lang="en-US"/>
          </a:p>
        </p:txBody>
      </p:sp>
    </p:spTree>
    <p:extLst>
      <p:ext uri="{BB962C8B-B14F-4D97-AF65-F5344CB8AC3E}">
        <p14:creationId xmlns:p14="http://schemas.microsoft.com/office/powerpoint/2010/main" val="4139302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What’s driving this change in control our understanding</a:t>
            </a:r>
            <a:r>
              <a:rPr lang="en-US" sz="1200" baseline="0" dirty="0" smtClean="0">
                <a:latin typeface="Arial"/>
                <a:cs typeface="Arial"/>
              </a:rPr>
              <a:t> of where infected premises are located.  </a:t>
            </a:r>
            <a:endParaRPr lang="en-US" sz="120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So it’s this change in the spatial distribution of our understanding of where infected premises are that’s driving changes in control actions.  </a:t>
            </a:r>
          </a:p>
          <a:p>
            <a:endParaRPr lang="en-US" sz="1200" dirty="0" smtClean="0">
              <a:latin typeface="Arial"/>
              <a:cs typeface="Arial"/>
            </a:endParaRPr>
          </a:p>
          <a:p>
            <a:endParaRPr lang="en-US" sz="1200" dirty="0" smtClean="0">
              <a:latin typeface="Arial"/>
              <a:cs typeface="Arial"/>
            </a:endParaRPr>
          </a:p>
        </p:txBody>
      </p:sp>
      <p:sp>
        <p:nvSpPr>
          <p:cNvPr id="4" name="Slide Number Placeholder 3"/>
          <p:cNvSpPr>
            <a:spLocks noGrp="1"/>
          </p:cNvSpPr>
          <p:nvPr>
            <p:ph type="sldNum" sz="quarter" idx="10"/>
          </p:nvPr>
        </p:nvSpPr>
        <p:spPr/>
        <p:txBody>
          <a:bodyPr/>
          <a:lstStyle/>
          <a:p>
            <a:fld id="{FD00CD02-554B-2E41-9D43-94914A0B1EA6}" type="slidenum">
              <a:rPr lang="en-US" smtClean="0"/>
              <a:t>28</a:t>
            </a:fld>
            <a:endParaRPr lang="en-US"/>
          </a:p>
        </p:txBody>
      </p:sp>
    </p:spTree>
    <p:extLst>
      <p:ext uri="{BB962C8B-B14F-4D97-AF65-F5344CB8AC3E}">
        <p14:creationId xmlns:p14="http://schemas.microsoft.com/office/powerpoint/2010/main" val="756155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look at simulation results from Japan we don’t see such a dramatic change in control recommendations.  </a:t>
            </a:r>
          </a:p>
          <a:p>
            <a:endParaRPr lang="en-US" baseline="0" dirty="0" smtClean="0"/>
          </a:p>
        </p:txBody>
      </p:sp>
      <p:sp>
        <p:nvSpPr>
          <p:cNvPr id="4" name="Slide Number Placeholder 3"/>
          <p:cNvSpPr>
            <a:spLocks noGrp="1"/>
          </p:cNvSpPr>
          <p:nvPr>
            <p:ph type="sldNum" sz="quarter" idx="10"/>
          </p:nvPr>
        </p:nvSpPr>
        <p:spPr/>
        <p:txBody>
          <a:bodyPr/>
          <a:lstStyle/>
          <a:p>
            <a:fld id="{FD00CD02-554B-2E41-9D43-94914A0B1EA6}" type="slidenum">
              <a:rPr lang="en-US" smtClean="0"/>
              <a:t>29</a:t>
            </a:fld>
            <a:endParaRPr lang="en-US"/>
          </a:p>
        </p:txBody>
      </p:sp>
    </p:spTree>
    <p:extLst>
      <p:ext uri="{BB962C8B-B14F-4D97-AF65-F5344CB8AC3E}">
        <p14:creationId xmlns:p14="http://schemas.microsoft.com/office/powerpoint/2010/main" val="2142279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see flare-ups as second foci of infection occur, but these are not enough to change the recommended control action.  </a:t>
            </a:r>
          </a:p>
          <a:p>
            <a:endParaRPr lang="en-US" dirty="0" smtClean="0"/>
          </a:p>
          <a:p>
            <a:r>
              <a:rPr lang="en-US" dirty="0" smtClean="0"/>
              <a:t>As the outbreak</a:t>
            </a:r>
            <a:r>
              <a:rPr lang="en-US" baseline="0" dirty="0" smtClean="0"/>
              <a:t> was largely confined to a single point of infection and the resource constraints were never challenged.  </a:t>
            </a:r>
          </a:p>
          <a:p>
            <a:endParaRPr lang="en-US" dirty="0"/>
          </a:p>
        </p:txBody>
      </p:sp>
      <p:sp>
        <p:nvSpPr>
          <p:cNvPr id="4" name="Slide Number Placeholder 3"/>
          <p:cNvSpPr>
            <a:spLocks noGrp="1"/>
          </p:cNvSpPr>
          <p:nvPr>
            <p:ph type="sldNum" sz="quarter" idx="10"/>
          </p:nvPr>
        </p:nvSpPr>
        <p:spPr/>
        <p:txBody>
          <a:bodyPr/>
          <a:lstStyle/>
          <a:p>
            <a:fld id="{FD00CD02-554B-2E41-9D43-94914A0B1EA6}" type="slidenum">
              <a:rPr lang="en-US" smtClean="0"/>
              <a:t>30</a:t>
            </a:fld>
            <a:endParaRPr lang="en-US"/>
          </a:p>
        </p:txBody>
      </p:sp>
    </p:spTree>
    <p:extLst>
      <p:ext uri="{BB962C8B-B14F-4D97-AF65-F5344CB8AC3E}">
        <p14:creationId xmlns:p14="http://schemas.microsoft.com/office/powerpoint/2010/main" val="214227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idea at the heart</a:t>
            </a:r>
            <a:r>
              <a:rPr lang="en-US" sz="1200" kern="1200" baseline="0" dirty="0" smtClean="0">
                <a:solidFill>
                  <a:schemeClr val="tx1"/>
                </a:solidFill>
                <a:effectLst/>
                <a:latin typeface="+mn-lt"/>
                <a:ea typeface="+mn-ea"/>
                <a:cs typeface="+mn-cs"/>
              </a:rPr>
              <a:t> of this work … is acknowledging that in emergency outbreak response …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That is, as information accrues we become more informed and therefore are more likely to choose a better action, yet the longer we wait the larger the potential opportunity cost from not acting upon said information.  </a:t>
            </a:r>
          </a:p>
          <a:p>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event of an infectious disease outbreak, such as foot-and-mouth</a:t>
            </a:r>
            <a:r>
              <a:rPr lang="en-US" sz="1200" kern="1200" baseline="0" dirty="0" smtClean="0">
                <a:solidFill>
                  <a:schemeClr val="tx1"/>
                </a:solidFill>
                <a:effectLst/>
                <a:latin typeface="+mn-lt"/>
                <a:ea typeface="+mn-ea"/>
                <a:cs typeface="+mn-cs"/>
              </a:rPr>
              <a:t> disease,</a:t>
            </a:r>
            <a:r>
              <a:rPr lang="en-US" sz="1200" kern="1200" dirty="0" smtClean="0">
                <a:solidFill>
                  <a:schemeClr val="tx1"/>
                </a:solidFill>
                <a:effectLst/>
                <a:latin typeface="+mn-lt"/>
                <a:ea typeface="+mn-ea"/>
                <a:cs typeface="+mn-cs"/>
              </a:rPr>
              <a:t> decision makers are faced with significant uncertainty yet they have the real problem in that they still </a:t>
            </a:r>
            <a:r>
              <a:rPr lang="en-US" sz="1200" u="sng" kern="1200" dirty="0" smtClean="0">
                <a:solidFill>
                  <a:schemeClr val="tx1"/>
                </a:solidFill>
                <a:effectLst/>
                <a:latin typeface="+mn-lt"/>
                <a:ea typeface="+mn-ea"/>
                <a:cs typeface="+mn-cs"/>
              </a:rPr>
              <a:t>have to</a:t>
            </a:r>
            <a:r>
              <a:rPr lang="en-US" sz="1200" kern="1200" dirty="0" smtClean="0">
                <a:solidFill>
                  <a:schemeClr val="tx1"/>
                </a:solidFill>
                <a:effectLst/>
                <a:latin typeface="+mn-lt"/>
                <a:ea typeface="+mn-ea"/>
                <a:cs typeface="+mn-cs"/>
              </a:rPr>
              <a:t> make decisions.</a:t>
            </a:r>
            <a:r>
              <a:rPr lang="en-US" sz="1200" kern="1200" baseline="0" dirty="0" smtClean="0">
                <a:solidFill>
                  <a:schemeClr val="tx1"/>
                </a:solidFill>
                <a:effectLst/>
                <a:latin typeface="+mn-lt"/>
                <a:ea typeface="+mn-ea"/>
                <a:cs typeface="+mn-cs"/>
              </a:rPr>
              <a:t>  Decisions are hampered by uncertainty.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we don’t have the luxury to wait around and learn about the disease process, for instance.  We must act upon</a:t>
            </a:r>
            <a:r>
              <a:rPr lang="en-US" sz="1200" kern="1200" baseline="0" dirty="0" smtClean="0">
                <a:solidFill>
                  <a:schemeClr val="tx1"/>
                </a:solidFill>
                <a:effectLst/>
                <a:latin typeface="+mn-lt"/>
                <a:ea typeface="+mn-ea"/>
                <a:cs typeface="+mn-cs"/>
              </a:rPr>
              <a:t> the information at hand.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 we wanted to look at …</a:t>
            </a:r>
            <a:r>
              <a:rPr lang="en-GB" sz="1200" kern="1200" baseline="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BBC9BD-D5D2-3C4F-AA9E-6181EA383A76}" type="slidenum">
              <a:rPr lang="en-US" smtClean="0"/>
              <a:t>3</a:t>
            </a:fld>
            <a:endParaRPr lang="en-US"/>
          </a:p>
        </p:txBody>
      </p:sp>
    </p:spTree>
    <p:extLst>
      <p:ext uri="{BB962C8B-B14F-4D97-AF65-F5344CB8AC3E}">
        <p14:creationId xmlns:p14="http://schemas.microsoft.com/office/powerpoint/2010/main" val="2532672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1) This is …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cs typeface="Arial"/>
              </a:rPr>
              <a:t>• reassuring our use of models in the early stages of an outbreak</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prstClr val="black"/>
              </a:solidFill>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prstClr val="black"/>
                </a:solidFill>
                <a:latin typeface="Arial"/>
                <a:cs typeface="Arial"/>
              </a:rPr>
              <a:t>2)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prstClr val="black"/>
                </a:solidFill>
                <a:latin typeface="Arial"/>
                <a:cs typeface="Arial"/>
              </a:rPr>
              <a:t>We saw that</a:t>
            </a:r>
            <a:r>
              <a:rPr lang="en-US" baseline="0" dirty="0" smtClean="0">
                <a:solidFill>
                  <a:schemeClr val="tx1"/>
                </a:solidFill>
                <a:latin typeface="Arial"/>
                <a:cs typeface="Arial"/>
              </a:rPr>
              <a:t> </a:t>
            </a:r>
            <a:r>
              <a:rPr lang="en-US" dirty="0" smtClean="0">
                <a:latin typeface="Arial"/>
                <a:cs typeface="Arial"/>
              </a:rPr>
              <a:t>changes to control recommendations</a:t>
            </a:r>
            <a:r>
              <a:rPr lang="en-US" baseline="0" dirty="0" smtClean="0">
                <a:latin typeface="Arial"/>
                <a:cs typeface="Arial"/>
              </a:rPr>
              <a:t> occurred </a:t>
            </a:r>
            <a:r>
              <a:rPr lang="en-US" dirty="0" smtClean="0">
                <a:latin typeface="Arial"/>
                <a:cs typeface="Arial"/>
              </a:rPr>
              <a:t>even when using static (final) parameter distribution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prstClr val="black"/>
                </a:solidFill>
                <a:latin typeface="Arial"/>
                <a:cs typeface="Arial"/>
              </a:rPr>
              <a:t>• near real-time updating is possible and this illustrates the necessity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prstClr val="black"/>
              </a:solidFill>
              <a:latin typeface="Arial"/>
              <a:cs typeface="Arial"/>
            </a:endParaRPr>
          </a:p>
          <a:p>
            <a:r>
              <a:rPr lang="en-US" dirty="0" smtClean="0"/>
              <a:t>3) </a:t>
            </a:r>
          </a:p>
          <a:p>
            <a:r>
              <a:rPr lang="en-US" dirty="0" smtClean="0"/>
              <a:t>Methods from the artificial</a:t>
            </a:r>
            <a:r>
              <a:rPr lang="en-US" baseline="0" dirty="0" smtClean="0"/>
              <a:t> intelligence literature, such as reinforcement learning, can offer solutions to generating control strategies that adapt to a changing outbreak</a:t>
            </a:r>
          </a:p>
          <a:p>
            <a:r>
              <a:rPr lang="en-US" baseline="0" dirty="0" smtClean="0"/>
              <a:t>• this is something that we’ve been working on, so please come and chat afterwards if this is of interest.  </a:t>
            </a:r>
            <a:endParaRPr lang="en-US" dirty="0"/>
          </a:p>
        </p:txBody>
      </p:sp>
      <p:sp>
        <p:nvSpPr>
          <p:cNvPr id="4" name="Slide Number Placeholder 3"/>
          <p:cNvSpPr>
            <a:spLocks noGrp="1"/>
          </p:cNvSpPr>
          <p:nvPr>
            <p:ph type="sldNum" sz="quarter" idx="10"/>
          </p:nvPr>
        </p:nvSpPr>
        <p:spPr/>
        <p:txBody>
          <a:bodyPr/>
          <a:lstStyle/>
          <a:p>
            <a:fld id="{FD00CD02-554B-2E41-9D43-94914A0B1EA6}" type="slidenum">
              <a:rPr lang="en-US" smtClean="0"/>
              <a:t>31</a:t>
            </a:fld>
            <a:endParaRPr lang="en-US"/>
          </a:p>
        </p:txBody>
      </p:sp>
    </p:spTree>
    <p:extLst>
      <p:ext uri="{BB962C8B-B14F-4D97-AF65-F5344CB8AC3E}">
        <p14:creationId xmlns:p14="http://schemas.microsoft.com/office/powerpoint/2010/main" val="1632608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CD02-554B-2E41-9D43-94914A0B1EA6}" type="slidenum">
              <a:rPr lang="en-US" smtClean="0"/>
              <a:t>32</a:t>
            </a:fld>
            <a:endParaRPr lang="en-US"/>
          </a:p>
        </p:txBody>
      </p:sp>
    </p:spTree>
    <p:extLst>
      <p:ext uri="{BB962C8B-B14F-4D97-AF65-F5344CB8AC3E}">
        <p14:creationId xmlns:p14="http://schemas.microsoft.com/office/powerpoint/2010/main" val="2554287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So what does that mean in regards to how epidemiological models may be used to inform decision making?  </a:t>
            </a:r>
          </a:p>
          <a:p>
            <a:endParaRPr lang="en-US" dirty="0"/>
          </a:p>
        </p:txBody>
      </p:sp>
      <p:sp>
        <p:nvSpPr>
          <p:cNvPr id="4" name="Slide Number Placeholder 3"/>
          <p:cNvSpPr>
            <a:spLocks noGrp="1"/>
          </p:cNvSpPr>
          <p:nvPr>
            <p:ph type="sldNum" sz="quarter" idx="10"/>
          </p:nvPr>
        </p:nvSpPr>
        <p:spPr/>
        <p:txBody>
          <a:bodyPr/>
          <a:lstStyle/>
          <a:p>
            <a:fld id="{FD00CD02-554B-2E41-9D43-94914A0B1EA6}" type="slidenum">
              <a:rPr lang="en-US" smtClean="0"/>
              <a:t>4</a:t>
            </a:fld>
            <a:endParaRPr lang="en-US"/>
          </a:p>
        </p:txBody>
      </p:sp>
    </p:spTree>
    <p:extLst>
      <p:ext uri="{BB962C8B-B14F-4D97-AF65-F5344CB8AC3E}">
        <p14:creationId xmlns:p14="http://schemas.microsoft.com/office/powerpoint/2010/main" val="124439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won’t go into detail, just to say that these two outbreaks were different in many</a:t>
            </a:r>
            <a:r>
              <a:rPr lang="en-US" baseline="0" dirty="0" smtClean="0"/>
              <a:t> respects so make a provide two case studies that contrast with each other.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D00CD02-554B-2E41-9D43-94914A0B1EA6}" type="slidenum">
              <a:rPr lang="en-US" smtClean="0"/>
              <a:t>5</a:t>
            </a:fld>
            <a:endParaRPr lang="en-US"/>
          </a:p>
        </p:txBody>
      </p:sp>
    </p:spTree>
    <p:extLst>
      <p:ext uri="{BB962C8B-B14F-4D97-AF65-F5344CB8AC3E}">
        <p14:creationId xmlns:p14="http://schemas.microsoft.com/office/powerpoint/2010/main" val="2456058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And the way we tackled this ideas was by looking at fitting data and making forward projections at various times throughout historical outbreaks to see how these changed as information accrued.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 consider this outline</a:t>
            </a:r>
            <a:r>
              <a:rPr lang="en-US" sz="1200" kern="1200" baseline="0" dirty="0" smtClean="0">
                <a:solidFill>
                  <a:schemeClr val="tx1"/>
                </a:solidFill>
                <a:latin typeface="+mn-lt"/>
                <a:ea typeface="+mn-ea"/>
                <a:cs typeface="+mn-cs"/>
              </a:rPr>
              <a:t> …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Our approach to looking at this problem was to essentially re-enacted what policy</a:t>
            </a:r>
            <a:r>
              <a:rPr lang="en-US" sz="1200" kern="1200" baseline="0" dirty="0" smtClean="0">
                <a:solidFill>
                  <a:schemeClr val="tx1"/>
                </a:solidFill>
                <a:latin typeface="+mn-lt"/>
                <a:ea typeface="+mn-ea"/>
                <a:cs typeface="+mn-cs"/>
              </a:rPr>
              <a:t> recommendations would be for several weeks throughout the outbreaks, given the data at hand and compared those recommendations with what would be recommended if we’d had all the data.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UK outbreak started in February 2001 — and the grey indicates the number of infected farms and the red indicates the number of farms culled over time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 we could take observed outbreak data at a given date, use it to parameterize a predictive model, and run future projections of different interventions to get a ranking of alternatives.</a:t>
            </a:r>
          </a:p>
          <a:p>
            <a:endParaRPr lang="en-US" sz="1200" kern="1200" dirty="0" smtClean="0">
              <a:solidFill>
                <a:schemeClr val="tx1"/>
              </a:solidFill>
              <a:latin typeface="+mn-lt"/>
              <a:ea typeface="+mn-ea"/>
              <a:cs typeface="+mn-cs"/>
            </a:endParaRPr>
          </a:p>
          <a:p>
            <a:r>
              <a:rPr lang="en-US" dirty="0" smtClean="0"/>
              <a:t>A</a:t>
            </a:r>
            <a:r>
              <a:rPr lang="en-US" baseline="0" dirty="0" smtClean="0"/>
              <a:t> ranking is not a perfect measure, but it does reflect that at the end of the day, a policy decision regarding control must be made (so one of the control actions needs to be adopted), so a ranking is implicit.  It’s best we be explicit about this.  </a:t>
            </a:r>
          </a:p>
          <a:p>
            <a:endParaRPr lang="en-US" dirty="0"/>
          </a:p>
        </p:txBody>
      </p:sp>
      <p:sp>
        <p:nvSpPr>
          <p:cNvPr id="4" name="Slide Number Placeholder 3"/>
          <p:cNvSpPr>
            <a:spLocks noGrp="1"/>
          </p:cNvSpPr>
          <p:nvPr>
            <p:ph type="sldNum" sz="quarter" idx="10"/>
          </p:nvPr>
        </p:nvSpPr>
        <p:spPr/>
        <p:txBody>
          <a:bodyPr/>
          <a:lstStyle/>
          <a:p>
            <a:fld id="{FD00CD02-554B-2E41-9D43-94914A0B1EA6}" type="slidenum">
              <a:rPr lang="en-US" smtClean="0"/>
              <a:t>6</a:t>
            </a:fld>
            <a:endParaRPr lang="en-US"/>
          </a:p>
        </p:txBody>
      </p:sp>
    </p:spTree>
    <p:extLst>
      <p:ext uri="{BB962C8B-B14F-4D97-AF65-F5344CB8AC3E}">
        <p14:creationId xmlns:p14="http://schemas.microsoft.com/office/powerpoint/2010/main" val="2598621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projections we get are conditional upon parameter estimates and the state of the outbreak at that point</a:t>
            </a:r>
            <a:r>
              <a:rPr lang="en-US" baseline="0" dirty="0" smtClean="0"/>
              <a:t> in time.  </a:t>
            </a:r>
            <a:endParaRPr lang="en-US" dirty="0"/>
          </a:p>
        </p:txBody>
      </p:sp>
      <p:sp>
        <p:nvSpPr>
          <p:cNvPr id="4" name="Slide Number Placeholder 3"/>
          <p:cNvSpPr>
            <a:spLocks noGrp="1"/>
          </p:cNvSpPr>
          <p:nvPr>
            <p:ph type="sldNum" sz="quarter" idx="10"/>
          </p:nvPr>
        </p:nvSpPr>
        <p:spPr/>
        <p:txBody>
          <a:bodyPr/>
          <a:lstStyle/>
          <a:p>
            <a:fld id="{FD00CD02-554B-2E41-9D43-94914A0B1EA6}" type="slidenum">
              <a:rPr lang="en-US" smtClean="0"/>
              <a:t>7</a:t>
            </a:fld>
            <a:endParaRPr lang="en-US"/>
          </a:p>
        </p:txBody>
      </p:sp>
    </p:spTree>
    <p:extLst>
      <p:ext uri="{BB962C8B-B14F-4D97-AF65-F5344CB8AC3E}">
        <p14:creationId xmlns:p14="http://schemas.microsoft.com/office/powerpoint/2010/main" val="4288832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 mean by the ‘state’ of the outbreak</a:t>
            </a:r>
            <a:r>
              <a:rPr lang="en-US" baseline="0" dirty="0" smtClean="0"/>
              <a:t> the distribution of confirmed and susceptible premises.  </a:t>
            </a:r>
          </a:p>
          <a:p>
            <a:endParaRPr lang="en-US" baseline="0" dirty="0" smtClean="0"/>
          </a:p>
          <a:p>
            <a:r>
              <a:rPr lang="en-US" baseline="0" dirty="0" smtClean="0"/>
              <a:t>Just to be clear, we’re talking about a herd-level stochastic model here.  </a:t>
            </a:r>
            <a:endParaRPr lang="en-US" dirty="0"/>
          </a:p>
        </p:txBody>
      </p:sp>
      <p:sp>
        <p:nvSpPr>
          <p:cNvPr id="4" name="Slide Number Placeholder 3"/>
          <p:cNvSpPr>
            <a:spLocks noGrp="1"/>
          </p:cNvSpPr>
          <p:nvPr>
            <p:ph type="sldNum" sz="quarter" idx="10"/>
          </p:nvPr>
        </p:nvSpPr>
        <p:spPr/>
        <p:txBody>
          <a:bodyPr/>
          <a:lstStyle/>
          <a:p>
            <a:fld id="{FD00CD02-554B-2E41-9D43-94914A0B1EA6}" type="slidenum">
              <a:rPr lang="en-US" smtClean="0"/>
              <a:t>8</a:t>
            </a:fld>
            <a:endParaRPr lang="en-US"/>
          </a:p>
        </p:txBody>
      </p:sp>
    </p:spTree>
    <p:extLst>
      <p:ext uri="{BB962C8B-B14F-4D97-AF65-F5344CB8AC3E}">
        <p14:creationId xmlns:p14="http://schemas.microsoft.com/office/powerpoint/2010/main" val="2171997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not only estimating transmission parameters but we’re also estimating … </a:t>
            </a:r>
          </a:p>
          <a:p>
            <a:endParaRPr lang="en-US" dirty="0" smtClean="0"/>
          </a:p>
          <a:p>
            <a:r>
              <a:rPr lang="en-US" dirty="0" smtClean="0"/>
              <a:t>But we’re not only acting upon confirmed infected cases, we can do better than that</a:t>
            </a:r>
            <a:r>
              <a:rPr lang="en-US" baseline="0" dirty="0" smtClean="0"/>
              <a:t> using methodology that Chris has outlined – we can estimate undetected infections also.  </a:t>
            </a:r>
          </a:p>
          <a:p>
            <a:endParaRPr lang="en-US" baseline="0" dirty="0" smtClean="0"/>
          </a:p>
          <a:p>
            <a:r>
              <a:rPr lang="en-US" baseline="0" dirty="0" smtClean="0"/>
              <a:t>We can think of these as estimating a vector of infection times.  So we’re not assuming there’s a fixed time between infection and confirmation.  </a:t>
            </a:r>
          </a:p>
        </p:txBody>
      </p:sp>
      <p:sp>
        <p:nvSpPr>
          <p:cNvPr id="4" name="Slide Number Placeholder 3"/>
          <p:cNvSpPr>
            <a:spLocks noGrp="1"/>
          </p:cNvSpPr>
          <p:nvPr>
            <p:ph type="sldNum" sz="quarter" idx="10"/>
          </p:nvPr>
        </p:nvSpPr>
        <p:spPr/>
        <p:txBody>
          <a:bodyPr/>
          <a:lstStyle/>
          <a:p>
            <a:fld id="{FD00CD02-554B-2E41-9D43-94914A0B1EA6}" type="slidenum">
              <a:rPr lang="en-US" smtClean="0"/>
              <a:t>9</a:t>
            </a:fld>
            <a:endParaRPr lang="en-US"/>
          </a:p>
        </p:txBody>
      </p:sp>
    </p:spTree>
    <p:extLst>
      <p:ext uri="{BB962C8B-B14F-4D97-AF65-F5344CB8AC3E}">
        <p14:creationId xmlns:p14="http://schemas.microsoft.com/office/powerpoint/2010/main" val="3281624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65225"/>
            <a:ext cx="103632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905000" y="344805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8" name="Date Placeholder 3"/>
          <p:cNvSpPr>
            <a:spLocks noGrp="1"/>
          </p:cNvSpPr>
          <p:nvPr>
            <p:ph type="dt" sz="half" idx="2"/>
          </p:nvPr>
        </p:nvSpPr>
        <p:spPr>
          <a:xfrm>
            <a:off x="700585" y="6424613"/>
            <a:ext cx="775790" cy="242888"/>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smtClean="0"/>
              <a:t>OS16</a:t>
            </a:r>
            <a:endParaRPr lang="en-GB" dirty="0"/>
          </a:p>
        </p:txBody>
      </p:sp>
      <p:sp>
        <p:nvSpPr>
          <p:cNvPr id="9" name="Footer Placeholder 4"/>
          <p:cNvSpPr>
            <a:spLocks noGrp="1"/>
          </p:cNvSpPr>
          <p:nvPr>
            <p:ph type="ftr" sz="quarter" idx="3"/>
          </p:nvPr>
        </p:nvSpPr>
        <p:spPr>
          <a:xfrm>
            <a:off x="5848350" y="6492875"/>
            <a:ext cx="5729501" cy="22860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Open Session of the EuFMD 26-28 October 2016 – </a:t>
            </a:r>
            <a:r>
              <a:rPr lang="en-US" dirty="0" err="1" smtClean="0"/>
              <a:t>Cascais</a:t>
            </a:r>
            <a:r>
              <a:rPr lang="en-US" dirty="0" smtClean="0"/>
              <a:t> - Portugal</a:t>
            </a:r>
            <a:endParaRPr lang="en-GB" dirty="0"/>
          </a:p>
        </p:txBody>
      </p:sp>
    </p:spTree>
    <p:extLst>
      <p:ext uri="{BB962C8B-B14F-4D97-AF65-F5344CB8AC3E}">
        <p14:creationId xmlns:p14="http://schemas.microsoft.com/office/powerpoint/2010/main" val="3854333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3"/>
          <p:cNvSpPr txBox="1">
            <a:spLocks/>
          </p:cNvSpPr>
          <p:nvPr userDrawn="1"/>
        </p:nvSpPr>
        <p:spPr>
          <a:xfrm>
            <a:off x="748210" y="6356351"/>
            <a:ext cx="732429"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OS16</a:t>
            </a:r>
            <a:endParaRPr lang="en-GB" dirty="0"/>
          </a:p>
        </p:txBody>
      </p:sp>
      <p:sp>
        <p:nvSpPr>
          <p:cNvPr id="8" name="Footer Placeholder 4"/>
          <p:cNvSpPr>
            <a:spLocks noGrp="1"/>
          </p:cNvSpPr>
          <p:nvPr>
            <p:ph type="ftr" sz="quarter" idx="14"/>
          </p:nvPr>
        </p:nvSpPr>
        <p:spPr>
          <a:xfrm>
            <a:off x="5848350" y="6492875"/>
            <a:ext cx="5729501" cy="22860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Open Session of the EuFMD 26-28 October 2016 – </a:t>
            </a:r>
            <a:r>
              <a:rPr lang="en-US" dirty="0" err="1" smtClean="0"/>
              <a:t>Cascais</a:t>
            </a:r>
            <a:r>
              <a:rPr lang="en-US" dirty="0" smtClean="0"/>
              <a:t> - Portugal</a:t>
            </a:r>
            <a:endParaRPr lang="en-GB" dirty="0"/>
          </a:p>
        </p:txBody>
      </p:sp>
    </p:spTree>
    <p:extLst>
      <p:ext uri="{BB962C8B-B14F-4D97-AF65-F5344CB8AC3E}">
        <p14:creationId xmlns:p14="http://schemas.microsoft.com/office/powerpoint/2010/main" val="2064634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39224" y="1104900"/>
            <a:ext cx="2543175" cy="502126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1276350"/>
            <a:ext cx="7867650" cy="48498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4"/>
          <p:cNvSpPr>
            <a:spLocks noGrp="1"/>
          </p:cNvSpPr>
          <p:nvPr>
            <p:ph type="ftr" sz="quarter" idx="14"/>
          </p:nvPr>
        </p:nvSpPr>
        <p:spPr>
          <a:xfrm>
            <a:off x="5848350" y="6492875"/>
            <a:ext cx="5729501" cy="22860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Open Session of the EuFMD 26-28 October 2016 – </a:t>
            </a:r>
            <a:r>
              <a:rPr lang="en-US" dirty="0" err="1" smtClean="0"/>
              <a:t>Cascais</a:t>
            </a:r>
            <a:r>
              <a:rPr lang="en-US" dirty="0" smtClean="0"/>
              <a:t> - Portugal</a:t>
            </a:r>
            <a:endParaRPr lang="en-GB" dirty="0"/>
          </a:p>
        </p:txBody>
      </p:sp>
      <p:sp>
        <p:nvSpPr>
          <p:cNvPr id="9" name="Date Placeholder 3"/>
          <p:cNvSpPr txBox="1">
            <a:spLocks/>
          </p:cNvSpPr>
          <p:nvPr userDrawn="1"/>
        </p:nvSpPr>
        <p:spPr>
          <a:xfrm>
            <a:off x="748210" y="6356351"/>
            <a:ext cx="732429"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OS16</a:t>
            </a:r>
            <a:endParaRPr lang="en-GB" dirty="0"/>
          </a:p>
        </p:txBody>
      </p:sp>
    </p:spTree>
    <p:extLst>
      <p:ext uri="{BB962C8B-B14F-4D97-AF65-F5344CB8AC3E}">
        <p14:creationId xmlns:p14="http://schemas.microsoft.com/office/powerpoint/2010/main" val="3251110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1"/>
          <p:cNvSpPr>
            <a:spLocks noGrp="1"/>
          </p:cNvSpPr>
          <p:nvPr>
            <p:ph type="title"/>
          </p:nvPr>
        </p:nvSpPr>
        <p:spPr>
          <a:xfrm>
            <a:off x="913493" y="2281238"/>
            <a:ext cx="10515600" cy="3751072"/>
          </a:xfrm>
        </p:spPr>
        <p:txBody>
          <a:bodyPr anchor="b">
            <a:normAutofit/>
          </a:bodyPr>
          <a:lstStyle>
            <a:lvl1pPr algn="ctr">
              <a:defRPr sz="4000" baseline="0">
                <a:latin typeface="Calibri" panose="020F0502020204030204" pitchFamily="34" charset="0"/>
              </a:defRPr>
            </a:lvl1pPr>
          </a:lstStyle>
          <a:p>
            <a:endParaRPr lang="en-GB" dirty="0"/>
          </a:p>
        </p:txBody>
      </p:sp>
      <p:sp>
        <p:nvSpPr>
          <p:cNvPr id="10" name="Date Placeholder 3"/>
          <p:cNvSpPr>
            <a:spLocks noGrp="1"/>
          </p:cNvSpPr>
          <p:nvPr>
            <p:ph type="dt" sz="half" idx="10"/>
          </p:nvPr>
        </p:nvSpPr>
        <p:spPr>
          <a:xfrm>
            <a:off x="838200" y="6356350"/>
            <a:ext cx="2743200" cy="365125"/>
          </a:xfrm>
        </p:spPr>
        <p:txBody>
          <a:bodyPr/>
          <a:lstStyle>
            <a:lvl1pPr>
              <a:defRPr/>
            </a:lvl1pPr>
          </a:lstStyle>
          <a:p>
            <a:r>
              <a:rPr lang="en-GB" dirty="0" smtClean="0"/>
              <a:t>OS16</a:t>
            </a:r>
            <a:endParaRPr lang="en-GB" dirty="0"/>
          </a:p>
        </p:txBody>
      </p:sp>
      <p:sp>
        <p:nvSpPr>
          <p:cNvPr id="11" name="Footer Placeholder 4"/>
          <p:cNvSpPr txBox="1">
            <a:spLocks/>
          </p:cNvSpPr>
          <p:nvPr userDrawn="1"/>
        </p:nvSpPr>
        <p:spPr>
          <a:xfrm>
            <a:off x="5813946" y="6356350"/>
            <a:ext cx="4794183"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Open Session of the EuFMD - </a:t>
            </a:r>
            <a:r>
              <a:rPr lang="en-US" dirty="0" err="1" smtClean="0"/>
              <a:t>Cascais</a:t>
            </a:r>
            <a:r>
              <a:rPr lang="en-US" dirty="0" smtClean="0"/>
              <a:t> –Portugal 26-28 October 2016</a:t>
            </a:r>
            <a:endParaRPr lang="en-GB" dirty="0"/>
          </a:p>
        </p:txBody>
      </p:sp>
    </p:spTree>
    <p:extLst>
      <p:ext uri="{BB962C8B-B14F-4D97-AF65-F5344CB8AC3E}">
        <p14:creationId xmlns:p14="http://schemas.microsoft.com/office/powerpoint/2010/main" val="70408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45866" y="1515968"/>
            <a:ext cx="10515600" cy="2852737"/>
          </a:xfrm>
        </p:spPr>
        <p:txBody>
          <a:bodyPr anchor="b"/>
          <a:lstStyle>
            <a:lvl1pPr algn="ctr">
              <a:defRPr sz="6000" baseline="0">
                <a:latin typeface="Calibri" panose="020F0502020204030204" pitchFamily="34" charset="0"/>
              </a:defRPr>
            </a:lvl1pPr>
          </a:lstStyle>
          <a:p>
            <a:r>
              <a:rPr lang="en-US" dirty="0" smtClean="0"/>
              <a:t>Title - Author</a:t>
            </a:r>
            <a:endParaRPr lang="en-GB" dirty="0"/>
          </a:p>
        </p:txBody>
      </p:sp>
      <p:pic>
        <p:nvPicPr>
          <p:cNvPr id="7" name="Picture 6"/>
          <p:cNvPicPr>
            <a:picLocks noChangeAspect="1"/>
          </p:cNvPicPr>
          <p:nvPr userDrawn="1"/>
        </p:nvPicPr>
        <p:blipFill>
          <a:blip r:embed="rId2"/>
          <a:stretch>
            <a:fillRect/>
          </a:stretch>
        </p:blipFill>
        <p:spPr>
          <a:xfrm flipV="1">
            <a:off x="22570" y="6230912"/>
            <a:ext cx="12169430" cy="627088"/>
          </a:xfrm>
          <a:prstGeom prst="rect">
            <a:avLst/>
          </a:prstGeom>
        </p:spPr>
      </p:pic>
      <p:pic>
        <p:nvPicPr>
          <p:cNvPr id="8" name="Picture 7"/>
          <p:cNvPicPr>
            <a:picLocks noChangeAspect="1"/>
          </p:cNvPicPr>
          <p:nvPr userDrawn="1"/>
        </p:nvPicPr>
        <p:blipFill>
          <a:blip r:embed="rId3"/>
          <a:stretch>
            <a:fillRect/>
          </a:stretch>
        </p:blipFill>
        <p:spPr>
          <a:xfrm>
            <a:off x="22570" y="0"/>
            <a:ext cx="12169430" cy="771525"/>
          </a:xfrm>
          <a:prstGeom prst="rect">
            <a:avLst/>
          </a:prstGeom>
        </p:spPr>
      </p:pic>
    </p:spTree>
    <p:extLst>
      <p:ext uri="{BB962C8B-B14F-4D97-AF65-F5344CB8AC3E}">
        <p14:creationId xmlns:p14="http://schemas.microsoft.com/office/powerpoint/2010/main" val="1668101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itle 1"/>
          <p:cNvSpPr>
            <a:spLocks noGrp="1"/>
          </p:cNvSpPr>
          <p:nvPr>
            <p:ph type="title"/>
          </p:nvPr>
        </p:nvSpPr>
        <p:spPr>
          <a:xfrm>
            <a:off x="913493" y="2281238"/>
            <a:ext cx="10515600" cy="3751072"/>
          </a:xfrm>
        </p:spPr>
        <p:txBody>
          <a:bodyPr anchor="b">
            <a:normAutofit/>
          </a:bodyPr>
          <a:lstStyle>
            <a:lvl1pPr algn="ctr">
              <a:defRPr sz="4000" baseline="0">
                <a:latin typeface="Calibri" panose="020F0502020204030204" pitchFamily="34" charset="0"/>
              </a:defRPr>
            </a:lvl1pPr>
          </a:lstStyle>
          <a:p>
            <a:endParaRPr lang="en-GB" dirty="0"/>
          </a:p>
        </p:txBody>
      </p:sp>
      <p:sp>
        <p:nvSpPr>
          <p:cNvPr id="10" name="Date Placeholder 3"/>
          <p:cNvSpPr>
            <a:spLocks noGrp="1"/>
          </p:cNvSpPr>
          <p:nvPr>
            <p:ph type="dt" sz="half" idx="10"/>
          </p:nvPr>
        </p:nvSpPr>
        <p:spPr>
          <a:xfrm>
            <a:off x="838200" y="6356350"/>
            <a:ext cx="2743200" cy="365125"/>
          </a:xfrm>
        </p:spPr>
        <p:txBody>
          <a:bodyPr/>
          <a:lstStyle>
            <a:lvl1pPr>
              <a:defRPr/>
            </a:lvl1pPr>
          </a:lstStyle>
          <a:p>
            <a:r>
              <a:rPr lang="en-GB" dirty="0" smtClean="0"/>
              <a:t>OS16</a:t>
            </a:r>
            <a:endParaRPr lang="en-GB" dirty="0"/>
          </a:p>
        </p:txBody>
      </p:sp>
      <p:sp>
        <p:nvSpPr>
          <p:cNvPr id="11" name="Footer Placeholder 4"/>
          <p:cNvSpPr txBox="1">
            <a:spLocks/>
          </p:cNvSpPr>
          <p:nvPr userDrawn="1"/>
        </p:nvSpPr>
        <p:spPr>
          <a:xfrm>
            <a:off x="5813946" y="6356350"/>
            <a:ext cx="4794183"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Open Session of the EuFMD - </a:t>
            </a:r>
            <a:r>
              <a:rPr lang="en-US" dirty="0" err="1" smtClean="0"/>
              <a:t>Cascais</a:t>
            </a:r>
            <a:r>
              <a:rPr lang="en-US" dirty="0" smtClean="0"/>
              <a:t> –Portugal 26-28 October 2016</a:t>
            </a:r>
            <a:endParaRPr lang="en-GB" dirty="0"/>
          </a:p>
        </p:txBody>
      </p:sp>
    </p:spTree>
    <p:extLst>
      <p:ext uri="{BB962C8B-B14F-4D97-AF65-F5344CB8AC3E}">
        <p14:creationId xmlns:p14="http://schemas.microsoft.com/office/powerpoint/2010/main" val="2084604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40329-7CDF-47F9-BE58-D325D98B0FA4}" type="datetimeFigureOut">
              <a:rPr lang="en-GB" smtClean="0"/>
              <a:t>27/10/16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63C33B-37CB-41A6-81AE-FCF849B70C9A}" type="slidenum">
              <a:rPr lang="en-GB" smtClean="0"/>
              <a:t>‹#›</a:t>
            </a:fld>
            <a:endParaRPr lang="en-GB"/>
          </a:p>
        </p:txBody>
      </p:sp>
    </p:spTree>
    <p:extLst>
      <p:ext uri="{BB962C8B-B14F-4D97-AF65-F5344CB8AC3E}">
        <p14:creationId xmlns:p14="http://schemas.microsoft.com/office/powerpoint/2010/main" val="88059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5051" y="924399"/>
            <a:ext cx="10972800" cy="1143000"/>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3"/>
          <p:cNvSpPr>
            <a:spLocks noGrp="1"/>
          </p:cNvSpPr>
          <p:nvPr>
            <p:ph type="dt" sz="half" idx="2"/>
          </p:nvPr>
        </p:nvSpPr>
        <p:spPr>
          <a:xfrm>
            <a:off x="700585" y="6424612"/>
            <a:ext cx="7324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smtClean="0"/>
              <a:t>OS16</a:t>
            </a:r>
            <a:endParaRPr lang="en-GB" dirty="0"/>
          </a:p>
        </p:txBody>
      </p:sp>
      <p:sp>
        <p:nvSpPr>
          <p:cNvPr id="8" name="Footer Placeholder 4"/>
          <p:cNvSpPr>
            <a:spLocks noGrp="1"/>
          </p:cNvSpPr>
          <p:nvPr>
            <p:ph type="ftr" sz="quarter" idx="3"/>
          </p:nvPr>
        </p:nvSpPr>
        <p:spPr>
          <a:xfrm>
            <a:off x="5848350" y="6492875"/>
            <a:ext cx="5729501" cy="22860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Open Session of the EuFMD 26-28 October 2016 – </a:t>
            </a:r>
            <a:r>
              <a:rPr lang="en-US" dirty="0" err="1" smtClean="0"/>
              <a:t>Cascais</a:t>
            </a:r>
            <a:r>
              <a:rPr lang="en-US" dirty="0" smtClean="0"/>
              <a:t> - Portugal</a:t>
            </a:r>
            <a:endParaRPr lang="en-GB" dirty="0"/>
          </a:p>
        </p:txBody>
      </p:sp>
    </p:spTree>
    <p:extLst>
      <p:ext uri="{BB962C8B-B14F-4D97-AF65-F5344CB8AC3E}">
        <p14:creationId xmlns:p14="http://schemas.microsoft.com/office/powerpoint/2010/main" val="3112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08756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2"/>
          </p:nvPr>
        </p:nvSpPr>
        <p:spPr>
          <a:xfrm>
            <a:off x="700585" y="6424612"/>
            <a:ext cx="7324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smtClean="0"/>
              <a:t>OS16</a:t>
            </a:r>
            <a:endParaRPr lang="en-GB" dirty="0"/>
          </a:p>
        </p:txBody>
      </p:sp>
      <p:sp>
        <p:nvSpPr>
          <p:cNvPr id="8" name="Footer Placeholder 4"/>
          <p:cNvSpPr>
            <a:spLocks noGrp="1"/>
          </p:cNvSpPr>
          <p:nvPr>
            <p:ph type="ftr" sz="quarter" idx="3"/>
          </p:nvPr>
        </p:nvSpPr>
        <p:spPr>
          <a:xfrm>
            <a:off x="5848350" y="6492875"/>
            <a:ext cx="5729501" cy="22860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Open Session of the EuFMD 26-28 October 2016 – </a:t>
            </a:r>
            <a:r>
              <a:rPr lang="en-US" dirty="0" err="1" smtClean="0"/>
              <a:t>Cascais</a:t>
            </a:r>
            <a:r>
              <a:rPr lang="en-US" dirty="0" smtClean="0"/>
              <a:t> - Portugal</a:t>
            </a:r>
            <a:endParaRPr lang="en-GB" dirty="0"/>
          </a:p>
        </p:txBody>
      </p:sp>
    </p:spTree>
    <p:extLst>
      <p:ext uri="{BB962C8B-B14F-4D97-AF65-F5344CB8AC3E}">
        <p14:creationId xmlns:p14="http://schemas.microsoft.com/office/powerpoint/2010/main" val="2553021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00585" y="948178"/>
            <a:ext cx="10787276" cy="570623"/>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63550" y="171529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3051" y="1667669"/>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Date Placeholder 3"/>
          <p:cNvSpPr>
            <a:spLocks noGrp="1"/>
          </p:cNvSpPr>
          <p:nvPr>
            <p:ph type="dt" sz="half" idx="13"/>
          </p:nvPr>
        </p:nvSpPr>
        <p:spPr>
          <a:xfrm>
            <a:off x="700585" y="6424612"/>
            <a:ext cx="7324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smtClean="0"/>
              <a:t>OS16</a:t>
            </a:r>
            <a:endParaRPr lang="en-GB" dirty="0"/>
          </a:p>
        </p:txBody>
      </p:sp>
      <p:sp>
        <p:nvSpPr>
          <p:cNvPr id="9" name="Footer Placeholder 4"/>
          <p:cNvSpPr>
            <a:spLocks noGrp="1"/>
          </p:cNvSpPr>
          <p:nvPr>
            <p:ph type="ftr" sz="quarter" idx="3"/>
          </p:nvPr>
        </p:nvSpPr>
        <p:spPr>
          <a:xfrm>
            <a:off x="5848350" y="6492875"/>
            <a:ext cx="5729501" cy="22860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Open Session of the EuFMD 26-28 October 2016 – </a:t>
            </a:r>
            <a:r>
              <a:rPr lang="en-US" dirty="0" err="1" smtClean="0"/>
              <a:t>Cascais</a:t>
            </a:r>
            <a:r>
              <a:rPr lang="en-US" dirty="0" smtClean="0"/>
              <a:t> - Portugal</a:t>
            </a:r>
            <a:endParaRPr lang="en-GB" dirty="0"/>
          </a:p>
        </p:txBody>
      </p:sp>
    </p:spTree>
    <p:extLst>
      <p:ext uri="{BB962C8B-B14F-4D97-AF65-F5344CB8AC3E}">
        <p14:creationId xmlns:p14="http://schemas.microsoft.com/office/powerpoint/2010/main" val="132060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Date Placeholder 3"/>
          <p:cNvSpPr>
            <a:spLocks noGrp="1"/>
          </p:cNvSpPr>
          <p:nvPr>
            <p:ph type="dt" sz="half" idx="13"/>
          </p:nvPr>
        </p:nvSpPr>
        <p:spPr>
          <a:xfrm>
            <a:off x="700585" y="6424612"/>
            <a:ext cx="7324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smtClean="0"/>
              <a:t>OS16</a:t>
            </a:r>
            <a:endParaRPr lang="en-GB" dirty="0"/>
          </a:p>
        </p:txBody>
      </p:sp>
      <p:sp>
        <p:nvSpPr>
          <p:cNvPr id="11" name="Footer Placeholder 4"/>
          <p:cNvSpPr>
            <a:spLocks noGrp="1"/>
          </p:cNvSpPr>
          <p:nvPr>
            <p:ph type="ftr" sz="quarter" idx="14"/>
          </p:nvPr>
        </p:nvSpPr>
        <p:spPr>
          <a:xfrm>
            <a:off x="5848350" y="6492875"/>
            <a:ext cx="5729501" cy="22860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Open Session of the EuFMD 26-28 October 2016 – </a:t>
            </a:r>
            <a:r>
              <a:rPr lang="en-US" dirty="0" err="1" smtClean="0"/>
              <a:t>Cascais</a:t>
            </a:r>
            <a:r>
              <a:rPr lang="en-US" dirty="0" smtClean="0"/>
              <a:t> - Portugal</a:t>
            </a:r>
            <a:endParaRPr lang="en-GB" dirty="0"/>
          </a:p>
        </p:txBody>
      </p:sp>
    </p:spTree>
    <p:extLst>
      <p:ext uri="{BB962C8B-B14F-4D97-AF65-F5344CB8AC3E}">
        <p14:creationId xmlns:p14="http://schemas.microsoft.com/office/powerpoint/2010/main" val="48894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5051" y="1054976"/>
            <a:ext cx="10972800" cy="1143000"/>
          </a:xfrm>
        </p:spPr>
        <p:txBody>
          <a:bodyPr/>
          <a:lstStyle/>
          <a:p>
            <a:r>
              <a:rPr lang="en-US" smtClean="0"/>
              <a:t>Click to edit Master title style</a:t>
            </a:r>
            <a:endParaRPr lang="en-GB"/>
          </a:p>
        </p:txBody>
      </p:sp>
      <p:sp>
        <p:nvSpPr>
          <p:cNvPr id="7" name="Date Placeholder 3"/>
          <p:cNvSpPr>
            <a:spLocks noGrp="1"/>
          </p:cNvSpPr>
          <p:nvPr>
            <p:ph type="dt" sz="half" idx="13"/>
          </p:nvPr>
        </p:nvSpPr>
        <p:spPr>
          <a:xfrm>
            <a:off x="700585" y="6424612"/>
            <a:ext cx="7324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smtClean="0"/>
              <a:t>OS16</a:t>
            </a:r>
            <a:endParaRPr lang="en-GB" dirty="0"/>
          </a:p>
        </p:txBody>
      </p:sp>
      <p:sp>
        <p:nvSpPr>
          <p:cNvPr id="8" name="Footer Placeholder 4"/>
          <p:cNvSpPr>
            <a:spLocks noGrp="1"/>
          </p:cNvSpPr>
          <p:nvPr>
            <p:ph type="ftr" sz="quarter" idx="14"/>
          </p:nvPr>
        </p:nvSpPr>
        <p:spPr>
          <a:xfrm>
            <a:off x="5848350" y="6492875"/>
            <a:ext cx="5729501" cy="22860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Open Session of the EuFMD 26-28 October 2016 – </a:t>
            </a:r>
            <a:r>
              <a:rPr lang="en-US" dirty="0" err="1" smtClean="0"/>
              <a:t>Cascais</a:t>
            </a:r>
            <a:r>
              <a:rPr lang="en-US" dirty="0" smtClean="0"/>
              <a:t> - Portugal</a:t>
            </a:r>
            <a:endParaRPr lang="en-GB" dirty="0"/>
          </a:p>
        </p:txBody>
      </p:sp>
    </p:spTree>
    <p:extLst>
      <p:ext uri="{BB962C8B-B14F-4D97-AF65-F5344CB8AC3E}">
        <p14:creationId xmlns:p14="http://schemas.microsoft.com/office/powerpoint/2010/main" val="4271205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4"/>
          </p:nvPr>
        </p:nvSpPr>
        <p:spPr>
          <a:xfrm>
            <a:off x="5848350" y="6492875"/>
            <a:ext cx="5729501" cy="22860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Open Session of the EuFMD 26-28 October 2016 – </a:t>
            </a:r>
            <a:r>
              <a:rPr lang="en-US" dirty="0" err="1" smtClean="0"/>
              <a:t>Cascais</a:t>
            </a:r>
            <a:r>
              <a:rPr lang="en-US" dirty="0" smtClean="0"/>
              <a:t> - Portugal</a:t>
            </a:r>
            <a:endParaRPr lang="en-GB" dirty="0"/>
          </a:p>
        </p:txBody>
      </p:sp>
      <p:sp>
        <p:nvSpPr>
          <p:cNvPr id="6" name="Date Placeholder 3"/>
          <p:cNvSpPr txBox="1">
            <a:spLocks/>
          </p:cNvSpPr>
          <p:nvPr userDrawn="1"/>
        </p:nvSpPr>
        <p:spPr>
          <a:xfrm>
            <a:off x="748210" y="6356351"/>
            <a:ext cx="732429"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OS16</a:t>
            </a:r>
            <a:endParaRPr lang="en-GB" dirty="0"/>
          </a:p>
        </p:txBody>
      </p:sp>
    </p:spTree>
    <p:extLst>
      <p:ext uri="{BB962C8B-B14F-4D97-AF65-F5344CB8AC3E}">
        <p14:creationId xmlns:p14="http://schemas.microsoft.com/office/powerpoint/2010/main" val="735454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33450"/>
            <a:ext cx="4011084" cy="5016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5086350" y="1304925"/>
            <a:ext cx="6496050" cy="482123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14"/>
          </p:nvPr>
        </p:nvSpPr>
        <p:spPr>
          <a:xfrm>
            <a:off x="5848350" y="6492875"/>
            <a:ext cx="5729501" cy="22860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Open Session of the EuFMD 26-28 October 2016 – </a:t>
            </a:r>
            <a:r>
              <a:rPr lang="en-US" dirty="0" err="1" smtClean="0"/>
              <a:t>Cascais</a:t>
            </a:r>
            <a:r>
              <a:rPr lang="en-US" dirty="0" smtClean="0"/>
              <a:t> - Portugal</a:t>
            </a:r>
            <a:endParaRPr lang="en-GB" dirty="0"/>
          </a:p>
        </p:txBody>
      </p:sp>
      <p:sp>
        <p:nvSpPr>
          <p:cNvPr id="9" name="Date Placeholder 3"/>
          <p:cNvSpPr txBox="1">
            <a:spLocks/>
          </p:cNvSpPr>
          <p:nvPr userDrawn="1"/>
        </p:nvSpPr>
        <p:spPr>
          <a:xfrm>
            <a:off x="748210" y="6356351"/>
            <a:ext cx="732429"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OS16</a:t>
            </a:r>
            <a:endParaRPr lang="en-GB" dirty="0"/>
          </a:p>
        </p:txBody>
      </p:sp>
    </p:spTree>
    <p:extLst>
      <p:ext uri="{BB962C8B-B14F-4D97-AF65-F5344CB8AC3E}">
        <p14:creationId xmlns:p14="http://schemas.microsoft.com/office/powerpoint/2010/main" val="2312375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2505075" y="1438275"/>
            <a:ext cx="7199842" cy="32893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14"/>
          </p:nvPr>
        </p:nvSpPr>
        <p:spPr>
          <a:xfrm>
            <a:off x="5848350" y="6492875"/>
            <a:ext cx="5729501" cy="22860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Open Session of the EuFMD 26-28 October 2016 – </a:t>
            </a:r>
            <a:r>
              <a:rPr lang="en-US" dirty="0" err="1" smtClean="0"/>
              <a:t>Cascais</a:t>
            </a:r>
            <a:r>
              <a:rPr lang="en-US" dirty="0" smtClean="0"/>
              <a:t> - Portugal</a:t>
            </a:r>
            <a:endParaRPr lang="en-GB" dirty="0"/>
          </a:p>
        </p:txBody>
      </p:sp>
      <p:sp>
        <p:nvSpPr>
          <p:cNvPr id="9" name="Date Placeholder 3"/>
          <p:cNvSpPr txBox="1">
            <a:spLocks/>
          </p:cNvSpPr>
          <p:nvPr userDrawn="1"/>
        </p:nvSpPr>
        <p:spPr>
          <a:xfrm>
            <a:off x="748210" y="6356351"/>
            <a:ext cx="732429"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OS16</a:t>
            </a:r>
            <a:endParaRPr lang="en-GB" dirty="0"/>
          </a:p>
        </p:txBody>
      </p:sp>
    </p:spTree>
    <p:extLst>
      <p:ext uri="{BB962C8B-B14F-4D97-AF65-F5344CB8AC3E}">
        <p14:creationId xmlns:p14="http://schemas.microsoft.com/office/powerpoint/2010/main" val="16343409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5051" y="893051"/>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5051" y="2222737"/>
            <a:ext cx="109728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700585" y="6424612"/>
            <a:ext cx="7324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smtClean="0"/>
              <a:t>OS16</a:t>
            </a:r>
            <a:endParaRPr lang="en-GB" dirty="0"/>
          </a:p>
        </p:txBody>
      </p:sp>
      <p:sp>
        <p:nvSpPr>
          <p:cNvPr id="5" name="Footer Placeholder 4"/>
          <p:cNvSpPr>
            <a:spLocks noGrp="1"/>
          </p:cNvSpPr>
          <p:nvPr>
            <p:ph type="ftr" sz="quarter" idx="3"/>
          </p:nvPr>
        </p:nvSpPr>
        <p:spPr>
          <a:xfrm>
            <a:off x="5848350" y="6492875"/>
            <a:ext cx="5729501" cy="22860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Open Session of the EuFMD 26-28 October 2016 – </a:t>
            </a:r>
            <a:r>
              <a:rPr lang="en-US" dirty="0" err="1" smtClean="0"/>
              <a:t>Cascais</a:t>
            </a:r>
            <a:r>
              <a:rPr lang="en-US" dirty="0" smtClean="0"/>
              <a:t> - Portugal</a:t>
            </a:r>
            <a:endParaRPr lang="en-GB" dirty="0"/>
          </a:p>
        </p:txBody>
      </p:sp>
      <p:pic>
        <p:nvPicPr>
          <p:cNvPr id="8" name="Picture 7"/>
          <p:cNvPicPr>
            <a:picLocks noChangeAspect="1"/>
          </p:cNvPicPr>
          <p:nvPr userDrawn="1"/>
        </p:nvPicPr>
        <p:blipFill>
          <a:blip r:embed="rId14"/>
          <a:stretch>
            <a:fillRect/>
          </a:stretch>
        </p:blipFill>
        <p:spPr>
          <a:xfrm>
            <a:off x="22570" y="0"/>
            <a:ext cx="12169430" cy="771525"/>
          </a:xfrm>
          <a:prstGeom prst="rect">
            <a:avLst/>
          </a:prstGeom>
        </p:spPr>
      </p:pic>
    </p:spTree>
    <p:extLst>
      <p:ext uri="{BB962C8B-B14F-4D97-AF65-F5344CB8AC3E}">
        <p14:creationId xmlns:p14="http://schemas.microsoft.com/office/powerpoint/2010/main" val="18897682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37" r:id="rId12"/>
  </p:sldLayoutIdLst>
  <p:txStyles>
    <p:titleStyle>
      <a:lvl1pPr algn="ctr" defTabSz="914400" rtl="0" eaLnBrk="1" latinLnBrk="0" hangingPunct="1">
        <a:spcBef>
          <a:spcPct val="0"/>
        </a:spcBef>
        <a:buNone/>
        <a:defRPr sz="3600" kern="1200" baseline="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92D63-9156-46CE-85B0-4CC0C447771F}" type="datetimeFigureOut">
              <a:rPr lang="en-GB" smtClean="0"/>
              <a:t>27/10/16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606A8-E80A-4C63-8A51-B1F9579168BC}" type="slidenum">
              <a:rPr lang="en-GB" smtClean="0"/>
              <a:t>‹#›</a:t>
            </a:fld>
            <a:endParaRPr lang="en-GB"/>
          </a:p>
        </p:txBody>
      </p:sp>
    </p:spTree>
    <p:extLst>
      <p:ext uri="{BB962C8B-B14F-4D97-AF65-F5344CB8AC3E}">
        <p14:creationId xmlns:p14="http://schemas.microsoft.com/office/powerpoint/2010/main" val="39077274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emf"/><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493" y="2281237"/>
            <a:ext cx="10515600" cy="4029685"/>
          </a:xfrm>
        </p:spPr>
        <p:txBody>
          <a:bodyPr>
            <a:normAutofit fontScale="90000"/>
          </a:bodyPr>
          <a:lstStyle/>
          <a:p>
            <a:r>
              <a:rPr lang="en-GB" dirty="0" smtClean="0">
                <a:latin typeface="Arial"/>
                <a:cs typeface="Arial"/>
              </a:rPr>
              <a:t>Real-time updating in emergency response</a:t>
            </a:r>
            <a:br>
              <a:rPr lang="en-GB" dirty="0" smtClean="0">
                <a:latin typeface="Arial"/>
                <a:cs typeface="Arial"/>
              </a:rPr>
            </a:br>
            <a:r>
              <a:rPr lang="en-GB" dirty="0" smtClean="0">
                <a:latin typeface="Arial"/>
                <a:cs typeface="Arial"/>
              </a:rPr>
              <a:t>to foot-and-mouth disease outbreaks</a:t>
            </a:r>
            <a:br>
              <a:rPr lang="en-GB" dirty="0" smtClean="0">
                <a:latin typeface="Arial"/>
                <a:cs typeface="Arial"/>
              </a:rPr>
            </a:br>
            <a:r>
              <a:rPr lang="en-GB" dirty="0" smtClean="0">
                <a:latin typeface="Arial"/>
                <a:cs typeface="Arial"/>
              </a:rPr>
              <a:t/>
            </a:r>
            <a:br>
              <a:rPr lang="en-GB" dirty="0" smtClean="0">
                <a:latin typeface="Arial"/>
                <a:cs typeface="Arial"/>
              </a:rPr>
            </a:br>
            <a:r>
              <a:rPr lang="en-GB" sz="2900" dirty="0" smtClean="0">
                <a:solidFill>
                  <a:schemeClr val="bg1">
                    <a:lumMod val="50000"/>
                  </a:schemeClr>
                </a:solidFill>
                <a:latin typeface="Arial"/>
                <a:cs typeface="Arial"/>
              </a:rPr>
              <a:t>Will Probert</a:t>
            </a:r>
            <a:br>
              <a:rPr lang="en-GB" sz="2900" dirty="0" smtClean="0">
                <a:solidFill>
                  <a:schemeClr val="bg1">
                    <a:lumMod val="50000"/>
                  </a:schemeClr>
                </a:solidFill>
                <a:latin typeface="Arial"/>
                <a:cs typeface="Arial"/>
              </a:rPr>
            </a:br>
            <a:r>
              <a:rPr lang="en-GB" sz="2900" dirty="0" smtClean="0">
                <a:solidFill>
                  <a:schemeClr val="bg1">
                    <a:lumMod val="50000"/>
                  </a:schemeClr>
                </a:solidFill>
                <a:latin typeface="Arial"/>
                <a:cs typeface="Arial"/>
              </a:rPr>
              <a:t/>
            </a:r>
            <a:br>
              <a:rPr lang="en-GB" sz="2900" dirty="0" smtClean="0">
                <a:solidFill>
                  <a:schemeClr val="bg1">
                    <a:lumMod val="50000"/>
                  </a:schemeClr>
                </a:solidFill>
                <a:latin typeface="Arial"/>
                <a:cs typeface="Arial"/>
              </a:rPr>
            </a:br>
            <a:r>
              <a:rPr lang="en-GB" sz="2900" dirty="0" smtClean="0">
                <a:solidFill>
                  <a:schemeClr val="bg1">
                    <a:lumMod val="50000"/>
                  </a:schemeClr>
                </a:solidFill>
                <a:latin typeface="Arial"/>
                <a:cs typeface="Arial"/>
              </a:rPr>
              <a:t>Research Fellow, </a:t>
            </a:r>
            <a:r>
              <a:rPr lang="en-GB" sz="2900" dirty="0" err="1" smtClean="0">
                <a:solidFill>
                  <a:schemeClr val="bg1">
                    <a:lumMod val="50000"/>
                  </a:schemeClr>
                </a:solidFill>
                <a:latin typeface="Arial"/>
                <a:cs typeface="Arial"/>
              </a:rPr>
              <a:t>Tildesley</a:t>
            </a:r>
            <a:r>
              <a:rPr lang="en-GB" sz="2900" dirty="0" smtClean="0">
                <a:solidFill>
                  <a:schemeClr val="bg1">
                    <a:lumMod val="50000"/>
                  </a:schemeClr>
                </a:solidFill>
                <a:latin typeface="Arial"/>
                <a:cs typeface="Arial"/>
              </a:rPr>
              <a:t> Lab</a:t>
            </a:r>
            <a:br>
              <a:rPr lang="en-GB" sz="2900" dirty="0" smtClean="0">
                <a:solidFill>
                  <a:schemeClr val="bg1">
                    <a:lumMod val="50000"/>
                  </a:schemeClr>
                </a:solidFill>
                <a:latin typeface="Arial"/>
                <a:cs typeface="Arial"/>
              </a:rPr>
            </a:br>
            <a:r>
              <a:rPr lang="en-GB" sz="2900" dirty="0" smtClean="0">
                <a:solidFill>
                  <a:schemeClr val="bg1">
                    <a:lumMod val="50000"/>
                  </a:schemeClr>
                </a:solidFill>
                <a:latin typeface="Arial"/>
                <a:cs typeface="Arial"/>
              </a:rPr>
              <a:t>School of Life Sciences, Mathematics Institute</a:t>
            </a:r>
            <a:br>
              <a:rPr lang="en-GB" sz="2900" dirty="0" smtClean="0">
                <a:solidFill>
                  <a:schemeClr val="bg1">
                    <a:lumMod val="50000"/>
                  </a:schemeClr>
                </a:solidFill>
                <a:latin typeface="Arial"/>
                <a:cs typeface="Arial"/>
              </a:rPr>
            </a:br>
            <a:r>
              <a:rPr lang="en-GB" sz="2900" dirty="0" smtClean="0">
                <a:solidFill>
                  <a:schemeClr val="bg1">
                    <a:lumMod val="50000"/>
                  </a:schemeClr>
                </a:solidFill>
                <a:latin typeface="Arial"/>
                <a:cs typeface="Arial"/>
              </a:rPr>
              <a:t>University of Warwick, UK</a:t>
            </a:r>
            <a:endParaRPr lang="en-GB" sz="2400" dirty="0">
              <a:solidFill>
                <a:srgbClr val="7F7F7F"/>
              </a:solidFill>
              <a:latin typeface="Arial"/>
              <a:cs typeface="Arial"/>
            </a:endParaRPr>
          </a:p>
        </p:txBody>
      </p:sp>
    </p:spTree>
    <p:extLst>
      <p:ext uri="{BB962C8B-B14F-4D97-AF65-F5344CB8AC3E}">
        <p14:creationId xmlns:p14="http://schemas.microsoft.com/office/powerpoint/2010/main" val="22415505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7785254" y="4884263"/>
            <a:ext cx="3662180" cy="1569660"/>
          </a:xfrm>
          <a:prstGeom prst="rect">
            <a:avLst/>
          </a:prstGeom>
          <a:noFill/>
        </p:spPr>
        <p:txBody>
          <a:bodyPr wrap="none" rtlCol="0">
            <a:spAutoFit/>
          </a:bodyPr>
          <a:lstStyle/>
          <a:p>
            <a:r>
              <a:rPr lang="en-US" sz="2400" dirty="0" smtClean="0">
                <a:latin typeface="Arial"/>
                <a:cs typeface="Arial"/>
              </a:rPr>
              <a:t>• parameter estimates</a:t>
            </a:r>
          </a:p>
          <a:p>
            <a:r>
              <a:rPr lang="en-US" sz="2400" dirty="0" smtClean="0">
                <a:latin typeface="Arial"/>
                <a:cs typeface="Arial"/>
              </a:rPr>
              <a:t>• state of the outbreak</a:t>
            </a:r>
          </a:p>
          <a:p>
            <a:r>
              <a:rPr lang="en-US" sz="2400" dirty="0">
                <a:solidFill>
                  <a:srgbClr val="0000FF"/>
                </a:solidFill>
                <a:latin typeface="Arial"/>
                <a:cs typeface="Arial"/>
              </a:rPr>
              <a:t>	</a:t>
            </a:r>
            <a:r>
              <a:rPr lang="en-US" sz="2400" dirty="0" smtClean="0">
                <a:solidFill>
                  <a:srgbClr val="0000FF"/>
                </a:solidFill>
                <a:latin typeface="Arial"/>
                <a:cs typeface="Arial"/>
              </a:rPr>
              <a:t>• known </a:t>
            </a:r>
            <a:r>
              <a:rPr lang="en-US" sz="2400" dirty="0" err="1" smtClean="0">
                <a:solidFill>
                  <a:srgbClr val="0000FF"/>
                </a:solidFill>
                <a:latin typeface="Arial"/>
                <a:cs typeface="Arial"/>
              </a:rPr>
              <a:t>infecteds</a:t>
            </a:r>
            <a:endParaRPr lang="en-US" sz="2400" dirty="0" smtClean="0">
              <a:solidFill>
                <a:srgbClr val="0000FF"/>
              </a:solidFill>
              <a:latin typeface="Arial"/>
              <a:cs typeface="Arial"/>
            </a:endParaRPr>
          </a:p>
          <a:p>
            <a:r>
              <a:rPr lang="en-US" sz="2400" dirty="0">
                <a:solidFill>
                  <a:srgbClr val="0000FF"/>
                </a:solidFill>
                <a:latin typeface="Arial"/>
                <a:cs typeface="Arial"/>
              </a:rPr>
              <a:t>	</a:t>
            </a:r>
            <a:r>
              <a:rPr lang="en-US" sz="2400" dirty="0" smtClean="0">
                <a:solidFill>
                  <a:srgbClr val="0000FF"/>
                </a:solidFill>
                <a:latin typeface="Arial"/>
                <a:cs typeface="Arial"/>
              </a:rPr>
              <a:t>• inferred </a:t>
            </a:r>
            <a:r>
              <a:rPr lang="en-US" sz="2400" dirty="0" err="1" smtClean="0">
                <a:solidFill>
                  <a:srgbClr val="0000FF"/>
                </a:solidFill>
                <a:latin typeface="Arial"/>
                <a:cs typeface="Arial"/>
              </a:rPr>
              <a:t>infecteds</a:t>
            </a:r>
            <a:endParaRPr lang="en-US" sz="2400" dirty="0">
              <a:solidFill>
                <a:srgbClr val="0000FF"/>
              </a:solidFill>
              <a:latin typeface="Arial"/>
              <a:cs typeface="Arial"/>
            </a:endParaRPr>
          </a:p>
        </p:txBody>
      </p:sp>
      <p:pic>
        <p:nvPicPr>
          <p:cNvPr id="3" name="Picture 2" descr="culls_inf_cases.pdf"/>
          <p:cNvPicPr>
            <a:picLocks noChangeAspect="1"/>
          </p:cNvPicPr>
          <p:nvPr/>
        </p:nvPicPr>
        <p:blipFill rotWithShape="1">
          <a:blip r:embed="rId2">
            <a:extLst>
              <a:ext uri="{28A0092B-C50C-407E-A947-70E740481C1C}">
                <a14:useLocalDpi xmlns:a14="http://schemas.microsoft.com/office/drawing/2010/main" val="0"/>
              </a:ext>
            </a:extLst>
          </a:blip>
          <a:srcRect t="6549"/>
          <a:stretch/>
        </p:blipFill>
        <p:spPr>
          <a:xfrm>
            <a:off x="2661932" y="888998"/>
            <a:ext cx="6865078" cy="2851320"/>
          </a:xfrm>
          <a:prstGeom prst="rect">
            <a:avLst/>
          </a:prstGeom>
        </p:spPr>
      </p:pic>
      <p:sp>
        <p:nvSpPr>
          <p:cNvPr id="4" name="Rectangle 3"/>
          <p:cNvSpPr/>
          <p:nvPr/>
        </p:nvSpPr>
        <p:spPr>
          <a:xfrm>
            <a:off x="6400823" y="1335058"/>
            <a:ext cx="3725333" cy="138853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5" name="Rectangle 4"/>
          <p:cNvSpPr/>
          <p:nvPr/>
        </p:nvSpPr>
        <p:spPr>
          <a:xfrm>
            <a:off x="2173604" y="837341"/>
            <a:ext cx="853380" cy="28641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6" name="Rectangle 5"/>
          <p:cNvSpPr/>
          <p:nvPr/>
        </p:nvSpPr>
        <p:spPr>
          <a:xfrm flipV="1">
            <a:off x="2901737" y="3451729"/>
            <a:ext cx="6445486" cy="56135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cxnSp>
        <p:nvCxnSpPr>
          <p:cNvPr id="7" name="Straight Connector 6"/>
          <p:cNvCxnSpPr/>
          <p:nvPr/>
        </p:nvCxnSpPr>
        <p:spPr>
          <a:xfrm>
            <a:off x="2997613" y="3453299"/>
            <a:ext cx="6857610" cy="0"/>
          </a:xfrm>
          <a:prstGeom prst="line">
            <a:avLst/>
          </a:prstGeom>
          <a:ln w="38100" cmpd="sng"/>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V="1">
            <a:off x="3016721" y="1130712"/>
            <a:ext cx="0" cy="2337950"/>
          </a:xfrm>
          <a:prstGeom prst="line">
            <a:avLst/>
          </a:prstGeom>
          <a:ln w="38100" cmpd="sng"/>
        </p:spPr>
        <p:style>
          <a:lnRef idx="1">
            <a:schemeClr val="dk1"/>
          </a:lnRef>
          <a:fillRef idx="0">
            <a:schemeClr val="dk1"/>
          </a:fillRef>
          <a:effectRef idx="0">
            <a:schemeClr val="dk1"/>
          </a:effectRef>
          <a:fontRef idx="minor">
            <a:schemeClr val="tx1"/>
          </a:fontRef>
        </p:style>
      </p:cxnSp>
      <p:sp>
        <p:nvSpPr>
          <p:cNvPr id="9" name="TextBox 8"/>
          <p:cNvSpPr txBox="1"/>
          <p:nvPr/>
        </p:nvSpPr>
        <p:spPr>
          <a:xfrm rot="16200000">
            <a:off x="2349890" y="1303340"/>
            <a:ext cx="789299" cy="338554"/>
          </a:xfrm>
          <a:prstGeom prst="rect">
            <a:avLst/>
          </a:prstGeom>
          <a:noFill/>
        </p:spPr>
        <p:txBody>
          <a:bodyPr wrap="none" rtlCol="0">
            <a:spAutoFit/>
          </a:bodyPr>
          <a:lstStyle/>
          <a:p>
            <a:pPr algn="ctr"/>
            <a:r>
              <a:rPr lang="en-US" sz="1600" b="1" dirty="0" smtClean="0">
                <a:solidFill>
                  <a:prstClr val="black"/>
                </a:solidFill>
                <a:latin typeface="Arial"/>
                <a:cs typeface="Arial"/>
              </a:rPr>
              <a:t>Cases</a:t>
            </a:r>
            <a:endParaRPr lang="en-US" sz="1600" b="1" dirty="0">
              <a:solidFill>
                <a:prstClr val="black"/>
              </a:solidFill>
              <a:latin typeface="Arial"/>
              <a:cs typeface="Arial"/>
            </a:endParaRPr>
          </a:p>
        </p:txBody>
      </p:sp>
      <p:sp>
        <p:nvSpPr>
          <p:cNvPr id="10" name="TextBox 9"/>
          <p:cNvSpPr txBox="1"/>
          <p:nvPr/>
        </p:nvSpPr>
        <p:spPr>
          <a:xfrm>
            <a:off x="8267668" y="2401971"/>
            <a:ext cx="971340" cy="338554"/>
          </a:xfrm>
          <a:prstGeom prst="rect">
            <a:avLst/>
          </a:prstGeom>
          <a:noFill/>
        </p:spPr>
        <p:txBody>
          <a:bodyPr wrap="none" rtlCol="0">
            <a:spAutoFit/>
          </a:bodyPr>
          <a:lstStyle/>
          <a:p>
            <a:pPr algn="ctr"/>
            <a:r>
              <a:rPr lang="en-US" sz="1600" b="1" dirty="0" smtClean="0">
                <a:solidFill>
                  <a:prstClr val="white">
                    <a:lumMod val="50000"/>
                  </a:prstClr>
                </a:solidFill>
                <a:latin typeface="Arial"/>
                <a:cs typeface="Arial"/>
              </a:rPr>
              <a:t>Infected</a:t>
            </a:r>
            <a:endParaRPr lang="en-US" sz="1600" b="1" dirty="0">
              <a:solidFill>
                <a:prstClr val="white">
                  <a:lumMod val="50000"/>
                </a:prstClr>
              </a:solidFill>
              <a:latin typeface="Arial"/>
              <a:cs typeface="Arial"/>
            </a:endParaRPr>
          </a:p>
        </p:txBody>
      </p:sp>
      <p:sp>
        <p:nvSpPr>
          <p:cNvPr id="11" name="TextBox 10"/>
          <p:cNvSpPr txBox="1"/>
          <p:nvPr/>
        </p:nvSpPr>
        <p:spPr>
          <a:xfrm>
            <a:off x="8262258" y="2114216"/>
            <a:ext cx="811640" cy="338554"/>
          </a:xfrm>
          <a:prstGeom prst="rect">
            <a:avLst/>
          </a:prstGeom>
          <a:noFill/>
        </p:spPr>
        <p:txBody>
          <a:bodyPr wrap="none" rtlCol="0">
            <a:spAutoFit/>
          </a:bodyPr>
          <a:lstStyle/>
          <a:p>
            <a:pPr algn="ctr"/>
            <a:r>
              <a:rPr lang="en-US" sz="1600" b="1" dirty="0" smtClean="0">
                <a:solidFill>
                  <a:srgbClr val="FC7F82"/>
                </a:solidFill>
                <a:latin typeface="Arial"/>
                <a:cs typeface="Arial"/>
              </a:rPr>
              <a:t>Culled</a:t>
            </a:r>
            <a:endParaRPr lang="en-US" sz="1600" b="1" dirty="0">
              <a:solidFill>
                <a:srgbClr val="FC7F82"/>
              </a:solidFill>
              <a:latin typeface="Arial"/>
              <a:cs typeface="Arial"/>
            </a:endParaRPr>
          </a:p>
        </p:txBody>
      </p:sp>
      <p:sp>
        <p:nvSpPr>
          <p:cNvPr id="12" name="Rectangle 11"/>
          <p:cNvSpPr/>
          <p:nvPr/>
        </p:nvSpPr>
        <p:spPr>
          <a:xfrm>
            <a:off x="8144934" y="2125124"/>
            <a:ext cx="1216946" cy="632440"/>
          </a:xfrm>
          <a:prstGeom prst="rect">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13" name="TextBox 12"/>
          <p:cNvSpPr txBox="1"/>
          <p:nvPr/>
        </p:nvSpPr>
        <p:spPr>
          <a:xfrm>
            <a:off x="9168510" y="3418170"/>
            <a:ext cx="763600" cy="523220"/>
          </a:xfrm>
          <a:prstGeom prst="rect">
            <a:avLst/>
          </a:prstGeom>
          <a:noFill/>
        </p:spPr>
        <p:txBody>
          <a:bodyPr wrap="none" rtlCol="0">
            <a:spAutoFit/>
          </a:bodyPr>
          <a:lstStyle/>
          <a:p>
            <a:pPr algn="ctr"/>
            <a:r>
              <a:rPr lang="en-US" sz="1400" b="1" dirty="0" smtClean="0">
                <a:solidFill>
                  <a:prstClr val="black"/>
                </a:solidFill>
                <a:latin typeface="Arial"/>
                <a:cs typeface="Arial"/>
              </a:rPr>
              <a:t>24 Dec</a:t>
            </a:r>
          </a:p>
          <a:p>
            <a:pPr algn="ctr"/>
            <a:r>
              <a:rPr lang="en-US" sz="1400" b="1" dirty="0" smtClean="0">
                <a:solidFill>
                  <a:prstClr val="black"/>
                </a:solidFill>
                <a:latin typeface="Arial"/>
                <a:cs typeface="Arial"/>
              </a:rPr>
              <a:t>2001</a:t>
            </a:r>
            <a:endParaRPr lang="en-US" sz="1400" b="1" dirty="0">
              <a:solidFill>
                <a:prstClr val="black"/>
              </a:solidFill>
              <a:latin typeface="Arial"/>
              <a:cs typeface="Arial"/>
            </a:endParaRPr>
          </a:p>
        </p:txBody>
      </p:sp>
      <p:sp>
        <p:nvSpPr>
          <p:cNvPr id="14" name="TextBox 13"/>
          <p:cNvSpPr txBox="1"/>
          <p:nvPr/>
        </p:nvSpPr>
        <p:spPr>
          <a:xfrm>
            <a:off x="2793915" y="5576836"/>
            <a:ext cx="989073" cy="307777"/>
          </a:xfrm>
          <a:prstGeom prst="rect">
            <a:avLst/>
          </a:prstGeom>
          <a:noFill/>
        </p:spPr>
        <p:txBody>
          <a:bodyPr wrap="none" rtlCol="0">
            <a:spAutoFit/>
          </a:bodyPr>
          <a:lstStyle/>
          <a:p>
            <a:r>
              <a:rPr lang="en-US" sz="1400" b="1" dirty="0" smtClean="0">
                <a:solidFill>
                  <a:srgbClr val="1F497D">
                    <a:lumMod val="60000"/>
                    <a:lumOff val="40000"/>
                  </a:srgbClr>
                </a:solidFill>
                <a:latin typeface="Arial"/>
                <a:cs typeface="Arial"/>
              </a:rPr>
              <a:t>Control A</a:t>
            </a:r>
            <a:endParaRPr lang="en-US" sz="1400" b="1" dirty="0">
              <a:solidFill>
                <a:srgbClr val="1F497D">
                  <a:lumMod val="60000"/>
                  <a:lumOff val="40000"/>
                </a:srgbClr>
              </a:solidFill>
              <a:latin typeface="Arial"/>
              <a:cs typeface="Arial"/>
            </a:endParaRPr>
          </a:p>
        </p:txBody>
      </p:sp>
      <p:sp>
        <p:nvSpPr>
          <p:cNvPr id="15" name="TextBox 14"/>
          <p:cNvSpPr txBox="1"/>
          <p:nvPr/>
        </p:nvSpPr>
        <p:spPr>
          <a:xfrm>
            <a:off x="2790621" y="5884613"/>
            <a:ext cx="1002398" cy="307777"/>
          </a:xfrm>
          <a:prstGeom prst="rect">
            <a:avLst/>
          </a:prstGeom>
          <a:noFill/>
        </p:spPr>
        <p:txBody>
          <a:bodyPr wrap="none" rtlCol="0">
            <a:spAutoFit/>
          </a:bodyPr>
          <a:lstStyle/>
          <a:p>
            <a:r>
              <a:rPr lang="en-US" sz="1400" b="1" dirty="0" smtClean="0">
                <a:solidFill>
                  <a:srgbClr val="9BBB59">
                    <a:lumMod val="75000"/>
                  </a:srgbClr>
                </a:solidFill>
                <a:latin typeface="Arial"/>
                <a:cs typeface="Arial"/>
              </a:rPr>
              <a:t>Control B</a:t>
            </a:r>
            <a:endParaRPr lang="en-US" sz="1400" b="1" dirty="0">
              <a:solidFill>
                <a:srgbClr val="9BBB59">
                  <a:lumMod val="75000"/>
                </a:srgbClr>
              </a:solidFill>
              <a:latin typeface="Arial"/>
              <a:cs typeface="Arial"/>
            </a:endParaRPr>
          </a:p>
        </p:txBody>
      </p:sp>
      <p:sp>
        <p:nvSpPr>
          <p:cNvPr id="16" name="TextBox 15"/>
          <p:cNvSpPr txBox="1"/>
          <p:nvPr/>
        </p:nvSpPr>
        <p:spPr>
          <a:xfrm>
            <a:off x="2790621" y="6181375"/>
            <a:ext cx="1002398" cy="307777"/>
          </a:xfrm>
          <a:prstGeom prst="rect">
            <a:avLst/>
          </a:prstGeom>
          <a:noFill/>
        </p:spPr>
        <p:txBody>
          <a:bodyPr wrap="none" rtlCol="0">
            <a:spAutoFit/>
          </a:bodyPr>
          <a:lstStyle/>
          <a:p>
            <a:r>
              <a:rPr lang="en-US" sz="1400" b="1" dirty="0" smtClean="0">
                <a:solidFill>
                  <a:srgbClr val="C0504D">
                    <a:lumMod val="75000"/>
                  </a:srgbClr>
                </a:solidFill>
                <a:latin typeface="Arial"/>
                <a:cs typeface="Arial"/>
              </a:rPr>
              <a:t>Control C</a:t>
            </a:r>
            <a:endParaRPr lang="en-US" sz="1400" b="1" dirty="0">
              <a:solidFill>
                <a:srgbClr val="C0504D">
                  <a:lumMod val="75000"/>
                </a:srgbClr>
              </a:solidFill>
              <a:latin typeface="Arial"/>
              <a:cs typeface="Arial"/>
            </a:endParaRPr>
          </a:p>
        </p:txBody>
      </p:sp>
      <p:sp>
        <p:nvSpPr>
          <p:cNvPr id="17" name="Rectangle 16"/>
          <p:cNvSpPr/>
          <p:nvPr/>
        </p:nvSpPr>
        <p:spPr>
          <a:xfrm>
            <a:off x="4865629" y="4589875"/>
            <a:ext cx="1494666" cy="956952"/>
          </a:xfrm>
          <a:prstGeom prst="rect">
            <a:avLst/>
          </a:prstGeom>
          <a:ln w="57150" cmpd="sng"/>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prstClr val="black"/>
                </a:solidFill>
                <a:latin typeface="Arial"/>
                <a:cs typeface="Arial"/>
              </a:rPr>
              <a:t>Predictive</a:t>
            </a:r>
          </a:p>
          <a:p>
            <a:pPr algn="ctr"/>
            <a:r>
              <a:rPr lang="en-US" dirty="0">
                <a:solidFill>
                  <a:prstClr val="black"/>
                </a:solidFill>
                <a:latin typeface="Arial"/>
                <a:cs typeface="Arial"/>
              </a:rPr>
              <a:t>m</a:t>
            </a:r>
            <a:r>
              <a:rPr lang="en-US" dirty="0" smtClean="0">
                <a:solidFill>
                  <a:prstClr val="black"/>
                </a:solidFill>
                <a:latin typeface="Arial"/>
                <a:cs typeface="Arial"/>
              </a:rPr>
              <a:t>odel</a:t>
            </a:r>
            <a:endParaRPr lang="en-US" dirty="0">
              <a:solidFill>
                <a:prstClr val="black"/>
              </a:solidFill>
              <a:latin typeface="Arial"/>
              <a:cs typeface="Arial"/>
            </a:endParaRPr>
          </a:p>
        </p:txBody>
      </p:sp>
      <p:sp>
        <p:nvSpPr>
          <p:cNvPr id="18" name="Right Arrow 17"/>
          <p:cNvSpPr/>
          <p:nvPr/>
        </p:nvSpPr>
        <p:spPr>
          <a:xfrm>
            <a:off x="4213301" y="4819092"/>
            <a:ext cx="480444" cy="28654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latin typeface="Arial"/>
              <a:cs typeface="Arial"/>
            </a:endParaRPr>
          </a:p>
        </p:txBody>
      </p:sp>
      <p:grpSp>
        <p:nvGrpSpPr>
          <p:cNvPr id="20" name="Group 19"/>
          <p:cNvGrpSpPr/>
          <p:nvPr/>
        </p:nvGrpSpPr>
        <p:grpSpPr>
          <a:xfrm>
            <a:off x="2702090" y="4139078"/>
            <a:ext cx="1068916" cy="1161095"/>
            <a:chOff x="1042913" y="2330318"/>
            <a:chExt cx="1068916" cy="1161095"/>
          </a:xfrm>
        </p:grpSpPr>
        <p:cxnSp>
          <p:nvCxnSpPr>
            <p:cNvPr id="21" name="Straight Connector 20"/>
            <p:cNvCxnSpPr/>
            <p:nvPr/>
          </p:nvCxnSpPr>
          <p:spPr>
            <a:xfrm>
              <a:off x="1047748" y="2552096"/>
              <a:ext cx="1064081"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047748" y="3067352"/>
              <a:ext cx="1064081"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042913" y="2777066"/>
              <a:ext cx="1068916"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042913" y="3304417"/>
              <a:ext cx="1068916"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1197429" y="2330318"/>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1349829" y="2337578"/>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1502229" y="2332743"/>
              <a:ext cx="0" cy="1151410"/>
            </a:xfrm>
            <a:prstGeom prst="line">
              <a:avLst/>
            </a:prstGeom>
            <a:ln w="12700" cmpd="sng">
              <a:solidFill>
                <a:srgbClr val="BFBFBF"/>
              </a:solidFill>
              <a:prstDash val="solid"/>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1654629" y="2340003"/>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1807029" y="2335168"/>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1959429" y="2330333"/>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grpSp>
      <p:sp>
        <p:nvSpPr>
          <p:cNvPr id="31" name="Rectangle 30"/>
          <p:cNvSpPr/>
          <p:nvPr/>
        </p:nvSpPr>
        <p:spPr>
          <a:xfrm>
            <a:off x="2690011" y="4141506"/>
            <a:ext cx="1076176" cy="1151410"/>
          </a:xfrm>
          <a:prstGeom prst="rect">
            <a:avLst/>
          </a:prstGeom>
          <a:noFill/>
          <a:ln w="28575"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solidFill>
                  <a:prstClr val="black"/>
                </a:solidFill>
                <a:latin typeface="Arial"/>
                <a:cs typeface="Arial"/>
              </a:rPr>
              <a:t>Data</a:t>
            </a:r>
            <a:endParaRPr lang="en-US" sz="2400" dirty="0">
              <a:solidFill>
                <a:prstClr val="black"/>
              </a:solidFill>
              <a:latin typeface="Arial"/>
              <a:cs typeface="Arial"/>
            </a:endParaRPr>
          </a:p>
        </p:txBody>
      </p:sp>
      <p:sp>
        <p:nvSpPr>
          <p:cNvPr id="32" name="Rectangle 31"/>
          <p:cNvSpPr/>
          <p:nvPr/>
        </p:nvSpPr>
        <p:spPr>
          <a:xfrm>
            <a:off x="2709345" y="5445316"/>
            <a:ext cx="1076176" cy="1151410"/>
          </a:xfrm>
          <a:prstGeom prst="rect">
            <a:avLst/>
          </a:prstGeom>
          <a:noFill/>
          <a:ln w="28575"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prstClr val="black"/>
              </a:solidFill>
              <a:latin typeface="Arial"/>
              <a:cs typeface="Arial"/>
            </a:endParaRPr>
          </a:p>
        </p:txBody>
      </p:sp>
      <p:sp>
        <p:nvSpPr>
          <p:cNvPr id="48" name="Down Arrow 47"/>
          <p:cNvSpPr/>
          <p:nvPr/>
        </p:nvSpPr>
        <p:spPr>
          <a:xfrm>
            <a:off x="3170863" y="4025818"/>
            <a:ext cx="99238" cy="372256"/>
          </a:xfrm>
          <a:prstGeom prst="downArrow">
            <a:avLst/>
          </a:prstGeom>
          <a:solidFill>
            <a:srgbClr val="FF6600"/>
          </a:solidFill>
          <a:ln>
            <a:solidFill>
              <a:srgbClr val="FF6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Arial"/>
              <a:cs typeface="Arial"/>
            </a:endParaRPr>
          </a:p>
        </p:txBody>
      </p:sp>
      <p:sp>
        <p:nvSpPr>
          <p:cNvPr id="49" name="Freeform 48"/>
          <p:cNvSpPr/>
          <p:nvPr/>
        </p:nvSpPr>
        <p:spPr>
          <a:xfrm>
            <a:off x="3215649" y="3560158"/>
            <a:ext cx="124229" cy="656164"/>
          </a:xfrm>
          <a:custGeom>
            <a:avLst/>
            <a:gdLst>
              <a:gd name="connsiteX0" fmla="*/ 295586 w 308346"/>
              <a:gd name="connsiteY0" fmla="*/ 0 h 569333"/>
              <a:gd name="connsiteX1" fmla="*/ 273690 w 308346"/>
              <a:gd name="connsiteY1" fmla="*/ 459846 h 569333"/>
              <a:gd name="connsiteX2" fmla="*/ 0 w 308346"/>
              <a:gd name="connsiteY2" fmla="*/ 569333 h 569333"/>
              <a:gd name="connsiteX0" fmla="*/ 295586 w 297488"/>
              <a:gd name="connsiteY0" fmla="*/ 0 h 569333"/>
              <a:gd name="connsiteX1" fmla="*/ 197056 w 297488"/>
              <a:gd name="connsiteY1" fmla="*/ 394154 h 569333"/>
              <a:gd name="connsiteX2" fmla="*/ 0 w 297488"/>
              <a:gd name="connsiteY2" fmla="*/ 569333 h 569333"/>
              <a:gd name="connsiteX0" fmla="*/ 295586 w 323468"/>
              <a:gd name="connsiteY0" fmla="*/ 0 h 569333"/>
              <a:gd name="connsiteX1" fmla="*/ 197056 w 323468"/>
              <a:gd name="connsiteY1" fmla="*/ 394154 h 569333"/>
              <a:gd name="connsiteX2" fmla="*/ 0 w 323468"/>
              <a:gd name="connsiteY2" fmla="*/ 569333 h 569333"/>
              <a:gd name="connsiteX0" fmla="*/ 450332 w 450980"/>
              <a:gd name="connsiteY0" fmla="*/ 0 h 569333"/>
              <a:gd name="connsiteX1" fmla="*/ 67164 w 450980"/>
              <a:gd name="connsiteY1" fmla="*/ 339411 h 569333"/>
              <a:gd name="connsiteX2" fmla="*/ 154746 w 450980"/>
              <a:gd name="connsiteY2" fmla="*/ 569333 h 569333"/>
              <a:gd name="connsiteX0" fmla="*/ 536434 w 536876"/>
              <a:gd name="connsiteY0" fmla="*/ 0 h 645974"/>
              <a:gd name="connsiteX1" fmla="*/ 153266 w 536876"/>
              <a:gd name="connsiteY1" fmla="*/ 339411 h 645974"/>
              <a:gd name="connsiteX2" fmla="*/ 0 w 536876"/>
              <a:gd name="connsiteY2" fmla="*/ 645974 h 645974"/>
              <a:gd name="connsiteX0" fmla="*/ 537064 w 537420"/>
              <a:gd name="connsiteY0" fmla="*/ 0 h 645974"/>
              <a:gd name="connsiteX1" fmla="*/ 77262 w 537420"/>
              <a:gd name="connsiteY1" fmla="*/ 350360 h 645974"/>
              <a:gd name="connsiteX2" fmla="*/ 630 w 537420"/>
              <a:gd name="connsiteY2" fmla="*/ 645974 h 645974"/>
              <a:gd name="connsiteX0" fmla="*/ 538056 w 538418"/>
              <a:gd name="connsiteY0" fmla="*/ 0 h 645974"/>
              <a:gd name="connsiteX1" fmla="*/ 78254 w 538418"/>
              <a:gd name="connsiteY1" fmla="*/ 350360 h 645974"/>
              <a:gd name="connsiteX2" fmla="*/ 1622 w 538418"/>
              <a:gd name="connsiteY2" fmla="*/ 645974 h 645974"/>
              <a:gd name="connsiteX0" fmla="*/ 536434 w 536820"/>
              <a:gd name="connsiteY0" fmla="*/ 0 h 645974"/>
              <a:gd name="connsiteX1" fmla="*/ 100150 w 536820"/>
              <a:gd name="connsiteY1" fmla="*/ 313403 h 645974"/>
              <a:gd name="connsiteX2" fmla="*/ 0 w 536820"/>
              <a:gd name="connsiteY2" fmla="*/ 645974 h 645974"/>
              <a:gd name="connsiteX0" fmla="*/ 536434 w 536768"/>
              <a:gd name="connsiteY0" fmla="*/ 0 h 645974"/>
              <a:gd name="connsiteX1" fmla="*/ 100150 w 536768"/>
              <a:gd name="connsiteY1" fmla="*/ 313403 h 645974"/>
              <a:gd name="connsiteX2" fmla="*/ 0 w 536768"/>
              <a:gd name="connsiteY2" fmla="*/ 645974 h 645974"/>
              <a:gd name="connsiteX0" fmla="*/ 536773 w 537061"/>
              <a:gd name="connsiteY0" fmla="*/ 0 h 645974"/>
              <a:gd name="connsiteX1" fmla="*/ 33294 w 537061"/>
              <a:gd name="connsiteY1" fmla="*/ 310043 h 645974"/>
              <a:gd name="connsiteX2" fmla="*/ 339 w 537061"/>
              <a:gd name="connsiteY2" fmla="*/ 645974 h 645974"/>
              <a:gd name="connsiteX0" fmla="*/ 536434 w 536710"/>
              <a:gd name="connsiteY0" fmla="*/ 0 h 645974"/>
              <a:gd name="connsiteX1" fmla="*/ 32955 w 536710"/>
              <a:gd name="connsiteY1" fmla="*/ 310043 h 645974"/>
              <a:gd name="connsiteX2" fmla="*/ 0 w 536710"/>
              <a:gd name="connsiteY2" fmla="*/ 645974 h 645974"/>
              <a:gd name="connsiteX0" fmla="*/ 536434 w 536434"/>
              <a:gd name="connsiteY0" fmla="*/ 0 h 645974"/>
              <a:gd name="connsiteX1" fmla="*/ 196058 w 536434"/>
              <a:gd name="connsiteY1" fmla="*/ 225450 h 645974"/>
              <a:gd name="connsiteX2" fmla="*/ 32955 w 536434"/>
              <a:gd name="connsiteY2" fmla="*/ 310043 h 645974"/>
              <a:gd name="connsiteX3" fmla="*/ 0 w 536434"/>
              <a:gd name="connsiteY3" fmla="*/ 645974 h 645974"/>
              <a:gd name="connsiteX0" fmla="*/ 547391 w 547391"/>
              <a:gd name="connsiteY0" fmla="*/ 0 h 645974"/>
              <a:gd name="connsiteX1" fmla="*/ 448918 w 547391"/>
              <a:gd name="connsiteY1" fmla="*/ 252328 h 645974"/>
              <a:gd name="connsiteX2" fmla="*/ 43912 w 547391"/>
              <a:gd name="connsiteY2" fmla="*/ 310043 h 645974"/>
              <a:gd name="connsiteX3" fmla="*/ 10957 w 547391"/>
              <a:gd name="connsiteY3" fmla="*/ 645974 h 645974"/>
              <a:gd name="connsiteX0" fmla="*/ 538907 w 538907"/>
              <a:gd name="connsiteY0" fmla="*/ 0 h 645974"/>
              <a:gd name="connsiteX1" fmla="*/ 440434 w 538907"/>
              <a:gd name="connsiteY1" fmla="*/ 252328 h 645974"/>
              <a:gd name="connsiteX2" fmla="*/ 55586 w 538907"/>
              <a:gd name="connsiteY2" fmla="*/ 387316 h 645974"/>
              <a:gd name="connsiteX3" fmla="*/ 2473 w 538907"/>
              <a:gd name="connsiteY3" fmla="*/ 645974 h 645974"/>
              <a:gd name="connsiteX0" fmla="*/ 538907 w 538907"/>
              <a:gd name="connsiteY0" fmla="*/ 0 h 645974"/>
              <a:gd name="connsiteX1" fmla="*/ 440434 w 538907"/>
              <a:gd name="connsiteY1" fmla="*/ 252328 h 645974"/>
              <a:gd name="connsiteX2" fmla="*/ 55586 w 538907"/>
              <a:gd name="connsiteY2" fmla="*/ 387316 h 645974"/>
              <a:gd name="connsiteX3" fmla="*/ 2473 w 538907"/>
              <a:gd name="connsiteY3" fmla="*/ 645974 h 645974"/>
              <a:gd name="connsiteX0" fmla="*/ 541524 w 541524"/>
              <a:gd name="connsiteY0" fmla="*/ 0 h 645974"/>
              <a:gd name="connsiteX1" fmla="*/ 500167 w 541524"/>
              <a:gd name="connsiteY1" fmla="*/ 312803 h 645974"/>
              <a:gd name="connsiteX2" fmla="*/ 58203 w 541524"/>
              <a:gd name="connsiteY2" fmla="*/ 387316 h 645974"/>
              <a:gd name="connsiteX3" fmla="*/ 5090 w 541524"/>
              <a:gd name="connsiteY3" fmla="*/ 645974 h 645974"/>
              <a:gd name="connsiteX0" fmla="*/ 541524 w 541529"/>
              <a:gd name="connsiteY0" fmla="*/ 0 h 645974"/>
              <a:gd name="connsiteX1" fmla="*/ 500167 w 541529"/>
              <a:gd name="connsiteY1" fmla="*/ 312803 h 645974"/>
              <a:gd name="connsiteX2" fmla="*/ 58203 w 541529"/>
              <a:gd name="connsiteY2" fmla="*/ 387316 h 645974"/>
              <a:gd name="connsiteX3" fmla="*/ 5090 w 541529"/>
              <a:gd name="connsiteY3" fmla="*/ 645974 h 645974"/>
              <a:gd name="connsiteX0" fmla="*/ 541524 w 541879"/>
              <a:gd name="connsiteY0" fmla="*/ 0 h 645974"/>
              <a:gd name="connsiteX1" fmla="*/ 500167 w 541879"/>
              <a:gd name="connsiteY1" fmla="*/ 312803 h 645974"/>
              <a:gd name="connsiteX2" fmla="*/ 58203 w 541879"/>
              <a:gd name="connsiteY2" fmla="*/ 387316 h 645974"/>
              <a:gd name="connsiteX3" fmla="*/ 5090 w 541879"/>
              <a:gd name="connsiteY3" fmla="*/ 645974 h 645974"/>
              <a:gd name="connsiteX0" fmla="*/ 538513 w 538514"/>
              <a:gd name="connsiteY0" fmla="*/ 0 h 645974"/>
              <a:gd name="connsiteX1" fmla="*/ 429961 w 538514"/>
              <a:gd name="connsiteY1" fmla="*/ 306084 h 645974"/>
              <a:gd name="connsiteX2" fmla="*/ 55192 w 538514"/>
              <a:gd name="connsiteY2" fmla="*/ 387316 h 645974"/>
              <a:gd name="connsiteX3" fmla="*/ 2079 w 538514"/>
              <a:gd name="connsiteY3" fmla="*/ 645974 h 645974"/>
              <a:gd name="connsiteX0" fmla="*/ 538513 w 538516"/>
              <a:gd name="connsiteY0" fmla="*/ 0 h 645974"/>
              <a:gd name="connsiteX1" fmla="*/ 429961 w 538516"/>
              <a:gd name="connsiteY1" fmla="*/ 306084 h 645974"/>
              <a:gd name="connsiteX2" fmla="*/ 55192 w 538516"/>
              <a:gd name="connsiteY2" fmla="*/ 387316 h 645974"/>
              <a:gd name="connsiteX3" fmla="*/ 2079 w 538516"/>
              <a:gd name="connsiteY3" fmla="*/ 645974 h 645974"/>
              <a:gd name="connsiteX0" fmla="*/ 538513 w 538516"/>
              <a:gd name="connsiteY0" fmla="*/ 0 h 645974"/>
              <a:gd name="connsiteX1" fmla="*/ 429961 w 538516"/>
              <a:gd name="connsiteY1" fmla="*/ 306084 h 645974"/>
              <a:gd name="connsiteX2" fmla="*/ 55192 w 538516"/>
              <a:gd name="connsiteY2" fmla="*/ 387316 h 645974"/>
              <a:gd name="connsiteX3" fmla="*/ 2079 w 538516"/>
              <a:gd name="connsiteY3" fmla="*/ 645974 h 645974"/>
              <a:gd name="connsiteX0" fmla="*/ 348013 w 449858"/>
              <a:gd name="connsiteY0" fmla="*/ 0 h 627831"/>
              <a:gd name="connsiteX1" fmla="*/ 429961 w 449858"/>
              <a:gd name="connsiteY1" fmla="*/ 287941 h 627831"/>
              <a:gd name="connsiteX2" fmla="*/ 55192 w 449858"/>
              <a:gd name="connsiteY2" fmla="*/ 369173 h 627831"/>
              <a:gd name="connsiteX3" fmla="*/ 2079 w 449858"/>
              <a:gd name="connsiteY3" fmla="*/ 627831 h 627831"/>
              <a:gd name="connsiteX0" fmla="*/ 429961 w 429961"/>
              <a:gd name="connsiteY0" fmla="*/ 0 h 339890"/>
              <a:gd name="connsiteX1" fmla="*/ 55192 w 429961"/>
              <a:gd name="connsiteY1" fmla="*/ 81232 h 339890"/>
              <a:gd name="connsiteX2" fmla="*/ 2079 w 429961"/>
              <a:gd name="connsiteY2" fmla="*/ 339890 h 339890"/>
              <a:gd name="connsiteX0" fmla="*/ 155739 w 155739"/>
              <a:gd name="connsiteY0" fmla="*/ 0 h 666461"/>
              <a:gd name="connsiteX1" fmla="*/ 53113 w 155739"/>
              <a:gd name="connsiteY1" fmla="*/ 407803 h 666461"/>
              <a:gd name="connsiteX2" fmla="*/ 0 w 155739"/>
              <a:gd name="connsiteY2" fmla="*/ 666461 h 666461"/>
              <a:gd name="connsiteX0" fmla="*/ 155739 w 155761"/>
              <a:gd name="connsiteY0" fmla="*/ 0 h 666461"/>
              <a:gd name="connsiteX1" fmla="*/ 53113 w 155761"/>
              <a:gd name="connsiteY1" fmla="*/ 407803 h 666461"/>
              <a:gd name="connsiteX2" fmla="*/ 0 w 155761"/>
              <a:gd name="connsiteY2" fmla="*/ 666461 h 666461"/>
              <a:gd name="connsiteX0" fmla="*/ 131712 w 131741"/>
              <a:gd name="connsiteY0" fmla="*/ 0 h 663029"/>
              <a:gd name="connsiteX1" fmla="*/ 53113 w 131741"/>
              <a:gd name="connsiteY1" fmla="*/ 404371 h 663029"/>
              <a:gd name="connsiteX2" fmla="*/ 0 w 131741"/>
              <a:gd name="connsiteY2" fmla="*/ 663029 h 663029"/>
              <a:gd name="connsiteX0" fmla="*/ 128280 w 128311"/>
              <a:gd name="connsiteY0" fmla="*/ 0 h 659596"/>
              <a:gd name="connsiteX1" fmla="*/ 53113 w 128311"/>
              <a:gd name="connsiteY1" fmla="*/ 400938 h 659596"/>
              <a:gd name="connsiteX2" fmla="*/ 0 w 128311"/>
              <a:gd name="connsiteY2" fmla="*/ 659596 h 659596"/>
              <a:gd name="connsiteX0" fmla="*/ 117983 w 118019"/>
              <a:gd name="connsiteY0" fmla="*/ 0 h 656164"/>
              <a:gd name="connsiteX1" fmla="*/ 53113 w 118019"/>
              <a:gd name="connsiteY1" fmla="*/ 397506 h 656164"/>
              <a:gd name="connsiteX2" fmla="*/ 0 w 118019"/>
              <a:gd name="connsiteY2" fmla="*/ 656164 h 656164"/>
              <a:gd name="connsiteX0" fmla="*/ 119484 w 119503"/>
              <a:gd name="connsiteY0" fmla="*/ 0 h 656164"/>
              <a:gd name="connsiteX1" fmla="*/ 13425 w 119503"/>
              <a:gd name="connsiteY1" fmla="*/ 383776 h 656164"/>
              <a:gd name="connsiteX2" fmla="*/ 1501 w 119503"/>
              <a:gd name="connsiteY2" fmla="*/ 656164 h 656164"/>
              <a:gd name="connsiteX0" fmla="*/ 118383 w 118403"/>
              <a:gd name="connsiteY0" fmla="*/ 0 h 656164"/>
              <a:gd name="connsiteX1" fmla="*/ 15757 w 118403"/>
              <a:gd name="connsiteY1" fmla="*/ 383776 h 656164"/>
              <a:gd name="connsiteX2" fmla="*/ 400 w 118403"/>
              <a:gd name="connsiteY2" fmla="*/ 656164 h 656164"/>
              <a:gd name="connsiteX0" fmla="*/ 117983 w 118001"/>
              <a:gd name="connsiteY0" fmla="*/ 0 h 656164"/>
              <a:gd name="connsiteX1" fmla="*/ 15357 w 118001"/>
              <a:gd name="connsiteY1" fmla="*/ 383776 h 656164"/>
              <a:gd name="connsiteX2" fmla="*/ 0 w 118001"/>
              <a:gd name="connsiteY2" fmla="*/ 656164 h 656164"/>
              <a:gd name="connsiteX0" fmla="*/ 124204 w 124229"/>
              <a:gd name="connsiteY0" fmla="*/ 0 h 656164"/>
              <a:gd name="connsiteX1" fmla="*/ 21578 w 124229"/>
              <a:gd name="connsiteY1" fmla="*/ 383776 h 656164"/>
              <a:gd name="connsiteX2" fmla="*/ 6221 w 124229"/>
              <a:gd name="connsiteY2" fmla="*/ 656164 h 656164"/>
            </a:gdLst>
            <a:ahLst/>
            <a:cxnLst>
              <a:cxn ang="0">
                <a:pos x="connsiteX0" y="connsiteY0"/>
              </a:cxn>
              <a:cxn ang="0">
                <a:pos x="connsiteX1" y="connsiteY1"/>
              </a:cxn>
              <a:cxn ang="0">
                <a:pos x="connsiteX2" y="connsiteY2"/>
              </a:cxn>
            </a:cxnLst>
            <a:rect l="l" t="t" r="r" b="b"/>
            <a:pathLst>
              <a:path w="124229" h="656164">
                <a:moveTo>
                  <a:pt x="124204" y="0"/>
                </a:moveTo>
                <a:cubicBezTo>
                  <a:pt x="125739" y="222714"/>
                  <a:pt x="58405" y="260686"/>
                  <a:pt x="21578" y="383776"/>
                </a:cubicBezTo>
                <a:cubicBezTo>
                  <a:pt x="-15249" y="506866"/>
                  <a:pt x="6221" y="656164"/>
                  <a:pt x="6221" y="656164"/>
                </a:cubicBezTo>
              </a:path>
            </a:pathLst>
          </a:custGeom>
          <a:ln w="76200" cmpd="sng">
            <a:solidFill>
              <a:srgbClr val="FF66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cs typeface="Arial"/>
            </a:endParaRPr>
          </a:p>
        </p:txBody>
      </p:sp>
      <p:cxnSp>
        <p:nvCxnSpPr>
          <p:cNvPr id="50" name="Straight Connector 49"/>
          <p:cNvCxnSpPr/>
          <p:nvPr/>
        </p:nvCxnSpPr>
        <p:spPr>
          <a:xfrm>
            <a:off x="3341042" y="1803397"/>
            <a:ext cx="0" cy="1766950"/>
          </a:xfrm>
          <a:prstGeom prst="line">
            <a:avLst/>
          </a:prstGeom>
          <a:ln w="38100" cmpd="sng">
            <a:solidFill>
              <a:srgbClr val="FF6600"/>
            </a:solidFill>
            <a:prstDash val="sysDash"/>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3365158" y="3553326"/>
            <a:ext cx="753431" cy="523220"/>
          </a:xfrm>
          <a:prstGeom prst="rect">
            <a:avLst/>
          </a:prstGeom>
          <a:noFill/>
        </p:spPr>
        <p:txBody>
          <a:bodyPr wrap="none" rtlCol="0">
            <a:spAutoFit/>
          </a:bodyPr>
          <a:lstStyle/>
          <a:p>
            <a:pPr algn="ctr"/>
            <a:r>
              <a:rPr lang="en-US" sz="1400" b="1" dirty="0" smtClean="0">
                <a:solidFill>
                  <a:prstClr val="black"/>
                </a:solidFill>
                <a:latin typeface="Arial"/>
                <a:cs typeface="Arial"/>
              </a:rPr>
              <a:t>26 Feb</a:t>
            </a:r>
          </a:p>
          <a:p>
            <a:pPr algn="ctr"/>
            <a:r>
              <a:rPr lang="en-US" sz="1400" b="1" dirty="0" smtClean="0">
                <a:solidFill>
                  <a:prstClr val="black"/>
                </a:solidFill>
                <a:latin typeface="Arial"/>
                <a:cs typeface="Arial"/>
              </a:rPr>
              <a:t>2001</a:t>
            </a:r>
            <a:endParaRPr lang="en-US" sz="1400" b="1" dirty="0">
              <a:solidFill>
                <a:prstClr val="black"/>
              </a:solidFill>
              <a:latin typeface="Arial"/>
              <a:cs typeface="Arial"/>
            </a:endParaRPr>
          </a:p>
        </p:txBody>
      </p:sp>
      <p:sp>
        <p:nvSpPr>
          <p:cNvPr id="56" name="TextBox 55"/>
          <p:cNvSpPr txBox="1"/>
          <p:nvPr/>
        </p:nvSpPr>
        <p:spPr>
          <a:xfrm>
            <a:off x="7143629" y="4399194"/>
            <a:ext cx="4307940" cy="461665"/>
          </a:xfrm>
          <a:prstGeom prst="rect">
            <a:avLst/>
          </a:prstGeom>
          <a:noFill/>
        </p:spPr>
        <p:txBody>
          <a:bodyPr wrap="none" rtlCol="0">
            <a:spAutoFit/>
          </a:bodyPr>
          <a:lstStyle/>
          <a:p>
            <a:pPr algn="ctr"/>
            <a:r>
              <a:rPr lang="en-US" sz="2400" dirty="0" smtClean="0">
                <a:latin typeface="Arial"/>
                <a:cs typeface="Arial"/>
              </a:rPr>
              <a:t>Projections are conditional on:</a:t>
            </a:r>
            <a:endParaRPr lang="en-US" sz="2400" dirty="0">
              <a:latin typeface="Arial"/>
              <a:cs typeface="Arial"/>
            </a:endParaRPr>
          </a:p>
        </p:txBody>
      </p:sp>
    </p:spTree>
    <p:extLst>
      <p:ext uri="{BB962C8B-B14F-4D97-AF65-F5344CB8AC3E}">
        <p14:creationId xmlns:p14="http://schemas.microsoft.com/office/powerpoint/2010/main" val="29798198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culls_inf_cas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102" y="810390"/>
            <a:ext cx="9153437" cy="3051146"/>
          </a:xfrm>
          <a:prstGeom prst="rect">
            <a:avLst/>
          </a:prstGeom>
        </p:spPr>
      </p:pic>
      <p:sp>
        <p:nvSpPr>
          <p:cNvPr id="3" name="Rectangle 2"/>
          <p:cNvSpPr/>
          <p:nvPr/>
        </p:nvSpPr>
        <p:spPr>
          <a:xfrm>
            <a:off x="6615290" y="1456276"/>
            <a:ext cx="4967111" cy="138853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36" name="Rectangle 35"/>
          <p:cNvSpPr/>
          <p:nvPr/>
        </p:nvSpPr>
        <p:spPr>
          <a:xfrm>
            <a:off x="978997" y="810390"/>
            <a:ext cx="1137840" cy="28641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37" name="Rectangle 36"/>
          <p:cNvSpPr/>
          <p:nvPr/>
        </p:nvSpPr>
        <p:spPr>
          <a:xfrm flipV="1">
            <a:off x="1949842" y="3572948"/>
            <a:ext cx="8593981" cy="56135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cxnSp>
        <p:nvCxnSpPr>
          <p:cNvPr id="46" name="Straight Connector 45"/>
          <p:cNvCxnSpPr/>
          <p:nvPr/>
        </p:nvCxnSpPr>
        <p:spPr>
          <a:xfrm>
            <a:off x="2077676" y="3574517"/>
            <a:ext cx="9143480" cy="0"/>
          </a:xfrm>
          <a:prstGeom prst="line">
            <a:avLst/>
          </a:prstGeom>
          <a:ln w="38100" cmpd="sng"/>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flipV="1">
            <a:off x="2103153" y="1251930"/>
            <a:ext cx="0" cy="2337950"/>
          </a:xfrm>
          <a:prstGeom prst="line">
            <a:avLst/>
          </a:prstGeom>
          <a:ln w="38100" cmpd="sng"/>
        </p:spPr>
        <p:style>
          <a:lnRef idx="1">
            <a:schemeClr val="dk1"/>
          </a:lnRef>
          <a:fillRef idx="0">
            <a:schemeClr val="dk1"/>
          </a:fillRef>
          <a:effectRef idx="0">
            <a:schemeClr val="dk1"/>
          </a:effectRef>
          <a:fontRef idx="minor">
            <a:schemeClr val="tx1"/>
          </a:fontRef>
        </p:style>
      </p:cxnSp>
      <p:sp>
        <p:nvSpPr>
          <p:cNvPr id="57" name="TextBox 56"/>
          <p:cNvSpPr txBox="1"/>
          <p:nvPr/>
        </p:nvSpPr>
        <p:spPr>
          <a:xfrm rot="16200000">
            <a:off x="1345596" y="1424558"/>
            <a:ext cx="789299" cy="338554"/>
          </a:xfrm>
          <a:prstGeom prst="rect">
            <a:avLst/>
          </a:prstGeom>
          <a:noFill/>
        </p:spPr>
        <p:txBody>
          <a:bodyPr wrap="none" rtlCol="0">
            <a:spAutoFit/>
          </a:bodyPr>
          <a:lstStyle/>
          <a:p>
            <a:pPr algn="ctr"/>
            <a:r>
              <a:rPr lang="en-US" sz="1600" b="1" dirty="0" smtClean="0">
                <a:solidFill>
                  <a:prstClr val="black"/>
                </a:solidFill>
                <a:latin typeface="Arial"/>
                <a:cs typeface="Arial"/>
              </a:rPr>
              <a:t>Cases</a:t>
            </a:r>
            <a:endParaRPr lang="en-US" sz="1600" b="1" dirty="0">
              <a:solidFill>
                <a:prstClr val="black"/>
              </a:solidFill>
              <a:latin typeface="Arial"/>
              <a:cs typeface="Arial"/>
            </a:endParaRPr>
          </a:p>
        </p:txBody>
      </p:sp>
      <p:sp>
        <p:nvSpPr>
          <p:cNvPr id="58" name="TextBox 57"/>
          <p:cNvSpPr txBox="1"/>
          <p:nvPr/>
        </p:nvSpPr>
        <p:spPr>
          <a:xfrm>
            <a:off x="9266306" y="2523189"/>
            <a:ext cx="971340" cy="338554"/>
          </a:xfrm>
          <a:prstGeom prst="rect">
            <a:avLst/>
          </a:prstGeom>
          <a:noFill/>
        </p:spPr>
        <p:txBody>
          <a:bodyPr wrap="none" rtlCol="0">
            <a:spAutoFit/>
          </a:bodyPr>
          <a:lstStyle/>
          <a:p>
            <a:pPr algn="ctr"/>
            <a:r>
              <a:rPr lang="en-US" sz="1600" b="1" dirty="0" smtClean="0">
                <a:solidFill>
                  <a:prstClr val="white">
                    <a:lumMod val="50000"/>
                  </a:prstClr>
                </a:solidFill>
                <a:latin typeface="Arial"/>
                <a:cs typeface="Arial"/>
              </a:rPr>
              <a:t>Infected</a:t>
            </a:r>
            <a:endParaRPr lang="en-US" sz="1600" b="1" dirty="0">
              <a:solidFill>
                <a:prstClr val="white">
                  <a:lumMod val="50000"/>
                </a:prstClr>
              </a:solidFill>
              <a:latin typeface="Arial"/>
              <a:cs typeface="Arial"/>
            </a:endParaRPr>
          </a:p>
        </p:txBody>
      </p:sp>
      <p:sp>
        <p:nvSpPr>
          <p:cNvPr id="59" name="TextBox 58"/>
          <p:cNvSpPr txBox="1"/>
          <p:nvPr/>
        </p:nvSpPr>
        <p:spPr>
          <a:xfrm>
            <a:off x="9232476" y="2235434"/>
            <a:ext cx="811640" cy="338554"/>
          </a:xfrm>
          <a:prstGeom prst="rect">
            <a:avLst/>
          </a:prstGeom>
          <a:noFill/>
        </p:spPr>
        <p:txBody>
          <a:bodyPr wrap="none" rtlCol="0">
            <a:spAutoFit/>
          </a:bodyPr>
          <a:lstStyle/>
          <a:p>
            <a:pPr algn="ctr"/>
            <a:r>
              <a:rPr lang="en-US" sz="1600" b="1" dirty="0" smtClean="0">
                <a:solidFill>
                  <a:srgbClr val="FC7F82"/>
                </a:solidFill>
                <a:latin typeface="Arial"/>
                <a:cs typeface="Arial"/>
              </a:rPr>
              <a:t>Culled</a:t>
            </a:r>
            <a:endParaRPr lang="en-US" sz="1600" b="1" dirty="0">
              <a:solidFill>
                <a:srgbClr val="FC7F82"/>
              </a:solidFill>
              <a:latin typeface="Arial"/>
              <a:cs typeface="Arial"/>
            </a:endParaRPr>
          </a:p>
        </p:txBody>
      </p:sp>
      <p:sp>
        <p:nvSpPr>
          <p:cNvPr id="15" name="Rectangle 14"/>
          <p:cNvSpPr/>
          <p:nvPr/>
        </p:nvSpPr>
        <p:spPr>
          <a:xfrm>
            <a:off x="8940771" y="2246342"/>
            <a:ext cx="1622595" cy="632440"/>
          </a:xfrm>
          <a:prstGeom prst="rect">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66" name="TextBox 65"/>
          <p:cNvSpPr txBox="1"/>
          <p:nvPr/>
        </p:nvSpPr>
        <p:spPr>
          <a:xfrm>
            <a:off x="10432805" y="3539388"/>
            <a:ext cx="763600" cy="523220"/>
          </a:xfrm>
          <a:prstGeom prst="rect">
            <a:avLst/>
          </a:prstGeom>
          <a:noFill/>
        </p:spPr>
        <p:txBody>
          <a:bodyPr wrap="none" rtlCol="0">
            <a:spAutoFit/>
          </a:bodyPr>
          <a:lstStyle/>
          <a:p>
            <a:pPr algn="ctr"/>
            <a:r>
              <a:rPr lang="en-US" sz="1400" b="1" dirty="0" smtClean="0">
                <a:solidFill>
                  <a:prstClr val="black"/>
                </a:solidFill>
                <a:latin typeface="Arial"/>
                <a:cs typeface="Arial"/>
              </a:rPr>
              <a:t>24 Dec</a:t>
            </a:r>
          </a:p>
          <a:p>
            <a:pPr algn="ctr"/>
            <a:r>
              <a:rPr lang="en-US" sz="1400" b="1" dirty="0" smtClean="0">
                <a:solidFill>
                  <a:prstClr val="black"/>
                </a:solidFill>
                <a:latin typeface="Arial"/>
                <a:cs typeface="Arial"/>
              </a:rPr>
              <a:t>2001</a:t>
            </a:r>
            <a:endParaRPr lang="en-US" sz="1400" b="1" dirty="0">
              <a:solidFill>
                <a:prstClr val="black"/>
              </a:solidFill>
              <a:latin typeface="Arial"/>
              <a:cs typeface="Arial"/>
            </a:endParaRPr>
          </a:p>
        </p:txBody>
      </p:sp>
      <p:sp>
        <p:nvSpPr>
          <p:cNvPr id="68" name="TextBox 67"/>
          <p:cNvSpPr txBox="1"/>
          <p:nvPr/>
        </p:nvSpPr>
        <p:spPr>
          <a:xfrm>
            <a:off x="1806080" y="5519102"/>
            <a:ext cx="989073" cy="307777"/>
          </a:xfrm>
          <a:prstGeom prst="rect">
            <a:avLst/>
          </a:prstGeom>
          <a:noFill/>
        </p:spPr>
        <p:txBody>
          <a:bodyPr wrap="none" rtlCol="0">
            <a:spAutoFit/>
          </a:bodyPr>
          <a:lstStyle/>
          <a:p>
            <a:r>
              <a:rPr lang="en-US" sz="1400" b="1" dirty="0" smtClean="0">
                <a:solidFill>
                  <a:srgbClr val="1F497D">
                    <a:lumMod val="60000"/>
                    <a:lumOff val="40000"/>
                  </a:srgbClr>
                </a:solidFill>
                <a:latin typeface="Arial"/>
                <a:cs typeface="Arial"/>
              </a:rPr>
              <a:t>Control A</a:t>
            </a:r>
            <a:endParaRPr lang="en-US" sz="1400" b="1" dirty="0">
              <a:solidFill>
                <a:srgbClr val="1F497D">
                  <a:lumMod val="60000"/>
                  <a:lumOff val="40000"/>
                </a:srgbClr>
              </a:solidFill>
              <a:latin typeface="Arial"/>
              <a:cs typeface="Arial"/>
            </a:endParaRPr>
          </a:p>
        </p:txBody>
      </p:sp>
      <p:sp>
        <p:nvSpPr>
          <p:cNvPr id="69" name="TextBox 68"/>
          <p:cNvSpPr txBox="1"/>
          <p:nvPr/>
        </p:nvSpPr>
        <p:spPr>
          <a:xfrm>
            <a:off x="1801687" y="5826879"/>
            <a:ext cx="1002398" cy="307777"/>
          </a:xfrm>
          <a:prstGeom prst="rect">
            <a:avLst/>
          </a:prstGeom>
          <a:noFill/>
        </p:spPr>
        <p:txBody>
          <a:bodyPr wrap="none" rtlCol="0">
            <a:spAutoFit/>
          </a:bodyPr>
          <a:lstStyle/>
          <a:p>
            <a:r>
              <a:rPr lang="en-US" sz="1400" b="1" dirty="0" smtClean="0">
                <a:solidFill>
                  <a:srgbClr val="9BBB59">
                    <a:lumMod val="75000"/>
                  </a:srgbClr>
                </a:solidFill>
                <a:latin typeface="Arial"/>
                <a:cs typeface="Arial"/>
              </a:rPr>
              <a:t>Control B</a:t>
            </a:r>
            <a:endParaRPr lang="en-US" sz="1400" b="1" dirty="0">
              <a:solidFill>
                <a:srgbClr val="9BBB59">
                  <a:lumMod val="75000"/>
                </a:srgbClr>
              </a:solidFill>
              <a:latin typeface="Arial"/>
              <a:cs typeface="Arial"/>
            </a:endParaRPr>
          </a:p>
        </p:txBody>
      </p:sp>
      <p:sp>
        <p:nvSpPr>
          <p:cNvPr id="70" name="TextBox 69"/>
          <p:cNvSpPr txBox="1"/>
          <p:nvPr/>
        </p:nvSpPr>
        <p:spPr>
          <a:xfrm>
            <a:off x="1801687" y="6123641"/>
            <a:ext cx="1002398" cy="307777"/>
          </a:xfrm>
          <a:prstGeom prst="rect">
            <a:avLst/>
          </a:prstGeom>
          <a:noFill/>
        </p:spPr>
        <p:txBody>
          <a:bodyPr wrap="none" rtlCol="0">
            <a:spAutoFit/>
          </a:bodyPr>
          <a:lstStyle/>
          <a:p>
            <a:r>
              <a:rPr lang="en-US" sz="1400" b="1" dirty="0" smtClean="0">
                <a:solidFill>
                  <a:srgbClr val="C0504D">
                    <a:lumMod val="75000"/>
                  </a:srgbClr>
                </a:solidFill>
                <a:latin typeface="Arial"/>
                <a:cs typeface="Arial"/>
              </a:rPr>
              <a:t>Control C</a:t>
            </a:r>
            <a:endParaRPr lang="en-US" sz="1400" b="1" dirty="0">
              <a:solidFill>
                <a:srgbClr val="C0504D">
                  <a:lumMod val="75000"/>
                </a:srgbClr>
              </a:solidFill>
              <a:latin typeface="Arial"/>
              <a:cs typeface="Arial"/>
            </a:endParaRPr>
          </a:p>
        </p:txBody>
      </p:sp>
      <p:sp>
        <p:nvSpPr>
          <p:cNvPr id="73" name="Rectangle 72"/>
          <p:cNvSpPr/>
          <p:nvPr/>
        </p:nvSpPr>
        <p:spPr>
          <a:xfrm>
            <a:off x="4116801" y="4934313"/>
            <a:ext cx="1992888" cy="956952"/>
          </a:xfrm>
          <a:prstGeom prst="rect">
            <a:avLst/>
          </a:prstGeom>
          <a:ln w="57150" cmpd="sng"/>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prstClr val="black"/>
                </a:solidFill>
                <a:latin typeface="Arial"/>
                <a:cs typeface="Arial"/>
              </a:rPr>
              <a:t>Predictive</a:t>
            </a:r>
          </a:p>
          <a:p>
            <a:pPr algn="ctr"/>
            <a:r>
              <a:rPr lang="en-US" dirty="0">
                <a:solidFill>
                  <a:prstClr val="black"/>
                </a:solidFill>
                <a:latin typeface="Arial"/>
                <a:cs typeface="Arial"/>
              </a:rPr>
              <a:t>m</a:t>
            </a:r>
            <a:r>
              <a:rPr lang="en-US" dirty="0" smtClean="0">
                <a:solidFill>
                  <a:prstClr val="black"/>
                </a:solidFill>
                <a:latin typeface="Arial"/>
                <a:cs typeface="Arial"/>
              </a:rPr>
              <a:t>odel</a:t>
            </a:r>
            <a:endParaRPr lang="en-US" dirty="0">
              <a:solidFill>
                <a:prstClr val="black"/>
              </a:solidFill>
              <a:latin typeface="Arial"/>
              <a:cs typeface="Arial"/>
            </a:endParaRPr>
          </a:p>
        </p:txBody>
      </p:sp>
      <p:sp>
        <p:nvSpPr>
          <p:cNvPr id="74" name="Right Arrow 73"/>
          <p:cNvSpPr/>
          <p:nvPr/>
        </p:nvSpPr>
        <p:spPr>
          <a:xfrm>
            <a:off x="3247031" y="5163530"/>
            <a:ext cx="640592" cy="28654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latin typeface="Arial"/>
              <a:cs typeface="Arial"/>
            </a:endParaRPr>
          </a:p>
        </p:txBody>
      </p:sp>
      <p:sp>
        <p:nvSpPr>
          <p:cNvPr id="75" name="Right Arrow 74"/>
          <p:cNvSpPr/>
          <p:nvPr/>
        </p:nvSpPr>
        <p:spPr>
          <a:xfrm>
            <a:off x="6326135" y="5199178"/>
            <a:ext cx="640592" cy="28654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latin typeface="Arial"/>
              <a:cs typeface="Arial"/>
            </a:endParaRPr>
          </a:p>
        </p:txBody>
      </p:sp>
      <p:grpSp>
        <p:nvGrpSpPr>
          <p:cNvPr id="76" name="Group 75"/>
          <p:cNvGrpSpPr/>
          <p:nvPr/>
        </p:nvGrpSpPr>
        <p:grpSpPr>
          <a:xfrm>
            <a:off x="1683646" y="4081344"/>
            <a:ext cx="1425221" cy="1161095"/>
            <a:chOff x="1042913" y="2330318"/>
            <a:chExt cx="1068916" cy="1161095"/>
          </a:xfrm>
        </p:grpSpPr>
        <p:cxnSp>
          <p:nvCxnSpPr>
            <p:cNvPr id="102" name="Straight Connector 101"/>
            <p:cNvCxnSpPr/>
            <p:nvPr/>
          </p:nvCxnSpPr>
          <p:spPr>
            <a:xfrm>
              <a:off x="1047748" y="2552096"/>
              <a:ext cx="1064081"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1047748" y="3067352"/>
              <a:ext cx="1064081"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1042913" y="2777066"/>
              <a:ext cx="1068916"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1042913" y="3304417"/>
              <a:ext cx="1068916"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V="1">
              <a:off x="1197429" y="2330318"/>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1349829" y="2337578"/>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1502229" y="2332743"/>
              <a:ext cx="0" cy="1151410"/>
            </a:xfrm>
            <a:prstGeom prst="line">
              <a:avLst/>
            </a:prstGeom>
            <a:ln w="12700" cmpd="sng">
              <a:solidFill>
                <a:srgbClr val="BFBFBF"/>
              </a:solidFill>
              <a:prstDash val="solid"/>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V="1">
              <a:off x="1654629" y="2340003"/>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1807029" y="2335168"/>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1959429" y="2330333"/>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grpSp>
      <p:sp>
        <p:nvSpPr>
          <p:cNvPr id="77" name="Rectangle 76"/>
          <p:cNvSpPr/>
          <p:nvPr/>
        </p:nvSpPr>
        <p:spPr>
          <a:xfrm>
            <a:off x="1667540" y="4083771"/>
            <a:ext cx="1434901" cy="1151410"/>
          </a:xfrm>
          <a:prstGeom prst="rect">
            <a:avLst/>
          </a:prstGeom>
          <a:noFill/>
          <a:ln w="28575"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solidFill>
                  <a:prstClr val="black"/>
                </a:solidFill>
                <a:latin typeface="Arial"/>
                <a:cs typeface="Arial"/>
              </a:rPr>
              <a:t>Data</a:t>
            </a:r>
            <a:endParaRPr lang="en-US" sz="2400" dirty="0">
              <a:solidFill>
                <a:prstClr val="black"/>
              </a:solidFill>
              <a:latin typeface="Arial"/>
              <a:cs typeface="Arial"/>
            </a:endParaRPr>
          </a:p>
        </p:txBody>
      </p:sp>
      <p:sp>
        <p:nvSpPr>
          <p:cNvPr id="78" name="Rectangle 77"/>
          <p:cNvSpPr/>
          <p:nvPr/>
        </p:nvSpPr>
        <p:spPr>
          <a:xfrm>
            <a:off x="1693319" y="5387581"/>
            <a:ext cx="1434901" cy="1151410"/>
          </a:xfrm>
          <a:prstGeom prst="rect">
            <a:avLst/>
          </a:prstGeom>
          <a:noFill/>
          <a:ln w="28575"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prstClr val="black"/>
              </a:solidFill>
              <a:latin typeface="Arial"/>
              <a:cs typeface="Arial"/>
            </a:endParaRPr>
          </a:p>
        </p:txBody>
      </p:sp>
      <p:cxnSp>
        <p:nvCxnSpPr>
          <p:cNvPr id="79" name="Straight Connector 78"/>
          <p:cNvCxnSpPr/>
          <p:nvPr/>
        </p:nvCxnSpPr>
        <p:spPr>
          <a:xfrm>
            <a:off x="7318050" y="6066363"/>
            <a:ext cx="4692949" cy="0"/>
          </a:xfrm>
          <a:prstGeom prst="line">
            <a:avLst/>
          </a:prstGeom>
          <a:ln w="38100" cmpd="sng"/>
        </p:spPr>
        <p:style>
          <a:lnRef idx="1">
            <a:schemeClr val="dk1"/>
          </a:lnRef>
          <a:fillRef idx="0">
            <a:schemeClr val="dk1"/>
          </a:fillRef>
          <a:effectRef idx="0">
            <a:schemeClr val="dk1"/>
          </a:effectRef>
          <a:fontRef idx="minor">
            <a:schemeClr val="tx1"/>
          </a:fontRef>
        </p:style>
      </p:cxnSp>
      <p:grpSp>
        <p:nvGrpSpPr>
          <p:cNvPr id="5" name="Group 4"/>
          <p:cNvGrpSpPr/>
          <p:nvPr/>
        </p:nvGrpSpPr>
        <p:grpSpPr>
          <a:xfrm rot="16200000">
            <a:off x="7407603" y="4361503"/>
            <a:ext cx="1339384" cy="1123621"/>
            <a:chOff x="6232843" y="4034877"/>
            <a:chExt cx="2572490" cy="1618564"/>
          </a:xfrm>
        </p:grpSpPr>
        <p:sp>
          <p:nvSpPr>
            <p:cNvPr id="80" name="Rectangle 79"/>
            <p:cNvSpPr/>
            <p:nvPr/>
          </p:nvSpPr>
          <p:spPr>
            <a:xfrm>
              <a:off x="6715149" y="4034877"/>
              <a:ext cx="1845595" cy="372263"/>
            </a:xfrm>
            <a:prstGeom prst="rect">
              <a:avLst/>
            </a:prstGeom>
            <a:solidFill>
              <a:schemeClr val="tx2">
                <a:lumMod val="60000"/>
                <a:lumOff val="40000"/>
                <a:alpha val="50000"/>
              </a:schemeClr>
            </a:solidFill>
            <a:ln w="38100"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81" name="Rectangle 80"/>
            <p:cNvSpPr/>
            <p:nvPr/>
          </p:nvSpPr>
          <p:spPr>
            <a:xfrm>
              <a:off x="6362860" y="4651180"/>
              <a:ext cx="778850" cy="359455"/>
            </a:xfrm>
            <a:prstGeom prst="rect">
              <a:avLst/>
            </a:prstGeom>
            <a:solidFill>
              <a:schemeClr val="accent3">
                <a:lumMod val="75000"/>
                <a:alpha val="50000"/>
              </a:schemeClr>
            </a:solidFill>
            <a:ln w="381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82" name="Rectangle 81"/>
            <p:cNvSpPr/>
            <p:nvPr/>
          </p:nvSpPr>
          <p:spPr>
            <a:xfrm>
              <a:off x="6553200" y="5249602"/>
              <a:ext cx="1129274" cy="403839"/>
            </a:xfrm>
            <a:prstGeom prst="rect">
              <a:avLst/>
            </a:prstGeom>
            <a:solidFill>
              <a:schemeClr val="accent2">
                <a:lumMod val="75000"/>
                <a:alpha val="50000"/>
              </a:schemeClr>
            </a:solidFill>
            <a:ln w="38100"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cxnSp>
          <p:nvCxnSpPr>
            <p:cNvPr id="86" name="Straight Connector 85"/>
            <p:cNvCxnSpPr/>
            <p:nvPr/>
          </p:nvCxnSpPr>
          <p:spPr>
            <a:xfrm flipH="1">
              <a:off x="7677467" y="5448835"/>
              <a:ext cx="655436" cy="0"/>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6314251" y="5448835"/>
              <a:ext cx="230467" cy="0"/>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a:off x="6232843" y="4810725"/>
              <a:ext cx="123742" cy="0"/>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H="1">
              <a:off x="7146256" y="4810306"/>
              <a:ext cx="655436" cy="0"/>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H="1">
              <a:off x="8560745" y="4197132"/>
              <a:ext cx="244588" cy="0"/>
            </a:xfrm>
            <a:prstGeom prst="line">
              <a:avLst/>
            </a:prstGeom>
            <a:ln w="381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H="1">
              <a:off x="6314251" y="4197131"/>
              <a:ext cx="394139" cy="0"/>
            </a:xfrm>
            <a:prstGeom prst="line">
              <a:avLst/>
            </a:prstGeom>
            <a:ln w="381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7313088" y="4034878"/>
              <a:ext cx="0" cy="372262"/>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6872505" y="4655478"/>
              <a:ext cx="0" cy="355157"/>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7076101" y="5249602"/>
              <a:ext cx="0" cy="403648"/>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01" name="TextBox 100"/>
          <p:cNvSpPr txBox="1"/>
          <p:nvPr/>
        </p:nvSpPr>
        <p:spPr>
          <a:xfrm rot="16200000">
            <a:off x="6666094" y="4648088"/>
            <a:ext cx="934270" cy="276999"/>
          </a:xfrm>
          <a:prstGeom prst="rect">
            <a:avLst/>
          </a:prstGeom>
          <a:noFill/>
        </p:spPr>
        <p:txBody>
          <a:bodyPr wrap="none" rtlCol="0">
            <a:spAutoFit/>
          </a:bodyPr>
          <a:lstStyle/>
          <a:p>
            <a:pPr algn="ctr"/>
            <a:r>
              <a:rPr lang="en-US" sz="1200" b="1" dirty="0">
                <a:solidFill>
                  <a:prstClr val="black"/>
                </a:solidFill>
                <a:latin typeface="Arial"/>
                <a:cs typeface="Arial"/>
              </a:rPr>
              <a:t>Total culls</a:t>
            </a:r>
          </a:p>
        </p:txBody>
      </p:sp>
      <p:sp>
        <p:nvSpPr>
          <p:cNvPr id="65" name="Down Arrow 64"/>
          <p:cNvSpPr/>
          <p:nvPr/>
        </p:nvSpPr>
        <p:spPr>
          <a:xfrm>
            <a:off x="2255006" y="3986445"/>
            <a:ext cx="80153" cy="372256"/>
          </a:xfrm>
          <a:prstGeom prst="downArrow">
            <a:avLst/>
          </a:prstGeom>
          <a:solidFill>
            <a:srgbClr val="FF6600"/>
          </a:solidFill>
          <a:ln>
            <a:solidFill>
              <a:srgbClr val="FF6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Arial"/>
              <a:cs typeface="Arial"/>
            </a:endParaRPr>
          </a:p>
        </p:txBody>
      </p:sp>
      <p:sp>
        <p:nvSpPr>
          <p:cNvPr id="67" name="Freeform 66"/>
          <p:cNvSpPr/>
          <p:nvPr/>
        </p:nvSpPr>
        <p:spPr>
          <a:xfrm>
            <a:off x="2286001" y="3677943"/>
            <a:ext cx="417342" cy="353283"/>
          </a:xfrm>
          <a:custGeom>
            <a:avLst/>
            <a:gdLst>
              <a:gd name="connsiteX0" fmla="*/ 295586 w 308346"/>
              <a:gd name="connsiteY0" fmla="*/ 0 h 569333"/>
              <a:gd name="connsiteX1" fmla="*/ 273690 w 308346"/>
              <a:gd name="connsiteY1" fmla="*/ 459846 h 569333"/>
              <a:gd name="connsiteX2" fmla="*/ 0 w 308346"/>
              <a:gd name="connsiteY2" fmla="*/ 569333 h 569333"/>
              <a:gd name="connsiteX0" fmla="*/ 295586 w 297488"/>
              <a:gd name="connsiteY0" fmla="*/ 0 h 569333"/>
              <a:gd name="connsiteX1" fmla="*/ 197056 w 297488"/>
              <a:gd name="connsiteY1" fmla="*/ 394154 h 569333"/>
              <a:gd name="connsiteX2" fmla="*/ 0 w 297488"/>
              <a:gd name="connsiteY2" fmla="*/ 569333 h 569333"/>
              <a:gd name="connsiteX0" fmla="*/ 295586 w 323468"/>
              <a:gd name="connsiteY0" fmla="*/ 0 h 569333"/>
              <a:gd name="connsiteX1" fmla="*/ 197056 w 323468"/>
              <a:gd name="connsiteY1" fmla="*/ 394154 h 569333"/>
              <a:gd name="connsiteX2" fmla="*/ 0 w 323468"/>
              <a:gd name="connsiteY2" fmla="*/ 569333 h 569333"/>
              <a:gd name="connsiteX0" fmla="*/ 450332 w 450980"/>
              <a:gd name="connsiteY0" fmla="*/ 0 h 569333"/>
              <a:gd name="connsiteX1" fmla="*/ 67164 w 450980"/>
              <a:gd name="connsiteY1" fmla="*/ 339411 h 569333"/>
              <a:gd name="connsiteX2" fmla="*/ 154746 w 450980"/>
              <a:gd name="connsiteY2" fmla="*/ 569333 h 569333"/>
              <a:gd name="connsiteX0" fmla="*/ 536434 w 536876"/>
              <a:gd name="connsiteY0" fmla="*/ 0 h 645974"/>
              <a:gd name="connsiteX1" fmla="*/ 153266 w 536876"/>
              <a:gd name="connsiteY1" fmla="*/ 339411 h 645974"/>
              <a:gd name="connsiteX2" fmla="*/ 0 w 536876"/>
              <a:gd name="connsiteY2" fmla="*/ 645974 h 645974"/>
              <a:gd name="connsiteX0" fmla="*/ 537064 w 537420"/>
              <a:gd name="connsiteY0" fmla="*/ 0 h 645974"/>
              <a:gd name="connsiteX1" fmla="*/ 77262 w 537420"/>
              <a:gd name="connsiteY1" fmla="*/ 350360 h 645974"/>
              <a:gd name="connsiteX2" fmla="*/ 630 w 537420"/>
              <a:gd name="connsiteY2" fmla="*/ 645974 h 645974"/>
              <a:gd name="connsiteX0" fmla="*/ 538056 w 538418"/>
              <a:gd name="connsiteY0" fmla="*/ 0 h 645974"/>
              <a:gd name="connsiteX1" fmla="*/ 78254 w 538418"/>
              <a:gd name="connsiteY1" fmla="*/ 350360 h 645974"/>
              <a:gd name="connsiteX2" fmla="*/ 1622 w 538418"/>
              <a:gd name="connsiteY2" fmla="*/ 645974 h 645974"/>
              <a:gd name="connsiteX0" fmla="*/ 536434 w 536820"/>
              <a:gd name="connsiteY0" fmla="*/ 0 h 645974"/>
              <a:gd name="connsiteX1" fmla="*/ 100150 w 536820"/>
              <a:gd name="connsiteY1" fmla="*/ 313403 h 645974"/>
              <a:gd name="connsiteX2" fmla="*/ 0 w 536820"/>
              <a:gd name="connsiteY2" fmla="*/ 645974 h 645974"/>
              <a:gd name="connsiteX0" fmla="*/ 536434 w 536768"/>
              <a:gd name="connsiteY0" fmla="*/ 0 h 645974"/>
              <a:gd name="connsiteX1" fmla="*/ 100150 w 536768"/>
              <a:gd name="connsiteY1" fmla="*/ 313403 h 645974"/>
              <a:gd name="connsiteX2" fmla="*/ 0 w 536768"/>
              <a:gd name="connsiteY2" fmla="*/ 645974 h 645974"/>
              <a:gd name="connsiteX0" fmla="*/ 536773 w 537061"/>
              <a:gd name="connsiteY0" fmla="*/ 0 h 645974"/>
              <a:gd name="connsiteX1" fmla="*/ 33294 w 537061"/>
              <a:gd name="connsiteY1" fmla="*/ 310043 h 645974"/>
              <a:gd name="connsiteX2" fmla="*/ 339 w 537061"/>
              <a:gd name="connsiteY2" fmla="*/ 645974 h 645974"/>
              <a:gd name="connsiteX0" fmla="*/ 536434 w 536710"/>
              <a:gd name="connsiteY0" fmla="*/ 0 h 645974"/>
              <a:gd name="connsiteX1" fmla="*/ 32955 w 536710"/>
              <a:gd name="connsiteY1" fmla="*/ 310043 h 645974"/>
              <a:gd name="connsiteX2" fmla="*/ 0 w 536710"/>
              <a:gd name="connsiteY2" fmla="*/ 645974 h 645974"/>
              <a:gd name="connsiteX0" fmla="*/ 536434 w 536434"/>
              <a:gd name="connsiteY0" fmla="*/ 0 h 645974"/>
              <a:gd name="connsiteX1" fmla="*/ 196058 w 536434"/>
              <a:gd name="connsiteY1" fmla="*/ 225450 h 645974"/>
              <a:gd name="connsiteX2" fmla="*/ 32955 w 536434"/>
              <a:gd name="connsiteY2" fmla="*/ 310043 h 645974"/>
              <a:gd name="connsiteX3" fmla="*/ 0 w 536434"/>
              <a:gd name="connsiteY3" fmla="*/ 645974 h 645974"/>
              <a:gd name="connsiteX0" fmla="*/ 547391 w 547391"/>
              <a:gd name="connsiteY0" fmla="*/ 0 h 645974"/>
              <a:gd name="connsiteX1" fmla="*/ 448918 w 547391"/>
              <a:gd name="connsiteY1" fmla="*/ 252328 h 645974"/>
              <a:gd name="connsiteX2" fmla="*/ 43912 w 547391"/>
              <a:gd name="connsiteY2" fmla="*/ 310043 h 645974"/>
              <a:gd name="connsiteX3" fmla="*/ 10957 w 547391"/>
              <a:gd name="connsiteY3" fmla="*/ 645974 h 645974"/>
              <a:gd name="connsiteX0" fmla="*/ 538907 w 538907"/>
              <a:gd name="connsiteY0" fmla="*/ 0 h 645974"/>
              <a:gd name="connsiteX1" fmla="*/ 440434 w 538907"/>
              <a:gd name="connsiteY1" fmla="*/ 252328 h 645974"/>
              <a:gd name="connsiteX2" fmla="*/ 55586 w 538907"/>
              <a:gd name="connsiteY2" fmla="*/ 387316 h 645974"/>
              <a:gd name="connsiteX3" fmla="*/ 2473 w 538907"/>
              <a:gd name="connsiteY3" fmla="*/ 645974 h 645974"/>
              <a:gd name="connsiteX0" fmla="*/ 538907 w 538907"/>
              <a:gd name="connsiteY0" fmla="*/ 0 h 645974"/>
              <a:gd name="connsiteX1" fmla="*/ 440434 w 538907"/>
              <a:gd name="connsiteY1" fmla="*/ 252328 h 645974"/>
              <a:gd name="connsiteX2" fmla="*/ 55586 w 538907"/>
              <a:gd name="connsiteY2" fmla="*/ 387316 h 645974"/>
              <a:gd name="connsiteX3" fmla="*/ 2473 w 538907"/>
              <a:gd name="connsiteY3" fmla="*/ 645974 h 645974"/>
              <a:gd name="connsiteX0" fmla="*/ 541524 w 541524"/>
              <a:gd name="connsiteY0" fmla="*/ 0 h 645974"/>
              <a:gd name="connsiteX1" fmla="*/ 500167 w 541524"/>
              <a:gd name="connsiteY1" fmla="*/ 312803 h 645974"/>
              <a:gd name="connsiteX2" fmla="*/ 58203 w 541524"/>
              <a:gd name="connsiteY2" fmla="*/ 387316 h 645974"/>
              <a:gd name="connsiteX3" fmla="*/ 5090 w 541524"/>
              <a:gd name="connsiteY3" fmla="*/ 645974 h 645974"/>
              <a:gd name="connsiteX0" fmla="*/ 541524 w 541529"/>
              <a:gd name="connsiteY0" fmla="*/ 0 h 645974"/>
              <a:gd name="connsiteX1" fmla="*/ 500167 w 541529"/>
              <a:gd name="connsiteY1" fmla="*/ 312803 h 645974"/>
              <a:gd name="connsiteX2" fmla="*/ 58203 w 541529"/>
              <a:gd name="connsiteY2" fmla="*/ 387316 h 645974"/>
              <a:gd name="connsiteX3" fmla="*/ 5090 w 541529"/>
              <a:gd name="connsiteY3" fmla="*/ 645974 h 645974"/>
              <a:gd name="connsiteX0" fmla="*/ 541524 w 541879"/>
              <a:gd name="connsiteY0" fmla="*/ 0 h 645974"/>
              <a:gd name="connsiteX1" fmla="*/ 500167 w 541879"/>
              <a:gd name="connsiteY1" fmla="*/ 312803 h 645974"/>
              <a:gd name="connsiteX2" fmla="*/ 58203 w 541879"/>
              <a:gd name="connsiteY2" fmla="*/ 387316 h 645974"/>
              <a:gd name="connsiteX3" fmla="*/ 5090 w 541879"/>
              <a:gd name="connsiteY3" fmla="*/ 645974 h 645974"/>
              <a:gd name="connsiteX0" fmla="*/ 538513 w 538514"/>
              <a:gd name="connsiteY0" fmla="*/ 0 h 645974"/>
              <a:gd name="connsiteX1" fmla="*/ 429961 w 538514"/>
              <a:gd name="connsiteY1" fmla="*/ 306084 h 645974"/>
              <a:gd name="connsiteX2" fmla="*/ 55192 w 538514"/>
              <a:gd name="connsiteY2" fmla="*/ 387316 h 645974"/>
              <a:gd name="connsiteX3" fmla="*/ 2079 w 538514"/>
              <a:gd name="connsiteY3" fmla="*/ 645974 h 645974"/>
              <a:gd name="connsiteX0" fmla="*/ 538513 w 538516"/>
              <a:gd name="connsiteY0" fmla="*/ 0 h 645974"/>
              <a:gd name="connsiteX1" fmla="*/ 429961 w 538516"/>
              <a:gd name="connsiteY1" fmla="*/ 306084 h 645974"/>
              <a:gd name="connsiteX2" fmla="*/ 55192 w 538516"/>
              <a:gd name="connsiteY2" fmla="*/ 387316 h 645974"/>
              <a:gd name="connsiteX3" fmla="*/ 2079 w 538516"/>
              <a:gd name="connsiteY3" fmla="*/ 645974 h 645974"/>
              <a:gd name="connsiteX0" fmla="*/ 538513 w 538516"/>
              <a:gd name="connsiteY0" fmla="*/ 0 h 645974"/>
              <a:gd name="connsiteX1" fmla="*/ 429961 w 538516"/>
              <a:gd name="connsiteY1" fmla="*/ 306084 h 645974"/>
              <a:gd name="connsiteX2" fmla="*/ 55192 w 538516"/>
              <a:gd name="connsiteY2" fmla="*/ 387316 h 645974"/>
              <a:gd name="connsiteX3" fmla="*/ 2079 w 538516"/>
              <a:gd name="connsiteY3" fmla="*/ 645974 h 645974"/>
              <a:gd name="connsiteX0" fmla="*/ 348013 w 449858"/>
              <a:gd name="connsiteY0" fmla="*/ 0 h 627831"/>
              <a:gd name="connsiteX1" fmla="*/ 429961 w 449858"/>
              <a:gd name="connsiteY1" fmla="*/ 287941 h 627831"/>
              <a:gd name="connsiteX2" fmla="*/ 55192 w 449858"/>
              <a:gd name="connsiteY2" fmla="*/ 369173 h 627831"/>
              <a:gd name="connsiteX3" fmla="*/ 2079 w 449858"/>
              <a:gd name="connsiteY3" fmla="*/ 627831 h 627831"/>
              <a:gd name="connsiteX0" fmla="*/ 429961 w 429961"/>
              <a:gd name="connsiteY0" fmla="*/ 0 h 339890"/>
              <a:gd name="connsiteX1" fmla="*/ 55192 w 429961"/>
              <a:gd name="connsiteY1" fmla="*/ 81232 h 339890"/>
              <a:gd name="connsiteX2" fmla="*/ 2079 w 429961"/>
              <a:gd name="connsiteY2" fmla="*/ 339890 h 339890"/>
              <a:gd name="connsiteX0" fmla="*/ 155739 w 155739"/>
              <a:gd name="connsiteY0" fmla="*/ 0 h 666461"/>
              <a:gd name="connsiteX1" fmla="*/ 53113 w 155739"/>
              <a:gd name="connsiteY1" fmla="*/ 407803 h 666461"/>
              <a:gd name="connsiteX2" fmla="*/ 0 w 155739"/>
              <a:gd name="connsiteY2" fmla="*/ 666461 h 666461"/>
              <a:gd name="connsiteX0" fmla="*/ 155739 w 155761"/>
              <a:gd name="connsiteY0" fmla="*/ 0 h 666461"/>
              <a:gd name="connsiteX1" fmla="*/ 53113 w 155761"/>
              <a:gd name="connsiteY1" fmla="*/ 407803 h 666461"/>
              <a:gd name="connsiteX2" fmla="*/ 0 w 155761"/>
              <a:gd name="connsiteY2" fmla="*/ 666461 h 666461"/>
              <a:gd name="connsiteX0" fmla="*/ 131712 w 131741"/>
              <a:gd name="connsiteY0" fmla="*/ 0 h 663029"/>
              <a:gd name="connsiteX1" fmla="*/ 53113 w 131741"/>
              <a:gd name="connsiteY1" fmla="*/ 404371 h 663029"/>
              <a:gd name="connsiteX2" fmla="*/ 0 w 131741"/>
              <a:gd name="connsiteY2" fmla="*/ 663029 h 663029"/>
              <a:gd name="connsiteX0" fmla="*/ 128280 w 128311"/>
              <a:gd name="connsiteY0" fmla="*/ 0 h 659596"/>
              <a:gd name="connsiteX1" fmla="*/ 53113 w 128311"/>
              <a:gd name="connsiteY1" fmla="*/ 400938 h 659596"/>
              <a:gd name="connsiteX2" fmla="*/ 0 w 128311"/>
              <a:gd name="connsiteY2" fmla="*/ 659596 h 659596"/>
              <a:gd name="connsiteX0" fmla="*/ 117983 w 118019"/>
              <a:gd name="connsiteY0" fmla="*/ 0 h 656164"/>
              <a:gd name="connsiteX1" fmla="*/ 53113 w 118019"/>
              <a:gd name="connsiteY1" fmla="*/ 397506 h 656164"/>
              <a:gd name="connsiteX2" fmla="*/ 0 w 118019"/>
              <a:gd name="connsiteY2" fmla="*/ 656164 h 656164"/>
              <a:gd name="connsiteX0" fmla="*/ 119484 w 119503"/>
              <a:gd name="connsiteY0" fmla="*/ 0 h 656164"/>
              <a:gd name="connsiteX1" fmla="*/ 13425 w 119503"/>
              <a:gd name="connsiteY1" fmla="*/ 383776 h 656164"/>
              <a:gd name="connsiteX2" fmla="*/ 1501 w 119503"/>
              <a:gd name="connsiteY2" fmla="*/ 656164 h 656164"/>
              <a:gd name="connsiteX0" fmla="*/ 118383 w 118403"/>
              <a:gd name="connsiteY0" fmla="*/ 0 h 656164"/>
              <a:gd name="connsiteX1" fmla="*/ 15757 w 118403"/>
              <a:gd name="connsiteY1" fmla="*/ 383776 h 656164"/>
              <a:gd name="connsiteX2" fmla="*/ 400 w 118403"/>
              <a:gd name="connsiteY2" fmla="*/ 656164 h 656164"/>
              <a:gd name="connsiteX0" fmla="*/ 117983 w 118001"/>
              <a:gd name="connsiteY0" fmla="*/ 0 h 656164"/>
              <a:gd name="connsiteX1" fmla="*/ 15357 w 118001"/>
              <a:gd name="connsiteY1" fmla="*/ 383776 h 656164"/>
              <a:gd name="connsiteX2" fmla="*/ 0 w 118001"/>
              <a:gd name="connsiteY2" fmla="*/ 656164 h 656164"/>
              <a:gd name="connsiteX0" fmla="*/ 124204 w 124229"/>
              <a:gd name="connsiteY0" fmla="*/ 0 h 656164"/>
              <a:gd name="connsiteX1" fmla="*/ 21578 w 124229"/>
              <a:gd name="connsiteY1" fmla="*/ 383776 h 656164"/>
              <a:gd name="connsiteX2" fmla="*/ 6221 w 124229"/>
              <a:gd name="connsiteY2" fmla="*/ 656164 h 656164"/>
              <a:gd name="connsiteX0" fmla="*/ 252832 w 252841"/>
              <a:gd name="connsiteY0" fmla="*/ 0 h 659597"/>
              <a:gd name="connsiteX1" fmla="*/ 23206 w 252841"/>
              <a:gd name="connsiteY1" fmla="*/ 387209 h 659597"/>
              <a:gd name="connsiteX2" fmla="*/ 7849 w 252841"/>
              <a:gd name="connsiteY2" fmla="*/ 659597 h 659597"/>
            </a:gdLst>
            <a:ahLst/>
            <a:cxnLst>
              <a:cxn ang="0">
                <a:pos x="connsiteX0" y="connsiteY0"/>
              </a:cxn>
              <a:cxn ang="0">
                <a:pos x="connsiteX1" y="connsiteY1"/>
              </a:cxn>
              <a:cxn ang="0">
                <a:pos x="connsiteX2" y="connsiteY2"/>
              </a:cxn>
            </a:cxnLst>
            <a:rect l="l" t="t" r="r" b="b"/>
            <a:pathLst>
              <a:path w="252841" h="659597">
                <a:moveTo>
                  <a:pt x="252832" y="0"/>
                </a:moveTo>
                <a:cubicBezTo>
                  <a:pt x="254367" y="222714"/>
                  <a:pt x="64036" y="277276"/>
                  <a:pt x="23206" y="387209"/>
                </a:cubicBezTo>
                <a:cubicBezTo>
                  <a:pt x="-17624" y="497142"/>
                  <a:pt x="7849" y="659597"/>
                  <a:pt x="7849" y="659597"/>
                </a:cubicBezTo>
              </a:path>
            </a:pathLst>
          </a:custGeom>
          <a:ln w="76200" cmpd="sng">
            <a:solidFill>
              <a:srgbClr val="FF66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cs typeface="Arial"/>
            </a:endParaRPr>
          </a:p>
        </p:txBody>
      </p:sp>
      <p:cxnSp>
        <p:nvCxnSpPr>
          <p:cNvPr id="71" name="Straight Connector 70"/>
          <p:cNvCxnSpPr/>
          <p:nvPr/>
        </p:nvCxnSpPr>
        <p:spPr>
          <a:xfrm>
            <a:off x="2704924" y="1924615"/>
            <a:ext cx="0" cy="1766950"/>
          </a:xfrm>
          <a:prstGeom prst="line">
            <a:avLst/>
          </a:prstGeom>
          <a:ln w="38100" cmpd="sng">
            <a:solidFill>
              <a:srgbClr val="FF66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7332160" y="4153115"/>
            <a:ext cx="0" cy="1930297"/>
          </a:xfrm>
          <a:prstGeom prst="line">
            <a:avLst/>
          </a:prstGeom>
          <a:ln w="38100" cmpd="sng"/>
        </p:spPr>
        <p:style>
          <a:lnRef idx="1">
            <a:schemeClr val="dk1"/>
          </a:lnRef>
          <a:fillRef idx="0">
            <a:schemeClr val="dk1"/>
          </a:fillRef>
          <a:effectRef idx="0">
            <a:schemeClr val="dk1"/>
          </a:effectRef>
          <a:fontRef idx="minor">
            <a:schemeClr val="tx1"/>
          </a:fontRef>
        </p:style>
      </p:cxnSp>
      <p:sp>
        <p:nvSpPr>
          <p:cNvPr id="92" name="TextBox 91"/>
          <p:cNvSpPr txBox="1"/>
          <p:nvPr/>
        </p:nvSpPr>
        <p:spPr>
          <a:xfrm>
            <a:off x="7656791" y="6101987"/>
            <a:ext cx="753431" cy="523220"/>
          </a:xfrm>
          <a:prstGeom prst="rect">
            <a:avLst/>
          </a:prstGeom>
          <a:noFill/>
        </p:spPr>
        <p:txBody>
          <a:bodyPr wrap="none" rtlCol="0">
            <a:spAutoFit/>
          </a:bodyPr>
          <a:lstStyle/>
          <a:p>
            <a:pPr algn="ctr"/>
            <a:r>
              <a:rPr lang="en-US" sz="1400" b="1" dirty="0" smtClean="0">
                <a:solidFill>
                  <a:prstClr val="black"/>
                </a:solidFill>
                <a:latin typeface="Arial"/>
                <a:cs typeface="Arial"/>
              </a:rPr>
              <a:t>26 Feb</a:t>
            </a:r>
          </a:p>
          <a:p>
            <a:pPr algn="ctr"/>
            <a:r>
              <a:rPr lang="en-US" sz="1400" b="1" dirty="0" smtClean="0">
                <a:solidFill>
                  <a:prstClr val="black"/>
                </a:solidFill>
                <a:latin typeface="Arial"/>
                <a:cs typeface="Arial"/>
              </a:rPr>
              <a:t>2001</a:t>
            </a:r>
            <a:endParaRPr lang="en-US" sz="1400" b="1" dirty="0">
              <a:solidFill>
                <a:prstClr val="black"/>
              </a:solidFill>
              <a:latin typeface="Arial"/>
              <a:cs typeface="Arial"/>
            </a:endParaRPr>
          </a:p>
        </p:txBody>
      </p:sp>
      <p:sp>
        <p:nvSpPr>
          <p:cNvPr id="100" name="TextBox 99"/>
          <p:cNvSpPr txBox="1"/>
          <p:nvPr/>
        </p:nvSpPr>
        <p:spPr>
          <a:xfrm>
            <a:off x="2875476" y="3557316"/>
            <a:ext cx="659155" cy="523220"/>
          </a:xfrm>
          <a:prstGeom prst="rect">
            <a:avLst/>
          </a:prstGeom>
          <a:noFill/>
        </p:spPr>
        <p:txBody>
          <a:bodyPr wrap="none" rtlCol="0">
            <a:spAutoFit/>
          </a:bodyPr>
          <a:lstStyle/>
          <a:p>
            <a:pPr algn="ctr"/>
            <a:r>
              <a:rPr lang="en-US" sz="1400" b="1" dirty="0" smtClean="0">
                <a:solidFill>
                  <a:prstClr val="black"/>
                </a:solidFill>
                <a:latin typeface="Arial"/>
                <a:cs typeface="Arial"/>
              </a:rPr>
              <a:t>5 Mar</a:t>
            </a:r>
          </a:p>
          <a:p>
            <a:pPr algn="ctr"/>
            <a:r>
              <a:rPr lang="en-US" sz="1400" b="1" dirty="0" smtClean="0">
                <a:solidFill>
                  <a:prstClr val="black"/>
                </a:solidFill>
                <a:latin typeface="Arial"/>
                <a:cs typeface="Arial"/>
              </a:rPr>
              <a:t>2001</a:t>
            </a:r>
            <a:endParaRPr lang="en-US" sz="1400" b="1" dirty="0">
              <a:solidFill>
                <a:prstClr val="black"/>
              </a:solidFill>
              <a:latin typeface="Arial"/>
              <a:cs typeface="Arial"/>
            </a:endParaRPr>
          </a:p>
        </p:txBody>
      </p:sp>
      <p:sp>
        <p:nvSpPr>
          <p:cNvPr id="112" name="TextBox 111"/>
          <p:cNvSpPr txBox="1"/>
          <p:nvPr/>
        </p:nvSpPr>
        <p:spPr>
          <a:xfrm>
            <a:off x="9430507" y="6108411"/>
            <a:ext cx="659155" cy="523220"/>
          </a:xfrm>
          <a:prstGeom prst="rect">
            <a:avLst/>
          </a:prstGeom>
          <a:noFill/>
        </p:spPr>
        <p:txBody>
          <a:bodyPr wrap="none" rtlCol="0">
            <a:spAutoFit/>
          </a:bodyPr>
          <a:lstStyle/>
          <a:p>
            <a:pPr algn="ctr"/>
            <a:r>
              <a:rPr lang="en-US" sz="1400" b="1" dirty="0" smtClean="0">
                <a:solidFill>
                  <a:prstClr val="black"/>
                </a:solidFill>
                <a:latin typeface="Arial"/>
                <a:cs typeface="Arial"/>
              </a:rPr>
              <a:t>5 Mar</a:t>
            </a:r>
          </a:p>
          <a:p>
            <a:pPr algn="ctr"/>
            <a:r>
              <a:rPr lang="en-US" sz="1400" b="1" dirty="0" smtClean="0">
                <a:solidFill>
                  <a:prstClr val="black"/>
                </a:solidFill>
                <a:latin typeface="Arial"/>
                <a:cs typeface="Arial"/>
              </a:rPr>
              <a:t>2001</a:t>
            </a:r>
            <a:endParaRPr lang="en-US" sz="1400" b="1" dirty="0">
              <a:solidFill>
                <a:prstClr val="black"/>
              </a:solidFill>
              <a:latin typeface="Arial"/>
              <a:cs typeface="Arial"/>
            </a:endParaRPr>
          </a:p>
        </p:txBody>
      </p:sp>
      <p:sp>
        <p:nvSpPr>
          <p:cNvPr id="113" name="Rectangle 112"/>
          <p:cNvSpPr/>
          <p:nvPr/>
        </p:nvSpPr>
        <p:spPr>
          <a:xfrm rot="16200000">
            <a:off x="8724790" y="4798962"/>
            <a:ext cx="1132225" cy="258428"/>
          </a:xfrm>
          <a:prstGeom prst="rect">
            <a:avLst/>
          </a:prstGeom>
          <a:solidFill>
            <a:schemeClr val="tx2">
              <a:lumMod val="60000"/>
              <a:lumOff val="40000"/>
              <a:alpha val="50000"/>
            </a:schemeClr>
          </a:solidFill>
          <a:ln w="38100"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114" name="Rectangle 113"/>
          <p:cNvSpPr/>
          <p:nvPr/>
        </p:nvSpPr>
        <p:spPr>
          <a:xfrm rot="16200000">
            <a:off x="9418802" y="5302270"/>
            <a:ext cx="590997" cy="249537"/>
          </a:xfrm>
          <a:prstGeom prst="rect">
            <a:avLst/>
          </a:prstGeom>
          <a:solidFill>
            <a:schemeClr val="accent3">
              <a:lumMod val="75000"/>
              <a:alpha val="50000"/>
            </a:schemeClr>
          </a:solidFill>
          <a:ln w="381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115" name="Rectangle 114"/>
          <p:cNvSpPr/>
          <p:nvPr/>
        </p:nvSpPr>
        <p:spPr>
          <a:xfrm rot="16200000">
            <a:off x="9816457" y="5179150"/>
            <a:ext cx="657358" cy="280348"/>
          </a:xfrm>
          <a:prstGeom prst="rect">
            <a:avLst/>
          </a:prstGeom>
          <a:solidFill>
            <a:schemeClr val="accent2">
              <a:lumMod val="75000"/>
              <a:alpha val="50000"/>
            </a:schemeClr>
          </a:solidFill>
          <a:ln w="38100"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cxnSp>
        <p:nvCxnSpPr>
          <p:cNvPr id="116" name="Straight Connector 115"/>
          <p:cNvCxnSpPr/>
          <p:nvPr/>
        </p:nvCxnSpPr>
        <p:spPr>
          <a:xfrm rot="16200000" flipH="1">
            <a:off x="9972642" y="4822623"/>
            <a:ext cx="341257" cy="0"/>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rot="16200000" flipH="1">
            <a:off x="10083272" y="5707999"/>
            <a:ext cx="119994" cy="0"/>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rot="16200000" flipH="1">
            <a:off x="9668076" y="5758017"/>
            <a:ext cx="64427" cy="0"/>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16200000" flipH="1">
            <a:off x="9529370" y="4960911"/>
            <a:ext cx="341257" cy="0"/>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9274327" y="3941150"/>
            <a:ext cx="0" cy="420914"/>
          </a:xfrm>
          <a:prstGeom prst="line">
            <a:avLst/>
          </a:prstGeom>
          <a:ln w="381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16200000" flipH="1">
            <a:off x="9171721" y="5600414"/>
            <a:ext cx="205211" cy="0"/>
          </a:xfrm>
          <a:prstGeom prst="line">
            <a:avLst/>
          </a:prstGeom>
          <a:ln w="381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16200000">
            <a:off x="9290903" y="4959243"/>
            <a:ext cx="0" cy="258428"/>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16200000">
            <a:off x="9715791" y="5333911"/>
            <a:ext cx="0" cy="246553"/>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16200000">
            <a:off x="10145069" y="5207598"/>
            <a:ext cx="0" cy="280216"/>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66797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culls_inf_cas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102" y="810390"/>
            <a:ext cx="9153437" cy="3051146"/>
          </a:xfrm>
          <a:prstGeom prst="rect">
            <a:avLst/>
          </a:prstGeom>
        </p:spPr>
      </p:pic>
      <p:sp>
        <p:nvSpPr>
          <p:cNvPr id="3" name="Rectangle 2"/>
          <p:cNvSpPr/>
          <p:nvPr/>
        </p:nvSpPr>
        <p:spPr>
          <a:xfrm>
            <a:off x="6615290" y="1456276"/>
            <a:ext cx="4967111" cy="138853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36" name="Rectangle 35"/>
          <p:cNvSpPr/>
          <p:nvPr/>
        </p:nvSpPr>
        <p:spPr>
          <a:xfrm>
            <a:off x="978997" y="810390"/>
            <a:ext cx="1137840" cy="28641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37" name="Rectangle 36"/>
          <p:cNvSpPr/>
          <p:nvPr/>
        </p:nvSpPr>
        <p:spPr>
          <a:xfrm flipV="1">
            <a:off x="1949842" y="3572948"/>
            <a:ext cx="8593981" cy="56135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cxnSp>
        <p:nvCxnSpPr>
          <p:cNvPr id="46" name="Straight Connector 45"/>
          <p:cNvCxnSpPr/>
          <p:nvPr/>
        </p:nvCxnSpPr>
        <p:spPr>
          <a:xfrm>
            <a:off x="2077676" y="3574517"/>
            <a:ext cx="9143480" cy="0"/>
          </a:xfrm>
          <a:prstGeom prst="line">
            <a:avLst/>
          </a:prstGeom>
          <a:ln w="38100" cmpd="sng"/>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flipV="1">
            <a:off x="2103153" y="1251930"/>
            <a:ext cx="0" cy="2337950"/>
          </a:xfrm>
          <a:prstGeom prst="line">
            <a:avLst/>
          </a:prstGeom>
          <a:ln w="38100" cmpd="sng"/>
        </p:spPr>
        <p:style>
          <a:lnRef idx="1">
            <a:schemeClr val="dk1"/>
          </a:lnRef>
          <a:fillRef idx="0">
            <a:schemeClr val="dk1"/>
          </a:fillRef>
          <a:effectRef idx="0">
            <a:schemeClr val="dk1"/>
          </a:effectRef>
          <a:fontRef idx="minor">
            <a:schemeClr val="tx1"/>
          </a:fontRef>
        </p:style>
      </p:cxnSp>
      <p:sp>
        <p:nvSpPr>
          <p:cNvPr id="57" name="TextBox 56"/>
          <p:cNvSpPr txBox="1"/>
          <p:nvPr/>
        </p:nvSpPr>
        <p:spPr>
          <a:xfrm rot="16200000">
            <a:off x="1345596" y="1424558"/>
            <a:ext cx="789299" cy="338554"/>
          </a:xfrm>
          <a:prstGeom prst="rect">
            <a:avLst/>
          </a:prstGeom>
          <a:noFill/>
        </p:spPr>
        <p:txBody>
          <a:bodyPr wrap="none" rtlCol="0">
            <a:spAutoFit/>
          </a:bodyPr>
          <a:lstStyle/>
          <a:p>
            <a:pPr algn="ctr"/>
            <a:r>
              <a:rPr lang="en-US" sz="1600" b="1" dirty="0" smtClean="0">
                <a:solidFill>
                  <a:prstClr val="black"/>
                </a:solidFill>
                <a:latin typeface="Arial"/>
                <a:cs typeface="Arial"/>
              </a:rPr>
              <a:t>Cases</a:t>
            </a:r>
            <a:endParaRPr lang="en-US" sz="1600" b="1" dirty="0">
              <a:solidFill>
                <a:prstClr val="black"/>
              </a:solidFill>
              <a:latin typeface="Arial"/>
              <a:cs typeface="Arial"/>
            </a:endParaRPr>
          </a:p>
        </p:txBody>
      </p:sp>
      <p:sp>
        <p:nvSpPr>
          <p:cNvPr id="58" name="TextBox 57"/>
          <p:cNvSpPr txBox="1"/>
          <p:nvPr/>
        </p:nvSpPr>
        <p:spPr>
          <a:xfrm>
            <a:off x="9266306" y="2523189"/>
            <a:ext cx="971340" cy="338554"/>
          </a:xfrm>
          <a:prstGeom prst="rect">
            <a:avLst/>
          </a:prstGeom>
          <a:noFill/>
        </p:spPr>
        <p:txBody>
          <a:bodyPr wrap="none" rtlCol="0">
            <a:spAutoFit/>
          </a:bodyPr>
          <a:lstStyle/>
          <a:p>
            <a:pPr algn="ctr"/>
            <a:r>
              <a:rPr lang="en-US" sz="1600" b="1" dirty="0" smtClean="0">
                <a:solidFill>
                  <a:prstClr val="white">
                    <a:lumMod val="50000"/>
                  </a:prstClr>
                </a:solidFill>
                <a:latin typeface="Arial"/>
                <a:cs typeface="Arial"/>
              </a:rPr>
              <a:t>Infected</a:t>
            </a:r>
            <a:endParaRPr lang="en-US" sz="1600" b="1" dirty="0">
              <a:solidFill>
                <a:prstClr val="white">
                  <a:lumMod val="50000"/>
                </a:prstClr>
              </a:solidFill>
              <a:latin typeface="Arial"/>
              <a:cs typeface="Arial"/>
            </a:endParaRPr>
          </a:p>
        </p:txBody>
      </p:sp>
      <p:sp>
        <p:nvSpPr>
          <p:cNvPr id="59" name="TextBox 58"/>
          <p:cNvSpPr txBox="1"/>
          <p:nvPr/>
        </p:nvSpPr>
        <p:spPr>
          <a:xfrm>
            <a:off x="9232476" y="2235434"/>
            <a:ext cx="811640" cy="338554"/>
          </a:xfrm>
          <a:prstGeom prst="rect">
            <a:avLst/>
          </a:prstGeom>
          <a:noFill/>
        </p:spPr>
        <p:txBody>
          <a:bodyPr wrap="none" rtlCol="0">
            <a:spAutoFit/>
          </a:bodyPr>
          <a:lstStyle/>
          <a:p>
            <a:pPr algn="ctr"/>
            <a:r>
              <a:rPr lang="en-US" sz="1600" b="1" dirty="0" smtClean="0">
                <a:solidFill>
                  <a:srgbClr val="FC7F82"/>
                </a:solidFill>
                <a:latin typeface="Arial"/>
                <a:cs typeface="Arial"/>
              </a:rPr>
              <a:t>Culled</a:t>
            </a:r>
            <a:endParaRPr lang="en-US" sz="1600" b="1" dirty="0">
              <a:solidFill>
                <a:srgbClr val="FC7F82"/>
              </a:solidFill>
              <a:latin typeface="Arial"/>
              <a:cs typeface="Arial"/>
            </a:endParaRPr>
          </a:p>
        </p:txBody>
      </p:sp>
      <p:sp>
        <p:nvSpPr>
          <p:cNvPr id="15" name="Rectangle 14"/>
          <p:cNvSpPr/>
          <p:nvPr/>
        </p:nvSpPr>
        <p:spPr>
          <a:xfrm>
            <a:off x="8940771" y="2246342"/>
            <a:ext cx="1622595" cy="632440"/>
          </a:xfrm>
          <a:prstGeom prst="rect">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66" name="TextBox 65"/>
          <p:cNvSpPr txBox="1"/>
          <p:nvPr/>
        </p:nvSpPr>
        <p:spPr>
          <a:xfrm>
            <a:off x="10159273" y="3539388"/>
            <a:ext cx="763600" cy="523220"/>
          </a:xfrm>
          <a:prstGeom prst="rect">
            <a:avLst/>
          </a:prstGeom>
          <a:noFill/>
        </p:spPr>
        <p:txBody>
          <a:bodyPr wrap="none" rtlCol="0">
            <a:spAutoFit/>
          </a:bodyPr>
          <a:lstStyle/>
          <a:p>
            <a:pPr algn="ctr"/>
            <a:r>
              <a:rPr lang="en-US" sz="1400" b="1" dirty="0" smtClean="0">
                <a:solidFill>
                  <a:prstClr val="black"/>
                </a:solidFill>
                <a:latin typeface="Arial"/>
                <a:cs typeface="Arial"/>
              </a:rPr>
              <a:t>24 Dec</a:t>
            </a:r>
          </a:p>
          <a:p>
            <a:pPr algn="ctr"/>
            <a:r>
              <a:rPr lang="en-US" sz="1400" b="1" dirty="0" smtClean="0">
                <a:solidFill>
                  <a:prstClr val="black"/>
                </a:solidFill>
                <a:latin typeface="Arial"/>
                <a:cs typeface="Arial"/>
              </a:rPr>
              <a:t>2001</a:t>
            </a:r>
            <a:endParaRPr lang="en-US" sz="1400" b="1" dirty="0">
              <a:solidFill>
                <a:prstClr val="black"/>
              </a:solidFill>
              <a:latin typeface="Arial"/>
              <a:cs typeface="Arial"/>
            </a:endParaRPr>
          </a:p>
        </p:txBody>
      </p:sp>
      <p:sp>
        <p:nvSpPr>
          <p:cNvPr id="68" name="TextBox 67"/>
          <p:cNvSpPr txBox="1"/>
          <p:nvPr/>
        </p:nvSpPr>
        <p:spPr>
          <a:xfrm>
            <a:off x="1806080" y="5519102"/>
            <a:ext cx="989073" cy="307777"/>
          </a:xfrm>
          <a:prstGeom prst="rect">
            <a:avLst/>
          </a:prstGeom>
          <a:noFill/>
        </p:spPr>
        <p:txBody>
          <a:bodyPr wrap="none" rtlCol="0">
            <a:spAutoFit/>
          </a:bodyPr>
          <a:lstStyle/>
          <a:p>
            <a:r>
              <a:rPr lang="en-US" sz="1400" b="1" dirty="0" smtClean="0">
                <a:solidFill>
                  <a:srgbClr val="1F497D">
                    <a:lumMod val="60000"/>
                    <a:lumOff val="40000"/>
                  </a:srgbClr>
                </a:solidFill>
                <a:latin typeface="Arial"/>
                <a:cs typeface="Arial"/>
              </a:rPr>
              <a:t>Control A</a:t>
            </a:r>
            <a:endParaRPr lang="en-US" sz="1400" b="1" dirty="0">
              <a:solidFill>
                <a:srgbClr val="1F497D">
                  <a:lumMod val="60000"/>
                  <a:lumOff val="40000"/>
                </a:srgbClr>
              </a:solidFill>
              <a:latin typeface="Arial"/>
              <a:cs typeface="Arial"/>
            </a:endParaRPr>
          </a:p>
        </p:txBody>
      </p:sp>
      <p:sp>
        <p:nvSpPr>
          <p:cNvPr id="69" name="TextBox 68"/>
          <p:cNvSpPr txBox="1"/>
          <p:nvPr/>
        </p:nvSpPr>
        <p:spPr>
          <a:xfrm>
            <a:off x="1801687" y="5826879"/>
            <a:ext cx="1002398" cy="307777"/>
          </a:xfrm>
          <a:prstGeom prst="rect">
            <a:avLst/>
          </a:prstGeom>
          <a:noFill/>
        </p:spPr>
        <p:txBody>
          <a:bodyPr wrap="none" rtlCol="0">
            <a:spAutoFit/>
          </a:bodyPr>
          <a:lstStyle/>
          <a:p>
            <a:r>
              <a:rPr lang="en-US" sz="1400" b="1" dirty="0" smtClean="0">
                <a:solidFill>
                  <a:srgbClr val="9BBB59">
                    <a:lumMod val="75000"/>
                  </a:srgbClr>
                </a:solidFill>
                <a:latin typeface="Arial"/>
                <a:cs typeface="Arial"/>
              </a:rPr>
              <a:t>Control B</a:t>
            </a:r>
            <a:endParaRPr lang="en-US" sz="1400" b="1" dirty="0">
              <a:solidFill>
                <a:srgbClr val="9BBB59">
                  <a:lumMod val="75000"/>
                </a:srgbClr>
              </a:solidFill>
              <a:latin typeface="Arial"/>
              <a:cs typeface="Arial"/>
            </a:endParaRPr>
          </a:p>
        </p:txBody>
      </p:sp>
      <p:sp>
        <p:nvSpPr>
          <p:cNvPr id="70" name="TextBox 69"/>
          <p:cNvSpPr txBox="1"/>
          <p:nvPr/>
        </p:nvSpPr>
        <p:spPr>
          <a:xfrm>
            <a:off x="1801687" y="6123641"/>
            <a:ext cx="1002398" cy="307777"/>
          </a:xfrm>
          <a:prstGeom prst="rect">
            <a:avLst/>
          </a:prstGeom>
          <a:noFill/>
        </p:spPr>
        <p:txBody>
          <a:bodyPr wrap="none" rtlCol="0">
            <a:spAutoFit/>
          </a:bodyPr>
          <a:lstStyle/>
          <a:p>
            <a:r>
              <a:rPr lang="en-US" sz="1400" b="1" dirty="0" smtClean="0">
                <a:solidFill>
                  <a:srgbClr val="C0504D">
                    <a:lumMod val="75000"/>
                  </a:srgbClr>
                </a:solidFill>
                <a:latin typeface="Arial"/>
                <a:cs typeface="Arial"/>
              </a:rPr>
              <a:t>Control C</a:t>
            </a:r>
            <a:endParaRPr lang="en-US" sz="1400" b="1" dirty="0">
              <a:solidFill>
                <a:srgbClr val="C0504D">
                  <a:lumMod val="75000"/>
                </a:srgbClr>
              </a:solidFill>
              <a:latin typeface="Arial"/>
              <a:cs typeface="Arial"/>
            </a:endParaRPr>
          </a:p>
        </p:txBody>
      </p:sp>
      <p:sp>
        <p:nvSpPr>
          <p:cNvPr id="73" name="Rectangle 72"/>
          <p:cNvSpPr/>
          <p:nvPr/>
        </p:nvSpPr>
        <p:spPr>
          <a:xfrm>
            <a:off x="4116801" y="4934313"/>
            <a:ext cx="1992888" cy="956952"/>
          </a:xfrm>
          <a:prstGeom prst="rect">
            <a:avLst/>
          </a:prstGeom>
          <a:ln w="57150" cmpd="sng"/>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prstClr val="black"/>
                </a:solidFill>
                <a:latin typeface="Arial"/>
                <a:cs typeface="Arial"/>
              </a:rPr>
              <a:t>Predictive</a:t>
            </a:r>
          </a:p>
          <a:p>
            <a:pPr algn="ctr"/>
            <a:r>
              <a:rPr lang="en-US" dirty="0">
                <a:solidFill>
                  <a:prstClr val="black"/>
                </a:solidFill>
                <a:latin typeface="Arial"/>
                <a:cs typeface="Arial"/>
              </a:rPr>
              <a:t>m</a:t>
            </a:r>
            <a:r>
              <a:rPr lang="en-US" dirty="0" smtClean="0">
                <a:solidFill>
                  <a:prstClr val="black"/>
                </a:solidFill>
                <a:latin typeface="Arial"/>
                <a:cs typeface="Arial"/>
              </a:rPr>
              <a:t>odel</a:t>
            </a:r>
            <a:endParaRPr lang="en-US" dirty="0">
              <a:solidFill>
                <a:prstClr val="black"/>
              </a:solidFill>
              <a:latin typeface="Arial"/>
              <a:cs typeface="Arial"/>
            </a:endParaRPr>
          </a:p>
        </p:txBody>
      </p:sp>
      <p:sp>
        <p:nvSpPr>
          <p:cNvPr id="74" name="Right Arrow 73"/>
          <p:cNvSpPr/>
          <p:nvPr/>
        </p:nvSpPr>
        <p:spPr>
          <a:xfrm>
            <a:off x="3247031" y="5163530"/>
            <a:ext cx="640592" cy="28654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latin typeface="Arial"/>
              <a:cs typeface="Arial"/>
            </a:endParaRPr>
          </a:p>
        </p:txBody>
      </p:sp>
      <p:sp>
        <p:nvSpPr>
          <p:cNvPr id="75" name="Right Arrow 74"/>
          <p:cNvSpPr/>
          <p:nvPr/>
        </p:nvSpPr>
        <p:spPr>
          <a:xfrm>
            <a:off x="6326135" y="5199178"/>
            <a:ext cx="640592" cy="28654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latin typeface="Arial"/>
              <a:cs typeface="Arial"/>
            </a:endParaRPr>
          </a:p>
        </p:txBody>
      </p:sp>
      <p:grpSp>
        <p:nvGrpSpPr>
          <p:cNvPr id="76" name="Group 75"/>
          <p:cNvGrpSpPr/>
          <p:nvPr/>
        </p:nvGrpSpPr>
        <p:grpSpPr>
          <a:xfrm>
            <a:off x="1683646" y="4081344"/>
            <a:ext cx="1425221" cy="1161095"/>
            <a:chOff x="1042913" y="2330318"/>
            <a:chExt cx="1068916" cy="1161095"/>
          </a:xfrm>
        </p:grpSpPr>
        <p:cxnSp>
          <p:nvCxnSpPr>
            <p:cNvPr id="102" name="Straight Connector 101"/>
            <p:cNvCxnSpPr/>
            <p:nvPr/>
          </p:nvCxnSpPr>
          <p:spPr>
            <a:xfrm>
              <a:off x="1047748" y="2552096"/>
              <a:ext cx="1064081"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1047748" y="3067352"/>
              <a:ext cx="1064081"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1042913" y="2777066"/>
              <a:ext cx="1068916"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1042913" y="3304417"/>
              <a:ext cx="1068916"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V="1">
              <a:off x="1197429" y="2330318"/>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1349829" y="2337578"/>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1502229" y="2332743"/>
              <a:ext cx="0" cy="1151410"/>
            </a:xfrm>
            <a:prstGeom prst="line">
              <a:avLst/>
            </a:prstGeom>
            <a:ln w="12700" cmpd="sng">
              <a:solidFill>
                <a:srgbClr val="BFBFBF"/>
              </a:solidFill>
              <a:prstDash val="solid"/>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V="1">
              <a:off x="1654629" y="2340003"/>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1807029" y="2335168"/>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1959429" y="2330333"/>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grpSp>
      <p:sp>
        <p:nvSpPr>
          <p:cNvPr id="77" name="Rectangle 76"/>
          <p:cNvSpPr/>
          <p:nvPr/>
        </p:nvSpPr>
        <p:spPr>
          <a:xfrm>
            <a:off x="1667540" y="4083771"/>
            <a:ext cx="1434901" cy="1151410"/>
          </a:xfrm>
          <a:prstGeom prst="rect">
            <a:avLst/>
          </a:prstGeom>
          <a:noFill/>
          <a:ln w="28575"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solidFill>
                  <a:prstClr val="black"/>
                </a:solidFill>
                <a:latin typeface="Arial"/>
                <a:cs typeface="Arial"/>
              </a:rPr>
              <a:t>Data</a:t>
            </a:r>
            <a:endParaRPr lang="en-US" sz="2400" dirty="0">
              <a:solidFill>
                <a:prstClr val="black"/>
              </a:solidFill>
              <a:latin typeface="Arial"/>
              <a:cs typeface="Arial"/>
            </a:endParaRPr>
          </a:p>
        </p:txBody>
      </p:sp>
      <p:sp>
        <p:nvSpPr>
          <p:cNvPr id="78" name="Rectangle 77"/>
          <p:cNvSpPr/>
          <p:nvPr/>
        </p:nvSpPr>
        <p:spPr>
          <a:xfrm>
            <a:off x="1693319" y="5387581"/>
            <a:ext cx="1434901" cy="1151410"/>
          </a:xfrm>
          <a:prstGeom prst="rect">
            <a:avLst/>
          </a:prstGeom>
          <a:noFill/>
          <a:ln w="28575"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prstClr val="black"/>
              </a:solidFill>
              <a:latin typeface="Arial"/>
              <a:cs typeface="Arial"/>
            </a:endParaRPr>
          </a:p>
        </p:txBody>
      </p:sp>
      <p:cxnSp>
        <p:nvCxnSpPr>
          <p:cNvPr id="79" name="Straight Connector 78"/>
          <p:cNvCxnSpPr/>
          <p:nvPr/>
        </p:nvCxnSpPr>
        <p:spPr>
          <a:xfrm>
            <a:off x="7318050" y="6066363"/>
            <a:ext cx="4692949" cy="0"/>
          </a:xfrm>
          <a:prstGeom prst="line">
            <a:avLst/>
          </a:prstGeom>
          <a:ln w="38100" cmpd="sng"/>
        </p:spPr>
        <p:style>
          <a:lnRef idx="1">
            <a:schemeClr val="dk1"/>
          </a:lnRef>
          <a:fillRef idx="0">
            <a:schemeClr val="dk1"/>
          </a:fillRef>
          <a:effectRef idx="0">
            <a:schemeClr val="dk1"/>
          </a:effectRef>
          <a:fontRef idx="minor">
            <a:schemeClr val="tx1"/>
          </a:fontRef>
        </p:style>
      </p:cxnSp>
      <p:grpSp>
        <p:nvGrpSpPr>
          <p:cNvPr id="5" name="Group 4"/>
          <p:cNvGrpSpPr/>
          <p:nvPr/>
        </p:nvGrpSpPr>
        <p:grpSpPr>
          <a:xfrm rot="16200000">
            <a:off x="7407603" y="4361503"/>
            <a:ext cx="1339384" cy="1123621"/>
            <a:chOff x="6232843" y="4034877"/>
            <a:chExt cx="2572490" cy="1618564"/>
          </a:xfrm>
        </p:grpSpPr>
        <p:sp>
          <p:nvSpPr>
            <p:cNvPr id="80" name="Rectangle 79"/>
            <p:cNvSpPr/>
            <p:nvPr/>
          </p:nvSpPr>
          <p:spPr>
            <a:xfrm>
              <a:off x="6715149" y="4034877"/>
              <a:ext cx="1845595" cy="372263"/>
            </a:xfrm>
            <a:prstGeom prst="rect">
              <a:avLst/>
            </a:prstGeom>
            <a:solidFill>
              <a:schemeClr val="tx2">
                <a:lumMod val="60000"/>
                <a:lumOff val="40000"/>
                <a:alpha val="50000"/>
              </a:schemeClr>
            </a:solidFill>
            <a:ln w="38100"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81" name="Rectangle 80"/>
            <p:cNvSpPr/>
            <p:nvPr/>
          </p:nvSpPr>
          <p:spPr>
            <a:xfrm>
              <a:off x="6362860" y="4651180"/>
              <a:ext cx="778850" cy="359455"/>
            </a:xfrm>
            <a:prstGeom prst="rect">
              <a:avLst/>
            </a:prstGeom>
            <a:solidFill>
              <a:schemeClr val="accent3">
                <a:lumMod val="75000"/>
                <a:alpha val="50000"/>
              </a:schemeClr>
            </a:solidFill>
            <a:ln w="381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82" name="Rectangle 81"/>
            <p:cNvSpPr/>
            <p:nvPr/>
          </p:nvSpPr>
          <p:spPr>
            <a:xfrm>
              <a:off x="6553200" y="5249602"/>
              <a:ext cx="1129274" cy="403839"/>
            </a:xfrm>
            <a:prstGeom prst="rect">
              <a:avLst/>
            </a:prstGeom>
            <a:solidFill>
              <a:schemeClr val="accent2">
                <a:lumMod val="75000"/>
                <a:alpha val="50000"/>
              </a:schemeClr>
            </a:solidFill>
            <a:ln w="38100"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cxnSp>
          <p:nvCxnSpPr>
            <p:cNvPr id="86" name="Straight Connector 85"/>
            <p:cNvCxnSpPr/>
            <p:nvPr/>
          </p:nvCxnSpPr>
          <p:spPr>
            <a:xfrm flipH="1">
              <a:off x="7677467" y="5448835"/>
              <a:ext cx="655436" cy="0"/>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6314251" y="5448835"/>
              <a:ext cx="230467" cy="0"/>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a:off x="6232843" y="4810725"/>
              <a:ext cx="123742" cy="0"/>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H="1">
              <a:off x="7146256" y="4810306"/>
              <a:ext cx="655436" cy="0"/>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H="1">
              <a:off x="8560745" y="4197132"/>
              <a:ext cx="244588" cy="0"/>
            </a:xfrm>
            <a:prstGeom prst="line">
              <a:avLst/>
            </a:prstGeom>
            <a:ln w="381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H="1">
              <a:off x="6314251" y="4197131"/>
              <a:ext cx="394139" cy="0"/>
            </a:xfrm>
            <a:prstGeom prst="line">
              <a:avLst/>
            </a:prstGeom>
            <a:ln w="381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7313088" y="4034878"/>
              <a:ext cx="0" cy="372262"/>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6872505" y="4655478"/>
              <a:ext cx="0" cy="355157"/>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7076101" y="5249602"/>
              <a:ext cx="0" cy="403648"/>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01" name="TextBox 100"/>
          <p:cNvSpPr txBox="1"/>
          <p:nvPr/>
        </p:nvSpPr>
        <p:spPr>
          <a:xfrm rot="16200000">
            <a:off x="6666097" y="4648088"/>
            <a:ext cx="934270" cy="276999"/>
          </a:xfrm>
          <a:prstGeom prst="rect">
            <a:avLst/>
          </a:prstGeom>
          <a:noFill/>
        </p:spPr>
        <p:txBody>
          <a:bodyPr wrap="none" rtlCol="0">
            <a:spAutoFit/>
          </a:bodyPr>
          <a:lstStyle/>
          <a:p>
            <a:pPr algn="ctr"/>
            <a:r>
              <a:rPr lang="en-US" sz="1200" b="1" dirty="0" smtClean="0">
                <a:solidFill>
                  <a:prstClr val="black"/>
                </a:solidFill>
                <a:latin typeface="Arial"/>
                <a:cs typeface="Arial"/>
              </a:rPr>
              <a:t>Total culls</a:t>
            </a:r>
            <a:endParaRPr lang="en-US" sz="1200" b="1" dirty="0">
              <a:solidFill>
                <a:prstClr val="black"/>
              </a:solidFill>
              <a:latin typeface="Arial"/>
              <a:cs typeface="Arial"/>
            </a:endParaRPr>
          </a:p>
        </p:txBody>
      </p:sp>
      <p:sp>
        <p:nvSpPr>
          <p:cNvPr id="65" name="Down Arrow 64"/>
          <p:cNvSpPr/>
          <p:nvPr/>
        </p:nvSpPr>
        <p:spPr>
          <a:xfrm>
            <a:off x="2255006" y="3986445"/>
            <a:ext cx="80153" cy="372256"/>
          </a:xfrm>
          <a:prstGeom prst="downArrow">
            <a:avLst/>
          </a:prstGeom>
          <a:solidFill>
            <a:srgbClr val="FF6600"/>
          </a:solidFill>
          <a:ln>
            <a:solidFill>
              <a:srgbClr val="FF6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Arial"/>
              <a:cs typeface="Arial"/>
            </a:endParaRPr>
          </a:p>
        </p:txBody>
      </p:sp>
      <p:sp>
        <p:nvSpPr>
          <p:cNvPr id="67" name="Freeform 66"/>
          <p:cNvSpPr/>
          <p:nvPr/>
        </p:nvSpPr>
        <p:spPr>
          <a:xfrm>
            <a:off x="2286001" y="3677943"/>
            <a:ext cx="417342" cy="353283"/>
          </a:xfrm>
          <a:custGeom>
            <a:avLst/>
            <a:gdLst>
              <a:gd name="connsiteX0" fmla="*/ 295586 w 308346"/>
              <a:gd name="connsiteY0" fmla="*/ 0 h 569333"/>
              <a:gd name="connsiteX1" fmla="*/ 273690 w 308346"/>
              <a:gd name="connsiteY1" fmla="*/ 459846 h 569333"/>
              <a:gd name="connsiteX2" fmla="*/ 0 w 308346"/>
              <a:gd name="connsiteY2" fmla="*/ 569333 h 569333"/>
              <a:gd name="connsiteX0" fmla="*/ 295586 w 297488"/>
              <a:gd name="connsiteY0" fmla="*/ 0 h 569333"/>
              <a:gd name="connsiteX1" fmla="*/ 197056 w 297488"/>
              <a:gd name="connsiteY1" fmla="*/ 394154 h 569333"/>
              <a:gd name="connsiteX2" fmla="*/ 0 w 297488"/>
              <a:gd name="connsiteY2" fmla="*/ 569333 h 569333"/>
              <a:gd name="connsiteX0" fmla="*/ 295586 w 323468"/>
              <a:gd name="connsiteY0" fmla="*/ 0 h 569333"/>
              <a:gd name="connsiteX1" fmla="*/ 197056 w 323468"/>
              <a:gd name="connsiteY1" fmla="*/ 394154 h 569333"/>
              <a:gd name="connsiteX2" fmla="*/ 0 w 323468"/>
              <a:gd name="connsiteY2" fmla="*/ 569333 h 569333"/>
              <a:gd name="connsiteX0" fmla="*/ 450332 w 450980"/>
              <a:gd name="connsiteY0" fmla="*/ 0 h 569333"/>
              <a:gd name="connsiteX1" fmla="*/ 67164 w 450980"/>
              <a:gd name="connsiteY1" fmla="*/ 339411 h 569333"/>
              <a:gd name="connsiteX2" fmla="*/ 154746 w 450980"/>
              <a:gd name="connsiteY2" fmla="*/ 569333 h 569333"/>
              <a:gd name="connsiteX0" fmla="*/ 536434 w 536876"/>
              <a:gd name="connsiteY0" fmla="*/ 0 h 645974"/>
              <a:gd name="connsiteX1" fmla="*/ 153266 w 536876"/>
              <a:gd name="connsiteY1" fmla="*/ 339411 h 645974"/>
              <a:gd name="connsiteX2" fmla="*/ 0 w 536876"/>
              <a:gd name="connsiteY2" fmla="*/ 645974 h 645974"/>
              <a:gd name="connsiteX0" fmla="*/ 537064 w 537420"/>
              <a:gd name="connsiteY0" fmla="*/ 0 h 645974"/>
              <a:gd name="connsiteX1" fmla="*/ 77262 w 537420"/>
              <a:gd name="connsiteY1" fmla="*/ 350360 h 645974"/>
              <a:gd name="connsiteX2" fmla="*/ 630 w 537420"/>
              <a:gd name="connsiteY2" fmla="*/ 645974 h 645974"/>
              <a:gd name="connsiteX0" fmla="*/ 538056 w 538418"/>
              <a:gd name="connsiteY0" fmla="*/ 0 h 645974"/>
              <a:gd name="connsiteX1" fmla="*/ 78254 w 538418"/>
              <a:gd name="connsiteY1" fmla="*/ 350360 h 645974"/>
              <a:gd name="connsiteX2" fmla="*/ 1622 w 538418"/>
              <a:gd name="connsiteY2" fmla="*/ 645974 h 645974"/>
              <a:gd name="connsiteX0" fmla="*/ 536434 w 536820"/>
              <a:gd name="connsiteY0" fmla="*/ 0 h 645974"/>
              <a:gd name="connsiteX1" fmla="*/ 100150 w 536820"/>
              <a:gd name="connsiteY1" fmla="*/ 313403 h 645974"/>
              <a:gd name="connsiteX2" fmla="*/ 0 w 536820"/>
              <a:gd name="connsiteY2" fmla="*/ 645974 h 645974"/>
              <a:gd name="connsiteX0" fmla="*/ 536434 w 536768"/>
              <a:gd name="connsiteY0" fmla="*/ 0 h 645974"/>
              <a:gd name="connsiteX1" fmla="*/ 100150 w 536768"/>
              <a:gd name="connsiteY1" fmla="*/ 313403 h 645974"/>
              <a:gd name="connsiteX2" fmla="*/ 0 w 536768"/>
              <a:gd name="connsiteY2" fmla="*/ 645974 h 645974"/>
              <a:gd name="connsiteX0" fmla="*/ 536773 w 537061"/>
              <a:gd name="connsiteY0" fmla="*/ 0 h 645974"/>
              <a:gd name="connsiteX1" fmla="*/ 33294 w 537061"/>
              <a:gd name="connsiteY1" fmla="*/ 310043 h 645974"/>
              <a:gd name="connsiteX2" fmla="*/ 339 w 537061"/>
              <a:gd name="connsiteY2" fmla="*/ 645974 h 645974"/>
              <a:gd name="connsiteX0" fmla="*/ 536434 w 536710"/>
              <a:gd name="connsiteY0" fmla="*/ 0 h 645974"/>
              <a:gd name="connsiteX1" fmla="*/ 32955 w 536710"/>
              <a:gd name="connsiteY1" fmla="*/ 310043 h 645974"/>
              <a:gd name="connsiteX2" fmla="*/ 0 w 536710"/>
              <a:gd name="connsiteY2" fmla="*/ 645974 h 645974"/>
              <a:gd name="connsiteX0" fmla="*/ 536434 w 536434"/>
              <a:gd name="connsiteY0" fmla="*/ 0 h 645974"/>
              <a:gd name="connsiteX1" fmla="*/ 196058 w 536434"/>
              <a:gd name="connsiteY1" fmla="*/ 225450 h 645974"/>
              <a:gd name="connsiteX2" fmla="*/ 32955 w 536434"/>
              <a:gd name="connsiteY2" fmla="*/ 310043 h 645974"/>
              <a:gd name="connsiteX3" fmla="*/ 0 w 536434"/>
              <a:gd name="connsiteY3" fmla="*/ 645974 h 645974"/>
              <a:gd name="connsiteX0" fmla="*/ 547391 w 547391"/>
              <a:gd name="connsiteY0" fmla="*/ 0 h 645974"/>
              <a:gd name="connsiteX1" fmla="*/ 448918 w 547391"/>
              <a:gd name="connsiteY1" fmla="*/ 252328 h 645974"/>
              <a:gd name="connsiteX2" fmla="*/ 43912 w 547391"/>
              <a:gd name="connsiteY2" fmla="*/ 310043 h 645974"/>
              <a:gd name="connsiteX3" fmla="*/ 10957 w 547391"/>
              <a:gd name="connsiteY3" fmla="*/ 645974 h 645974"/>
              <a:gd name="connsiteX0" fmla="*/ 538907 w 538907"/>
              <a:gd name="connsiteY0" fmla="*/ 0 h 645974"/>
              <a:gd name="connsiteX1" fmla="*/ 440434 w 538907"/>
              <a:gd name="connsiteY1" fmla="*/ 252328 h 645974"/>
              <a:gd name="connsiteX2" fmla="*/ 55586 w 538907"/>
              <a:gd name="connsiteY2" fmla="*/ 387316 h 645974"/>
              <a:gd name="connsiteX3" fmla="*/ 2473 w 538907"/>
              <a:gd name="connsiteY3" fmla="*/ 645974 h 645974"/>
              <a:gd name="connsiteX0" fmla="*/ 538907 w 538907"/>
              <a:gd name="connsiteY0" fmla="*/ 0 h 645974"/>
              <a:gd name="connsiteX1" fmla="*/ 440434 w 538907"/>
              <a:gd name="connsiteY1" fmla="*/ 252328 h 645974"/>
              <a:gd name="connsiteX2" fmla="*/ 55586 w 538907"/>
              <a:gd name="connsiteY2" fmla="*/ 387316 h 645974"/>
              <a:gd name="connsiteX3" fmla="*/ 2473 w 538907"/>
              <a:gd name="connsiteY3" fmla="*/ 645974 h 645974"/>
              <a:gd name="connsiteX0" fmla="*/ 541524 w 541524"/>
              <a:gd name="connsiteY0" fmla="*/ 0 h 645974"/>
              <a:gd name="connsiteX1" fmla="*/ 500167 w 541524"/>
              <a:gd name="connsiteY1" fmla="*/ 312803 h 645974"/>
              <a:gd name="connsiteX2" fmla="*/ 58203 w 541524"/>
              <a:gd name="connsiteY2" fmla="*/ 387316 h 645974"/>
              <a:gd name="connsiteX3" fmla="*/ 5090 w 541524"/>
              <a:gd name="connsiteY3" fmla="*/ 645974 h 645974"/>
              <a:gd name="connsiteX0" fmla="*/ 541524 w 541529"/>
              <a:gd name="connsiteY0" fmla="*/ 0 h 645974"/>
              <a:gd name="connsiteX1" fmla="*/ 500167 w 541529"/>
              <a:gd name="connsiteY1" fmla="*/ 312803 h 645974"/>
              <a:gd name="connsiteX2" fmla="*/ 58203 w 541529"/>
              <a:gd name="connsiteY2" fmla="*/ 387316 h 645974"/>
              <a:gd name="connsiteX3" fmla="*/ 5090 w 541529"/>
              <a:gd name="connsiteY3" fmla="*/ 645974 h 645974"/>
              <a:gd name="connsiteX0" fmla="*/ 541524 w 541879"/>
              <a:gd name="connsiteY0" fmla="*/ 0 h 645974"/>
              <a:gd name="connsiteX1" fmla="*/ 500167 w 541879"/>
              <a:gd name="connsiteY1" fmla="*/ 312803 h 645974"/>
              <a:gd name="connsiteX2" fmla="*/ 58203 w 541879"/>
              <a:gd name="connsiteY2" fmla="*/ 387316 h 645974"/>
              <a:gd name="connsiteX3" fmla="*/ 5090 w 541879"/>
              <a:gd name="connsiteY3" fmla="*/ 645974 h 645974"/>
              <a:gd name="connsiteX0" fmla="*/ 538513 w 538514"/>
              <a:gd name="connsiteY0" fmla="*/ 0 h 645974"/>
              <a:gd name="connsiteX1" fmla="*/ 429961 w 538514"/>
              <a:gd name="connsiteY1" fmla="*/ 306084 h 645974"/>
              <a:gd name="connsiteX2" fmla="*/ 55192 w 538514"/>
              <a:gd name="connsiteY2" fmla="*/ 387316 h 645974"/>
              <a:gd name="connsiteX3" fmla="*/ 2079 w 538514"/>
              <a:gd name="connsiteY3" fmla="*/ 645974 h 645974"/>
              <a:gd name="connsiteX0" fmla="*/ 538513 w 538516"/>
              <a:gd name="connsiteY0" fmla="*/ 0 h 645974"/>
              <a:gd name="connsiteX1" fmla="*/ 429961 w 538516"/>
              <a:gd name="connsiteY1" fmla="*/ 306084 h 645974"/>
              <a:gd name="connsiteX2" fmla="*/ 55192 w 538516"/>
              <a:gd name="connsiteY2" fmla="*/ 387316 h 645974"/>
              <a:gd name="connsiteX3" fmla="*/ 2079 w 538516"/>
              <a:gd name="connsiteY3" fmla="*/ 645974 h 645974"/>
              <a:gd name="connsiteX0" fmla="*/ 538513 w 538516"/>
              <a:gd name="connsiteY0" fmla="*/ 0 h 645974"/>
              <a:gd name="connsiteX1" fmla="*/ 429961 w 538516"/>
              <a:gd name="connsiteY1" fmla="*/ 306084 h 645974"/>
              <a:gd name="connsiteX2" fmla="*/ 55192 w 538516"/>
              <a:gd name="connsiteY2" fmla="*/ 387316 h 645974"/>
              <a:gd name="connsiteX3" fmla="*/ 2079 w 538516"/>
              <a:gd name="connsiteY3" fmla="*/ 645974 h 645974"/>
              <a:gd name="connsiteX0" fmla="*/ 348013 w 449858"/>
              <a:gd name="connsiteY0" fmla="*/ 0 h 627831"/>
              <a:gd name="connsiteX1" fmla="*/ 429961 w 449858"/>
              <a:gd name="connsiteY1" fmla="*/ 287941 h 627831"/>
              <a:gd name="connsiteX2" fmla="*/ 55192 w 449858"/>
              <a:gd name="connsiteY2" fmla="*/ 369173 h 627831"/>
              <a:gd name="connsiteX3" fmla="*/ 2079 w 449858"/>
              <a:gd name="connsiteY3" fmla="*/ 627831 h 627831"/>
              <a:gd name="connsiteX0" fmla="*/ 429961 w 429961"/>
              <a:gd name="connsiteY0" fmla="*/ 0 h 339890"/>
              <a:gd name="connsiteX1" fmla="*/ 55192 w 429961"/>
              <a:gd name="connsiteY1" fmla="*/ 81232 h 339890"/>
              <a:gd name="connsiteX2" fmla="*/ 2079 w 429961"/>
              <a:gd name="connsiteY2" fmla="*/ 339890 h 339890"/>
              <a:gd name="connsiteX0" fmla="*/ 155739 w 155739"/>
              <a:gd name="connsiteY0" fmla="*/ 0 h 666461"/>
              <a:gd name="connsiteX1" fmla="*/ 53113 w 155739"/>
              <a:gd name="connsiteY1" fmla="*/ 407803 h 666461"/>
              <a:gd name="connsiteX2" fmla="*/ 0 w 155739"/>
              <a:gd name="connsiteY2" fmla="*/ 666461 h 666461"/>
              <a:gd name="connsiteX0" fmla="*/ 155739 w 155761"/>
              <a:gd name="connsiteY0" fmla="*/ 0 h 666461"/>
              <a:gd name="connsiteX1" fmla="*/ 53113 w 155761"/>
              <a:gd name="connsiteY1" fmla="*/ 407803 h 666461"/>
              <a:gd name="connsiteX2" fmla="*/ 0 w 155761"/>
              <a:gd name="connsiteY2" fmla="*/ 666461 h 666461"/>
              <a:gd name="connsiteX0" fmla="*/ 131712 w 131741"/>
              <a:gd name="connsiteY0" fmla="*/ 0 h 663029"/>
              <a:gd name="connsiteX1" fmla="*/ 53113 w 131741"/>
              <a:gd name="connsiteY1" fmla="*/ 404371 h 663029"/>
              <a:gd name="connsiteX2" fmla="*/ 0 w 131741"/>
              <a:gd name="connsiteY2" fmla="*/ 663029 h 663029"/>
              <a:gd name="connsiteX0" fmla="*/ 128280 w 128311"/>
              <a:gd name="connsiteY0" fmla="*/ 0 h 659596"/>
              <a:gd name="connsiteX1" fmla="*/ 53113 w 128311"/>
              <a:gd name="connsiteY1" fmla="*/ 400938 h 659596"/>
              <a:gd name="connsiteX2" fmla="*/ 0 w 128311"/>
              <a:gd name="connsiteY2" fmla="*/ 659596 h 659596"/>
              <a:gd name="connsiteX0" fmla="*/ 117983 w 118019"/>
              <a:gd name="connsiteY0" fmla="*/ 0 h 656164"/>
              <a:gd name="connsiteX1" fmla="*/ 53113 w 118019"/>
              <a:gd name="connsiteY1" fmla="*/ 397506 h 656164"/>
              <a:gd name="connsiteX2" fmla="*/ 0 w 118019"/>
              <a:gd name="connsiteY2" fmla="*/ 656164 h 656164"/>
              <a:gd name="connsiteX0" fmla="*/ 119484 w 119503"/>
              <a:gd name="connsiteY0" fmla="*/ 0 h 656164"/>
              <a:gd name="connsiteX1" fmla="*/ 13425 w 119503"/>
              <a:gd name="connsiteY1" fmla="*/ 383776 h 656164"/>
              <a:gd name="connsiteX2" fmla="*/ 1501 w 119503"/>
              <a:gd name="connsiteY2" fmla="*/ 656164 h 656164"/>
              <a:gd name="connsiteX0" fmla="*/ 118383 w 118403"/>
              <a:gd name="connsiteY0" fmla="*/ 0 h 656164"/>
              <a:gd name="connsiteX1" fmla="*/ 15757 w 118403"/>
              <a:gd name="connsiteY1" fmla="*/ 383776 h 656164"/>
              <a:gd name="connsiteX2" fmla="*/ 400 w 118403"/>
              <a:gd name="connsiteY2" fmla="*/ 656164 h 656164"/>
              <a:gd name="connsiteX0" fmla="*/ 117983 w 118001"/>
              <a:gd name="connsiteY0" fmla="*/ 0 h 656164"/>
              <a:gd name="connsiteX1" fmla="*/ 15357 w 118001"/>
              <a:gd name="connsiteY1" fmla="*/ 383776 h 656164"/>
              <a:gd name="connsiteX2" fmla="*/ 0 w 118001"/>
              <a:gd name="connsiteY2" fmla="*/ 656164 h 656164"/>
              <a:gd name="connsiteX0" fmla="*/ 124204 w 124229"/>
              <a:gd name="connsiteY0" fmla="*/ 0 h 656164"/>
              <a:gd name="connsiteX1" fmla="*/ 21578 w 124229"/>
              <a:gd name="connsiteY1" fmla="*/ 383776 h 656164"/>
              <a:gd name="connsiteX2" fmla="*/ 6221 w 124229"/>
              <a:gd name="connsiteY2" fmla="*/ 656164 h 656164"/>
              <a:gd name="connsiteX0" fmla="*/ 252832 w 252841"/>
              <a:gd name="connsiteY0" fmla="*/ 0 h 659597"/>
              <a:gd name="connsiteX1" fmla="*/ 23206 w 252841"/>
              <a:gd name="connsiteY1" fmla="*/ 387209 h 659597"/>
              <a:gd name="connsiteX2" fmla="*/ 7849 w 252841"/>
              <a:gd name="connsiteY2" fmla="*/ 659597 h 659597"/>
            </a:gdLst>
            <a:ahLst/>
            <a:cxnLst>
              <a:cxn ang="0">
                <a:pos x="connsiteX0" y="connsiteY0"/>
              </a:cxn>
              <a:cxn ang="0">
                <a:pos x="connsiteX1" y="connsiteY1"/>
              </a:cxn>
              <a:cxn ang="0">
                <a:pos x="connsiteX2" y="connsiteY2"/>
              </a:cxn>
            </a:cxnLst>
            <a:rect l="l" t="t" r="r" b="b"/>
            <a:pathLst>
              <a:path w="252841" h="659597">
                <a:moveTo>
                  <a:pt x="252832" y="0"/>
                </a:moveTo>
                <a:cubicBezTo>
                  <a:pt x="254367" y="222714"/>
                  <a:pt x="64036" y="277276"/>
                  <a:pt x="23206" y="387209"/>
                </a:cubicBezTo>
                <a:cubicBezTo>
                  <a:pt x="-17624" y="497142"/>
                  <a:pt x="7849" y="659597"/>
                  <a:pt x="7849" y="659597"/>
                </a:cubicBezTo>
              </a:path>
            </a:pathLst>
          </a:custGeom>
          <a:ln w="76200" cmpd="sng">
            <a:solidFill>
              <a:srgbClr val="FF66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cs typeface="Arial"/>
            </a:endParaRPr>
          </a:p>
        </p:txBody>
      </p:sp>
      <p:cxnSp>
        <p:nvCxnSpPr>
          <p:cNvPr id="71" name="Straight Connector 70"/>
          <p:cNvCxnSpPr/>
          <p:nvPr/>
        </p:nvCxnSpPr>
        <p:spPr>
          <a:xfrm>
            <a:off x="2704924" y="1924615"/>
            <a:ext cx="0" cy="1766950"/>
          </a:xfrm>
          <a:prstGeom prst="line">
            <a:avLst/>
          </a:prstGeom>
          <a:ln w="38100" cmpd="sng">
            <a:solidFill>
              <a:srgbClr val="FF66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7332160" y="4153115"/>
            <a:ext cx="0" cy="1930297"/>
          </a:xfrm>
          <a:prstGeom prst="line">
            <a:avLst/>
          </a:prstGeom>
          <a:ln w="38100" cmpd="sng"/>
        </p:spPr>
        <p:style>
          <a:lnRef idx="1">
            <a:schemeClr val="dk1"/>
          </a:lnRef>
          <a:fillRef idx="0">
            <a:schemeClr val="dk1"/>
          </a:fillRef>
          <a:effectRef idx="0">
            <a:schemeClr val="dk1"/>
          </a:effectRef>
          <a:fontRef idx="minor">
            <a:schemeClr val="tx1"/>
          </a:fontRef>
        </p:style>
      </p:cxnSp>
      <p:sp>
        <p:nvSpPr>
          <p:cNvPr id="92" name="TextBox 91"/>
          <p:cNvSpPr txBox="1"/>
          <p:nvPr/>
        </p:nvSpPr>
        <p:spPr>
          <a:xfrm>
            <a:off x="7656791" y="6101987"/>
            <a:ext cx="753431" cy="523220"/>
          </a:xfrm>
          <a:prstGeom prst="rect">
            <a:avLst/>
          </a:prstGeom>
          <a:noFill/>
        </p:spPr>
        <p:txBody>
          <a:bodyPr wrap="none" rtlCol="0">
            <a:spAutoFit/>
          </a:bodyPr>
          <a:lstStyle/>
          <a:p>
            <a:pPr algn="ctr"/>
            <a:r>
              <a:rPr lang="en-US" sz="1400" b="1" dirty="0" smtClean="0">
                <a:solidFill>
                  <a:prstClr val="black"/>
                </a:solidFill>
                <a:latin typeface="Arial"/>
                <a:cs typeface="Arial"/>
              </a:rPr>
              <a:t>26 Feb</a:t>
            </a:r>
          </a:p>
          <a:p>
            <a:pPr algn="ctr"/>
            <a:r>
              <a:rPr lang="en-US" sz="1400" b="1" dirty="0" smtClean="0">
                <a:solidFill>
                  <a:prstClr val="black"/>
                </a:solidFill>
                <a:latin typeface="Arial"/>
                <a:cs typeface="Arial"/>
              </a:rPr>
              <a:t>2001</a:t>
            </a:r>
            <a:endParaRPr lang="en-US" sz="1400" b="1" dirty="0">
              <a:solidFill>
                <a:prstClr val="black"/>
              </a:solidFill>
              <a:latin typeface="Arial"/>
              <a:cs typeface="Arial"/>
            </a:endParaRPr>
          </a:p>
        </p:txBody>
      </p:sp>
      <p:sp>
        <p:nvSpPr>
          <p:cNvPr id="112" name="TextBox 111"/>
          <p:cNvSpPr txBox="1"/>
          <p:nvPr/>
        </p:nvSpPr>
        <p:spPr>
          <a:xfrm>
            <a:off x="9430507" y="6108411"/>
            <a:ext cx="659155" cy="523220"/>
          </a:xfrm>
          <a:prstGeom prst="rect">
            <a:avLst/>
          </a:prstGeom>
          <a:noFill/>
        </p:spPr>
        <p:txBody>
          <a:bodyPr wrap="none" rtlCol="0">
            <a:spAutoFit/>
          </a:bodyPr>
          <a:lstStyle/>
          <a:p>
            <a:pPr algn="ctr"/>
            <a:r>
              <a:rPr lang="en-US" sz="1400" b="1" dirty="0" smtClean="0">
                <a:solidFill>
                  <a:prstClr val="black"/>
                </a:solidFill>
                <a:latin typeface="Arial"/>
                <a:cs typeface="Arial"/>
              </a:rPr>
              <a:t>5 Mar</a:t>
            </a:r>
          </a:p>
          <a:p>
            <a:pPr algn="ctr"/>
            <a:r>
              <a:rPr lang="en-US" sz="1400" b="1" dirty="0" smtClean="0">
                <a:solidFill>
                  <a:prstClr val="black"/>
                </a:solidFill>
                <a:latin typeface="Arial"/>
                <a:cs typeface="Arial"/>
              </a:rPr>
              <a:t>2001</a:t>
            </a:r>
            <a:endParaRPr lang="en-US" sz="1400" b="1" dirty="0">
              <a:solidFill>
                <a:prstClr val="black"/>
              </a:solidFill>
              <a:latin typeface="Arial"/>
              <a:cs typeface="Arial"/>
            </a:endParaRPr>
          </a:p>
        </p:txBody>
      </p:sp>
      <p:sp>
        <p:nvSpPr>
          <p:cNvPr id="113" name="Rectangle 112"/>
          <p:cNvSpPr/>
          <p:nvPr/>
        </p:nvSpPr>
        <p:spPr>
          <a:xfrm rot="16200000">
            <a:off x="8724790" y="4798962"/>
            <a:ext cx="1132225" cy="258428"/>
          </a:xfrm>
          <a:prstGeom prst="rect">
            <a:avLst/>
          </a:prstGeom>
          <a:solidFill>
            <a:schemeClr val="tx2">
              <a:lumMod val="60000"/>
              <a:lumOff val="40000"/>
              <a:alpha val="50000"/>
            </a:schemeClr>
          </a:solidFill>
          <a:ln w="38100"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114" name="Rectangle 113"/>
          <p:cNvSpPr/>
          <p:nvPr/>
        </p:nvSpPr>
        <p:spPr>
          <a:xfrm rot="16200000">
            <a:off x="9418802" y="5302270"/>
            <a:ext cx="590997" cy="249537"/>
          </a:xfrm>
          <a:prstGeom prst="rect">
            <a:avLst/>
          </a:prstGeom>
          <a:solidFill>
            <a:schemeClr val="accent3">
              <a:lumMod val="75000"/>
              <a:alpha val="50000"/>
            </a:schemeClr>
          </a:solidFill>
          <a:ln w="381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115" name="Rectangle 114"/>
          <p:cNvSpPr/>
          <p:nvPr/>
        </p:nvSpPr>
        <p:spPr>
          <a:xfrm rot="16200000">
            <a:off x="9816457" y="5179150"/>
            <a:ext cx="657358" cy="280348"/>
          </a:xfrm>
          <a:prstGeom prst="rect">
            <a:avLst/>
          </a:prstGeom>
          <a:solidFill>
            <a:schemeClr val="accent2">
              <a:lumMod val="75000"/>
              <a:alpha val="50000"/>
            </a:schemeClr>
          </a:solidFill>
          <a:ln w="38100"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cxnSp>
        <p:nvCxnSpPr>
          <p:cNvPr id="116" name="Straight Connector 115"/>
          <p:cNvCxnSpPr/>
          <p:nvPr/>
        </p:nvCxnSpPr>
        <p:spPr>
          <a:xfrm rot="16200000" flipH="1">
            <a:off x="9972642" y="4822623"/>
            <a:ext cx="341257" cy="0"/>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rot="16200000" flipH="1">
            <a:off x="10083272" y="5707999"/>
            <a:ext cx="119994" cy="0"/>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rot="16200000" flipH="1">
            <a:off x="9668076" y="5758017"/>
            <a:ext cx="64427" cy="0"/>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16200000" flipH="1">
            <a:off x="9529370" y="4960911"/>
            <a:ext cx="341257" cy="0"/>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9274327" y="3941150"/>
            <a:ext cx="0" cy="420914"/>
          </a:xfrm>
          <a:prstGeom prst="line">
            <a:avLst/>
          </a:prstGeom>
          <a:ln w="381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16200000" flipH="1">
            <a:off x="9171721" y="5600414"/>
            <a:ext cx="205211" cy="0"/>
          </a:xfrm>
          <a:prstGeom prst="line">
            <a:avLst/>
          </a:prstGeom>
          <a:ln w="381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16200000">
            <a:off x="9290903" y="4959243"/>
            <a:ext cx="0" cy="258428"/>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16200000">
            <a:off x="9715791" y="5333911"/>
            <a:ext cx="0" cy="246553"/>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16200000">
            <a:off x="10145069" y="5207598"/>
            <a:ext cx="0" cy="280216"/>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3" name="Rectangle 82"/>
          <p:cNvSpPr/>
          <p:nvPr/>
        </p:nvSpPr>
        <p:spPr>
          <a:xfrm rot="16200000">
            <a:off x="10415420" y="4677791"/>
            <a:ext cx="1031661" cy="258428"/>
          </a:xfrm>
          <a:prstGeom prst="rect">
            <a:avLst/>
          </a:prstGeom>
          <a:solidFill>
            <a:schemeClr val="tx2">
              <a:lumMod val="60000"/>
              <a:lumOff val="40000"/>
              <a:alpha val="50000"/>
            </a:schemeClr>
          </a:solidFill>
          <a:ln w="38100"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84" name="Rectangle 83"/>
          <p:cNvSpPr/>
          <p:nvPr/>
        </p:nvSpPr>
        <p:spPr>
          <a:xfrm rot="16200000">
            <a:off x="11099872" y="5298606"/>
            <a:ext cx="509550" cy="249537"/>
          </a:xfrm>
          <a:prstGeom prst="rect">
            <a:avLst/>
          </a:prstGeom>
          <a:solidFill>
            <a:schemeClr val="accent3">
              <a:lumMod val="75000"/>
              <a:alpha val="50000"/>
            </a:schemeClr>
          </a:solidFill>
          <a:ln w="381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85" name="Rectangle 84"/>
          <p:cNvSpPr/>
          <p:nvPr/>
        </p:nvSpPr>
        <p:spPr>
          <a:xfrm rot="16200000">
            <a:off x="11518909" y="5096957"/>
            <a:ext cx="533151" cy="280348"/>
          </a:xfrm>
          <a:prstGeom prst="rect">
            <a:avLst/>
          </a:prstGeom>
          <a:solidFill>
            <a:schemeClr val="accent2">
              <a:lumMod val="75000"/>
              <a:alpha val="50000"/>
            </a:schemeClr>
          </a:solidFill>
          <a:ln w="38100"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cxnSp>
        <p:nvCxnSpPr>
          <p:cNvPr id="93" name="Straight Connector 92"/>
          <p:cNvCxnSpPr/>
          <p:nvPr/>
        </p:nvCxnSpPr>
        <p:spPr>
          <a:xfrm flipH="1">
            <a:off x="11783617" y="4493807"/>
            <a:ext cx="3" cy="460305"/>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11783617" y="5519963"/>
            <a:ext cx="1" cy="223163"/>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11340346" y="4947075"/>
            <a:ext cx="1" cy="221525"/>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10914673" y="3754662"/>
            <a:ext cx="0" cy="536512"/>
          </a:xfrm>
          <a:prstGeom prst="line">
            <a:avLst/>
          </a:prstGeom>
          <a:ln w="381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0914675" y="5329711"/>
            <a:ext cx="3" cy="348441"/>
          </a:xfrm>
          <a:prstGeom prst="line">
            <a:avLst/>
          </a:prstGeom>
          <a:ln w="381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16200000">
            <a:off x="10931249" y="4888353"/>
            <a:ext cx="0" cy="258428"/>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rot="16200000">
            <a:off x="11356137" y="5421771"/>
            <a:ext cx="0" cy="246553"/>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rot="16200000">
            <a:off x="11785416" y="5124008"/>
            <a:ext cx="0" cy="280216"/>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9" name="TextBox 128"/>
          <p:cNvSpPr txBox="1"/>
          <p:nvPr/>
        </p:nvSpPr>
        <p:spPr>
          <a:xfrm>
            <a:off x="10973299" y="6089411"/>
            <a:ext cx="761747" cy="523220"/>
          </a:xfrm>
          <a:prstGeom prst="rect">
            <a:avLst/>
          </a:prstGeom>
          <a:noFill/>
        </p:spPr>
        <p:txBody>
          <a:bodyPr wrap="none" rtlCol="0">
            <a:spAutoFit/>
          </a:bodyPr>
          <a:lstStyle/>
          <a:p>
            <a:pPr algn="ctr"/>
            <a:r>
              <a:rPr lang="en-US" sz="1400" b="1" dirty="0" smtClean="0">
                <a:solidFill>
                  <a:prstClr val="black"/>
                </a:solidFill>
                <a:latin typeface="Arial"/>
                <a:cs typeface="Arial"/>
              </a:rPr>
              <a:t>12 Mar</a:t>
            </a:r>
          </a:p>
          <a:p>
            <a:pPr algn="ctr"/>
            <a:r>
              <a:rPr lang="en-US" sz="1400" b="1" dirty="0" smtClean="0">
                <a:solidFill>
                  <a:prstClr val="black"/>
                </a:solidFill>
                <a:latin typeface="Arial"/>
                <a:cs typeface="Arial"/>
              </a:rPr>
              <a:t>2001</a:t>
            </a:r>
            <a:endParaRPr lang="en-US" sz="1400" b="1" dirty="0">
              <a:solidFill>
                <a:prstClr val="black"/>
              </a:solidFill>
              <a:latin typeface="Arial"/>
              <a:cs typeface="Arial"/>
            </a:endParaRPr>
          </a:p>
        </p:txBody>
      </p:sp>
      <p:cxnSp>
        <p:nvCxnSpPr>
          <p:cNvPr id="130" name="Straight Connector 129"/>
          <p:cNvCxnSpPr/>
          <p:nvPr/>
        </p:nvCxnSpPr>
        <p:spPr>
          <a:xfrm>
            <a:off x="11340347" y="5690209"/>
            <a:ext cx="3" cy="231411"/>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2875476" y="3557316"/>
            <a:ext cx="659155" cy="523220"/>
          </a:xfrm>
          <a:prstGeom prst="rect">
            <a:avLst/>
          </a:prstGeom>
          <a:noFill/>
        </p:spPr>
        <p:txBody>
          <a:bodyPr wrap="none" rtlCol="0">
            <a:spAutoFit/>
          </a:bodyPr>
          <a:lstStyle/>
          <a:p>
            <a:pPr algn="ctr"/>
            <a:r>
              <a:rPr lang="en-US" sz="1400" b="1" dirty="0" smtClean="0">
                <a:solidFill>
                  <a:prstClr val="black"/>
                </a:solidFill>
                <a:latin typeface="Arial"/>
                <a:cs typeface="Arial"/>
              </a:rPr>
              <a:t>5 Mar</a:t>
            </a:r>
          </a:p>
          <a:p>
            <a:pPr algn="ctr"/>
            <a:r>
              <a:rPr lang="en-US" sz="1400" b="1" dirty="0" smtClean="0">
                <a:solidFill>
                  <a:prstClr val="black"/>
                </a:solidFill>
                <a:latin typeface="Arial"/>
                <a:cs typeface="Arial"/>
              </a:rPr>
              <a:t>2001</a:t>
            </a:r>
            <a:endParaRPr lang="en-US" sz="1400" b="1" dirty="0">
              <a:solidFill>
                <a:prstClr val="black"/>
              </a:solidFill>
              <a:latin typeface="Arial"/>
              <a:cs typeface="Arial"/>
            </a:endParaRPr>
          </a:p>
        </p:txBody>
      </p:sp>
    </p:spTree>
    <p:extLst>
      <p:ext uri="{BB962C8B-B14F-4D97-AF65-F5344CB8AC3E}">
        <p14:creationId xmlns:p14="http://schemas.microsoft.com/office/powerpoint/2010/main" val="22967451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culls_inf_cas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102" y="801483"/>
            <a:ext cx="9153437" cy="3051146"/>
          </a:xfrm>
          <a:prstGeom prst="rect">
            <a:avLst/>
          </a:prstGeom>
        </p:spPr>
      </p:pic>
      <p:sp>
        <p:nvSpPr>
          <p:cNvPr id="3" name="Rectangle 2"/>
          <p:cNvSpPr/>
          <p:nvPr/>
        </p:nvSpPr>
        <p:spPr>
          <a:xfrm>
            <a:off x="6615290" y="1447369"/>
            <a:ext cx="4967111" cy="138853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36" name="Rectangle 35"/>
          <p:cNvSpPr/>
          <p:nvPr/>
        </p:nvSpPr>
        <p:spPr>
          <a:xfrm>
            <a:off x="978997" y="801483"/>
            <a:ext cx="1137840" cy="28641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37" name="Rectangle 36"/>
          <p:cNvSpPr/>
          <p:nvPr/>
        </p:nvSpPr>
        <p:spPr>
          <a:xfrm flipV="1">
            <a:off x="1949842" y="3564041"/>
            <a:ext cx="8593981" cy="56135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cxnSp>
        <p:nvCxnSpPr>
          <p:cNvPr id="46" name="Straight Connector 45"/>
          <p:cNvCxnSpPr/>
          <p:nvPr/>
        </p:nvCxnSpPr>
        <p:spPr>
          <a:xfrm>
            <a:off x="2077676" y="3565610"/>
            <a:ext cx="9143480" cy="0"/>
          </a:xfrm>
          <a:prstGeom prst="line">
            <a:avLst/>
          </a:prstGeom>
          <a:ln w="38100" cmpd="sng"/>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flipV="1">
            <a:off x="2103153" y="1243023"/>
            <a:ext cx="0" cy="2337950"/>
          </a:xfrm>
          <a:prstGeom prst="line">
            <a:avLst/>
          </a:prstGeom>
          <a:ln w="38100" cmpd="sng"/>
        </p:spPr>
        <p:style>
          <a:lnRef idx="1">
            <a:schemeClr val="dk1"/>
          </a:lnRef>
          <a:fillRef idx="0">
            <a:schemeClr val="dk1"/>
          </a:fillRef>
          <a:effectRef idx="0">
            <a:schemeClr val="dk1"/>
          </a:effectRef>
          <a:fontRef idx="minor">
            <a:schemeClr val="tx1"/>
          </a:fontRef>
        </p:style>
      </p:cxnSp>
      <p:sp>
        <p:nvSpPr>
          <p:cNvPr id="57" name="TextBox 56"/>
          <p:cNvSpPr txBox="1"/>
          <p:nvPr/>
        </p:nvSpPr>
        <p:spPr>
          <a:xfrm rot="16200000">
            <a:off x="1345596" y="1415651"/>
            <a:ext cx="789299" cy="338554"/>
          </a:xfrm>
          <a:prstGeom prst="rect">
            <a:avLst/>
          </a:prstGeom>
          <a:noFill/>
        </p:spPr>
        <p:txBody>
          <a:bodyPr wrap="none" rtlCol="0">
            <a:spAutoFit/>
          </a:bodyPr>
          <a:lstStyle/>
          <a:p>
            <a:pPr algn="ctr"/>
            <a:r>
              <a:rPr lang="en-US" sz="1600" b="1" dirty="0" smtClean="0">
                <a:solidFill>
                  <a:prstClr val="black"/>
                </a:solidFill>
                <a:latin typeface="Arial"/>
                <a:cs typeface="Arial"/>
              </a:rPr>
              <a:t>Cases</a:t>
            </a:r>
            <a:endParaRPr lang="en-US" sz="1600" b="1" dirty="0">
              <a:solidFill>
                <a:prstClr val="black"/>
              </a:solidFill>
              <a:latin typeface="Arial"/>
              <a:cs typeface="Arial"/>
            </a:endParaRPr>
          </a:p>
        </p:txBody>
      </p:sp>
      <p:sp>
        <p:nvSpPr>
          <p:cNvPr id="58" name="TextBox 57"/>
          <p:cNvSpPr txBox="1"/>
          <p:nvPr/>
        </p:nvSpPr>
        <p:spPr>
          <a:xfrm>
            <a:off x="9266306" y="2514282"/>
            <a:ext cx="971340" cy="338554"/>
          </a:xfrm>
          <a:prstGeom prst="rect">
            <a:avLst/>
          </a:prstGeom>
          <a:noFill/>
        </p:spPr>
        <p:txBody>
          <a:bodyPr wrap="none" rtlCol="0">
            <a:spAutoFit/>
          </a:bodyPr>
          <a:lstStyle/>
          <a:p>
            <a:pPr algn="ctr"/>
            <a:r>
              <a:rPr lang="en-US" sz="1600" b="1" dirty="0" smtClean="0">
                <a:solidFill>
                  <a:prstClr val="white">
                    <a:lumMod val="50000"/>
                  </a:prstClr>
                </a:solidFill>
                <a:latin typeface="Arial"/>
                <a:cs typeface="Arial"/>
              </a:rPr>
              <a:t>Infected</a:t>
            </a:r>
            <a:endParaRPr lang="en-US" sz="1600" b="1" dirty="0">
              <a:solidFill>
                <a:prstClr val="white">
                  <a:lumMod val="50000"/>
                </a:prstClr>
              </a:solidFill>
              <a:latin typeface="Arial"/>
              <a:cs typeface="Arial"/>
            </a:endParaRPr>
          </a:p>
        </p:txBody>
      </p:sp>
      <p:sp>
        <p:nvSpPr>
          <p:cNvPr id="59" name="TextBox 58"/>
          <p:cNvSpPr txBox="1"/>
          <p:nvPr/>
        </p:nvSpPr>
        <p:spPr>
          <a:xfrm>
            <a:off x="9232476" y="2226527"/>
            <a:ext cx="811640" cy="338554"/>
          </a:xfrm>
          <a:prstGeom prst="rect">
            <a:avLst/>
          </a:prstGeom>
          <a:noFill/>
        </p:spPr>
        <p:txBody>
          <a:bodyPr wrap="none" rtlCol="0">
            <a:spAutoFit/>
          </a:bodyPr>
          <a:lstStyle/>
          <a:p>
            <a:pPr algn="ctr"/>
            <a:r>
              <a:rPr lang="en-US" sz="1600" b="1" dirty="0" smtClean="0">
                <a:solidFill>
                  <a:srgbClr val="FC7F82"/>
                </a:solidFill>
                <a:latin typeface="Arial"/>
                <a:cs typeface="Arial"/>
              </a:rPr>
              <a:t>Culled</a:t>
            </a:r>
            <a:endParaRPr lang="en-US" sz="1600" b="1" dirty="0">
              <a:solidFill>
                <a:srgbClr val="FC7F82"/>
              </a:solidFill>
              <a:latin typeface="Arial"/>
              <a:cs typeface="Arial"/>
            </a:endParaRPr>
          </a:p>
        </p:txBody>
      </p:sp>
      <p:sp>
        <p:nvSpPr>
          <p:cNvPr id="15" name="Rectangle 14"/>
          <p:cNvSpPr/>
          <p:nvPr/>
        </p:nvSpPr>
        <p:spPr>
          <a:xfrm>
            <a:off x="8940771" y="2237435"/>
            <a:ext cx="1622595" cy="632440"/>
          </a:xfrm>
          <a:prstGeom prst="rect">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66" name="TextBox 65"/>
          <p:cNvSpPr txBox="1"/>
          <p:nvPr/>
        </p:nvSpPr>
        <p:spPr>
          <a:xfrm>
            <a:off x="10432805" y="3530481"/>
            <a:ext cx="763600" cy="523220"/>
          </a:xfrm>
          <a:prstGeom prst="rect">
            <a:avLst/>
          </a:prstGeom>
          <a:noFill/>
        </p:spPr>
        <p:txBody>
          <a:bodyPr wrap="none" rtlCol="0">
            <a:spAutoFit/>
          </a:bodyPr>
          <a:lstStyle/>
          <a:p>
            <a:pPr algn="ctr"/>
            <a:r>
              <a:rPr lang="en-US" sz="1400" b="1" dirty="0" smtClean="0">
                <a:solidFill>
                  <a:prstClr val="black"/>
                </a:solidFill>
                <a:latin typeface="Arial"/>
                <a:cs typeface="Arial"/>
              </a:rPr>
              <a:t>24 Dec</a:t>
            </a:r>
          </a:p>
          <a:p>
            <a:pPr algn="ctr"/>
            <a:r>
              <a:rPr lang="en-US" sz="1400" b="1" dirty="0" smtClean="0">
                <a:solidFill>
                  <a:prstClr val="black"/>
                </a:solidFill>
                <a:latin typeface="Arial"/>
                <a:cs typeface="Arial"/>
              </a:rPr>
              <a:t>2001</a:t>
            </a:r>
            <a:endParaRPr lang="en-US" sz="1400" b="1" dirty="0">
              <a:solidFill>
                <a:prstClr val="black"/>
              </a:solidFill>
              <a:latin typeface="Arial"/>
              <a:cs typeface="Arial"/>
            </a:endParaRPr>
          </a:p>
        </p:txBody>
      </p:sp>
      <p:cxnSp>
        <p:nvCxnSpPr>
          <p:cNvPr id="79" name="Straight Connector 78"/>
          <p:cNvCxnSpPr/>
          <p:nvPr/>
        </p:nvCxnSpPr>
        <p:spPr>
          <a:xfrm>
            <a:off x="2087917" y="6242284"/>
            <a:ext cx="9197711" cy="0"/>
          </a:xfrm>
          <a:prstGeom prst="line">
            <a:avLst/>
          </a:prstGeom>
          <a:ln w="38100" cmpd="sng"/>
        </p:spPr>
        <p:style>
          <a:lnRef idx="1">
            <a:schemeClr val="dk1"/>
          </a:lnRef>
          <a:fillRef idx="0">
            <a:schemeClr val="dk1"/>
          </a:fillRef>
          <a:effectRef idx="0">
            <a:schemeClr val="dk1"/>
          </a:effectRef>
          <a:fontRef idx="minor">
            <a:schemeClr val="tx1"/>
          </a:fontRef>
        </p:style>
      </p:cxnSp>
      <p:grpSp>
        <p:nvGrpSpPr>
          <p:cNvPr id="5" name="Group 4"/>
          <p:cNvGrpSpPr/>
          <p:nvPr/>
        </p:nvGrpSpPr>
        <p:grpSpPr>
          <a:xfrm rot="16200000">
            <a:off x="2177469" y="4537424"/>
            <a:ext cx="1339384" cy="1123621"/>
            <a:chOff x="6232843" y="4034877"/>
            <a:chExt cx="2572490" cy="1618564"/>
          </a:xfrm>
        </p:grpSpPr>
        <p:sp>
          <p:nvSpPr>
            <p:cNvPr id="80" name="Rectangle 79"/>
            <p:cNvSpPr/>
            <p:nvPr/>
          </p:nvSpPr>
          <p:spPr>
            <a:xfrm>
              <a:off x="6715149" y="4034877"/>
              <a:ext cx="1845595" cy="372263"/>
            </a:xfrm>
            <a:prstGeom prst="rect">
              <a:avLst/>
            </a:prstGeom>
            <a:solidFill>
              <a:schemeClr val="tx2">
                <a:lumMod val="60000"/>
                <a:lumOff val="40000"/>
                <a:alpha val="50000"/>
              </a:schemeClr>
            </a:solidFill>
            <a:ln w="38100"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81" name="Rectangle 80"/>
            <p:cNvSpPr/>
            <p:nvPr/>
          </p:nvSpPr>
          <p:spPr>
            <a:xfrm>
              <a:off x="6362860" y="4651180"/>
              <a:ext cx="778850" cy="359455"/>
            </a:xfrm>
            <a:prstGeom prst="rect">
              <a:avLst/>
            </a:prstGeom>
            <a:solidFill>
              <a:schemeClr val="accent3">
                <a:lumMod val="75000"/>
                <a:alpha val="50000"/>
              </a:schemeClr>
            </a:solidFill>
            <a:ln w="381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82" name="Rectangle 81"/>
            <p:cNvSpPr/>
            <p:nvPr/>
          </p:nvSpPr>
          <p:spPr>
            <a:xfrm>
              <a:off x="6553200" y="5249602"/>
              <a:ext cx="1129274" cy="403839"/>
            </a:xfrm>
            <a:prstGeom prst="rect">
              <a:avLst/>
            </a:prstGeom>
            <a:solidFill>
              <a:schemeClr val="accent2">
                <a:lumMod val="75000"/>
                <a:alpha val="50000"/>
              </a:schemeClr>
            </a:solidFill>
            <a:ln w="38100"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cxnSp>
          <p:nvCxnSpPr>
            <p:cNvPr id="86" name="Straight Connector 85"/>
            <p:cNvCxnSpPr/>
            <p:nvPr/>
          </p:nvCxnSpPr>
          <p:spPr>
            <a:xfrm flipH="1">
              <a:off x="7677467" y="5448835"/>
              <a:ext cx="655436" cy="0"/>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6314251" y="5448835"/>
              <a:ext cx="230467" cy="0"/>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a:off x="6232843" y="4810725"/>
              <a:ext cx="123742" cy="0"/>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H="1">
              <a:off x="7146256" y="4810306"/>
              <a:ext cx="655436" cy="0"/>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H="1">
              <a:off x="8560745" y="4197132"/>
              <a:ext cx="244588" cy="0"/>
            </a:xfrm>
            <a:prstGeom prst="line">
              <a:avLst/>
            </a:prstGeom>
            <a:ln w="381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H="1">
              <a:off x="6314251" y="4197131"/>
              <a:ext cx="394139" cy="0"/>
            </a:xfrm>
            <a:prstGeom prst="line">
              <a:avLst/>
            </a:prstGeom>
            <a:ln w="381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7313088" y="4034878"/>
              <a:ext cx="0" cy="372262"/>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6872505" y="4655478"/>
              <a:ext cx="0" cy="355157"/>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7076101" y="5249602"/>
              <a:ext cx="0" cy="403648"/>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01" name="TextBox 100"/>
          <p:cNvSpPr txBox="1"/>
          <p:nvPr/>
        </p:nvSpPr>
        <p:spPr>
          <a:xfrm rot="16200000">
            <a:off x="1435963" y="4824009"/>
            <a:ext cx="934270" cy="276999"/>
          </a:xfrm>
          <a:prstGeom prst="rect">
            <a:avLst/>
          </a:prstGeom>
          <a:noFill/>
        </p:spPr>
        <p:txBody>
          <a:bodyPr wrap="none" rtlCol="0">
            <a:spAutoFit/>
          </a:bodyPr>
          <a:lstStyle/>
          <a:p>
            <a:pPr algn="ctr"/>
            <a:r>
              <a:rPr lang="en-US" sz="1200" b="1" dirty="0" smtClean="0">
                <a:solidFill>
                  <a:prstClr val="black"/>
                </a:solidFill>
                <a:latin typeface="Arial"/>
                <a:cs typeface="Arial"/>
              </a:rPr>
              <a:t>Total culls</a:t>
            </a:r>
            <a:endParaRPr lang="en-US" sz="1200" b="1" dirty="0">
              <a:solidFill>
                <a:prstClr val="black"/>
              </a:solidFill>
              <a:latin typeface="Arial"/>
              <a:cs typeface="Arial"/>
            </a:endParaRPr>
          </a:p>
        </p:txBody>
      </p:sp>
      <p:cxnSp>
        <p:nvCxnSpPr>
          <p:cNvPr id="72" name="Straight Connector 71"/>
          <p:cNvCxnSpPr/>
          <p:nvPr/>
        </p:nvCxnSpPr>
        <p:spPr>
          <a:xfrm flipV="1">
            <a:off x="2102027" y="3847215"/>
            <a:ext cx="14811" cy="2412118"/>
          </a:xfrm>
          <a:prstGeom prst="line">
            <a:avLst/>
          </a:prstGeom>
          <a:ln w="38100" cmpd="sng"/>
        </p:spPr>
        <p:style>
          <a:lnRef idx="1">
            <a:schemeClr val="dk1"/>
          </a:lnRef>
          <a:fillRef idx="0">
            <a:schemeClr val="dk1"/>
          </a:fillRef>
          <a:effectRef idx="0">
            <a:schemeClr val="dk1"/>
          </a:effectRef>
          <a:fontRef idx="minor">
            <a:schemeClr val="tx1"/>
          </a:fontRef>
        </p:style>
      </p:cxnSp>
      <p:sp>
        <p:nvSpPr>
          <p:cNvPr id="92" name="TextBox 91"/>
          <p:cNvSpPr txBox="1"/>
          <p:nvPr/>
        </p:nvSpPr>
        <p:spPr>
          <a:xfrm>
            <a:off x="2426658" y="6277908"/>
            <a:ext cx="753431" cy="523220"/>
          </a:xfrm>
          <a:prstGeom prst="rect">
            <a:avLst/>
          </a:prstGeom>
          <a:noFill/>
        </p:spPr>
        <p:txBody>
          <a:bodyPr wrap="none" rtlCol="0">
            <a:spAutoFit/>
          </a:bodyPr>
          <a:lstStyle/>
          <a:p>
            <a:pPr algn="ctr"/>
            <a:r>
              <a:rPr lang="en-US" sz="1400" b="1" dirty="0" smtClean="0">
                <a:solidFill>
                  <a:prstClr val="black"/>
                </a:solidFill>
                <a:latin typeface="Arial"/>
                <a:cs typeface="Arial"/>
              </a:rPr>
              <a:t>26 Feb</a:t>
            </a:r>
          </a:p>
          <a:p>
            <a:pPr algn="ctr"/>
            <a:r>
              <a:rPr lang="en-US" sz="1400" b="1" dirty="0" smtClean="0">
                <a:solidFill>
                  <a:prstClr val="black"/>
                </a:solidFill>
                <a:latin typeface="Arial"/>
                <a:cs typeface="Arial"/>
              </a:rPr>
              <a:t>2001</a:t>
            </a:r>
            <a:endParaRPr lang="en-US" sz="1400" b="1" dirty="0">
              <a:solidFill>
                <a:prstClr val="black"/>
              </a:solidFill>
              <a:latin typeface="Arial"/>
              <a:cs typeface="Arial"/>
            </a:endParaRPr>
          </a:p>
        </p:txBody>
      </p:sp>
      <p:sp>
        <p:nvSpPr>
          <p:cNvPr id="54" name="TextBox 53"/>
          <p:cNvSpPr txBox="1"/>
          <p:nvPr/>
        </p:nvSpPr>
        <p:spPr>
          <a:xfrm>
            <a:off x="4200374" y="6284332"/>
            <a:ext cx="659155" cy="523220"/>
          </a:xfrm>
          <a:prstGeom prst="rect">
            <a:avLst/>
          </a:prstGeom>
          <a:noFill/>
        </p:spPr>
        <p:txBody>
          <a:bodyPr wrap="none" rtlCol="0">
            <a:spAutoFit/>
          </a:bodyPr>
          <a:lstStyle/>
          <a:p>
            <a:pPr algn="ctr"/>
            <a:r>
              <a:rPr lang="en-US" sz="1400" b="1" dirty="0" smtClean="0">
                <a:solidFill>
                  <a:prstClr val="black"/>
                </a:solidFill>
                <a:latin typeface="Arial"/>
                <a:cs typeface="Arial"/>
              </a:rPr>
              <a:t>5 Mar</a:t>
            </a:r>
          </a:p>
          <a:p>
            <a:pPr algn="ctr"/>
            <a:r>
              <a:rPr lang="en-US" sz="1400" b="1" dirty="0" smtClean="0">
                <a:solidFill>
                  <a:prstClr val="black"/>
                </a:solidFill>
                <a:latin typeface="Arial"/>
                <a:cs typeface="Arial"/>
              </a:rPr>
              <a:t>2001</a:t>
            </a:r>
            <a:endParaRPr lang="en-US" sz="1400" b="1" dirty="0">
              <a:solidFill>
                <a:prstClr val="black"/>
              </a:solidFill>
              <a:latin typeface="Arial"/>
              <a:cs typeface="Arial"/>
            </a:endParaRPr>
          </a:p>
        </p:txBody>
      </p:sp>
      <p:sp>
        <p:nvSpPr>
          <p:cNvPr id="56" name="Rectangle 55"/>
          <p:cNvSpPr/>
          <p:nvPr/>
        </p:nvSpPr>
        <p:spPr>
          <a:xfrm rot="16200000">
            <a:off x="3494657" y="4974883"/>
            <a:ext cx="1132225" cy="258428"/>
          </a:xfrm>
          <a:prstGeom prst="rect">
            <a:avLst/>
          </a:prstGeom>
          <a:solidFill>
            <a:schemeClr val="tx2">
              <a:lumMod val="60000"/>
              <a:lumOff val="40000"/>
              <a:alpha val="50000"/>
            </a:schemeClr>
          </a:solidFill>
          <a:ln w="38100"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61" name="Rectangle 60"/>
          <p:cNvSpPr/>
          <p:nvPr/>
        </p:nvSpPr>
        <p:spPr>
          <a:xfrm rot="16200000">
            <a:off x="4188668" y="5478191"/>
            <a:ext cx="590997" cy="249537"/>
          </a:xfrm>
          <a:prstGeom prst="rect">
            <a:avLst/>
          </a:prstGeom>
          <a:solidFill>
            <a:schemeClr val="accent3">
              <a:lumMod val="75000"/>
              <a:alpha val="50000"/>
            </a:schemeClr>
          </a:solidFill>
          <a:ln w="381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62" name="Rectangle 61"/>
          <p:cNvSpPr/>
          <p:nvPr/>
        </p:nvSpPr>
        <p:spPr>
          <a:xfrm rot="16200000">
            <a:off x="4586324" y="5355071"/>
            <a:ext cx="657358" cy="280348"/>
          </a:xfrm>
          <a:prstGeom prst="rect">
            <a:avLst/>
          </a:prstGeom>
          <a:solidFill>
            <a:schemeClr val="accent2">
              <a:lumMod val="75000"/>
              <a:alpha val="50000"/>
            </a:schemeClr>
          </a:solidFill>
          <a:ln w="38100"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cxnSp>
        <p:nvCxnSpPr>
          <p:cNvPr id="63" name="Straight Connector 62"/>
          <p:cNvCxnSpPr/>
          <p:nvPr/>
        </p:nvCxnSpPr>
        <p:spPr>
          <a:xfrm rot="16200000" flipH="1">
            <a:off x="4742509" y="4998544"/>
            <a:ext cx="341257" cy="0"/>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6200000" flipH="1">
            <a:off x="4853139" y="5883920"/>
            <a:ext cx="119994" cy="0"/>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16200000" flipH="1">
            <a:off x="4437943" y="5933938"/>
            <a:ext cx="64427" cy="0"/>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16200000" flipH="1">
            <a:off x="4299237" y="5136832"/>
            <a:ext cx="341257" cy="0"/>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4044193" y="4117071"/>
            <a:ext cx="0" cy="420914"/>
          </a:xfrm>
          <a:prstGeom prst="line">
            <a:avLst/>
          </a:prstGeom>
          <a:ln w="381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16200000" flipH="1">
            <a:off x="3941588" y="5776335"/>
            <a:ext cx="205211" cy="0"/>
          </a:xfrm>
          <a:prstGeom prst="line">
            <a:avLst/>
          </a:prstGeom>
          <a:ln w="381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16200000">
            <a:off x="4060769" y="5135164"/>
            <a:ext cx="0" cy="258428"/>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rot="16200000">
            <a:off x="4485657" y="5509832"/>
            <a:ext cx="0" cy="246553"/>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16200000">
            <a:off x="4914936" y="5383519"/>
            <a:ext cx="0" cy="280216"/>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7" name="Rectangle 116"/>
          <p:cNvSpPr/>
          <p:nvPr/>
        </p:nvSpPr>
        <p:spPr>
          <a:xfrm rot="16200000">
            <a:off x="7930031" y="4913726"/>
            <a:ext cx="1031661" cy="258428"/>
          </a:xfrm>
          <a:prstGeom prst="rect">
            <a:avLst/>
          </a:prstGeom>
          <a:solidFill>
            <a:schemeClr val="tx2">
              <a:lumMod val="60000"/>
              <a:lumOff val="40000"/>
              <a:alpha val="50000"/>
            </a:schemeClr>
          </a:solidFill>
          <a:ln w="38100"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126" name="Rectangle 125"/>
          <p:cNvSpPr/>
          <p:nvPr/>
        </p:nvSpPr>
        <p:spPr>
          <a:xfrm rot="16200000">
            <a:off x="8614482" y="5534541"/>
            <a:ext cx="509550" cy="249537"/>
          </a:xfrm>
          <a:prstGeom prst="rect">
            <a:avLst/>
          </a:prstGeom>
          <a:solidFill>
            <a:schemeClr val="accent3">
              <a:lumMod val="75000"/>
              <a:alpha val="50000"/>
            </a:schemeClr>
          </a:solidFill>
          <a:ln w="381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127" name="Rectangle 126"/>
          <p:cNvSpPr/>
          <p:nvPr/>
        </p:nvSpPr>
        <p:spPr>
          <a:xfrm rot="16200000">
            <a:off x="9033519" y="5332892"/>
            <a:ext cx="533151" cy="280348"/>
          </a:xfrm>
          <a:prstGeom prst="rect">
            <a:avLst/>
          </a:prstGeom>
          <a:solidFill>
            <a:schemeClr val="accent2">
              <a:lumMod val="75000"/>
              <a:alpha val="50000"/>
            </a:schemeClr>
          </a:solidFill>
          <a:ln w="38100"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cxnSp>
        <p:nvCxnSpPr>
          <p:cNvPr id="128" name="Straight Connector 127"/>
          <p:cNvCxnSpPr/>
          <p:nvPr/>
        </p:nvCxnSpPr>
        <p:spPr>
          <a:xfrm flipH="1">
            <a:off x="9298228" y="4729742"/>
            <a:ext cx="3" cy="460305"/>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9298228" y="5755898"/>
            <a:ext cx="1" cy="223163"/>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H="1">
            <a:off x="8854957" y="5183010"/>
            <a:ext cx="1" cy="221525"/>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8429284" y="3990597"/>
            <a:ext cx="0" cy="536512"/>
          </a:xfrm>
          <a:prstGeom prst="line">
            <a:avLst/>
          </a:prstGeom>
          <a:ln w="381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8429285" y="5565646"/>
            <a:ext cx="3" cy="348441"/>
          </a:xfrm>
          <a:prstGeom prst="line">
            <a:avLst/>
          </a:prstGeom>
          <a:ln w="381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rot="16200000">
            <a:off x="8445860" y="5124288"/>
            <a:ext cx="0" cy="258428"/>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rot="16200000">
            <a:off x="8870748" y="5657706"/>
            <a:ext cx="0" cy="246553"/>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rot="16200000">
            <a:off x="9300027" y="5359943"/>
            <a:ext cx="0" cy="280216"/>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8854957" y="5926144"/>
            <a:ext cx="3" cy="231411"/>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7" name="TextBox 136"/>
          <p:cNvSpPr txBox="1"/>
          <p:nvPr/>
        </p:nvSpPr>
        <p:spPr>
          <a:xfrm>
            <a:off x="8519222" y="6284332"/>
            <a:ext cx="663663" cy="523220"/>
          </a:xfrm>
          <a:prstGeom prst="rect">
            <a:avLst/>
          </a:prstGeom>
          <a:noFill/>
        </p:spPr>
        <p:txBody>
          <a:bodyPr wrap="none" rtlCol="0">
            <a:spAutoFit/>
          </a:bodyPr>
          <a:lstStyle/>
          <a:p>
            <a:pPr algn="ctr"/>
            <a:r>
              <a:rPr lang="en-US" sz="1400" b="1" dirty="0">
                <a:solidFill>
                  <a:prstClr val="black"/>
                </a:solidFill>
                <a:latin typeface="Arial"/>
                <a:cs typeface="Arial"/>
              </a:rPr>
              <a:t>3</a:t>
            </a:r>
            <a:r>
              <a:rPr lang="en-US" sz="1400" b="1" dirty="0" smtClean="0">
                <a:solidFill>
                  <a:prstClr val="black"/>
                </a:solidFill>
                <a:latin typeface="Arial"/>
                <a:cs typeface="Arial"/>
              </a:rPr>
              <a:t> Sep</a:t>
            </a:r>
          </a:p>
          <a:p>
            <a:pPr algn="ctr"/>
            <a:r>
              <a:rPr lang="en-US" sz="1400" b="1" dirty="0" smtClean="0">
                <a:solidFill>
                  <a:prstClr val="black"/>
                </a:solidFill>
                <a:latin typeface="Arial"/>
                <a:cs typeface="Arial"/>
              </a:rPr>
              <a:t>2001</a:t>
            </a:r>
            <a:endParaRPr lang="en-US" sz="1400" b="1" dirty="0">
              <a:solidFill>
                <a:prstClr val="black"/>
              </a:solidFill>
              <a:latin typeface="Arial"/>
              <a:cs typeface="Arial"/>
            </a:endParaRPr>
          </a:p>
        </p:txBody>
      </p:sp>
      <p:sp>
        <p:nvSpPr>
          <p:cNvPr id="18" name="Oval 17"/>
          <p:cNvSpPr/>
          <p:nvPr/>
        </p:nvSpPr>
        <p:spPr>
          <a:xfrm>
            <a:off x="6001834" y="5209992"/>
            <a:ext cx="211940" cy="158955"/>
          </a:xfrm>
          <a:prstGeom prst="ellipse">
            <a:avLst/>
          </a:prstGeom>
          <a:solidFill>
            <a:schemeClr val="bg1">
              <a:lumMod val="50000"/>
            </a:schemeClr>
          </a:solidFill>
          <a:ln>
            <a:solidFill>
              <a:schemeClr val="tx1">
                <a:lumMod val="65000"/>
                <a:lumOff val="3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Arial"/>
              <a:cs typeface="Arial"/>
            </a:endParaRPr>
          </a:p>
        </p:txBody>
      </p:sp>
      <p:sp>
        <p:nvSpPr>
          <p:cNvPr id="138" name="Oval 137"/>
          <p:cNvSpPr/>
          <p:nvPr/>
        </p:nvSpPr>
        <p:spPr>
          <a:xfrm>
            <a:off x="6543697" y="5222858"/>
            <a:ext cx="211940" cy="158955"/>
          </a:xfrm>
          <a:prstGeom prst="ellipse">
            <a:avLst/>
          </a:prstGeom>
          <a:solidFill>
            <a:schemeClr val="bg1">
              <a:lumMod val="50000"/>
            </a:schemeClr>
          </a:solidFill>
          <a:ln>
            <a:solidFill>
              <a:schemeClr val="tx1">
                <a:lumMod val="65000"/>
                <a:lumOff val="3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Arial"/>
              <a:cs typeface="Arial"/>
            </a:endParaRPr>
          </a:p>
        </p:txBody>
      </p:sp>
      <p:sp>
        <p:nvSpPr>
          <p:cNvPr id="139" name="Oval 138"/>
          <p:cNvSpPr/>
          <p:nvPr/>
        </p:nvSpPr>
        <p:spPr>
          <a:xfrm>
            <a:off x="7067605" y="5212600"/>
            <a:ext cx="211940" cy="158955"/>
          </a:xfrm>
          <a:prstGeom prst="ellipse">
            <a:avLst/>
          </a:prstGeom>
          <a:solidFill>
            <a:schemeClr val="bg1">
              <a:lumMod val="50000"/>
            </a:schemeClr>
          </a:solidFill>
          <a:ln>
            <a:solidFill>
              <a:schemeClr val="tx1">
                <a:lumMod val="65000"/>
                <a:lumOff val="3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Arial"/>
              <a:cs typeface="Arial"/>
            </a:endParaRPr>
          </a:p>
        </p:txBody>
      </p:sp>
      <p:grpSp>
        <p:nvGrpSpPr>
          <p:cNvPr id="19" name="Group 18"/>
          <p:cNvGrpSpPr/>
          <p:nvPr/>
        </p:nvGrpSpPr>
        <p:grpSpPr>
          <a:xfrm>
            <a:off x="10146148" y="4731119"/>
            <a:ext cx="1434901" cy="1151410"/>
            <a:chOff x="7682181" y="3503012"/>
            <a:chExt cx="1076176" cy="1151410"/>
          </a:xfrm>
        </p:grpSpPr>
        <p:sp>
          <p:nvSpPr>
            <p:cNvPr id="140" name="TextBox 139"/>
            <p:cNvSpPr txBox="1"/>
            <p:nvPr/>
          </p:nvSpPr>
          <p:spPr>
            <a:xfrm>
              <a:off x="7766751" y="3634532"/>
              <a:ext cx="741805" cy="307777"/>
            </a:xfrm>
            <a:prstGeom prst="rect">
              <a:avLst/>
            </a:prstGeom>
            <a:noFill/>
          </p:spPr>
          <p:txBody>
            <a:bodyPr wrap="none" rtlCol="0">
              <a:spAutoFit/>
            </a:bodyPr>
            <a:lstStyle/>
            <a:p>
              <a:r>
                <a:rPr lang="en-US" sz="1400" b="1" dirty="0" smtClean="0">
                  <a:solidFill>
                    <a:srgbClr val="1F497D">
                      <a:lumMod val="60000"/>
                      <a:lumOff val="40000"/>
                    </a:srgbClr>
                  </a:solidFill>
                  <a:latin typeface="Arial"/>
                  <a:cs typeface="Arial"/>
                </a:rPr>
                <a:t>Control A</a:t>
              </a:r>
              <a:endParaRPr lang="en-US" sz="1400" b="1" dirty="0">
                <a:solidFill>
                  <a:srgbClr val="1F497D">
                    <a:lumMod val="60000"/>
                    <a:lumOff val="40000"/>
                  </a:srgbClr>
                </a:solidFill>
                <a:latin typeface="Arial"/>
                <a:cs typeface="Arial"/>
              </a:endParaRPr>
            </a:p>
          </p:txBody>
        </p:sp>
        <p:sp>
          <p:nvSpPr>
            <p:cNvPr id="141" name="TextBox 140"/>
            <p:cNvSpPr txBox="1"/>
            <p:nvPr/>
          </p:nvSpPr>
          <p:spPr>
            <a:xfrm>
              <a:off x="7763457" y="3942309"/>
              <a:ext cx="751799" cy="307777"/>
            </a:xfrm>
            <a:prstGeom prst="rect">
              <a:avLst/>
            </a:prstGeom>
            <a:noFill/>
          </p:spPr>
          <p:txBody>
            <a:bodyPr wrap="none" rtlCol="0">
              <a:spAutoFit/>
            </a:bodyPr>
            <a:lstStyle/>
            <a:p>
              <a:r>
                <a:rPr lang="en-US" sz="1400" b="1" dirty="0" smtClean="0">
                  <a:solidFill>
                    <a:srgbClr val="9BBB59">
                      <a:lumMod val="75000"/>
                    </a:srgbClr>
                  </a:solidFill>
                  <a:latin typeface="Arial"/>
                  <a:cs typeface="Arial"/>
                </a:rPr>
                <a:t>Control B</a:t>
              </a:r>
              <a:endParaRPr lang="en-US" sz="1400" b="1" dirty="0">
                <a:solidFill>
                  <a:srgbClr val="9BBB59">
                    <a:lumMod val="75000"/>
                  </a:srgbClr>
                </a:solidFill>
                <a:latin typeface="Arial"/>
                <a:cs typeface="Arial"/>
              </a:endParaRPr>
            </a:p>
          </p:txBody>
        </p:sp>
        <p:sp>
          <p:nvSpPr>
            <p:cNvPr id="142" name="TextBox 141"/>
            <p:cNvSpPr txBox="1"/>
            <p:nvPr/>
          </p:nvSpPr>
          <p:spPr>
            <a:xfrm>
              <a:off x="7763457" y="4239071"/>
              <a:ext cx="751799" cy="307777"/>
            </a:xfrm>
            <a:prstGeom prst="rect">
              <a:avLst/>
            </a:prstGeom>
            <a:noFill/>
          </p:spPr>
          <p:txBody>
            <a:bodyPr wrap="none" rtlCol="0">
              <a:spAutoFit/>
            </a:bodyPr>
            <a:lstStyle/>
            <a:p>
              <a:r>
                <a:rPr lang="en-US" sz="1400" b="1" dirty="0" smtClean="0">
                  <a:solidFill>
                    <a:srgbClr val="C0504D">
                      <a:lumMod val="75000"/>
                    </a:srgbClr>
                  </a:solidFill>
                  <a:latin typeface="Arial"/>
                  <a:cs typeface="Arial"/>
                </a:rPr>
                <a:t>Control C</a:t>
              </a:r>
              <a:endParaRPr lang="en-US" sz="1400" b="1" dirty="0">
                <a:solidFill>
                  <a:srgbClr val="C0504D">
                    <a:lumMod val="75000"/>
                  </a:srgbClr>
                </a:solidFill>
                <a:latin typeface="Arial"/>
                <a:cs typeface="Arial"/>
              </a:endParaRPr>
            </a:p>
          </p:txBody>
        </p:sp>
        <p:sp>
          <p:nvSpPr>
            <p:cNvPr id="143" name="Rectangle 142"/>
            <p:cNvSpPr/>
            <p:nvPr/>
          </p:nvSpPr>
          <p:spPr>
            <a:xfrm>
              <a:off x="7682181" y="3503012"/>
              <a:ext cx="1076176" cy="1151410"/>
            </a:xfrm>
            <a:prstGeom prst="rect">
              <a:avLst/>
            </a:prstGeom>
            <a:noFill/>
            <a:ln w="28575"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prstClr val="black"/>
                </a:solidFill>
                <a:latin typeface="Arial"/>
                <a:cs typeface="Arial"/>
              </a:endParaRPr>
            </a:p>
          </p:txBody>
        </p:sp>
      </p:grpSp>
      <p:sp>
        <p:nvSpPr>
          <p:cNvPr id="145" name="Down Arrow 144"/>
          <p:cNvSpPr/>
          <p:nvPr/>
        </p:nvSpPr>
        <p:spPr>
          <a:xfrm>
            <a:off x="2757794" y="4321801"/>
            <a:ext cx="132317" cy="372256"/>
          </a:xfrm>
          <a:prstGeom prst="downArrow">
            <a:avLst/>
          </a:prstGeom>
          <a:solidFill>
            <a:srgbClr val="FF6600"/>
          </a:solidFill>
          <a:ln>
            <a:solidFill>
              <a:srgbClr val="FF6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Arial"/>
              <a:cs typeface="Arial"/>
            </a:endParaRPr>
          </a:p>
        </p:txBody>
      </p:sp>
      <p:sp>
        <p:nvSpPr>
          <p:cNvPr id="146" name="Freeform 145"/>
          <p:cNvSpPr/>
          <p:nvPr/>
        </p:nvSpPr>
        <p:spPr>
          <a:xfrm>
            <a:off x="2533999" y="3672470"/>
            <a:ext cx="286245" cy="662211"/>
          </a:xfrm>
          <a:custGeom>
            <a:avLst/>
            <a:gdLst>
              <a:gd name="connsiteX0" fmla="*/ 295586 w 308346"/>
              <a:gd name="connsiteY0" fmla="*/ 0 h 569333"/>
              <a:gd name="connsiteX1" fmla="*/ 273690 w 308346"/>
              <a:gd name="connsiteY1" fmla="*/ 459846 h 569333"/>
              <a:gd name="connsiteX2" fmla="*/ 0 w 308346"/>
              <a:gd name="connsiteY2" fmla="*/ 569333 h 569333"/>
              <a:gd name="connsiteX0" fmla="*/ 295586 w 297488"/>
              <a:gd name="connsiteY0" fmla="*/ 0 h 569333"/>
              <a:gd name="connsiteX1" fmla="*/ 197056 w 297488"/>
              <a:gd name="connsiteY1" fmla="*/ 394154 h 569333"/>
              <a:gd name="connsiteX2" fmla="*/ 0 w 297488"/>
              <a:gd name="connsiteY2" fmla="*/ 569333 h 569333"/>
              <a:gd name="connsiteX0" fmla="*/ 295586 w 323468"/>
              <a:gd name="connsiteY0" fmla="*/ 0 h 569333"/>
              <a:gd name="connsiteX1" fmla="*/ 197056 w 323468"/>
              <a:gd name="connsiteY1" fmla="*/ 394154 h 569333"/>
              <a:gd name="connsiteX2" fmla="*/ 0 w 323468"/>
              <a:gd name="connsiteY2" fmla="*/ 569333 h 569333"/>
              <a:gd name="connsiteX0" fmla="*/ 450332 w 450980"/>
              <a:gd name="connsiteY0" fmla="*/ 0 h 569333"/>
              <a:gd name="connsiteX1" fmla="*/ 67164 w 450980"/>
              <a:gd name="connsiteY1" fmla="*/ 339411 h 569333"/>
              <a:gd name="connsiteX2" fmla="*/ 154746 w 450980"/>
              <a:gd name="connsiteY2" fmla="*/ 569333 h 569333"/>
              <a:gd name="connsiteX0" fmla="*/ 536434 w 536876"/>
              <a:gd name="connsiteY0" fmla="*/ 0 h 645974"/>
              <a:gd name="connsiteX1" fmla="*/ 153266 w 536876"/>
              <a:gd name="connsiteY1" fmla="*/ 339411 h 645974"/>
              <a:gd name="connsiteX2" fmla="*/ 0 w 536876"/>
              <a:gd name="connsiteY2" fmla="*/ 645974 h 645974"/>
              <a:gd name="connsiteX0" fmla="*/ 537064 w 537420"/>
              <a:gd name="connsiteY0" fmla="*/ 0 h 645974"/>
              <a:gd name="connsiteX1" fmla="*/ 77262 w 537420"/>
              <a:gd name="connsiteY1" fmla="*/ 350360 h 645974"/>
              <a:gd name="connsiteX2" fmla="*/ 630 w 537420"/>
              <a:gd name="connsiteY2" fmla="*/ 645974 h 645974"/>
              <a:gd name="connsiteX0" fmla="*/ 538056 w 538418"/>
              <a:gd name="connsiteY0" fmla="*/ 0 h 645974"/>
              <a:gd name="connsiteX1" fmla="*/ 78254 w 538418"/>
              <a:gd name="connsiteY1" fmla="*/ 350360 h 645974"/>
              <a:gd name="connsiteX2" fmla="*/ 1622 w 538418"/>
              <a:gd name="connsiteY2" fmla="*/ 645974 h 645974"/>
              <a:gd name="connsiteX0" fmla="*/ 536434 w 536820"/>
              <a:gd name="connsiteY0" fmla="*/ 0 h 645974"/>
              <a:gd name="connsiteX1" fmla="*/ 100150 w 536820"/>
              <a:gd name="connsiteY1" fmla="*/ 313403 h 645974"/>
              <a:gd name="connsiteX2" fmla="*/ 0 w 536820"/>
              <a:gd name="connsiteY2" fmla="*/ 645974 h 645974"/>
              <a:gd name="connsiteX0" fmla="*/ 536434 w 536768"/>
              <a:gd name="connsiteY0" fmla="*/ 0 h 645974"/>
              <a:gd name="connsiteX1" fmla="*/ 100150 w 536768"/>
              <a:gd name="connsiteY1" fmla="*/ 313403 h 645974"/>
              <a:gd name="connsiteX2" fmla="*/ 0 w 536768"/>
              <a:gd name="connsiteY2" fmla="*/ 645974 h 645974"/>
              <a:gd name="connsiteX0" fmla="*/ 536773 w 537061"/>
              <a:gd name="connsiteY0" fmla="*/ 0 h 645974"/>
              <a:gd name="connsiteX1" fmla="*/ 33294 w 537061"/>
              <a:gd name="connsiteY1" fmla="*/ 310043 h 645974"/>
              <a:gd name="connsiteX2" fmla="*/ 339 w 537061"/>
              <a:gd name="connsiteY2" fmla="*/ 645974 h 645974"/>
              <a:gd name="connsiteX0" fmla="*/ 536434 w 536710"/>
              <a:gd name="connsiteY0" fmla="*/ 0 h 645974"/>
              <a:gd name="connsiteX1" fmla="*/ 32955 w 536710"/>
              <a:gd name="connsiteY1" fmla="*/ 310043 h 645974"/>
              <a:gd name="connsiteX2" fmla="*/ 0 w 536710"/>
              <a:gd name="connsiteY2" fmla="*/ 645974 h 645974"/>
              <a:gd name="connsiteX0" fmla="*/ 536434 w 536434"/>
              <a:gd name="connsiteY0" fmla="*/ 0 h 645974"/>
              <a:gd name="connsiteX1" fmla="*/ 196058 w 536434"/>
              <a:gd name="connsiteY1" fmla="*/ 225450 h 645974"/>
              <a:gd name="connsiteX2" fmla="*/ 32955 w 536434"/>
              <a:gd name="connsiteY2" fmla="*/ 310043 h 645974"/>
              <a:gd name="connsiteX3" fmla="*/ 0 w 536434"/>
              <a:gd name="connsiteY3" fmla="*/ 645974 h 645974"/>
              <a:gd name="connsiteX0" fmla="*/ 547391 w 547391"/>
              <a:gd name="connsiteY0" fmla="*/ 0 h 645974"/>
              <a:gd name="connsiteX1" fmla="*/ 448918 w 547391"/>
              <a:gd name="connsiteY1" fmla="*/ 252328 h 645974"/>
              <a:gd name="connsiteX2" fmla="*/ 43912 w 547391"/>
              <a:gd name="connsiteY2" fmla="*/ 310043 h 645974"/>
              <a:gd name="connsiteX3" fmla="*/ 10957 w 547391"/>
              <a:gd name="connsiteY3" fmla="*/ 645974 h 645974"/>
              <a:gd name="connsiteX0" fmla="*/ 538907 w 538907"/>
              <a:gd name="connsiteY0" fmla="*/ 0 h 645974"/>
              <a:gd name="connsiteX1" fmla="*/ 440434 w 538907"/>
              <a:gd name="connsiteY1" fmla="*/ 252328 h 645974"/>
              <a:gd name="connsiteX2" fmla="*/ 55586 w 538907"/>
              <a:gd name="connsiteY2" fmla="*/ 387316 h 645974"/>
              <a:gd name="connsiteX3" fmla="*/ 2473 w 538907"/>
              <a:gd name="connsiteY3" fmla="*/ 645974 h 645974"/>
              <a:gd name="connsiteX0" fmla="*/ 538907 w 538907"/>
              <a:gd name="connsiteY0" fmla="*/ 0 h 645974"/>
              <a:gd name="connsiteX1" fmla="*/ 440434 w 538907"/>
              <a:gd name="connsiteY1" fmla="*/ 252328 h 645974"/>
              <a:gd name="connsiteX2" fmla="*/ 55586 w 538907"/>
              <a:gd name="connsiteY2" fmla="*/ 387316 h 645974"/>
              <a:gd name="connsiteX3" fmla="*/ 2473 w 538907"/>
              <a:gd name="connsiteY3" fmla="*/ 645974 h 645974"/>
              <a:gd name="connsiteX0" fmla="*/ 541524 w 541524"/>
              <a:gd name="connsiteY0" fmla="*/ 0 h 645974"/>
              <a:gd name="connsiteX1" fmla="*/ 500167 w 541524"/>
              <a:gd name="connsiteY1" fmla="*/ 312803 h 645974"/>
              <a:gd name="connsiteX2" fmla="*/ 58203 w 541524"/>
              <a:gd name="connsiteY2" fmla="*/ 387316 h 645974"/>
              <a:gd name="connsiteX3" fmla="*/ 5090 w 541524"/>
              <a:gd name="connsiteY3" fmla="*/ 645974 h 645974"/>
              <a:gd name="connsiteX0" fmla="*/ 541524 w 541529"/>
              <a:gd name="connsiteY0" fmla="*/ 0 h 645974"/>
              <a:gd name="connsiteX1" fmla="*/ 500167 w 541529"/>
              <a:gd name="connsiteY1" fmla="*/ 312803 h 645974"/>
              <a:gd name="connsiteX2" fmla="*/ 58203 w 541529"/>
              <a:gd name="connsiteY2" fmla="*/ 387316 h 645974"/>
              <a:gd name="connsiteX3" fmla="*/ 5090 w 541529"/>
              <a:gd name="connsiteY3" fmla="*/ 645974 h 645974"/>
              <a:gd name="connsiteX0" fmla="*/ 541524 w 541879"/>
              <a:gd name="connsiteY0" fmla="*/ 0 h 645974"/>
              <a:gd name="connsiteX1" fmla="*/ 500167 w 541879"/>
              <a:gd name="connsiteY1" fmla="*/ 312803 h 645974"/>
              <a:gd name="connsiteX2" fmla="*/ 58203 w 541879"/>
              <a:gd name="connsiteY2" fmla="*/ 387316 h 645974"/>
              <a:gd name="connsiteX3" fmla="*/ 5090 w 541879"/>
              <a:gd name="connsiteY3" fmla="*/ 645974 h 645974"/>
              <a:gd name="connsiteX0" fmla="*/ 538513 w 538514"/>
              <a:gd name="connsiteY0" fmla="*/ 0 h 645974"/>
              <a:gd name="connsiteX1" fmla="*/ 429961 w 538514"/>
              <a:gd name="connsiteY1" fmla="*/ 306084 h 645974"/>
              <a:gd name="connsiteX2" fmla="*/ 55192 w 538514"/>
              <a:gd name="connsiteY2" fmla="*/ 387316 h 645974"/>
              <a:gd name="connsiteX3" fmla="*/ 2079 w 538514"/>
              <a:gd name="connsiteY3" fmla="*/ 645974 h 645974"/>
              <a:gd name="connsiteX0" fmla="*/ 538513 w 538516"/>
              <a:gd name="connsiteY0" fmla="*/ 0 h 645974"/>
              <a:gd name="connsiteX1" fmla="*/ 429961 w 538516"/>
              <a:gd name="connsiteY1" fmla="*/ 306084 h 645974"/>
              <a:gd name="connsiteX2" fmla="*/ 55192 w 538516"/>
              <a:gd name="connsiteY2" fmla="*/ 387316 h 645974"/>
              <a:gd name="connsiteX3" fmla="*/ 2079 w 538516"/>
              <a:gd name="connsiteY3" fmla="*/ 645974 h 645974"/>
              <a:gd name="connsiteX0" fmla="*/ 538513 w 538516"/>
              <a:gd name="connsiteY0" fmla="*/ 0 h 645974"/>
              <a:gd name="connsiteX1" fmla="*/ 429961 w 538516"/>
              <a:gd name="connsiteY1" fmla="*/ 306084 h 645974"/>
              <a:gd name="connsiteX2" fmla="*/ 55192 w 538516"/>
              <a:gd name="connsiteY2" fmla="*/ 387316 h 645974"/>
              <a:gd name="connsiteX3" fmla="*/ 2079 w 538516"/>
              <a:gd name="connsiteY3" fmla="*/ 645974 h 645974"/>
              <a:gd name="connsiteX0" fmla="*/ 348013 w 449858"/>
              <a:gd name="connsiteY0" fmla="*/ 0 h 627831"/>
              <a:gd name="connsiteX1" fmla="*/ 429961 w 449858"/>
              <a:gd name="connsiteY1" fmla="*/ 287941 h 627831"/>
              <a:gd name="connsiteX2" fmla="*/ 55192 w 449858"/>
              <a:gd name="connsiteY2" fmla="*/ 369173 h 627831"/>
              <a:gd name="connsiteX3" fmla="*/ 2079 w 449858"/>
              <a:gd name="connsiteY3" fmla="*/ 627831 h 627831"/>
              <a:gd name="connsiteX0" fmla="*/ 429961 w 429961"/>
              <a:gd name="connsiteY0" fmla="*/ 0 h 339890"/>
              <a:gd name="connsiteX1" fmla="*/ 55192 w 429961"/>
              <a:gd name="connsiteY1" fmla="*/ 81232 h 339890"/>
              <a:gd name="connsiteX2" fmla="*/ 2079 w 429961"/>
              <a:gd name="connsiteY2" fmla="*/ 339890 h 339890"/>
              <a:gd name="connsiteX0" fmla="*/ 155739 w 155739"/>
              <a:gd name="connsiteY0" fmla="*/ 0 h 666461"/>
              <a:gd name="connsiteX1" fmla="*/ 53113 w 155739"/>
              <a:gd name="connsiteY1" fmla="*/ 407803 h 666461"/>
              <a:gd name="connsiteX2" fmla="*/ 0 w 155739"/>
              <a:gd name="connsiteY2" fmla="*/ 666461 h 666461"/>
              <a:gd name="connsiteX0" fmla="*/ 155739 w 155761"/>
              <a:gd name="connsiteY0" fmla="*/ 0 h 666461"/>
              <a:gd name="connsiteX1" fmla="*/ 53113 w 155761"/>
              <a:gd name="connsiteY1" fmla="*/ 407803 h 666461"/>
              <a:gd name="connsiteX2" fmla="*/ 0 w 155761"/>
              <a:gd name="connsiteY2" fmla="*/ 666461 h 666461"/>
              <a:gd name="connsiteX0" fmla="*/ 131712 w 131741"/>
              <a:gd name="connsiteY0" fmla="*/ 0 h 663029"/>
              <a:gd name="connsiteX1" fmla="*/ 53113 w 131741"/>
              <a:gd name="connsiteY1" fmla="*/ 404371 h 663029"/>
              <a:gd name="connsiteX2" fmla="*/ 0 w 131741"/>
              <a:gd name="connsiteY2" fmla="*/ 663029 h 663029"/>
              <a:gd name="connsiteX0" fmla="*/ 128280 w 128311"/>
              <a:gd name="connsiteY0" fmla="*/ 0 h 659596"/>
              <a:gd name="connsiteX1" fmla="*/ 53113 w 128311"/>
              <a:gd name="connsiteY1" fmla="*/ 400938 h 659596"/>
              <a:gd name="connsiteX2" fmla="*/ 0 w 128311"/>
              <a:gd name="connsiteY2" fmla="*/ 659596 h 659596"/>
              <a:gd name="connsiteX0" fmla="*/ 117983 w 118019"/>
              <a:gd name="connsiteY0" fmla="*/ 0 h 656164"/>
              <a:gd name="connsiteX1" fmla="*/ 53113 w 118019"/>
              <a:gd name="connsiteY1" fmla="*/ 397506 h 656164"/>
              <a:gd name="connsiteX2" fmla="*/ 0 w 118019"/>
              <a:gd name="connsiteY2" fmla="*/ 656164 h 656164"/>
              <a:gd name="connsiteX0" fmla="*/ 119484 w 119503"/>
              <a:gd name="connsiteY0" fmla="*/ 0 h 656164"/>
              <a:gd name="connsiteX1" fmla="*/ 13425 w 119503"/>
              <a:gd name="connsiteY1" fmla="*/ 383776 h 656164"/>
              <a:gd name="connsiteX2" fmla="*/ 1501 w 119503"/>
              <a:gd name="connsiteY2" fmla="*/ 656164 h 656164"/>
              <a:gd name="connsiteX0" fmla="*/ 118383 w 118403"/>
              <a:gd name="connsiteY0" fmla="*/ 0 h 656164"/>
              <a:gd name="connsiteX1" fmla="*/ 15757 w 118403"/>
              <a:gd name="connsiteY1" fmla="*/ 383776 h 656164"/>
              <a:gd name="connsiteX2" fmla="*/ 400 w 118403"/>
              <a:gd name="connsiteY2" fmla="*/ 656164 h 656164"/>
              <a:gd name="connsiteX0" fmla="*/ 117983 w 118001"/>
              <a:gd name="connsiteY0" fmla="*/ 0 h 656164"/>
              <a:gd name="connsiteX1" fmla="*/ 15357 w 118001"/>
              <a:gd name="connsiteY1" fmla="*/ 383776 h 656164"/>
              <a:gd name="connsiteX2" fmla="*/ 0 w 118001"/>
              <a:gd name="connsiteY2" fmla="*/ 656164 h 656164"/>
              <a:gd name="connsiteX0" fmla="*/ 124204 w 124229"/>
              <a:gd name="connsiteY0" fmla="*/ 0 h 656164"/>
              <a:gd name="connsiteX1" fmla="*/ 21578 w 124229"/>
              <a:gd name="connsiteY1" fmla="*/ 383776 h 656164"/>
              <a:gd name="connsiteX2" fmla="*/ 6221 w 124229"/>
              <a:gd name="connsiteY2" fmla="*/ 656164 h 656164"/>
              <a:gd name="connsiteX0" fmla="*/ 109305 w 342084"/>
              <a:gd name="connsiteY0" fmla="*/ 0 h 680354"/>
              <a:gd name="connsiteX1" fmla="*/ 6679 w 342084"/>
              <a:gd name="connsiteY1" fmla="*/ 383776 h 680354"/>
              <a:gd name="connsiteX2" fmla="*/ 342084 w 342084"/>
              <a:gd name="connsiteY2" fmla="*/ 680354 h 680354"/>
              <a:gd name="connsiteX0" fmla="*/ 0 w 232779"/>
              <a:gd name="connsiteY0" fmla="*/ 0 h 680354"/>
              <a:gd name="connsiteX1" fmla="*/ 139279 w 232779"/>
              <a:gd name="connsiteY1" fmla="*/ 395871 h 680354"/>
              <a:gd name="connsiteX2" fmla="*/ 232779 w 232779"/>
              <a:gd name="connsiteY2" fmla="*/ 680354 h 680354"/>
              <a:gd name="connsiteX0" fmla="*/ 0 w 232779"/>
              <a:gd name="connsiteY0" fmla="*/ 0 h 680354"/>
              <a:gd name="connsiteX1" fmla="*/ 181613 w 232779"/>
              <a:gd name="connsiteY1" fmla="*/ 359586 h 680354"/>
              <a:gd name="connsiteX2" fmla="*/ 232779 w 232779"/>
              <a:gd name="connsiteY2" fmla="*/ 680354 h 680354"/>
              <a:gd name="connsiteX0" fmla="*/ 0 w 232779"/>
              <a:gd name="connsiteY0" fmla="*/ 0 h 680354"/>
              <a:gd name="connsiteX1" fmla="*/ 181613 w 232779"/>
              <a:gd name="connsiteY1" fmla="*/ 359586 h 680354"/>
              <a:gd name="connsiteX2" fmla="*/ 232779 w 232779"/>
              <a:gd name="connsiteY2" fmla="*/ 680354 h 680354"/>
              <a:gd name="connsiteX0" fmla="*/ 0 w 204933"/>
              <a:gd name="connsiteY0" fmla="*/ 0 h 644068"/>
              <a:gd name="connsiteX1" fmla="*/ 181613 w 204933"/>
              <a:gd name="connsiteY1" fmla="*/ 359586 h 644068"/>
              <a:gd name="connsiteX2" fmla="*/ 202541 w 204933"/>
              <a:gd name="connsiteY2" fmla="*/ 644068 h 644068"/>
              <a:gd name="connsiteX0" fmla="*/ 0 w 214684"/>
              <a:gd name="connsiteY0" fmla="*/ 0 h 662211"/>
              <a:gd name="connsiteX1" fmla="*/ 181613 w 214684"/>
              <a:gd name="connsiteY1" fmla="*/ 359586 h 662211"/>
              <a:gd name="connsiteX2" fmla="*/ 214636 w 214684"/>
              <a:gd name="connsiteY2" fmla="*/ 662211 h 662211"/>
            </a:gdLst>
            <a:ahLst/>
            <a:cxnLst>
              <a:cxn ang="0">
                <a:pos x="connsiteX0" y="connsiteY0"/>
              </a:cxn>
              <a:cxn ang="0">
                <a:pos x="connsiteX1" y="connsiteY1"/>
              </a:cxn>
              <a:cxn ang="0">
                <a:pos x="connsiteX2" y="connsiteY2"/>
              </a:cxn>
            </a:cxnLst>
            <a:rect l="l" t="t" r="r" b="b"/>
            <a:pathLst>
              <a:path w="214684" h="662211">
                <a:moveTo>
                  <a:pt x="0" y="0"/>
                </a:moveTo>
                <a:cubicBezTo>
                  <a:pt x="1535" y="222714"/>
                  <a:pt x="145840" y="249218"/>
                  <a:pt x="181613" y="359586"/>
                </a:cubicBezTo>
                <a:cubicBezTo>
                  <a:pt x="217386" y="469955"/>
                  <a:pt x="214636" y="662211"/>
                  <a:pt x="214636" y="662211"/>
                </a:cubicBezTo>
              </a:path>
            </a:pathLst>
          </a:custGeom>
          <a:ln w="76200" cmpd="sng">
            <a:solidFill>
              <a:srgbClr val="FF66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cs typeface="Arial"/>
            </a:endParaRPr>
          </a:p>
        </p:txBody>
      </p:sp>
      <p:cxnSp>
        <p:nvCxnSpPr>
          <p:cNvPr id="147" name="Straight Connector 146"/>
          <p:cNvCxnSpPr/>
          <p:nvPr/>
        </p:nvCxnSpPr>
        <p:spPr>
          <a:xfrm>
            <a:off x="2535581" y="1915708"/>
            <a:ext cx="0" cy="1766950"/>
          </a:xfrm>
          <a:prstGeom prst="line">
            <a:avLst/>
          </a:prstGeom>
          <a:ln w="38100" cmpd="sng">
            <a:solidFill>
              <a:srgbClr val="FF6600"/>
            </a:solidFill>
            <a:prstDash val="sysDash"/>
          </a:ln>
          <a:effectLst/>
        </p:spPr>
        <p:style>
          <a:lnRef idx="2">
            <a:schemeClr val="accent1"/>
          </a:lnRef>
          <a:fillRef idx="0">
            <a:schemeClr val="accent1"/>
          </a:fillRef>
          <a:effectRef idx="1">
            <a:schemeClr val="accent1"/>
          </a:effectRef>
          <a:fontRef idx="minor">
            <a:schemeClr val="tx1"/>
          </a:fontRef>
        </p:style>
      </p:cxnSp>
      <p:sp>
        <p:nvSpPr>
          <p:cNvPr id="148" name="Down Arrow 147"/>
          <p:cNvSpPr/>
          <p:nvPr/>
        </p:nvSpPr>
        <p:spPr>
          <a:xfrm>
            <a:off x="4403706" y="4303933"/>
            <a:ext cx="132317" cy="372256"/>
          </a:xfrm>
          <a:prstGeom prst="downArrow">
            <a:avLst/>
          </a:prstGeom>
          <a:solidFill>
            <a:srgbClr val="FF6600"/>
          </a:solidFill>
          <a:ln>
            <a:solidFill>
              <a:srgbClr val="FF6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Arial"/>
              <a:cs typeface="Arial"/>
            </a:endParaRPr>
          </a:p>
        </p:txBody>
      </p:sp>
      <p:sp>
        <p:nvSpPr>
          <p:cNvPr id="149" name="Freeform 148"/>
          <p:cNvSpPr/>
          <p:nvPr/>
        </p:nvSpPr>
        <p:spPr>
          <a:xfrm>
            <a:off x="2701188" y="3665637"/>
            <a:ext cx="1774264" cy="656164"/>
          </a:xfrm>
          <a:custGeom>
            <a:avLst/>
            <a:gdLst>
              <a:gd name="connsiteX0" fmla="*/ 295586 w 308346"/>
              <a:gd name="connsiteY0" fmla="*/ 0 h 569333"/>
              <a:gd name="connsiteX1" fmla="*/ 273690 w 308346"/>
              <a:gd name="connsiteY1" fmla="*/ 459846 h 569333"/>
              <a:gd name="connsiteX2" fmla="*/ 0 w 308346"/>
              <a:gd name="connsiteY2" fmla="*/ 569333 h 569333"/>
              <a:gd name="connsiteX0" fmla="*/ 295586 w 297488"/>
              <a:gd name="connsiteY0" fmla="*/ 0 h 569333"/>
              <a:gd name="connsiteX1" fmla="*/ 197056 w 297488"/>
              <a:gd name="connsiteY1" fmla="*/ 394154 h 569333"/>
              <a:gd name="connsiteX2" fmla="*/ 0 w 297488"/>
              <a:gd name="connsiteY2" fmla="*/ 569333 h 569333"/>
              <a:gd name="connsiteX0" fmla="*/ 295586 w 323468"/>
              <a:gd name="connsiteY0" fmla="*/ 0 h 569333"/>
              <a:gd name="connsiteX1" fmla="*/ 197056 w 323468"/>
              <a:gd name="connsiteY1" fmla="*/ 394154 h 569333"/>
              <a:gd name="connsiteX2" fmla="*/ 0 w 323468"/>
              <a:gd name="connsiteY2" fmla="*/ 569333 h 569333"/>
              <a:gd name="connsiteX0" fmla="*/ 450332 w 450980"/>
              <a:gd name="connsiteY0" fmla="*/ 0 h 569333"/>
              <a:gd name="connsiteX1" fmla="*/ 67164 w 450980"/>
              <a:gd name="connsiteY1" fmla="*/ 339411 h 569333"/>
              <a:gd name="connsiteX2" fmla="*/ 154746 w 450980"/>
              <a:gd name="connsiteY2" fmla="*/ 569333 h 569333"/>
              <a:gd name="connsiteX0" fmla="*/ 536434 w 536876"/>
              <a:gd name="connsiteY0" fmla="*/ 0 h 645974"/>
              <a:gd name="connsiteX1" fmla="*/ 153266 w 536876"/>
              <a:gd name="connsiteY1" fmla="*/ 339411 h 645974"/>
              <a:gd name="connsiteX2" fmla="*/ 0 w 536876"/>
              <a:gd name="connsiteY2" fmla="*/ 645974 h 645974"/>
              <a:gd name="connsiteX0" fmla="*/ 537064 w 537420"/>
              <a:gd name="connsiteY0" fmla="*/ 0 h 645974"/>
              <a:gd name="connsiteX1" fmla="*/ 77262 w 537420"/>
              <a:gd name="connsiteY1" fmla="*/ 350360 h 645974"/>
              <a:gd name="connsiteX2" fmla="*/ 630 w 537420"/>
              <a:gd name="connsiteY2" fmla="*/ 645974 h 645974"/>
              <a:gd name="connsiteX0" fmla="*/ 538056 w 538418"/>
              <a:gd name="connsiteY0" fmla="*/ 0 h 645974"/>
              <a:gd name="connsiteX1" fmla="*/ 78254 w 538418"/>
              <a:gd name="connsiteY1" fmla="*/ 350360 h 645974"/>
              <a:gd name="connsiteX2" fmla="*/ 1622 w 538418"/>
              <a:gd name="connsiteY2" fmla="*/ 645974 h 645974"/>
              <a:gd name="connsiteX0" fmla="*/ 536434 w 536820"/>
              <a:gd name="connsiteY0" fmla="*/ 0 h 645974"/>
              <a:gd name="connsiteX1" fmla="*/ 100150 w 536820"/>
              <a:gd name="connsiteY1" fmla="*/ 313403 h 645974"/>
              <a:gd name="connsiteX2" fmla="*/ 0 w 536820"/>
              <a:gd name="connsiteY2" fmla="*/ 645974 h 645974"/>
              <a:gd name="connsiteX0" fmla="*/ 536434 w 536768"/>
              <a:gd name="connsiteY0" fmla="*/ 0 h 645974"/>
              <a:gd name="connsiteX1" fmla="*/ 100150 w 536768"/>
              <a:gd name="connsiteY1" fmla="*/ 313403 h 645974"/>
              <a:gd name="connsiteX2" fmla="*/ 0 w 536768"/>
              <a:gd name="connsiteY2" fmla="*/ 645974 h 645974"/>
              <a:gd name="connsiteX0" fmla="*/ 536773 w 537061"/>
              <a:gd name="connsiteY0" fmla="*/ 0 h 645974"/>
              <a:gd name="connsiteX1" fmla="*/ 33294 w 537061"/>
              <a:gd name="connsiteY1" fmla="*/ 310043 h 645974"/>
              <a:gd name="connsiteX2" fmla="*/ 339 w 537061"/>
              <a:gd name="connsiteY2" fmla="*/ 645974 h 645974"/>
              <a:gd name="connsiteX0" fmla="*/ 536434 w 536710"/>
              <a:gd name="connsiteY0" fmla="*/ 0 h 645974"/>
              <a:gd name="connsiteX1" fmla="*/ 32955 w 536710"/>
              <a:gd name="connsiteY1" fmla="*/ 310043 h 645974"/>
              <a:gd name="connsiteX2" fmla="*/ 0 w 536710"/>
              <a:gd name="connsiteY2" fmla="*/ 645974 h 645974"/>
              <a:gd name="connsiteX0" fmla="*/ 536434 w 536434"/>
              <a:gd name="connsiteY0" fmla="*/ 0 h 645974"/>
              <a:gd name="connsiteX1" fmla="*/ 196058 w 536434"/>
              <a:gd name="connsiteY1" fmla="*/ 225450 h 645974"/>
              <a:gd name="connsiteX2" fmla="*/ 32955 w 536434"/>
              <a:gd name="connsiteY2" fmla="*/ 310043 h 645974"/>
              <a:gd name="connsiteX3" fmla="*/ 0 w 536434"/>
              <a:gd name="connsiteY3" fmla="*/ 645974 h 645974"/>
              <a:gd name="connsiteX0" fmla="*/ 547391 w 547391"/>
              <a:gd name="connsiteY0" fmla="*/ 0 h 645974"/>
              <a:gd name="connsiteX1" fmla="*/ 448918 w 547391"/>
              <a:gd name="connsiteY1" fmla="*/ 252328 h 645974"/>
              <a:gd name="connsiteX2" fmla="*/ 43912 w 547391"/>
              <a:gd name="connsiteY2" fmla="*/ 310043 h 645974"/>
              <a:gd name="connsiteX3" fmla="*/ 10957 w 547391"/>
              <a:gd name="connsiteY3" fmla="*/ 645974 h 645974"/>
              <a:gd name="connsiteX0" fmla="*/ 538907 w 538907"/>
              <a:gd name="connsiteY0" fmla="*/ 0 h 645974"/>
              <a:gd name="connsiteX1" fmla="*/ 440434 w 538907"/>
              <a:gd name="connsiteY1" fmla="*/ 252328 h 645974"/>
              <a:gd name="connsiteX2" fmla="*/ 55586 w 538907"/>
              <a:gd name="connsiteY2" fmla="*/ 387316 h 645974"/>
              <a:gd name="connsiteX3" fmla="*/ 2473 w 538907"/>
              <a:gd name="connsiteY3" fmla="*/ 645974 h 645974"/>
              <a:gd name="connsiteX0" fmla="*/ 538907 w 538907"/>
              <a:gd name="connsiteY0" fmla="*/ 0 h 645974"/>
              <a:gd name="connsiteX1" fmla="*/ 440434 w 538907"/>
              <a:gd name="connsiteY1" fmla="*/ 252328 h 645974"/>
              <a:gd name="connsiteX2" fmla="*/ 55586 w 538907"/>
              <a:gd name="connsiteY2" fmla="*/ 387316 h 645974"/>
              <a:gd name="connsiteX3" fmla="*/ 2473 w 538907"/>
              <a:gd name="connsiteY3" fmla="*/ 645974 h 645974"/>
              <a:gd name="connsiteX0" fmla="*/ 541524 w 541524"/>
              <a:gd name="connsiteY0" fmla="*/ 0 h 645974"/>
              <a:gd name="connsiteX1" fmla="*/ 500167 w 541524"/>
              <a:gd name="connsiteY1" fmla="*/ 312803 h 645974"/>
              <a:gd name="connsiteX2" fmla="*/ 58203 w 541524"/>
              <a:gd name="connsiteY2" fmla="*/ 387316 h 645974"/>
              <a:gd name="connsiteX3" fmla="*/ 5090 w 541524"/>
              <a:gd name="connsiteY3" fmla="*/ 645974 h 645974"/>
              <a:gd name="connsiteX0" fmla="*/ 541524 w 541529"/>
              <a:gd name="connsiteY0" fmla="*/ 0 h 645974"/>
              <a:gd name="connsiteX1" fmla="*/ 500167 w 541529"/>
              <a:gd name="connsiteY1" fmla="*/ 312803 h 645974"/>
              <a:gd name="connsiteX2" fmla="*/ 58203 w 541529"/>
              <a:gd name="connsiteY2" fmla="*/ 387316 h 645974"/>
              <a:gd name="connsiteX3" fmla="*/ 5090 w 541529"/>
              <a:gd name="connsiteY3" fmla="*/ 645974 h 645974"/>
              <a:gd name="connsiteX0" fmla="*/ 541524 w 541879"/>
              <a:gd name="connsiteY0" fmla="*/ 0 h 645974"/>
              <a:gd name="connsiteX1" fmla="*/ 500167 w 541879"/>
              <a:gd name="connsiteY1" fmla="*/ 312803 h 645974"/>
              <a:gd name="connsiteX2" fmla="*/ 58203 w 541879"/>
              <a:gd name="connsiteY2" fmla="*/ 387316 h 645974"/>
              <a:gd name="connsiteX3" fmla="*/ 5090 w 541879"/>
              <a:gd name="connsiteY3" fmla="*/ 645974 h 645974"/>
              <a:gd name="connsiteX0" fmla="*/ 538513 w 538514"/>
              <a:gd name="connsiteY0" fmla="*/ 0 h 645974"/>
              <a:gd name="connsiteX1" fmla="*/ 429961 w 538514"/>
              <a:gd name="connsiteY1" fmla="*/ 306084 h 645974"/>
              <a:gd name="connsiteX2" fmla="*/ 55192 w 538514"/>
              <a:gd name="connsiteY2" fmla="*/ 387316 h 645974"/>
              <a:gd name="connsiteX3" fmla="*/ 2079 w 538514"/>
              <a:gd name="connsiteY3" fmla="*/ 645974 h 645974"/>
              <a:gd name="connsiteX0" fmla="*/ 538513 w 538516"/>
              <a:gd name="connsiteY0" fmla="*/ 0 h 645974"/>
              <a:gd name="connsiteX1" fmla="*/ 429961 w 538516"/>
              <a:gd name="connsiteY1" fmla="*/ 306084 h 645974"/>
              <a:gd name="connsiteX2" fmla="*/ 55192 w 538516"/>
              <a:gd name="connsiteY2" fmla="*/ 387316 h 645974"/>
              <a:gd name="connsiteX3" fmla="*/ 2079 w 538516"/>
              <a:gd name="connsiteY3" fmla="*/ 645974 h 645974"/>
              <a:gd name="connsiteX0" fmla="*/ 538513 w 538516"/>
              <a:gd name="connsiteY0" fmla="*/ 0 h 645974"/>
              <a:gd name="connsiteX1" fmla="*/ 429961 w 538516"/>
              <a:gd name="connsiteY1" fmla="*/ 306084 h 645974"/>
              <a:gd name="connsiteX2" fmla="*/ 55192 w 538516"/>
              <a:gd name="connsiteY2" fmla="*/ 387316 h 645974"/>
              <a:gd name="connsiteX3" fmla="*/ 2079 w 538516"/>
              <a:gd name="connsiteY3" fmla="*/ 645974 h 645974"/>
              <a:gd name="connsiteX0" fmla="*/ 348013 w 449858"/>
              <a:gd name="connsiteY0" fmla="*/ 0 h 627831"/>
              <a:gd name="connsiteX1" fmla="*/ 429961 w 449858"/>
              <a:gd name="connsiteY1" fmla="*/ 287941 h 627831"/>
              <a:gd name="connsiteX2" fmla="*/ 55192 w 449858"/>
              <a:gd name="connsiteY2" fmla="*/ 369173 h 627831"/>
              <a:gd name="connsiteX3" fmla="*/ 2079 w 449858"/>
              <a:gd name="connsiteY3" fmla="*/ 627831 h 627831"/>
              <a:gd name="connsiteX0" fmla="*/ 429961 w 429961"/>
              <a:gd name="connsiteY0" fmla="*/ 0 h 339890"/>
              <a:gd name="connsiteX1" fmla="*/ 55192 w 429961"/>
              <a:gd name="connsiteY1" fmla="*/ 81232 h 339890"/>
              <a:gd name="connsiteX2" fmla="*/ 2079 w 429961"/>
              <a:gd name="connsiteY2" fmla="*/ 339890 h 339890"/>
              <a:gd name="connsiteX0" fmla="*/ 155739 w 155739"/>
              <a:gd name="connsiteY0" fmla="*/ 0 h 666461"/>
              <a:gd name="connsiteX1" fmla="*/ 53113 w 155739"/>
              <a:gd name="connsiteY1" fmla="*/ 407803 h 666461"/>
              <a:gd name="connsiteX2" fmla="*/ 0 w 155739"/>
              <a:gd name="connsiteY2" fmla="*/ 666461 h 666461"/>
              <a:gd name="connsiteX0" fmla="*/ 155739 w 155761"/>
              <a:gd name="connsiteY0" fmla="*/ 0 h 666461"/>
              <a:gd name="connsiteX1" fmla="*/ 53113 w 155761"/>
              <a:gd name="connsiteY1" fmla="*/ 407803 h 666461"/>
              <a:gd name="connsiteX2" fmla="*/ 0 w 155761"/>
              <a:gd name="connsiteY2" fmla="*/ 666461 h 666461"/>
              <a:gd name="connsiteX0" fmla="*/ 131712 w 131741"/>
              <a:gd name="connsiteY0" fmla="*/ 0 h 663029"/>
              <a:gd name="connsiteX1" fmla="*/ 53113 w 131741"/>
              <a:gd name="connsiteY1" fmla="*/ 404371 h 663029"/>
              <a:gd name="connsiteX2" fmla="*/ 0 w 131741"/>
              <a:gd name="connsiteY2" fmla="*/ 663029 h 663029"/>
              <a:gd name="connsiteX0" fmla="*/ 128280 w 128311"/>
              <a:gd name="connsiteY0" fmla="*/ 0 h 659596"/>
              <a:gd name="connsiteX1" fmla="*/ 53113 w 128311"/>
              <a:gd name="connsiteY1" fmla="*/ 400938 h 659596"/>
              <a:gd name="connsiteX2" fmla="*/ 0 w 128311"/>
              <a:gd name="connsiteY2" fmla="*/ 659596 h 659596"/>
              <a:gd name="connsiteX0" fmla="*/ 117983 w 118019"/>
              <a:gd name="connsiteY0" fmla="*/ 0 h 656164"/>
              <a:gd name="connsiteX1" fmla="*/ 53113 w 118019"/>
              <a:gd name="connsiteY1" fmla="*/ 397506 h 656164"/>
              <a:gd name="connsiteX2" fmla="*/ 0 w 118019"/>
              <a:gd name="connsiteY2" fmla="*/ 656164 h 656164"/>
              <a:gd name="connsiteX0" fmla="*/ 119484 w 119503"/>
              <a:gd name="connsiteY0" fmla="*/ 0 h 656164"/>
              <a:gd name="connsiteX1" fmla="*/ 13425 w 119503"/>
              <a:gd name="connsiteY1" fmla="*/ 383776 h 656164"/>
              <a:gd name="connsiteX2" fmla="*/ 1501 w 119503"/>
              <a:gd name="connsiteY2" fmla="*/ 656164 h 656164"/>
              <a:gd name="connsiteX0" fmla="*/ 118383 w 118403"/>
              <a:gd name="connsiteY0" fmla="*/ 0 h 656164"/>
              <a:gd name="connsiteX1" fmla="*/ 15757 w 118403"/>
              <a:gd name="connsiteY1" fmla="*/ 383776 h 656164"/>
              <a:gd name="connsiteX2" fmla="*/ 400 w 118403"/>
              <a:gd name="connsiteY2" fmla="*/ 656164 h 656164"/>
              <a:gd name="connsiteX0" fmla="*/ 117983 w 118001"/>
              <a:gd name="connsiteY0" fmla="*/ 0 h 656164"/>
              <a:gd name="connsiteX1" fmla="*/ 15357 w 118001"/>
              <a:gd name="connsiteY1" fmla="*/ 383776 h 656164"/>
              <a:gd name="connsiteX2" fmla="*/ 0 w 118001"/>
              <a:gd name="connsiteY2" fmla="*/ 656164 h 656164"/>
              <a:gd name="connsiteX0" fmla="*/ 124204 w 124229"/>
              <a:gd name="connsiteY0" fmla="*/ 0 h 656164"/>
              <a:gd name="connsiteX1" fmla="*/ 21578 w 124229"/>
              <a:gd name="connsiteY1" fmla="*/ 383776 h 656164"/>
              <a:gd name="connsiteX2" fmla="*/ 6221 w 124229"/>
              <a:gd name="connsiteY2" fmla="*/ 656164 h 656164"/>
              <a:gd name="connsiteX0" fmla="*/ 179294 w 1500645"/>
              <a:gd name="connsiteY0" fmla="*/ 0 h 656164"/>
              <a:gd name="connsiteX1" fmla="*/ 76668 w 1500645"/>
              <a:gd name="connsiteY1" fmla="*/ 383776 h 656164"/>
              <a:gd name="connsiteX2" fmla="*/ 1500645 w 1500645"/>
              <a:gd name="connsiteY2" fmla="*/ 656164 h 656164"/>
              <a:gd name="connsiteX0" fmla="*/ 0 w 1330698"/>
              <a:gd name="connsiteY0" fmla="*/ 0 h 656164"/>
              <a:gd name="connsiteX1" fmla="*/ 1167374 w 1330698"/>
              <a:gd name="connsiteY1" fmla="*/ 311205 h 656164"/>
              <a:gd name="connsiteX2" fmla="*/ 1321351 w 1330698"/>
              <a:gd name="connsiteY2" fmla="*/ 656164 h 656164"/>
            </a:gdLst>
            <a:ahLst/>
            <a:cxnLst>
              <a:cxn ang="0">
                <a:pos x="connsiteX0" y="connsiteY0"/>
              </a:cxn>
              <a:cxn ang="0">
                <a:pos x="connsiteX1" y="connsiteY1"/>
              </a:cxn>
              <a:cxn ang="0">
                <a:pos x="connsiteX2" y="connsiteY2"/>
              </a:cxn>
            </a:cxnLst>
            <a:rect l="l" t="t" r="r" b="b"/>
            <a:pathLst>
              <a:path w="1330698" h="656164">
                <a:moveTo>
                  <a:pt x="0" y="0"/>
                </a:moveTo>
                <a:cubicBezTo>
                  <a:pt x="1535" y="222714"/>
                  <a:pt x="947149" y="201844"/>
                  <a:pt x="1167374" y="311205"/>
                </a:cubicBezTo>
                <a:cubicBezTo>
                  <a:pt x="1387599" y="420566"/>
                  <a:pt x="1321351" y="656164"/>
                  <a:pt x="1321351" y="656164"/>
                </a:cubicBezTo>
              </a:path>
            </a:pathLst>
          </a:custGeom>
          <a:ln w="76200" cmpd="sng">
            <a:solidFill>
              <a:srgbClr val="FF66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cs typeface="Arial"/>
            </a:endParaRPr>
          </a:p>
        </p:txBody>
      </p:sp>
      <p:cxnSp>
        <p:nvCxnSpPr>
          <p:cNvPr id="150" name="Straight Connector 149"/>
          <p:cNvCxnSpPr/>
          <p:nvPr/>
        </p:nvCxnSpPr>
        <p:spPr>
          <a:xfrm>
            <a:off x="2702772" y="1908876"/>
            <a:ext cx="0" cy="1766950"/>
          </a:xfrm>
          <a:prstGeom prst="line">
            <a:avLst/>
          </a:prstGeom>
          <a:ln w="38100" cmpd="sng">
            <a:solidFill>
              <a:srgbClr val="FF6600"/>
            </a:solidFill>
            <a:prstDash val="sysDash"/>
          </a:ln>
          <a:effectLst/>
        </p:spPr>
        <p:style>
          <a:lnRef idx="2">
            <a:schemeClr val="accent1"/>
          </a:lnRef>
          <a:fillRef idx="0">
            <a:schemeClr val="accent1"/>
          </a:fillRef>
          <a:effectRef idx="1">
            <a:schemeClr val="accent1"/>
          </a:effectRef>
          <a:fontRef idx="minor">
            <a:schemeClr val="tx1"/>
          </a:fontRef>
        </p:style>
      </p:cxnSp>
      <p:sp>
        <p:nvSpPr>
          <p:cNvPr id="154" name="Down Arrow 153"/>
          <p:cNvSpPr/>
          <p:nvPr/>
        </p:nvSpPr>
        <p:spPr>
          <a:xfrm>
            <a:off x="8808454" y="4328633"/>
            <a:ext cx="132317" cy="372256"/>
          </a:xfrm>
          <a:prstGeom prst="downArrow">
            <a:avLst/>
          </a:prstGeom>
          <a:solidFill>
            <a:srgbClr val="FF6600"/>
          </a:solidFill>
          <a:ln>
            <a:solidFill>
              <a:srgbClr val="FF6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Arial"/>
              <a:cs typeface="Arial"/>
            </a:endParaRPr>
          </a:p>
        </p:txBody>
      </p:sp>
      <p:sp>
        <p:nvSpPr>
          <p:cNvPr id="155" name="Freeform 154"/>
          <p:cNvSpPr/>
          <p:nvPr/>
        </p:nvSpPr>
        <p:spPr>
          <a:xfrm>
            <a:off x="8583943" y="3681513"/>
            <a:ext cx="289205" cy="652384"/>
          </a:xfrm>
          <a:custGeom>
            <a:avLst/>
            <a:gdLst>
              <a:gd name="connsiteX0" fmla="*/ 295586 w 308346"/>
              <a:gd name="connsiteY0" fmla="*/ 0 h 569333"/>
              <a:gd name="connsiteX1" fmla="*/ 273690 w 308346"/>
              <a:gd name="connsiteY1" fmla="*/ 459846 h 569333"/>
              <a:gd name="connsiteX2" fmla="*/ 0 w 308346"/>
              <a:gd name="connsiteY2" fmla="*/ 569333 h 569333"/>
              <a:gd name="connsiteX0" fmla="*/ 295586 w 297488"/>
              <a:gd name="connsiteY0" fmla="*/ 0 h 569333"/>
              <a:gd name="connsiteX1" fmla="*/ 197056 w 297488"/>
              <a:gd name="connsiteY1" fmla="*/ 394154 h 569333"/>
              <a:gd name="connsiteX2" fmla="*/ 0 w 297488"/>
              <a:gd name="connsiteY2" fmla="*/ 569333 h 569333"/>
              <a:gd name="connsiteX0" fmla="*/ 295586 w 323468"/>
              <a:gd name="connsiteY0" fmla="*/ 0 h 569333"/>
              <a:gd name="connsiteX1" fmla="*/ 197056 w 323468"/>
              <a:gd name="connsiteY1" fmla="*/ 394154 h 569333"/>
              <a:gd name="connsiteX2" fmla="*/ 0 w 323468"/>
              <a:gd name="connsiteY2" fmla="*/ 569333 h 569333"/>
              <a:gd name="connsiteX0" fmla="*/ 450332 w 450980"/>
              <a:gd name="connsiteY0" fmla="*/ 0 h 569333"/>
              <a:gd name="connsiteX1" fmla="*/ 67164 w 450980"/>
              <a:gd name="connsiteY1" fmla="*/ 339411 h 569333"/>
              <a:gd name="connsiteX2" fmla="*/ 154746 w 450980"/>
              <a:gd name="connsiteY2" fmla="*/ 569333 h 569333"/>
              <a:gd name="connsiteX0" fmla="*/ 536434 w 536876"/>
              <a:gd name="connsiteY0" fmla="*/ 0 h 645974"/>
              <a:gd name="connsiteX1" fmla="*/ 153266 w 536876"/>
              <a:gd name="connsiteY1" fmla="*/ 339411 h 645974"/>
              <a:gd name="connsiteX2" fmla="*/ 0 w 536876"/>
              <a:gd name="connsiteY2" fmla="*/ 645974 h 645974"/>
              <a:gd name="connsiteX0" fmla="*/ 537064 w 537420"/>
              <a:gd name="connsiteY0" fmla="*/ 0 h 645974"/>
              <a:gd name="connsiteX1" fmla="*/ 77262 w 537420"/>
              <a:gd name="connsiteY1" fmla="*/ 350360 h 645974"/>
              <a:gd name="connsiteX2" fmla="*/ 630 w 537420"/>
              <a:gd name="connsiteY2" fmla="*/ 645974 h 645974"/>
              <a:gd name="connsiteX0" fmla="*/ 538056 w 538418"/>
              <a:gd name="connsiteY0" fmla="*/ 0 h 645974"/>
              <a:gd name="connsiteX1" fmla="*/ 78254 w 538418"/>
              <a:gd name="connsiteY1" fmla="*/ 350360 h 645974"/>
              <a:gd name="connsiteX2" fmla="*/ 1622 w 538418"/>
              <a:gd name="connsiteY2" fmla="*/ 645974 h 645974"/>
              <a:gd name="connsiteX0" fmla="*/ 536434 w 536820"/>
              <a:gd name="connsiteY0" fmla="*/ 0 h 645974"/>
              <a:gd name="connsiteX1" fmla="*/ 100150 w 536820"/>
              <a:gd name="connsiteY1" fmla="*/ 313403 h 645974"/>
              <a:gd name="connsiteX2" fmla="*/ 0 w 536820"/>
              <a:gd name="connsiteY2" fmla="*/ 645974 h 645974"/>
              <a:gd name="connsiteX0" fmla="*/ 536434 w 536768"/>
              <a:gd name="connsiteY0" fmla="*/ 0 h 645974"/>
              <a:gd name="connsiteX1" fmla="*/ 100150 w 536768"/>
              <a:gd name="connsiteY1" fmla="*/ 313403 h 645974"/>
              <a:gd name="connsiteX2" fmla="*/ 0 w 536768"/>
              <a:gd name="connsiteY2" fmla="*/ 645974 h 645974"/>
              <a:gd name="connsiteX0" fmla="*/ 536773 w 537061"/>
              <a:gd name="connsiteY0" fmla="*/ 0 h 645974"/>
              <a:gd name="connsiteX1" fmla="*/ 33294 w 537061"/>
              <a:gd name="connsiteY1" fmla="*/ 310043 h 645974"/>
              <a:gd name="connsiteX2" fmla="*/ 339 w 537061"/>
              <a:gd name="connsiteY2" fmla="*/ 645974 h 645974"/>
              <a:gd name="connsiteX0" fmla="*/ 536434 w 536710"/>
              <a:gd name="connsiteY0" fmla="*/ 0 h 645974"/>
              <a:gd name="connsiteX1" fmla="*/ 32955 w 536710"/>
              <a:gd name="connsiteY1" fmla="*/ 310043 h 645974"/>
              <a:gd name="connsiteX2" fmla="*/ 0 w 536710"/>
              <a:gd name="connsiteY2" fmla="*/ 645974 h 645974"/>
              <a:gd name="connsiteX0" fmla="*/ 536434 w 536434"/>
              <a:gd name="connsiteY0" fmla="*/ 0 h 645974"/>
              <a:gd name="connsiteX1" fmla="*/ 196058 w 536434"/>
              <a:gd name="connsiteY1" fmla="*/ 225450 h 645974"/>
              <a:gd name="connsiteX2" fmla="*/ 32955 w 536434"/>
              <a:gd name="connsiteY2" fmla="*/ 310043 h 645974"/>
              <a:gd name="connsiteX3" fmla="*/ 0 w 536434"/>
              <a:gd name="connsiteY3" fmla="*/ 645974 h 645974"/>
              <a:gd name="connsiteX0" fmla="*/ 547391 w 547391"/>
              <a:gd name="connsiteY0" fmla="*/ 0 h 645974"/>
              <a:gd name="connsiteX1" fmla="*/ 448918 w 547391"/>
              <a:gd name="connsiteY1" fmla="*/ 252328 h 645974"/>
              <a:gd name="connsiteX2" fmla="*/ 43912 w 547391"/>
              <a:gd name="connsiteY2" fmla="*/ 310043 h 645974"/>
              <a:gd name="connsiteX3" fmla="*/ 10957 w 547391"/>
              <a:gd name="connsiteY3" fmla="*/ 645974 h 645974"/>
              <a:gd name="connsiteX0" fmla="*/ 538907 w 538907"/>
              <a:gd name="connsiteY0" fmla="*/ 0 h 645974"/>
              <a:gd name="connsiteX1" fmla="*/ 440434 w 538907"/>
              <a:gd name="connsiteY1" fmla="*/ 252328 h 645974"/>
              <a:gd name="connsiteX2" fmla="*/ 55586 w 538907"/>
              <a:gd name="connsiteY2" fmla="*/ 387316 h 645974"/>
              <a:gd name="connsiteX3" fmla="*/ 2473 w 538907"/>
              <a:gd name="connsiteY3" fmla="*/ 645974 h 645974"/>
              <a:gd name="connsiteX0" fmla="*/ 538907 w 538907"/>
              <a:gd name="connsiteY0" fmla="*/ 0 h 645974"/>
              <a:gd name="connsiteX1" fmla="*/ 440434 w 538907"/>
              <a:gd name="connsiteY1" fmla="*/ 252328 h 645974"/>
              <a:gd name="connsiteX2" fmla="*/ 55586 w 538907"/>
              <a:gd name="connsiteY2" fmla="*/ 387316 h 645974"/>
              <a:gd name="connsiteX3" fmla="*/ 2473 w 538907"/>
              <a:gd name="connsiteY3" fmla="*/ 645974 h 645974"/>
              <a:gd name="connsiteX0" fmla="*/ 541524 w 541524"/>
              <a:gd name="connsiteY0" fmla="*/ 0 h 645974"/>
              <a:gd name="connsiteX1" fmla="*/ 500167 w 541524"/>
              <a:gd name="connsiteY1" fmla="*/ 312803 h 645974"/>
              <a:gd name="connsiteX2" fmla="*/ 58203 w 541524"/>
              <a:gd name="connsiteY2" fmla="*/ 387316 h 645974"/>
              <a:gd name="connsiteX3" fmla="*/ 5090 w 541524"/>
              <a:gd name="connsiteY3" fmla="*/ 645974 h 645974"/>
              <a:gd name="connsiteX0" fmla="*/ 541524 w 541529"/>
              <a:gd name="connsiteY0" fmla="*/ 0 h 645974"/>
              <a:gd name="connsiteX1" fmla="*/ 500167 w 541529"/>
              <a:gd name="connsiteY1" fmla="*/ 312803 h 645974"/>
              <a:gd name="connsiteX2" fmla="*/ 58203 w 541529"/>
              <a:gd name="connsiteY2" fmla="*/ 387316 h 645974"/>
              <a:gd name="connsiteX3" fmla="*/ 5090 w 541529"/>
              <a:gd name="connsiteY3" fmla="*/ 645974 h 645974"/>
              <a:gd name="connsiteX0" fmla="*/ 541524 w 541879"/>
              <a:gd name="connsiteY0" fmla="*/ 0 h 645974"/>
              <a:gd name="connsiteX1" fmla="*/ 500167 w 541879"/>
              <a:gd name="connsiteY1" fmla="*/ 312803 h 645974"/>
              <a:gd name="connsiteX2" fmla="*/ 58203 w 541879"/>
              <a:gd name="connsiteY2" fmla="*/ 387316 h 645974"/>
              <a:gd name="connsiteX3" fmla="*/ 5090 w 541879"/>
              <a:gd name="connsiteY3" fmla="*/ 645974 h 645974"/>
              <a:gd name="connsiteX0" fmla="*/ 538513 w 538514"/>
              <a:gd name="connsiteY0" fmla="*/ 0 h 645974"/>
              <a:gd name="connsiteX1" fmla="*/ 429961 w 538514"/>
              <a:gd name="connsiteY1" fmla="*/ 306084 h 645974"/>
              <a:gd name="connsiteX2" fmla="*/ 55192 w 538514"/>
              <a:gd name="connsiteY2" fmla="*/ 387316 h 645974"/>
              <a:gd name="connsiteX3" fmla="*/ 2079 w 538514"/>
              <a:gd name="connsiteY3" fmla="*/ 645974 h 645974"/>
              <a:gd name="connsiteX0" fmla="*/ 538513 w 538516"/>
              <a:gd name="connsiteY0" fmla="*/ 0 h 645974"/>
              <a:gd name="connsiteX1" fmla="*/ 429961 w 538516"/>
              <a:gd name="connsiteY1" fmla="*/ 306084 h 645974"/>
              <a:gd name="connsiteX2" fmla="*/ 55192 w 538516"/>
              <a:gd name="connsiteY2" fmla="*/ 387316 h 645974"/>
              <a:gd name="connsiteX3" fmla="*/ 2079 w 538516"/>
              <a:gd name="connsiteY3" fmla="*/ 645974 h 645974"/>
              <a:gd name="connsiteX0" fmla="*/ 538513 w 538516"/>
              <a:gd name="connsiteY0" fmla="*/ 0 h 645974"/>
              <a:gd name="connsiteX1" fmla="*/ 429961 w 538516"/>
              <a:gd name="connsiteY1" fmla="*/ 306084 h 645974"/>
              <a:gd name="connsiteX2" fmla="*/ 55192 w 538516"/>
              <a:gd name="connsiteY2" fmla="*/ 387316 h 645974"/>
              <a:gd name="connsiteX3" fmla="*/ 2079 w 538516"/>
              <a:gd name="connsiteY3" fmla="*/ 645974 h 645974"/>
              <a:gd name="connsiteX0" fmla="*/ 348013 w 449858"/>
              <a:gd name="connsiteY0" fmla="*/ 0 h 627831"/>
              <a:gd name="connsiteX1" fmla="*/ 429961 w 449858"/>
              <a:gd name="connsiteY1" fmla="*/ 287941 h 627831"/>
              <a:gd name="connsiteX2" fmla="*/ 55192 w 449858"/>
              <a:gd name="connsiteY2" fmla="*/ 369173 h 627831"/>
              <a:gd name="connsiteX3" fmla="*/ 2079 w 449858"/>
              <a:gd name="connsiteY3" fmla="*/ 627831 h 627831"/>
              <a:gd name="connsiteX0" fmla="*/ 429961 w 429961"/>
              <a:gd name="connsiteY0" fmla="*/ 0 h 339890"/>
              <a:gd name="connsiteX1" fmla="*/ 55192 w 429961"/>
              <a:gd name="connsiteY1" fmla="*/ 81232 h 339890"/>
              <a:gd name="connsiteX2" fmla="*/ 2079 w 429961"/>
              <a:gd name="connsiteY2" fmla="*/ 339890 h 339890"/>
              <a:gd name="connsiteX0" fmla="*/ 155739 w 155739"/>
              <a:gd name="connsiteY0" fmla="*/ 0 h 666461"/>
              <a:gd name="connsiteX1" fmla="*/ 53113 w 155739"/>
              <a:gd name="connsiteY1" fmla="*/ 407803 h 666461"/>
              <a:gd name="connsiteX2" fmla="*/ 0 w 155739"/>
              <a:gd name="connsiteY2" fmla="*/ 666461 h 666461"/>
              <a:gd name="connsiteX0" fmla="*/ 155739 w 155761"/>
              <a:gd name="connsiteY0" fmla="*/ 0 h 666461"/>
              <a:gd name="connsiteX1" fmla="*/ 53113 w 155761"/>
              <a:gd name="connsiteY1" fmla="*/ 407803 h 666461"/>
              <a:gd name="connsiteX2" fmla="*/ 0 w 155761"/>
              <a:gd name="connsiteY2" fmla="*/ 666461 h 666461"/>
              <a:gd name="connsiteX0" fmla="*/ 131712 w 131741"/>
              <a:gd name="connsiteY0" fmla="*/ 0 h 663029"/>
              <a:gd name="connsiteX1" fmla="*/ 53113 w 131741"/>
              <a:gd name="connsiteY1" fmla="*/ 404371 h 663029"/>
              <a:gd name="connsiteX2" fmla="*/ 0 w 131741"/>
              <a:gd name="connsiteY2" fmla="*/ 663029 h 663029"/>
              <a:gd name="connsiteX0" fmla="*/ 128280 w 128311"/>
              <a:gd name="connsiteY0" fmla="*/ 0 h 659596"/>
              <a:gd name="connsiteX1" fmla="*/ 53113 w 128311"/>
              <a:gd name="connsiteY1" fmla="*/ 400938 h 659596"/>
              <a:gd name="connsiteX2" fmla="*/ 0 w 128311"/>
              <a:gd name="connsiteY2" fmla="*/ 659596 h 659596"/>
              <a:gd name="connsiteX0" fmla="*/ 117983 w 118019"/>
              <a:gd name="connsiteY0" fmla="*/ 0 h 656164"/>
              <a:gd name="connsiteX1" fmla="*/ 53113 w 118019"/>
              <a:gd name="connsiteY1" fmla="*/ 397506 h 656164"/>
              <a:gd name="connsiteX2" fmla="*/ 0 w 118019"/>
              <a:gd name="connsiteY2" fmla="*/ 656164 h 656164"/>
              <a:gd name="connsiteX0" fmla="*/ 119484 w 119503"/>
              <a:gd name="connsiteY0" fmla="*/ 0 h 656164"/>
              <a:gd name="connsiteX1" fmla="*/ 13425 w 119503"/>
              <a:gd name="connsiteY1" fmla="*/ 383776 h 656164"/>
              <a:gd name="connsiteX2" fmla="*/ 1501 w 119503"/>
              <a:gd name="connsiteY2" fmla="*/ 656164 h 656164"/>
              <a:gd name="connsiteX0" fmla="*/ 118383 w 118403"/>
              <a:gd name="connsiteY0" fmla="*/ 0 h 656164"/>
              <a:gd name="connsiteX1" fmla="*/ 15757 w 118403"/>
              <a:gd name="connsiteY1" fmla="*/ 383776 h 656164"/>
              <a:gd name="connsiteX2" fmla="*/ 400 w 118403"/>
              <a:gd name="connsiteY2" fmla="*/ 656164 h 656164"/>
              <a:gd name="connsiteX0" fmla="*/ 117983 w 118001"/>
              <a:gd name="connsiteY0" fmla="*/ 0 h 656164"/>
              <a:gd name="connsiteX1" fmla="*/ 15357 w 118001"/>
              <a:gd name="connsiteY1" fmla="*/ 383776 h 656164"/>
              <a:gd name="connsiteX2" fmla="*/ 0 w 118001"/>
              <a:gd name="connsiteY2" fmla="*/ 656164 h 656164"/>
              <a:gd name="connsiteX0" fmla="*/ 124204 w 124229"/>
              <a:gd name="connsiteY0" fmla="*/ 0 h 656164"/>
              <a:gd name="connsiteX1" fmla="*/ 21578 w 124229"/>
              <a:gd name="connsiteY1" fmla="*/ 383776 h 656164"/>
              <a:gd name="connsiteX2" fmla="*/ 6221 w 124229"/>
              <a:gd name="connsiteY2" fmla="*/ 656164 h 656164"/>
              <a:gd name="connsiteX0" fmla="*/ 109305 w 342084"/>
              <a:gd name="connsiteY0" fmla="*/ 0 h 668259"/>
              <a:gd name="connsiteX1" fmla="*/ 6679 w 342084"/>
              <a:gd name="connsiteY1" fmla="*/ 383776 h 668259"/>
              <a:gd name="connsiteX2" fmla="*/ 342084 w 342084"/>
              <a:gd name="connsiteY2" fmla="*/ 668259 h 668259"/>
              <a:gd name="connsiteX0" fmla="*/ 0 w 232779"/>
              <a:gd name="connsiteY0" fmla="*/ 0 h 668259"/>
              <a:gd name="connsiteX1" fmla="*/ 187659 w 232779"/>
              <a:gd name="connsiteY1" fmla="*/ 305157 h 668259"/>
              <a:gd name="connsiteX2" fmla="*/ 232779 w 232779"/>
              <a:gd name="connsiteY2" fmla="*/ 668259 h 668259"/>
              <a:gd name="connsiteX0" fmla="*/ 0 w 216904"/>
              <a:gd name="connsiteY0" fmla="*/ 0 h 652384"/>
              <a:gd name="connsiteX1" fmla="*/ 171784 w 216904"/>
              <a:gd name="connsiteY1" fmla="*/ 289282 h 652384"/>
              <a:gd name="connsiteX2" fmla="*/ 216904 w 216904"/>
              <a:gd name="connsiteY2" fmla="*/ 652384 h 652384"/>
              <a:gd name="connsiteX0" fmla="*/ 0 w 218883"/>
              <a:gd name="connsiteY0" fmla="*/ 0 h 652384"/>
              <a:gd name="connsiteX1" fmla="*/ 192950 w 218883"/>
              <a:gd name="connsiteY1" fmla="*/ 358074 h 652384"/>
              <a:gd name="connsiteX2" fmla="*/ 216904 w 218883"/>
              <a:gd name="connsiteY2" fmla="*/ 652384 h 652384"/>
              <a:gd name="connsiteX0" fmla="*/ 0 w 216904"/>
              <a:gd name="connsiteY0" fmla="*/ 0 h 652384"/>
              <a:gd name="connsiteX1" fmla="*/ 192950 w 216904"/>
              <a:gd name="connsiteY1" fmla="*/ 358074 h 652384"/>
              <a:gd name="connsiteX2" fmla="*/ 216904 w 216904"/>
              <a:gd name="connsiteY2" fmla="*/ 652384 h 652384"/>
              <a:gd name="connsiteX0" fmla="*/ 0 w 220567"/>
              <a:gd name="connsiteY0" fmla="*/ 0 h 652384"/>
              <a:gd name="connsiteX1" fmla="*/ 192950 w 220567"/>
              <a:gd name="connsiteY1" fmla="*/ 358074 h 652384"/>
              <a:gd name="connsiteX2" fmla="*/ 216904 w 220567"/>
              <a:gd name="connsiteY2" fmla="*/ 652384 h 652384"/>
              <a:gd name="connsiteX0" fmla="*/ 0 w 216904"/>
              <a:gd name="connsiteY0" fmla="*/ 0 h 652384"/>
              <a:gd name="connsiteX1" fmla="*/ 192950 w 216904"/>
              <a:gd name="connsiteY1" fmla="*/ 358074 h 652384"/>
              <a:gd name="connsiteX2" fmla="*/ 216904 w 216904"/>
              <a:gd name="connsiteY2" fmla="*/ 652384 h 652384"/>
            </a:gdLst>
            <a:ahLst/>
            <a:cxnLst>
              <a:cxn ang="0">
                <a:pos x="connsiteX0" y="connsiteY0"/>
              </a:cxn>
              <a:cxn ang="0">
                <a:pos x="connsiteX1" y="connsiteY1"/>
              </a:cxn>
              <a:cxn ang="0">
                <a:pos x="connsiteX2" y="connsiteY2"/>
              </a:cxn>
            </a:cxnLst>
            <a:rect l="l" t="t" r="r" b="b"/>
            <a:pathLst>
              <a:path w="216904" h="652384">
                <a:moveTo>
                  <a:pt x="0" y="0"/>
                </a:moveTo>
                <a:cubicBezTo>
                  <a:pt x="1535" y="222714"/>
                  <a:pt x="172675" y="191135"/>
                  <a:pt x="192950" y="358074"/>
                </a:cubicBezTo>
                <a:cubicBezTo>
                  <a:pt x="213225" y="525013"/>
                  <a:pt x="216904" y="652384"/>
                  <a:pt x="216904" y="652384"/>
                </a:cubicBezTo>
              </a:path>
            </a:pathLst>
          </a:custGeom>
          <a:ln w="76200" cmpd="sng">
            <a:solidFill>
              <a:srgbClr val="FF66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cs typeface="Arial"/>
            </a:endParaRPr>
          </a:p>
        </p:txBody>
      </p:sp>
      <p:cxnSp>
        <p:nvCxnSpPr>
          <p:cNvPr id="156" name="Straight Connector 155"/>
          <p:cNvCxnSpPr/>
          <p:nvPr/>
        </p:nvCxnSpPr>
        <p:spPr>
          <a:xfrm>
            <a:off x="8580487" y="1908876"/>
            <a:ext cx="0" cy="1766950"/>
          </a:xfrm>
          <a:prstGeom prst="line">
            <a:avLst/>
          </a:prstGeom>
          <a:ln w="38100" cmpd="sng">
            <a:solidFill>
              <a:srgbClr val="FF6600"/>
            </a:solidFill>
            <a:prstDash val="sysDash"/>
          </a:ln>
          <a:effectLst/>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5060462" y="1602153"/>
            <a:ext cx="2904724" cy="646331"/>
          </a:xfrm>
          <a:prstGeom prst="rect">
            <a:avLst/>
          </a:prstGeom>
          <a:noFill/>
          <a:ln>
            <a:solidFill>
              <a:srgbClr val="7F7F7F"/>
            </a:solidFill>
          </a:ln>
        </p:spPr>
        <p:txBody>
          <a:bodyPr wrap="none" rtlCol="0">
            <a:spAutoFit/>
          </a:bodyPr>
          <a:lstStyle/>
          <a:p>
            <a:r>
              <a:rPr lang="en-US" dirty="0" smtClean="0">
                <a:latin typeface="Arial"/>
                <a:cs typeface="Arial"/>
              </a:rPr>
              <a:t>Forward projections based </a:t>
            </a:r>
          </a:p>
          <a:p>
            <a:r>
              <a:rPr lang="en-US" dirty="0">
                <a:latin typeface="Arial"/>
                <a:cs typeface="Arial"/>
              </a:rPr>
              <a:t>u</a:t>
            </a:r>
            <a:r>
              <a:rPr lang="en-US" dirty="0" smtClean="0">
                <a:latin typeface="Arial"/>
                <a:cs typeface="Arial"/>
              </a:rPr>
              <a:t>pon ‘accrued’ information</a:t>
            </a:r>
          </a:p>
        </p:txBody>
      </p:sp>
    </p:spTree>
    <p:extLst>
      <p:ext uri="{BB962C8B-B14F-4D97-AF65-F5344CB8AC3E}">
        <p14:creationId xmlns:p14="http://schemas.microsoft.com/office/powerpoint/2010/main" val="7008961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984726" y="1611701"/>
            <a:ext cx="11302304" cy="504959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600" b="1" dirty="0" smtClean="0">
                <a:solidFill>
                  <a:schemeClr val="tx1">
                    <a:lumMod val="95000"/>
                    <a:lumOff val="5000"/>
                  </a:schemeClr>
                </a:solidFill>
                <a:latin typeface="Arial"/>
                <a:cs typeface="Arial"/>
              </a:rPr>
              <a:t>Update parameters with new data</a:t>
            </a:r>
            <a:endParaRPr lang="en-US" sz="3600" b="1" dirty="0" smtClean="0">
              <a:solidFill>
                <a:schemeClr val="tx1">
                  <a:lumMod val="95000"/>
                  <a:lumOff val="5000"/>
                </a:schemeClr>
              </a:solidFill>
              <a:latin typeface="Arial"/>
              <a:cs typeface="Arial"/>
            </a:endParaRPr>
          </a:p>
          <a:p>
            <a:pPr marL="0" indent="0">
              <a:buNone/>
            </a:pPr>
            <a:r>
              <a:rPr lang="en-US" dirty="0" smtClean="0">
                <a:solidFill>
                  <a:schemeClr val="tx1">
                    <a:lumMod val="95000"/>
                    <a:lumOff val="5000"/>
                  </a:schemeClr>
                </a:solidFill>
                <a:latin typeface="Arial"/>
                <a:cs typeface="Arial"/>
              </a:rPr>
              <a:t>	</a:t>
            </a:r>
            <a:r>
              <a:rPr lang="en-US" dirty="0" err="1" smtClean="0">
                <a:solidFill>
                  <a:schemeClr val="tx1">
                    <a:lumMod val="95000"/>
                    <a:lumOff val="5000"/>
                  </a:schemeClr>
                </a:solidFill>
                <a:latin typeface="Arial"/>
                <a:cs typeface="Arial"/>
              </a:rPr>
              <a:t>McMC</a:t>
            </a:r>
            <a:r>
              <a:rPr lang="en-US" dirty="0" smtClean="0">
                <a:solidFill>
                  <a:schemeClr val="tx1">
                    <a:lumMod val="95000"/>
                    <a:lumOff val="5000"/>
                  </a:schemeClr>
                </a:solidFill>
                <a:latin typeface="Arial"/>
                <a:cs typeface="Arial"/>
              </a:rPr>
              <a:t> estimation methods </a:t>
            </a:r>
            <a:r>
              <a:rPr lang="en-US" dirty="0">
                <a:solidFill>
                  <a:schemeClr val="tx1">
                    <a:lumMod val="95000"/>
                    <a:lumOff val="5000"/>
                  </a:schemeClr>
                </a:solidFill>
                <a:latin typeface="Arial"/>
                <a:cs typeface="Arial"/>
              </a:rPr>
              <a:t>(Jewell </a:t>
            </a:r>
            <a:r>
              <a:rPr lang="en-US" i="1" dirty="0">
                <a:solidFill>
                  <a:schemeClr val="tx1">
                    <a:lumMod val="95000"/>
                    <a:lumOff val="5000"/>
                  </a:schemeClr>
                </a:solidFill>
                <a:latin typeface="Arial"/>
                <a:cs typeface="Arial"/>
              </a:rPr>
              <a:t>et al. </a:t>
            </a:r>
            <a:r>
              <a:rPr lang="en-US" dirty="0">
                <a:solidFill>
                  <a:schemeClr val="tx1">
                    <a:lumMod val="95000"/>
                    <a:lumOff val="5000"/>
                  </a:schemeClr>
                </a:solidFill>
                <a:latin typeface="Arial"/>
                <a:cs typeface="Arial"/>
              </a:rPr>
              <a:t>(2009) Interface</a:t>
            </a:r>
            <a:r>
              <a:rPr lang="en-US" dirty="0" smtClean="0">
                <a:solidFill>
                  <a:schemeClr val="tx1">
                    <a:lumMod val="95000"/>
                    <a:lumOff val="5000"/>
                  </a:schemeClr>
                </a:solidFill>
                <a:latin typeface="Arial"/>
                <a:cs typeface="Arial"/>
              </a:rPr>
              <a:t>)</a:t>
            </a:r>
          </a:p>
          <a:p>
            <a:pPr marL="0" indent="0">
              <a:buFont typeface="Arial" panose="020B0604020202020204" pitchFamily="34" charset="0"/>
              <a:buNone/>
            </a:pPr>
            <a:r>
              <a:rPr lang="en-US" dirty="0" smtClean="0">
                <a:solidFill>
                  <a:schemeClr val="tx1">
                    <a:lumMod val="95000"/>
                    <a:lumOff val="5000"/>
                  </a:schemeClr>
                </a:solidFill>
                <a:latin typeface="Arial"/>
                <a:cs typeface="Arial"/>
              </a:rPr>
              <a:t>	Species-specific, herd-level, infection model</a:t>
            </a:r>
          </a:p>
          <a:p>
            <a:pPr marL="0" indent="0">
              <a:buFont typeface="Arial" panose="020B0604020202020204" pitchFamily="34" charset="0"/>
              <a:buNone/>
            </a:pPr>
            <a:r>
              <a:rPr lang="en-US" dirty="0" smtClean="0">
                <a:solidFill>
                  <a:schemeClr val="tx1">
                    <a:lumMod val="95000"/>
                    <a:lumOff val="5000"/>
                  </a:schemeClr>
                </a:solidFill>
                <a:latin typeface="Arial"/>
                <a:cs typeface="Arial"/>
              </a:rPr>
              <a:t>	Joint distribution of transmission parameters and undetected IPs</a:t>
            </a:r>
          </a:p>
          <a:p>
            <a:pPr marL="0" indent="0">
              <a:buFont typeface="Arial" panose="020B0604020202020204" pitchFamily="34" charset="0"/>
              <a:buNone/>
            </a:pPr>
            <a:r>
              <a:rPr lang="en-US" dirty="0" smtClean="0">
                <a:solidFill>
                  <a:schemeClr val="tx1">
                    <a:lumMod val="95000"/>
                    <a:lumOff val="5000"/>
                  </a:schemeClr>
                </a:solidFill>
                <a:latin typeface="Arial"/>
                <a:cs typeface="Arial"/>
              </a:rPr>
              <a:t>	Conditional on true outbreak until that week</a:t>
            </a:r>
          </a:p>
          <a:p>
            <a:pPr marL="0" indent="0">
              <a:buFont typeface="Arial" panose="020B0604020202020204" pitchFamily="34" charset="0"/>
              <a:buNone/>
            </a:pPr>
            <a:r>
              <a:rPr lang="en-US" dirty="0" smtClean="0">
                <a:solidFill>
                  <a:schemeClr val="tx1">
                    <a:lumMod val="95000"/>
                    <a:lumOff val="5000"/>
                  </a:schemeClr>
                </a:solidFill>
                <a:latin typeface="Arial"/>
                <a:cs typeface="Arial"/>
              </a:rPr>
              <a:t>	</a:t>
            </a:r>
          </a:p>
          <a:p>
            <a:pPr marL="0" indent="0">
              <a:buFont typeface="Arial" panose="020B0604020202020204" pitchFamily="34" charset="0"/>
              <a:buNone/>
            </a:pPr>
            <a:r>
              <a:rPr lang="en-US" sz="2600" b="1" dirty="0" smtClean="0">
                <a:solidFill>
                  <a:schemeClr val="tx1">
                    <a:lumMod val="95000"/>
                    <a:lumOff val="5000"/>
                  </a:schemeClr>
                </a:solidFill>
                <a:latin typeface="Arial"/>
                <a:cs typeface="Arial"/>
              </a:rPr>
              <a:t>Generate forward projections</a:t>
            </a:r>
            <a:r>
              <a:rPr lang="en-US" b="1" dirty="0" smtClean="0">
                <a:solidFill>
                  <a:schemeClr val="tx1">
                    <a:lumMod val="95000"/>
                    <a:lumOff val="5000"/>
                  </a:schemeClr>
                </a:solidFill>
                <a:latin typeface="Arial"/>
                <a:cs typeface="Arial"/>
              </a:rPr>
              <a:t>					</a:t>
            </a:r>
          </a:p>
          <a:p>
            <a:pPr marL="0" indent="0">
              <a:buFont typeface="Arial" panose="020B0604020202020204" pitchFamily="34" charset="0"/>
              <a:buNone/>
            </a:pPr>
            <a:r>
              <a:rPr lang="en-US" dirty="0">
                <a:solidFill>
                  <a:schemeClr val="tx1">
                    <a:lumMod val="95000"/>
                    <a:lumOff val="5000"/>
                  </a:schemeClr>
                </a:solidFill>
                <a:latin typeface="Arial"/>
                <a:cs typeface="Arial"/>
              </a:rPr>
              <a:t>	</a:t>
            </a:r>
            <a:r>
              <a:rPr lang="en-US" dirty="0" smtClean="0">
                <a:solidFill>
                  <a:schemeClr val="tx1">
                    <a:lumMod val="95000"/>
                    <a:lumOff val="5000"/>
                  </a:schemeClr>
                </a:solidFill>
                <a:latin typeface="Arial"/>
                <a:cs typeface="Arial"/>
              </a:rPr>
              <a:t>Under several control strategies</a:t>
            </a:r>
          </a:p>
          <a:p>
            <a:pPr marL="0" indent="0">
              <a:buFont typeface="Arial" panose="020B0604020202020204" pitchFamily="34" charset="0"/>
              <a:buNone/>
            </a:pPr>
            <a:r>
              <a:rPr lang="en-US" dirty="0">
                <a:solidFill>
                  <a:schemeClr val="tx1">
                    <a:lumMod val="95000"/>
                    <a:lumOff val="5000"/>
                  </a:schemeClr>
                </a:solidFill>
                <a:latin typeface="Arial"/>
                <a:cs typeface="Arial"/>
              </a:rPr>
              <a:t>	</a:t>
            </a:r>
            <a:r>
              <a:rPr lang="en-US" dirty="0" smtClean="0">
                <a:solidFill>
                  <a:schemeClr val="tx1">
                    <a:lumMod val="95000"/>
                    <a:lumOff val="5000"/>
                  </a:schemeClr>
                </a:solidFill>
                <a:latin typeface="Arial"/>
                <a:cs typeface="Arial"/>
              </a:rPr>
              <a:t>Based upon confirmed IPs and undetected IPs</a:t>
            </a:r>
          </a:p>
          <a:p>
            <a:pPr marL="0" indent="0">
              <a:buFont typeface="Arial" panose="020B0604020202020204" pitchFamily="34" charset="0"/>
              <a:buNone/>
            </a:pPr>
            <a:r>
              <a:rPr lang="en-US" dirty="0" smtClean="0">
                <a:solidFill>
                  <a:schemeClr val="tx1">
                    <a:lumMod val="95000"/>
                    <a:lumOff val="5000"/>
                  </a:schemeClr>
                </a:solidFill>
                <a:latin typeface="Arial"/>
                <a:cs typeface="Arial"/>
              </a:rPr>
              <a:t>	Keeling </a:t>
            </a:r>
            <a:r>
              <a:rPr lang="en-US" i="1" dirty="0">
                <a:solidFill>
                  <a:schemeClr val="tx1">
                    <a:lumMod val="95000"/>
                    <a:lumOff val="5000"/>
                  </a:schemeClr>
                </a:solidFill>
                <a:latin typeface="Arial"/>
                <a:cs typeface="Arial"/>
              </a:rPr>
              <a:t>et al. </a:t>
            </a:r>
            <a:r>
              <a:rPr lang="en-US" dirty="0">
                <a:solidFill>
                  <a:schemeClr val="tx1">
                    <a:lumMod val="95000"/>
                    <a:lumOff val="5000"/>
                  </a:schemeClr>
                </a:solidFill>
                <a:latin typeface="Arial"/>
                <a:cs typeface="Arial"/>
              </a:rPr>
              <a:t>(2001) Science; </a:t>
            </a:r>
            <a:r>
              <a:rPr lang="en-US" dirty="0" err="1">
                <a:solidFill>
                  <a:schemeClr val="tx1">
                    <a:lumMod val="95000"/>
                    <a:lumOff val="5000"/>
                  </a:schemeClr>
                </a:solidFill>
                <a:latin typeface="Arial"/>
                <a:cs typeface="Arial"/>
              </a:rPr>
              <a:t>Tildesley</a:t>
            </a:r>
            <a:r>
              <a:rPr lang="en-US" dirty="0">
                <a:solidFill>
                  <a:schemeClr val="tx1">
                    <a:lumMod val="95000"/>
                    <a:lumOff val="5000"/>
                  </a:schemeClr>
                </a:solidFill>
                <a:latin typeface="Arial"/>
                <a:cs typeface="Arial"/>
              </a:rPr>
              <a:t> </a:t>
            </a:r>
            <a:r>
              <a:rPr lang="en-US" i="1" dirty="0">
                <a:solidFill>
                  <a:schemeClr val="tx1">
                    <a:lumMod val="95000"/>
                    <a:lumOff val="5000"/>
                  </a:schemeClr>
                </a:solidFill>
                <a:latin typeface="Arial"/>
                <a:cs typeface="Arial"/>
              </a:rPr>
              <a:t>et al.</a:t>
            </a:r>
            <a:r>
              <a:rPr lang="en-US" dirty="0">
                <a:solidFill>
                  <a:schemeClr val="tx1">
                    <a:lumMod val="95000"/>
                    <a:lumOff val="5000"/>
                  </a:schemeClr>
                </a:solidFill>
                <a:latin typeface="Arial"/>
                <a:cs typeface="Arial"/>
              </a:rPr>
              <a:t> (2008) </a:t>
            </a:r>
            <a:r>
              <a:rPr lang="en-US" dirty="0" err="1">
                <a:solidFill>
                  <a:schemeClr val="tx1">
                    <a:lumMod val="95000"/>
                    <a:lumOff val="5000"/>
                  </a:schemeClr>
                </a:solidFill>
                <a:latin typeface="Arial"/>
                <a:cs typeface="Arial"/>
              </a:rPr>
              <a:t>Proc</a:t>
            </a:r>
            <a:r>
              <a:rPr lang="en-US" dirty="0">
                <a:solidFill>
                  <a:schemeClr val="tx1">
                    <a:lumMod val="95000"/>
                    <a:lumOff val="5000"/>
                  </a:schemeClr>
                </a:solidFill>
                <a:latin typeface="Arial"/>
                <a:cs typeface="Arial"/>
              </a:rPr>
              <a:t> </a:t>
            </a:r>
            <a:r>
              <a:rPr lang="en-US" dirty="0" smtClean="0">
                <a:solidFill>
                  <a:schemeClr val="tx1">
                    <a:lumMod val="95000"/>
                    <a:lumOff val="5000"/>
                  </a:schemeClr>
                </a:solidFill>
                <a:latin typeface="Arial"/>
                <a:cs typeface="Arial"/>
              </a:rPr>
              <a:t>B.</a:t>
            </a:r>
            <a:endParaRPr lang="en-US" dirty="0">
              <a:solidFill>
                <a:schemeClr val="tx1">
                  <a:lumMod val="95000"/>
                  <a:lumOff val="5000"/>
                </a:schemeClr>
              </a:solidFill>
              <a:latin typeface="Arial"/>
              <a:cs typeface="Arial"/>
            </a:endParaRPr>
          </a:p>
          <a:p>
            <a:pPr marL="0" indent="0">
              <a:buFont typeface="Arial" panose="020B0604020202020204" pitchFamily="34" charset="0"/>
              <a:buNone/>
            </a:pPr>
            <a:endParaRPr lang="en-US" dirty="0" smtClean="0">
              <a:solidFill>
                <a:schemeClr val="tx1">
                  <a:lumMod val="95000"/>
                  <a:lumOff val="5000"/>
                </a:schemeClr>
              </a:solidFill>
              <a:latin typeface="Arial"/>
              <a:cs typeface="Arial"/>
            </a:endParaRPr>
          </a:p>
          <a:p>
            <a:pPr marL="0" indent="0">
              <a:buFont typeface="Arial" panose="020B0604020202020204" pitchFamily="34" charset="0"/>
              <a:buNone/>
            </a:pPr>
            <a:endParaRPr lang="en-US" dirty="0" smtClean="0">
              <a:solidFill>
                <a:schemeClr val="tx1">
                  <a:lumMod val="95000"/>
                  <a:lumOff val="5000"/>
                </a:schemeClr>
              </a:solidFill>
              <a:latin typeface="Arial"/>
              <a:cs typeface="Arial"/>
            </a:endParaRPr>
          </a:p>
        </p:txBody>
      </p:sp>
      <p:sp>
        <p:nvSpPr>
          <p:cNvPr id="3" name="Title 2"/>
          <p:cNvSpPr txBox="1">
            <a:spLocks/>
          </p:cNvSpPr>
          <p:nvPr/>
        </p:nvSpPr>
        <p:spPr>
          <a:xfrm>
            <a:off x="487823" y="771148"/>
            <a:ext cx="10972800" cy="1143000"/>
          </a:xfrm>
          <a:prstGeom prst="rect">
            <a:avLst/>
          </a:prstGeom>
        </p:spPr>
        <p:txBody>
          <a:bodyPr/>
          <a:lstStyle>
            <a:lvl1pPr algn="ctr" defTabSz="914400" rtl="0" eaLnBrk="1" latinLnBrk="0" hangingPunct="1">
              <a:spcBef>
                <a:spcPct val="0"/>
              </a:spcBef>
              <a:buNone/>
              <a:defRPr sz="3600" kern="1200" baseline="0">
                <a:solidFill>
                  <a:schemeClr val="tx1"/>
                </a:solidFill>
                <a:latin typeface="Calibri" panose="020F0502020204030204" pitchFamily="34" charset="0"/>
                <a:ea typeface="+mj-ea"/>
                <a:cs typeface="+mj-cs"/>
              </a:defRPr>
            </a:lvl1pPr>
          </a:lstStyle>
          <a:p>
            <a:pPr algn="l"/>
            <a:r>
              <a:rPr lang="en-GB" b="1" u="sng" dirty="0" smtClean="0"/>
              <a:t>For each week:</a:t>
            </a:r>
            <a:endParaRPr lang="en-GB" b="1" u="sng" dirty="0"/>
          </a:p>
        </p:txBody>
      </p:sp>
    </p:spTree>
    <p:extLst>
      <p:ext uri="{BB962C8B-B14F-4D97-AF65-F5344CB8AC3E}">
        <p14:creationId xmlns:p14="http://schemas.microsoft.com/office/powerpoint/2010/main" val="40547004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culls_inf_cases.pdf"/>
          <p:cNvPicPr>
            <a:picLocks noChangeAspect="1"/>
          </p:cNvPicPr>
          <p:nvPr/>
        </p:nvPicPr>
        <p:blipFill rotWithShape="1">
          <a:blip r:embed="rId3">
            <a:extLst>
              <a:ext uri="{28A0092B-C50C-407E-A947-70E740481C1C}">
                <a14:useLocalDpi xmlns:a14="http://schemas.microsoft.com/office/drawing/2010/main" val="0"/>
              </a:ext>
            </a:extLst>
          </a:blip>
          <a:srcRect t="4469"/>
          <a:stretch/>
        </p:blipFill>
        <p:spPr>
          <a:xfrm>
            <a:off x="1630102" y="801057"/>
            <a:ext cx="9153437" cy="2914805"/>
          </a:xfrm>
          <a:prstGeom prst="rect">
            <a:avLst/>
          </a:prstGeom>
        </p:spPr>
      </p:pic>
      <p:sp>
        <p:nvSpPr>
          <p:cNvPr id="3" name="Rectangle 2"/>
          <p:cNvSpPr/>
          <p:nvPr/>
        </p:nvSpPr>
        <p:spPr>
          <a:xfrm>
            <a:off x="6615290" y="1310603"/>
            <a:ext cx="4967111" cy="138853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36" name="Rectangle 35"/>
          <p:cNvSpPr/>
          <p:nvPr/>
        </p:nvSpPr>
        <p:spPr>
          <a:xfrm>
            <a:off x="978997" y="813154"/>
            <a:ext cx="1137840" cy="272781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37" name="Rectangle 36"/>
          <p:cNvSpPr/>
          <p:nvPr/>
        </p:nvSpPr>
        <p:spPr>
          <a:xfrm flipV="1">
            <a:off x="1949842" y="3427275"/>
            <a:ext cx="8593981" cy="56135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cxnSp>
        <p:nvCxnSpPr>
          <p:cNvPr id="46" name="Straight Connector 45"/>
          <p:cNvCxnSpPr/>
          <p:nvPr/>
        </p:nvCxnSpPr>
        <p:spPr>
          <a:xfrm>
            <a:off x="2077676" y="3428844"/>
            <a:ext cx="9143480" cy="0"/>
          </a:xfrm>
          <a:prstGeom prst="line">
            <a:avLst/>
          </a:prstGeom>
          <a:ln w="38100" cmpd="sng"/>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flipV="1">
            <a:off x="2103153" y="1106257"/>
            <a:ext cx="0" cy="2337950"/>
          </a:xfrm>
          <a:prstGeom prst="line">
            <a:avLst/>
          </a:prstGeom>
          <a:ln w="38100" cmpd="sng"/>
        </p:spPr>
        <p:style>
          <a:lnRef idx="1">
            <a:schemeClr val="dk1"/>
          </a:lnRef>
          <a:fillRef idx="0">
            <a:schemeClr val="dk1"/>
          </a:fillRef>
          <a:effectRef idx="0">
            <a:schemeClr val="dk1"/>
          </a:effectRef>
          <a:fontRef idx="minor">
            <a:schemeClr val="tx1"/>
          </a:fontRef>
        </p:style>
      </p:cxnSp>
      <p:sp>
        <p:nvSpPr>
          <p:cNvPr id="57" name="TextBox 56"/>
          <p:cNvSpPr txBox="1"/>
          <p:nvPr/>
        </p:nvSpPr>
        <p:spPr>
          <a:xfrm rot="16200000">
            <a:off x="1345596" y="1278885"/>
            <a:ext cx="789299" cy="338554"/>
          </a:xfrm>
          <a:prstGeom prst="rect">
            <a:avLst/>
          </a:prstGeom>
          <a:noFill/>
        </p:spPr>
        <p:txBody>
          <a:bodyPr wrap="none" rtlCol="0">
            <a:spAutoFit/>
          </a:bodyPr>
          <a:lstStyle/>
          <a:p>
            <a:pPr algn="ctr"/>
            <a:r>
              <a:rPr lang="en-US" sz="1600" b="1" dirty="0" smtClean="0">
                <a:solidFill>
                  <a:prstClr val="black"/>
                </a:solidFill>
                <a:latin typeface="Arial"/>
                <a:cs typeface="Arial"/>
              </a:rPr>
              <a:t>Cases</a:t>
            </a:r>
            <a:endParaRPr lang="en-US" sz="1600" b="1" dirty="0">
              <a:solidFill>
                <a:prstClr val="black"/>
              </a:solidFill>
              <a:latin typeface="Arial"/>
              <a:cs typeface="Arial"/>
            </a:endParaRPr>
          </a:p>
        </p:txBody>
      </p:sp>
      <p:sp>
        <p:nvSpPr>
          <p:cNvPr id="58" name="TextBox 57"/>
          <p:cNvSpPr txBox="1"/>
          <p:nvPr/>
        </p:nvSpPr>
        <p:spPr>
          <a:xfrm>
            <a:off x="9266306" y="2377516"/>
            <a:ext cx="971340" cy="338554"/>
          </a:xfrm>
          <a:prstGeom prst="rect">
            <a:avLst/>
          </a:prstGeom>
          <a:noFill/>
        </p:spPr>
        <p:txBody>
          <a:bodyPr wrap="none" rtlCol="0">
            <a:spAutoFit/>
          </a:bodyPr>
          <a:lstStyle/>
          <a:p>
            <a:pPr algn="ctr"/>
            <a:r>
              <a:rPr lang="en-US" sz="1600" b="1" dirty="0" smtClean="0">
                <a:solidFill>
                  <a:prstClr val="white">
                    <a:lumMod val="50000"/>
                  </a:prstClr>
                </a:solidFill>
                <a:latin typeface="Arial"/>
                <a:cs typeface="Arial"/>
              </a:rPr>
              <a:t>Infected</a:t>
            </a:r>
            <a:endParaRPr lang="en-US" sz="1600" b="1" dirty="0">
              <a:solidFill>
                <a:prstClr val="white">
                  <a:lumMod val="50000"/>
                </a:prstClr>
              </a:solidFill>
              <a:latin typeface="Arial"/>
              <a:cs typeface="Arial"/>
            </a:endParaRPr>
          </a:p>
        </p:txBody>
      </p:sp>
      <p:sp>
        <p:nvSpPr>
          <p:cNvPr id="59" name="TextBox 58"/>
          <p:cNvSpPr txBox="1"/>
          <p:nvPr/>
        </p:nvSpPr>
        <p:spPr>
          <a:xfrm>
            <a:off x="9232476" y="2089761"/>
            <a:ext cx="811640" cy="338554"/>
          </a:xfrm>
          <a:prstGeom prst="rect">
            <a:avLst/>
          </a:prstGeom>
          <a:noFill/>
        </p:spPr>
        <p:txBody>
          <a:bodyPr wrap="none" rtlCol="0">
            <a:spAutoFit/>
          </a:bodyPr>
          <a:lstStyle/>
          <a:p>
            <a:pPr algn="ctr"/>
            <a:r>
              <a:rPr lang="en-US" sz="1600" b="1" dirty="0" smtClean="0">
                <a:solidFill>
                  <a:srgbClr val="FC7F82"/>
                </a:solidFill>
                <a:latin typeface="Arial"/>
                <a:cs typeface="Arial"/>
              </a:rPr>
              <a:t>Culled</a:t>
            </a:r>
            <a:endParaRPr lang="en-US" sz="1600" b="1" dirty="0">
              <a:solidFill>
                <a:srgbClr val="FC7F82"/>
              </a:solidFill>
              <a:latin typeface="Arial"/>
              <a:cs typeface="Arial"/>
            </a:endParaRPr>
          </a:p>
        </p:txBody>
      </p:sp>
      <p:sp>
        <p:nvSpPr>
          <p:cNvPr id="15" name="Rectangle 14"/>
          <p:cNvSpPr/>
          <p:nvPr/>
        </p:nvSpPr>
        <p:spPr>
          <a:xfrm>
            <a:off x="8940771" y="2100669"/>
            <a:ext cx="1622595" cy="632440"/>
          </a:xfrm>
          <a:prstGeom prst="rect">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66" name="TextBox 65"/>
          <p:cNvSpPr txBox="1"/>
          <p:nvPr/>
        </p:nvSpPr>
        <p:spPr>
          <a:xfrm>
            <a:off x="10942885" y="3465411"/>
            <a:ext cx="763600" cy="523220"/>
          </a:xfrm>
          <a:prstGeom prst="rect">
            <a:avLst/>
          </a:prstGeom>
          <a:noFill/>
        </p:spPr>
        <p:txBody>
          <a:bodyPr wrap="none" rtlCol="0">
            <a:spAutoFit/>
          </a:bodyPr>
          <a:lstStyle/>
          <a:p>
            <a:pPr algn="ctr"/>
            <a:r>
              <a:rPr lang="en-US" sz="1400" b="1" dirty="0" smtClean="0">
                <a:solidFill>
                  <a:prstClr val="black"/>
                </a:solidFill>
                <a:latin typeface="Arial"/>
                <a:cs typeface="Arial"/>
              </a:rPr>
              <a:t>24 Dec</a:t>
            </a:r>
          </a:p>
          <a:p>
            <a:pPr algn="ctr"/>
            <a:r>
              <a:rPr lang="en-US" sz="1400" b="1" dirty="0" smtClean="0">
                <a:solidFill>
                  <a:prstClr val="black"/>
                </a:solidFill>
                <a:latin typeface="Arial"/>
                <a:cs typeface="Arial"/>
              </a:rPr>
              <a:t>2001</a:t>
            </a:r>
            <a:endParaRPr lang="en-US" sz="1400" b="1" dirty="0">
              <a:solidFill>
                <a:prstClr val="black"/>
              </a:solidFill>
              <a:latin typeface="Arial"/>
              <a:cs typeface="Arial"/>
            </a:endParaRPr>
          </a:p>
        </p:txBody>
      </p:sp>
      <p:sp>
        <p:nvSpPr>
          <p:cNvPr id="68" name="TextBox 67"/>
          <p:cNvSpPr txBox="1"/>
          <p:nvPr/>
        </p:nvSpPr>
        <p:spPr>
          <a:xfrm>
            <a:off x="1806080" y="5684271"/>
            <a:ext cx="989073" cy="307777"/>
          </a:xfrm>
          <a:prstGeom prst="rect">
            <a:avLst/>
          </a:prstGeom>
          <a:noFill/>
        </p:spPr>
        <p:txBody>
          <a:bodyPr wrap="none" rtlCol="0">
            <a:spAutoFit/>
          </a:bodyPr>
          <a:lstStyle/>
          <a:p>
            <a:r>
              <a:rPr lang="en-US" sz="1400" b="1" dirty="0" smtClean="0">
                <a:solidFill>
                  <a:srgbClr val="1F497D">
                    <a:lumMod val="60000"/>
                    <a:lumOff val="40000"/>
                  </a:srgbClr>
                </a:solidFill>
                <a:latin typeface="Arial"/>
                <a:cs typeface="Arial"/>
              </a:rPr>
              <a:t>Control A</a:t>
            </a:r>
            <a:endParaRPr lang="en-US" sz="1400" b="1" dirty="0">
              <a:solidFill>
                <a:srgbClr val="1F497D">
                  <a:lumMod val="60000"/>
                  <a:lumOff val="40000"/>
                </a:srgbClr>
              </a:solidFill>
              <a:latin typeface="Arial"/>
              <a:cs typeface="Arial"/>
            </a:endParaRPr>
          </a:p>
        </p:txBody>
      </p:sp>
      <p:sp>
        <p:nvSpPr>
          <p:cNvPr id="69" name="TextBox 68"/>
          <p:cNvSpPr txBox="1"/>
          <p:nvPr/>
        </p:nvSpPr>
        <p:spPr>
          <a:xfrm>
            <a:off x="1801687" y="5992048"/>
            <a:ext cx="1002398" cy="307777"/>
          </a:xfrm>
          <a:prstGeom prst="rect">
            <a:avLst/>
          </a:prstGeom>
          <a:noFill/>
        </p:spPr>
        <p:txBody>
          <a:bodyPr wrap="none" rtlCol="0">
            <a:spAutoFit/>
          </a:bodyPr>
          <a:lstStyle/>
          <a:p>
            <a:r>
              <a:rPr lang="en-US" sz="1400" b="1" dirty="0" smtClean="0">
                <a:solidFill>
                  <a:srgbClr val="9BBB59">
                    <a:lumMod val="75000"/>
                  </a:srgbClr>
                </a:solidFill>
                <a:latin typeface="Arial"/>
                <a:cs typeface="Arial"/>
              </a:rPr>
              <a:t>Control B</a:t>
            </a:r>
            <a:endParaRPr lang="en-US" sz="1400" b="1" dirty="0">
              <a:solidFill>
                <a:srgbClr val="9BBB59">
                  <a:lumMod val="75000"/>
                </a:srgbClr>
              </a:solidFill>
              <a:latin typeface="Arial"/>
              <a:cs typeface="Arial"/>
            </a:endParaRPr>
          </a:p>
        </p:txBody>
      </p:sp>
      <p:sp>
        <p:nvSpPr>
          <p:cNvPr id="70" name="TextBox 69"/>
          <p:cNvSpPr txBox="1"/>
          <p:nvPr/>
        </p:nvSpPr>
        <p:spPr>
          <a:xfrm>
            <a:off x="1801687" y="6288810"/>
            <a:ext cx="1002398" cy="307777"/>
          </a:xfrm>
          <a:prstGeom prst="rect">
            <a:avLst/>
          </a:prstGeom>
          <a:noFill/>
        </p:spPr>
        <p:txBody>
          <a:bodyPr wrap="none" rtlCol="0">
            <a:spAutoFit/>
          </a:bodyPr>
          <a:lstStyle/>
          <a:p>
            <a:r>
              <a:rPr lang="en-US" sz="1400" b="1" dirty="0" smtClean="0">
                <a:solidFill>
                  <a:srgbClr val="C0504D">
                    <a:lumMod val="75000"/>
                  </a:srgbClr>
                </a:solidFill>
                <a:latin typeface="Arial"/>
                <a:cs typeface="Arial"/>
              </a:rPr>
              <a:t>Control C</a:t>
            </a:r>
            <a:endParaRPr lang="en-US" sz="1400" b="1" dirty="0">
              <a:solidFill>
                <a:srgbClr val="C0504D">
                  <a:lumMod val="75000"/>
                </a:srgbClr>
              </a:solidFill>
              <a:latin typeface="Arial"/>
              <a:cs typeface="Arial"/>
            </a:endParaRPr>
          </a:p>
        </p:txBody>
      </p:sp>
      <p:sp>
        <p:nvSpPr>
          <p:cNvPr id="73" name="Rectangle 72"/>
          <p:cNvSpPr/>
          <p:nvPr/>
        </p:nvSpPr>
        <p:spPr>
          <a:xfrm>
            <a:off x="4116801" y="4747798"/>
            <a:ext cx="1992888" cy="956952"/>
          </a:xfrm>
          <a:prstGeom prst="rect">
            <a:avLst/>
          </a:prstGeom>
          <a:ln w="57150" cmpd="sng"/>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prstClr val="black"/>
                </a:solidFill>
                <a:latin typeface="Arial"/>
                <a:cs typeface="Arial"/>
              </a:rPr>
              <a:t>Predictive</a:t>
            </a:r>
          </a:p>
          <a:p>
            <a:pPr algn="ctr"/>
            <a:r>
              <a:rPr lang="en-US" dirty="0">
                <a:solidFill>
                  <a:prstClr val="black"/>
                </a:solidFill>
                <a:latin typeface="Arial"/>
                <a:cs typeface="Arial"/>
              </a:rPr>
              <a:t>m</a:t>
            </a:r>
            <a:r>
              <a:rPr lang="en-US" dirty="0" smtClean="0">
                <a:solidFill>
                  <a:prstClr val="black"/>
                </a:solidFill>
                <a:latin typeface="Arial"/>
                <a:cs typeface="Arial"/>
              </a:rPr>
              <a:t>odel</a:t>
            </a:r>
            <a:endParaRPr lang="en-US" dirty="0">
              <a:solidFill>
                <a:prstClr val="black"/>
              </a:solidFill>
              <a:latin typeface="Arial"/>
              <a:cs typeface="Arial"/>
            </a:endParaRPr>
          </a:p>
        </p:txBody>
      </p:sp>
      <p:sp>
        <p:nvSpPr>
          <p:cNvPr id="74" name="Right Arrow 73"/>
          <p:cNvSpPr/>
          <p:nvPr/>
        </p:nvSpPr>
        <p:spPr>
          <a:xfrm>
            <a:off x="3247031" y="4977015"/>
            <a:ext cx="640592" cy="28654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latin typeface="Arial"/>
              <a:cs typeface="Arial"/>
            </a:endParaRPr>
          </a:p>
        </p:txBody>
      </p:sp>
      <p:sp>
        <p:nvSpPr>
          <p:cNvPr id="75" name="Right Arrow 74"/>
          <p:cNvSpPr/>
          <p:nvPr/>
        </p:nvSpPr>
        <p:spPr>
          <a:xfrm>
            <a:off x="6326135" y="5012663"/>
            <a:ext cx="640592" cy="28654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latin typeface="Arial"/>
              <a:cs typeface="Arial"/>
            </a:endParaRPr>
          </a:p>
        </p:txBody>
      </p:sp>
      <p:sp>
        <p:nvSpPr>
          <p:cNvPr id="78" name="Rectangle 77"/>
          <p:cNvSpPr/>
          <p:nvPr/>
        </p:nvSpPr>
        <p:spPr>
          <a:xfrm>
            <a:off x="1693319" y="5552750"/>
            <a:ext cx="1434901" cy="1151410"/>
          </a:xfrm>
          <a:prstGeom prst="rect">
            <a:avLst/>
          </a:prstGeom>
          <a:noFill/>
          <a:ln w="28575"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prstClr val="black"/>
              </a:solidFill>
              <a:latin typeface="Arial"/>
              <a:cs typeface="Arial"/>
            </a:endParaRPr>
          </a:p>
        </p:txBody>
      </p:sp>
      <p:cxnSp>
        <p:nvCxnSpPr>
          <p:cNvPr id="79" name="Straight Connector 78"/>
          <p:cNvCxnSpPr/>
          <p:nvPr/>
        </p:nvCxnSpPr>
        <p:spPr>
          <a:xfrm>
            <a:off x="7318050" y="6295486"/>
            <a:ext cx="4692949" cy="0"/>
          </a:xfrm>
          <a:prstGeom prst="line">
            <a:avLst/>
          </a:prstGeom>
          <a:ln w="38100" cmpd="sng"/>
        </p:spPr>
        <p:style>
          <a:lnRef idx="1">
            <a:schemeClr val="dk1"/>
          </a:lnRef>
          <a:fillRef idx="0">
            <a:schemeClr val="dk1"/>
          </a:fillRef>
          <a:effectRef idx="0">
            <a:schemeClr val="dk1"/>
          </a:effectRef>
          <a:fontRef idx="minor">
            <a:schemeClr val="tx1"/>
          </a:fontRef>
        </p:style>
      </p:cxnSp>
      <p:grpSp>
        <p:nvGrpSpPr>
          <p:cNvPr id="5" name="Group 4"/>
          <p:cNvGrpSpPr/>
          <p:nvPr/>
        </p:nvGrpSpPr>
        <p:grpSpPr>
          <a:xfrm rot="16200000">
            <a:off x="7407603" y="4590626"/>
            <a:ext cx="1339384" cy="1123621"/>
            <a:chOff x="6232843" y="4034877"/>
            <a:chExt cx="2572490" cy="1618564"/>
          </a:xfrm>
        </p:grpSpPr>
        <p:sp>
          <p:nvSpPr>
            <p:cNvPr id="80" name="Rectangle 79"/>
            <p:cNvSpPr/>
            <p:nvPr/>
          </p:nvSpPr>
          <p:spPr>
            <a:xfrm>
              <a:off x="6715149" y="4034877"/>
              <a:ext cx="1845595" cy="372263"/>
            </a:xfrm>
            <a:prstGeom prst="rect">
              <a:avLst/>
            </a:prstGeom>
            <a:solidFill>
              <a:schemeClr val="tx2">
                <a:lumMod val="60000"/>
                <a:lumOff val="40000"/>
                <a:alpha val="50000"/>
              </a:schemeClr>
            </a:solidFill>
            <a:ln w="38100"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81" name="Rectangle 80"/>
            <p:cNvSpPr/>
            <p:nvPr/>
          </p:nvSpPr>
          <p:spPr>
            <a:xfrm>
              <a:off x="6362860" y="4651180"/>
              <a:ext cx="778850" cy="359455"/>
            </a:xfrm>
            <a:prstGeom prst="rect">
              <a:avLst/>
            </a:prstGeom>
            <a:solidFill>
              <a:schemeClr val="accent3">
                <a:lumMod val="75000"/>
                <a:alpha val="50000"/>
              </a:schemeClr>
            </a:solidFill>
            <a:ln w="381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82" name="Rectangle 81"/>
            <p:cNvSpPr/>
            <p:nvPr/>
          </p:nvSpPr>
          <p:spPr>
            <a:xfrm>
              <a:off x="6553200" y="5249602"/>
              <a:ext cx="1129274" cy="403839"/>
            </a:xfrm>
            <a:prstGeom prst="rect">
              <a:avLst/>
            </a:prstGeom>
            <a:solidFill>
              <a:schemeClr val="accent2">
                <a:lumMod val="75000"/>
                <a:alpha val="50000"/>
              </a:schemeClr>
            </a:solidFill>
            <a:ln w="38100"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cxnSp>
          <p:nvCxnSpPr>
            <p:cNvPr id="86" name="Straight Connector 85"/>
            <p:cNvCxnSpPr/>
            <p:nvPr/>
          </p:nvCxnSpPr>
          <p:spPr>
            <a:xfrm flipH="1">
              <a:off x="7677467" y="5448835"/>
              <a:ext cx="655436" cy="0"/>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6314251" y="5448835"/>
              <a:ext cx="230467" cy="0"/>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a:off x="6232843" y="4810725"/>
              <a:ext cx="123742" cy="0"/>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H="1">
              <a:off x="7146256" y="4810306"/>
              <a:ext cx="655436" cy="0"/>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H="1">
              <a:off x="8560745" y="4197132"/>
              <a:ext cx="244588" cy="0"/>
            </a:xfrm>
            <a:prstGeom prst="line">
              <a:avLst/>
            </a:prstGeom>
            <a:ln w="381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H="1">
              <a:off x="6314251" y="4197131"/>
              <a:ext cx="394139" cy="0"/>
            </a:xfrm>
            <a:prstGeom prst="line">
              <a:avLst/>
            </a:prstGeom>
            <a:ln w="381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7313088" y="4034878"/>
              <a:ext cx="0" cy="372262"/>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6872505" y="4655478"/>
              <a:ext cx="0" cy="355157"/>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7076101" y="5249602"/>
              <a:ext cx="0" cy="403648"/>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01" name="TextBox 100"/>
          <p:cNvSpPr txBox="1"/>
          <p:nvPr/>
        </p:nvSpPr>
        <p:spPr>
          <a:xfrm rot="16200000">
            <a:off x="6666097" y="4877211"/>
            <a:ext cx="934270" cy="276999"/>
          </a:xfrm>
          <a:prstGeom prst="rect">
            <a:avLst/>
          </a:prstGeom>
          <a:noFill/>
        </p:spPr>
        <p:txBody>
          <a:bodyPr wrap="none" rtlCol="0">
            <a:spAutoFit/>
          </a:bodyPr>
          <a:lstStyle/>
          <a:p>
            <a:pPr algn="ctr"/>
            <a:r>
              <a:rPr lang="en-US" sz="1200" b="1" dirty="0" smtClean="0">
                <a:solidFill>
                  <a:prstClr val="black"/>
                </a:solidFill>
                <a:latin typeface="Arial"/>
                <a:cs typeface="Arial"/>
              </a:rPr>
              <a:t>Total culls</a:t>
            </a:r>
            <a:endParaRPr lang="en-US" sz="1200" b="1" dirty="0">
              <a:solidFill>
                <a:prstClr val="black"/>
              </a:solidFill>
              <a:latin typeface="Arial"/>
              <a:cs typeface="Arial"/>
            </a:endParaRPr>
          </a:p>
        </p:txBody>
      </p:sp>
      <p:sp>
        <p:nvSpPr>
          <p:cNvPr id="67" name="Freeform 66"/>
          <p:cNvSpPr/>
          <p:nvPr/>
        </p:nvSpPr>
        <p:spPr>
          <a:xfrm>
            <a:off x="2376686" y="3559894"/>
            <a:ext cx="8398759" cy="712498"/>
          </a:xfrm>
          <a:custGeom>
            <a:avLst/>
            <a:gdLst>
              <a:gd name="connsiteX0" fmla="*/ 295586 w 308346"/>
              <a:gd name="connsiteY0" fmla="*/ 0 h 569333"/>
              <a:gd name="connsiteX1" fmla="*/ 273690 w 308346"/>
              <a:gd name="connsiteY1" fmla="*/ 459846 h 569333"/>
              <a:gd name="connsiteX2" fmla="*/ 0 w 308346"/>
              <a:gd name="connsiteY2" fmla="*/ 569333 h 569333"/>
              <a:gd name="connsiteX0" fmla="*/ 295586 w 297488"/>
              <a:gd name="connsiteY0" fmla="*/ 0 h 569333"/>
              <a:gd name="connsiteX1" fmla="*/ 197056 w 297488"/>
              <a:gd name="connsiteY1" fmla="*/ 394154 h 569333"/>
              <a:gd name="connsiteX2" fmla="*/ 0 w 297488"/>
              <a:gd name="connsiteY2" fmla="*/ 569333 h 569333"/>
              <a:gd name="connsiteX0" fmla="*/ 295586 w 323468"/>
              <a:gd name="connsiteY0" fmla="*/ 0 h 569333"/>
              <a:gd name="connsiteX1" fmla="*/ 197056 w 323468"/>
              <a:gd name="connsiteY1" fmla="*/ 394154 h 569333"/>
              <a:gd name="connsiteX2" fmla="*/ 0 w 323468"/>
              <a:gd name="connsiteY2" fmla="*/ 569333 h 569333"/>
              <a:gd name="connsiteX0" fmla="*/ 450332 w 450980"/>
              <a:gd name="connsiteY0" fmla="*/ 0 h 569333"/>
              <a:gd name="connsiteX1" fmla="*/ 67164 w 450980"/>
              <a:gd name="connsiteY1" fmla="*/ 339411 h 569333"/>
              <a:gd name="connsiteX2" fmla="*/ 154746 w 450980"/>
              <a:gd name="connsiteY2" fmla="*/ 569333 h 569333"/>
              <a:gd name="connsiteX0" fmla="*/ 536434 w 536876"/>
              <a:gd name="connsiteY0" fmla="*/ 0 h 645974"/>
              <a:gd name="connsiteX1" fmla="*/ 153266 w 536876"/>
              <a:gd name="connsiteY1" fmla="*/ 339411 h 645974"/>
              <a:gd name="connsiteX2" fmla="*/ 0 w 536876"/>
              <a:gd name="connsiteY2" fmla="*/ 645974 h 645974"/>
              <a:gd name="connsiteX0" fmla="*/ 537064 w 537420"/>
              <a:gd name="connsiteY0" fmla="*/ 0 h 645974"/>
              <a:gd name="connsiteX1" fmla="*/ 77262 w 537420"/>
              <a:gd name="connsiteY1" fmla="*/ 350360 h 645974"/>
              <a:gd name="connsiteX2" fmla="*/ 630 w 537420"/>
              <a:gd name="connsiteY2" fmla="*/ 645974 h 645974"/>
              <a:gd name="connsiteX0" fmla="*/ 538056 w 538418"/>
              <a:gd name="connsiteY0" fmla="*/ 0 h 645974"/>
              <a:gd name="connsiteX1" fmla="*/ 78254 w 538418"/>
              <a:gd name="connsiteY1" fmla="*/ 350360 h 645974"/>
              <a:gd name="connsiteX2" fmla="*/ 1622 w 538418"/>
              <a:gd name="connsiteY2" fmla="*/ 645974 h 645974"/>
              <a:gd name="connsiteX0" fmla="*/ 536434 w 536820"/>
              <a:gd name="connsiteY0" fmla="*/ 0 h 645974"/>
              <a:gd name="connsiteX1" fmla="*/ 100150 w 536820"/>
              <a:gd name="connsiteY1" fmla="*/ 313403 h 645974"/>
              <a:gd name="connsiteX2" fmla="*/ 0 w 536820"/>
              <a:gd name="connsiteY2" fmla="*/ 645974 h 645974"/>
              <a:gd name="connsiteX0" fmla="*/ 536434 w 536768"/>
              <a:gd name="connsiteY0" fmla="*/ 0 h 645974"/>
              <a:gd name="connsiteX1" fmla="*/ 100150 w 536768"/>
              <a:gd name="connsiteY1" fmla="*/ 313403 h 645974"/>
              <a:gd name="connsiteX2" fmla="*/ 0 w 536768"/>
              <a:gd name="connsiteY2" fmla="*/ 645974 h 645974"/>
              <a:gd name="connsiteX0" fmla="*/ 536773 w 537061"/>
              <a:gd name="connsiteY0" fmla="*/ 0 h 645974"/>
              <a:gd name="connsiteX1" fmla="*/ 33294 w 537061"/>
              <a:gd name="connsiteY1" fmla="*/ 310043 h 645974"/>
              <a:gd name="connsiteX2" fmla="*/ 339 w 537061"/>
              <a:gd name="connsiteY2" fmla="*/ 645974 h 645974"/>
              <a:gd name="connsiteX0" fmla="*/ 536434 w 536710"/>
              <a:gd name="connsiteY0" fmla="*/ 0 h 645974"/>
              <a:gd name="connsiteX1" fmla="*/ 32955 w 536710"/>
              <a:gd name="connsiteY1" fmla="*/ 310043 h 645974"/>
              <a:gd name="connsiteX2" fmla="*/ 0 w 536710"/>
              <a:gd name="connsiteY2" fmla="*/ 645974 h 645974"/>
              <a:gd name="connsiteX0" fmla="*/ 536434 w 536434"/>
              <a:gd name="connsiteY0" fmla="*/ 0 h 645974"/>
              <a:gd name="connsiteX1" fmla="*/ 196058 w 536434"/>
              <a:gd name="connsiteY1" fmla="*/ 225450 h 645974"/>
              <a:gd name="connsiteX2" fmla="*/ 32955 w 536434"/>
              <a:gd name="connsiteY2" fmla="*/ 310043 h 645974"/>
              <a:gd name="connsiteX3" fmla="*/ 0 w 536434"/>
              <a:gd name="connsiteY3" fmla="*/ 645974 h 645974"/>
              <a:gd name="connsiteX0" fmla="*/ 547391 w 547391"/>
              <a:gd name="connsiteY0" fmla="*/ 0 h 645974"/>
              <a:gd name="connsiteX1" fmla="*/ 448918 w 547391"/>
              <a:gd name="connsiteY1" fmla="*/ 252328 h 645974"/>
              <a:gd name="connsiteX2" fmla="*/ 43912 w 547391"/>
              <a:gd name="connsiteY2" fmla="*/ 310043 h 645974"/>
              <a:gd name="connsiteX3" fmla="*/ 10957 w 547391"/>
              <a:gd name="connsiteY3" fmla="*/ 645974 h 645974"/>
              <a:gd name="connsiteX0" fmla="*/ 538907 w 538907"/>
              <a:gd name="connsiteY0" fmla="*/ 0 h 645974"/>
              <a:gd name="connsiteX1" fmla="*/ 440434 w 538907"/>
              <a:gd name="connsiteY1" fmla="*/ 252328 h 645974"/>
              <a:gd name="connsiteX2" fmla="*/ 55586 w 538907"/>
              <a:gd name="connsiteY2" fmla="*/ 387316 h 645974"/>
              <a:gd name="connsiteX3" fmla="*/ 2473 w 538907"/>
              <a:gd name="connsiteY3" fmla="*/ 645974 h 645974"/>
              <a:gd name="connsiteX0" fmla="*/ 538907 w 538907"/>
              <a:gd name="connsiteY0" fmla="*/ 0 h 645974"/>
              <a:gd name="connsiteX1" fmla="*/ 440434 w 538907"/>
              <a:gd name="connsiteY1" fmla="*/ 252328 h 645974"/>
              <a:gd name="connsiteX2" fmla="*/ 55586 w 538907"/>
              <a:gd name="connsiteY2" fmla="*/ 387316 h 645974"/>
              <a:gd name="connsiteX3" fmla="*/ 2473 w 538907"/>
              <a:gd name="connsiteY3" fmla="*/ 645974 h 645974"/>
              <a:gd name="connsiteX0" fmla="*/ 541524 w 541524"/>
              <a:gd name="connsiteY0" fmla="*/ 0 h 645974"/>
              <a:gd name="connsiteX1" fmla="*/ 500167 w 541524"/>
              <a:gd name="connsiteY1" fmla="*/ 312803 h 645974"/>
              <a:gd name="connsiteX2" fmla="*/ 58203 w 541524"/>
              <a:gd name="connsiteY2" fmla="*/ 387316 h 645974"/>
              <a:gd name="connsiteX3" fmla="*/ 5090 w 541524"/>
              <a:gd name="connsiteY3" fmla="*/ 645974 h 645974"/>
              <a:gd name="connsiteX0" fmla="*/ 541524 w 541529"/>
              <a:gd name="connsiteY0" fmla="*/ 0 h 645974"/>
              <a:gd name="connsiteX1" fmla="*/ 500167 w 541529"/>
              <a:gd name="connsiteY1" fmla="*/ 312803 h 645974"/>
              <a:gd name="connsiteX2" fmla="*/ 58203 w 541529"/>
              <a:gd name="connsiteY2" fmla="*/ 387316 h 645974"/>
              <a:gd name="connsiteX3" fmla="*/ 5090 w 541529"/>
              <a:gd name="connsiteY3" fmla="*/ 645974 h 645974"/>
              <a:gd name="connsiteX0" fmla="*/ 541524 w 541879"/>
              <a:gd name="connsiteY0" fmla="*/ 0 h 645974"/>
              <a:gd name="connsiteX1" fmla="*/ 500167 w 541879"/>
              <a:gd name="connsiteY1" fmla="*/ 312803 h 645974"/>
              <a:gd name="connsiteX2" fmla="*/ 58203 w 541879"/>
              <a:gd name="connsiteY2" fmla="*/ 387316 h 645974"/>
              <a:gd name="connsiteX3" fmla="*/ 5090 w 541879"/>
              <a:gd name="connsiteY3" fmla="*/ 645974 h 645974"/>
              <a:gd name="connsiteX0" fmla="*/ 538513 w 538514"/>
              <a:gd name="connsiteY0" fmla="*/ 0 h 645974"/>
              <a:gd name="connsiteX1" fmla="*/ 429961 w 538514"/>
              <a:gd name="connsiteY1" fmla="*/ 306084 h 645974"/>
              <a:gd name="connsiteX2" fmla="*/ 55192 w 538514"/>
              <a:gd name="connsiteY2" fmla="*/ 387316 h 645974"/>
              <a:gd name="connsiteX3" fmla="*/ 2079 w 538514"/>
              <a:gd name="connsiteY3" fmla="*/ 645974 h 645974"/>
              <a:gd name="connsiteX0" fmla="*/ 538513 w 538516"/>
              <a:gd name="connsiteY0" fmla="*/ 0 h 645974"/>
              <a:gd name="connsiteX1" fmla="*/ 429961 w 538516"/>
              <a:gd name="connsiteY1" fmla="*/ 306084 h 645974"/>
              <a:gd name="connsiteX2" fmla="*/ 55192 w 538516"/>
              <a:gd name="connsiteY2" fmla="*/ 387316 h 645974"/>
              <a:gd name="connsiteX3" fmla="*/ 2079 w 538516"/>
              <a:gd name="connsiteY3" fmla="*/ 645974 h 645974"/>
              <a:gd name="connsiteX0" fmla="*/ 538513 w 538516"/>
              <a:gd name="connsiteY0" fmla="*/ 0 h 645974"/>
              <a:gd name="connsiteX1" fmla="*/ 429961 w 538516"/>
              <a:gd name="connsiteY1" fmla="*/ 306084 h 645974"/>
              <a:gd name="connsiteX2" fmla="*/ 55192 w 538516"/>
              <a:gd name="connsiteY2" fmla="*/ 387316 h 645974"/>
              <a:gd name="connsiteX3" fmla="*/ 2079 w 538516"/>
              <a:gd name="connsiteY3" fmla="*/ 645974 h 645974"/>
              <a:gd name="connsiteX0" fmla="*/ 348013 w 449858"/>
              <a:gd name="connsiteY0" fmla="*/ 0 h 627831"/>
              <a:gd name="connsiteX1" fmla="*/ 429961 w 449858"/>
              <a:gd name="connsiteY1" fmla="*/ 287941 h 627831"/>
              <a:gd name="connsiteX2" fmla="*/ 55192 w 449858"/>
              <a:gd name="connsiteY2" fmla="*/ 369173 h 627831"/>
              <a:gd name="connsiteX3" fmla="*/ 2079 w 449858"/>
              <a:gd name="connsiteY3" fmla="*/ 627831 h 627831"/>
              <a:gd name="connsiteX0" fmla="*/ 429961 w 429961"/>
              <a:gd name="connsiteY0" fmla="*/ 0 h 339890"/>
              <a:gd name="connsiteX1" fmla="*/ 55192 w 429961"/>
              <a:gd name="connsiteY1" fmla="*/ 81232 h 339890"/>
              <a:gd name="connsiteX2" fmla="*/ 2079 w 429961"/>
              <a:gd name="connsiteY2" fmla="*/ 339890 h 339890"/>
              <a:gd name="connsiteX0" fmla="*/ 155739 w 155739"/>
              <a:gd name="connsiteY0" fmla="*/ 0 h 666461"/>
              <a:gd name="connsiteX1" fmla="*/ 53113 w 155739"/>
              <a:gd name="connsiteY1" fmla="*/ 407803 h 666461"/>
              <a:gd name="connsiteX2" fmla="*/ 0 w 155739"/>
              <a:gd name="connsiteY2" fmla="*/ 666461 h 666461"/>
              <a:gd name="connsiteX0" fmla="*/ 155739 w 155761"/>
              <a:gd name="connsiteY0" fmla="*/ 0 h 666461"/>
              <a:gd name="connsiteX1" fmla="*/ 53113 w 155761"/>
              <a:gd name="connsiteY1" fmla="*/ 407803 h 666461"/>
              <a:gd name="connsiteX2" fmla="*/ 0 w 155761"/>
              <a:gd name="connsiteY2" fmla="*/ 666461 h 666461"/>
              <a:gd name="connsiteX0" fmla="*/ 131712 w 131741"/>
              <a:gd name="connsiteY0" fmla="*/ 0 h 663029"/>
              <a:gd name="connsiteX1" fmla="*/ 53113 w 131741"/>
              <a:gd name="connsiteY1" fmla="*/ 404371 h 663029"/>
              <a:gd name="connsiteX2" fmla="*/ 0 w 131741"/>
              <a:gd name="connsiteY2" fmla="*/ 663029 h 663029"/>
              <a:gd name="connsiteX0" fmla="*/ 128280 w 128311"/>
              <a:gd name="connsiteY0" fmla="*/ 0 h 659596"/>
              <a:gd name="connsiteX1" fmla="*/ 53113 w 128311"/>
              <a:gd name="connsiteY1" fmla="*/ 400938 h 659596"/>
              <a:gd name="connsiteX2" fmla="*/ 0 w 128311"/>
              <a:gd name="connsiteY2" fmla="*/ 659596 h 659596"/>
              <a:gd name="connsiteX0" fmla="*/ 117983 w 118019"/>
              <a:gd name="connsiteY0" fmla="*/ 0 h 656164"/>
              <a:gd name="connsiteX1" fmla="*/ 53113 w 118019"/>
              <a:gd name="connsiteY1" fmla="*/ 397506 h 656164"/>
              <a:gd name="connsiteX2" fmla="*/ 0 w 118019"/>
              <a:gd name="connsiteY2" fmla="*/ 656164 h 656164"/>
              <a:gd name="connsiteX0" fmla="*/ 119484 w 119503"/>
              <a:gd name="connsiteY0" fmla="*/ 0 h 656164"/>
              <a:gd name="connsiteX1" fmla="*/ 13425 w 119503"/>
              <a:gd name="connsiteY1" fmla="*/ 383776 h 656164"/>
              <a:gd name="connsiteX2" fmla="*/ 1501 w 119503"/>
              <a:gd name="connsiteY2" fmla="*/ 656164 h 656164"/>
              <a:gd name="connsiteX0" fmla="*/ 118383 w 118403"/>
              <a:gd name="connsiteY0" fmla="*/ 0 h 656164"/>
              <a:gd name="connsiteX1" fmla="*/ 15757 w 118403"/>
              <a:gd name="connsiteY1" fmla="*/ 383776 h 656164"/>
              <a:gd name="connsiteX2" fmla="*/ 400 w 118403"/>
              <a:gd name="connsiteY2" fmla="*/ 656164 h 656164"/>
              <a:gd name="connsiteX0" fmla="*/ 117983 w 118001"/>
              <a:gd name="connsiteY0" fmla="*/ 0 h 656164"/>
              <a:gd name="connsiteX1" fmla="*/ 15357 w 118001"/>
              <a:gd name="connsiteY1" fmla="*/ 383776 h 656164"/>
              <a:gd name="connsiteX2" fmla="*/ 0 w 118001"/>
              <a:gd name="connsiteY2" fmla="*/ 656164 h 656164"/>
              <a:gd name="connsiteX0" fmla="*/ 124204 w 124229"/>
              <a:gd name="connsiteY0" fmla="*/ 0 h 656164"/>
              <a:gd name="connsiteX1" fmla="*/ 21578 w 124229"/>
              <a:gd name="connsiteY1" fmla="*/ 383776 h 656164"/>
              <a:gd name="connsiteX2" fmla="*/ 6221 w 124229"/>
              <a:gd name="connsiteY2" fmla="*/ 656164 h 656164"/>
              <a:gd name="connsiteX0" fmla="*/ 6753874 w 6753874"/>
              <a:gd name="connsiteY0" fmla="*/ 0 h 631974"/>
              <a:gd name="connsiteX1" fmla="*/ 470581 w 6753874"/>
              <a:gd name="connsiteY1" fmla="*/ 359586 h 631974"/>
              <a:gd name="connsiteX2" fmla="*/ 455224 w 6753874"/>
              <a:gd name="connsiteY2" fmla="*/ 631974 h 631974"/>
              <a:gd name="connsiteX0" fmla="*/ 6753874 w 6753874"/>
              <a:gd name="connsiteY0" fmla="*/ 0 h 631974"/>
              <a:gd name="connsiteX1" fmla="*/ 470581 w 6753874"/>
              <a:gd name="connsiteY1" fmla="*/ 359586 h 631974"/>
              <a:gd name="connsiteX2" fmla="*/ 455224 w 6753874"/>
              <a:gd name="connsiteY2" fmla="*/ 631974 h 631974"/>
              <a:gd name="connsiteX0" fmla="*/ 6298650 w 6298650"/>
              <a:gd name="connsiteY0" fmla="*/ 0 h 631974"/>
              <a:gd name="connsiteX1" fmla="*/ 2265071 w 6298650"/>
              <a:gd name="connsiteY1" fmla="*/ 287014 h 631974"/>
              <a:gd name="connsiteX2" fmla="*/ 0 w 6298650"/>
              <a:gd name="connsiteY2" fmla="*/ 631974 h 631974"/>
              <a:gd name="connsiteX0" fmla="*/ 6298650 w 6298650"/>
              <a:gd name="connsiteY0" fmla="*/ 0 h 631974"/>
              <a:gd name="connsiteX1" fmla="*/ 2265071 w 6298650"/>
              <a:gd name="connsiteY1" fmla="*/ 287014 h 631974"/>
              <a:gd name="connsiteX2" fmla="*/ 0 w 6298650"/>
              <a:gd name="connsiteY2" fmla="*/ 631974 h 631974"/>
              <a:gd name="connsiteX0" fmla="*/ 6298650 w 6298650"/>
              <a:gd name="connsiteY0" fmla="*/ 0 h 631974"/>
              <a:gd name="connsiteX1" fmla="*/ 2265071 w 6298650"/>
              <a:gd name="connsiteY1" fmla="*/ 287014 h 631974"/>
              <a:gd name="connsiteX2" fmla="*/ 334153 w 6298650"/>
              <a:gd name="connsiteY2" fmla="*/ 543165 h 631974"/>
              <a:gd name="connsiteX3" fmla="*/ 0 w 6298650"/>
              <a:gd name="connsiteY3" fmla="*/ 631974 h 631974"/>
              <a:gd name="connsiteX0" fmla="*/ 6298650 w 6298650"/>
              <a:gd name="connsiteY0" fmla="*/ 0 h 631974"/>
              <a:gd name="connsiteX1" fmla="*/ 2265071 w 6298650"/>
              <a:gd name="connsiteY1" fmla="*/ 287014 h 631974"/>
              <a:gd name="connsiteX2" fmla="*/ 418820 w 6298650"/>
              <a:gd name="connsiteY2" fmla="*/ 337546 h 631974"/>
              <a:gd name="connsiteX3" fmla="*/ 0 w 6298650"/>
              <a:gd name="connsiteY3" fmla="*/ 631974 h 631974"/>
              <a:gd name="connsiteX0" fmla="*/ 6298650 w 6298650"/>
              <a:gd name="connsiteY0" fmla="*/ 0 h 631974"/>
              <a:gd name="connsiteX1" fmla="*/ 2265071 w 6298650"/>
              <a:gd name="connsiteY1" fmla="*/ 287014 h 631974"/>
              <a:gd name="connsiteX2" fmla="*/ 418820 w 6298650"/>
              <a:gd name="connsiteY2" fmla="*/ 337546 h 631974"/>
              <a:gd name="connsiteX3" fmla="*/ 0 w 6298650"/>
              <a:gd name="connsiteY3" fmla="*/ 631974 h 631974"/>
              <a:gd name="connsiteX0" fmla="*/ 6298650 w 6298993"/>
              <a:gd name="connsiteY0" fmla="*/ 0 h 631974"/>
              <a:gd name="connsiteX1" fmla="*/ 2265071 w 6298993"/>
              <a:gd name="connsiteY1" fmla="*/ 287014 h 631974"/>
              <a:gd name="connsiteX2" fmla="*/ 418820 w 6298993"/>
              <a:gd name="connsiteY2" fmla="*/ 337546 h 631974"/>
              <a:gd name="connsiteX3" fmla="*/ 0 w 6298993"/>
              <a:gd name="connsiteY3" fmla="*/ 631974 h 631974"/>
              <a:gd name="connsiteX0" fmla="*/ 6298650 w 6298965"/>
              <a:gd name="connsiteY0" fmla="*/ 0 h 631974"/>
              <a:gd name="connsiteX1" fmla="*/ 2265071 w 6298965"/>
              <a:gd name="connsiteY1" fmla="*/ 287014 h 631974"/>
              <a:gd name="connsiteX2" fmla="*/ 418820 w 6298965"/>
              <a:gd name="connsiteY2" fmla="*/ 337546 h 631974"/>
              <a:gd name="connsiteX3" fmla="*/ 0 w 6298965"/>
              <a:gd name="connsiteY3" fmla="*/ 631974 h 631974"/>
              <a:gd name="connsiteX0" fmla="*/ 6298650 w 6298965"/>
              <a:gd name="connsiteY0" fmla="*/ 0 h 631974"/>
              <a:gd name="connsiteX1" fmla="*/ 2265071 w 6298965"/>
              <a:gd name="connsiteY1" fmla="*/ 287014 h 631974"/>
              <a:gd name="connsiteX2" fmla="*/ 418820 w 6298965"/>
              <a:gd name="connsiteY2" fmla="*/ 337546 h 631974"/>
              <a:gd name="connsiteX3" fmla="*/ 0 w 6298965"/>
              <a:gd name="connsiteY3" fmla="*/ 631974 h 631974"/>
              <a:gd name="connsiteX0" fmla="*/ 6298650 w 6298996"/>
              <a:gd name="connsiteY0" fmla="*/ 0 h 631974"/>
              <a:gd name="connsiteX1" fmla="*/ 2265071 w 6298996"/>
              <a:gd name="connsiteY1" fmla="*/ 287014 h 631974"/>
              <a:gd name="connsiteX2" fmla="*/ 297868 w 6298996"/>
              <a:gd name="connsiteY2" fmla="*/ 252879 h 631974"/>
              <a:gd name="connsiteX3" fmla="*/ 0 w 6298996"/>
              <a:gd name="connsiteY3" fmla="*/ 631974 h 631974"/>
              <a:gd name="connsiteX0" fmla="*/ 6298650 w 6298995"/>
              <a:gd name="connsiteY0" fmla="*/ 0 h 631974"/>
              <a:gd name="connsiteX1" fmla="*/ 2265071 w 6298995"/>
              <a:gd name="connsiteY1" fmla="*/ 287014 h 631974"/>
              <a:gd name="connsiteX2" fmla="*/ 309964 w 6298995"/>
              <a:gd name="connsiteY2" fmla="*/ 240783 h 631974"/>
              <a:gd name="connsiteX3" fmla="*/ 0 w 6298995"/>
              <a:gd name="connsiteY3" fmla="*/ 631974 h 631974"/>
              <a:gd name="connsiteX0" fmla="*/ 6298650 w 6298995"/>
              <a:gd name="connsiteY0" fmla="*/ 0 h 631974"/>
              <a:gd name="connsiteX1" fmla="*/ 2265071 w 6298995"/>
              <a:gd name="connsiteY1" fmla="*/ 287014 h 631974"/>
              <a:gd name="connsiteX2" fmla="*/ 309964 w 6298995"/>
              <a:gd name="connsiteY2" fmla="*/ 240783 h 631974"/>
              <a:gd name="connsiteX3" fmla="*/ 0 w 6298995"/>
              <a:gd name="connsiteY3" fmla="*/ 631974 h 631974"/>
              <a:gd name="connsiteX0" fmla="*/ 6301618 w 6301963"/>
              <a:gd name="connsiteY0" fmla="*/ 0 h 631974"/>
              <a:gd name="connsiteX1" fmla="*/ 2268039 w 6301963"/>
              <a:gd name="connsiteY1" fmla="*/ 287014 h 631974"/>
              <a:gd name="connsiteX2" fmla="*/ 312932 w 6301963"/>
              <a:gd name="connsiteY2" fmla="*/ 240783 h 631974"/>
              <a:gd name="connsiteX3" fmla="*/ 2968 w 6301963"/>
              <a:gd name="connsiteY3" fmla="*/ 631974 h 631974"/>
              <a:gd name="connsiteX0" fmla="*/ 6301618 w 6301963"/>
              <a:gd name="connsiteY0" fmla="*/ 0 h 704545"/>
              <a:gd name="connsiteX1" fmla="*/ 2268039 w 6301963"/>
              <a:gd name="connsiteY1" fmla="*/ 287014 h 704545"/>
              <a:gd name="connsiteX2" fmla="*/ 312932 w 6301963"/>
              <a:gd name="connsiteY2" fmla="*/ 240783 h 704545"/>
              <a:gd name="connsiteX3" fmla="*/ 2968 w 6301963"/>
              <a:gd name="connsiteY3" fmla="*/ 704545 h 704545"/>
              <a:gd name="connsiteX0" fmla="*/ 6298650 w 6298993"/>
              <a:gd name="connsiteY0" fmla="*/ 0 h 704545"/>
              <a:gd name="connsiteX1" fmla="*/ 2265071 w 6298993"/>
              <a:gd name="connsiteY1" fmla="*/ 287014 h 704545"/>
              <a:gd name="connsiteX2" fmla="*/ 443011 w 6298993"/>
              <a:gd name="connsiteY2" fmla="*/ 252878 h 704545"/>
              <a:gd name="connsiteX3" fmla="*/ 0 w 6298993"/>
              <a:gd name="connsiteY3" fmla="*/ 704545 h 704545"/>
              <a:gd name="connsiteX0" fmla="*/ 6298650 w 6298650"/>
              <a:gd name="connsiteY0" fmla="*/ 0 h 704545"/>
              <a:gd name="connsiteX1" fmla="*/ 3067676 w 6298650"/>
              <a:gd name="connsiteY1" fmla="*/ 361736 h 704545"/>
              <a:gd name="connsiteX2" fmla="*/ 2265071 w 6298650"/>
              <a:gd name="connsiteY2" fmla="*/ 287014 h 704545"/>
              <a:gd name="connsiteX3" fmla="*/ 443011 w 6298650"/>
              <a:gd name="connsiteY3" fmla="*/ 252878 h 704545"/>
              <a:gd name="connsiteX4" fmla="*/ 0 w 6298650"/>
              <a:gd name="connsiteY4" fmla="*/ 704545 h 704545"/>
              <a:gd name="connsiteX0" fmla="*/ 6298650 w 6298650"/>
              <a:gd name="connsiteY0" fmla="*/ 0 h 704545"/>
              <a:gd name="connsiteX1" fmla="*/ 3067676 w 6298650"/>
              <a:gd name="connsiteY1" fmla="*/ 361736 h 704545"/>
              <a:gd name="connsiteX2" fmla="*/ 2265071 w 6298650"/>
              <a:gd name="connsiteY2" fmla="*/ 287014 h 704545"/>
              <a:gd name="connsiteX3" fmla="*/ 443011 w 6298650"/>
              <a:gd name="connsiteY3" fmla="*/ 252878 h 704545"/>
              <a:gd name="connsiteX4" fmla="*/ 0 w 6298650"/>
              <a:gd name="connsiteY4" fmla="*/ 704545 h 704545"/>
              <a:gd name="connsiteX0" fmla="*/ 6298650 w 6298650"/>
              <a:gd name="connsiteY0" fmla="*/ 0 h 704545"/>
              <a:gd name="connsiteX1" fmla="*/ 3491009 w 6298650"/>
              <a:gd name="connsiteY1" fmla="*/ 458498 h 704545"/>
              <a:gd name="connsiteX2" fmla="*/ 2265071 w 6298650"/>
              <a:gd name="connsiteY2" fmla="*/ 287014 h 704545"/>
              <a:gd name="connsiteX3" fmla="*/ 443011 w 6298650"/>
              <a:gd name="connsiteY3" fmla="*/ 252878 h 704545"/>
              <a:gd name="connsiteX4" fmla="*/ 0 w 6298650"/>
              <a:gd name="connsiteY4" fmla="*/ 704545 h 704545"/>
              <a:gd name="connsiteX0" fmla="*/ 6298650 w 6298650"/>
              <a:gd name="connsiteY0" fmla="*/ 0 h 704545"/>
              <a:gd name="connsiteX1" fmla="*/ 3491009 w 6298650"/>
              <a:gd name="connsiteY1" fmla="*/ 458498 h 704545"/>
              <a:gd name="connsiteX2" fmla="*/ 2265071 w 6298650"/>
              <a:gd name="connsiteY2" fmla="*/ 287014 h 704545"/>
              <a:gd name="connsiteX3" fmla="*/ 443011 w 6298650"/>
              <a:gd name="connsiteY3" fmla="*/ 252878 h 704545"/>
              <a:gd name="connsiteX4" fmla="*/ 0 w 6298650"/>
              <a:gd name="connsiteY4" fmla="*/ 704545 h 704545"/>
              <a:gd name="connsiteX0" fmla="*/ 6298650 w 6298650"/>
              <a:gd name="connsiteY0" fmla="*/ 0 h 704545"/>
              <a:gd name="connsiteX1" fmla="*/ 5232723 w 6298650"/>
              <a:gd name="connsiteY1" fmla="*/ 591546 h 704545"/>
              <a:gd name="connsiteX2" fmla="*/ 2265071 w 6298650"/>
              <a:gd name="connsiteY2" fmla="*/ 287014 h 704545"/>
              <a:gd name="connsiteX3" fmla="*/ 443011 w 6298650"/>
              <a:gd name="connsiteY3" fmla="*/ 252878 h 704545"/>
              <a:gd name="connsiteX4" fmla="*/ 0 w 6298650"/>
              <a:gd name="connsiteY4" fmla="*/ 704545 h 704545"/>
              <a:gd name="connsiteX0" fmla="*/ 6298650 w 6298976"/>
              <a:gd name="connsiteY0" fmla="*/ 0 h 704545"/>
              <a:gd name="connsiteX1" fmla="*/ 5232723 w 6298976"/>
              <a:gd name="connsiteY1" fmla="*/ 591546 h 704545"/>
              <a:gd name="connsiteX2" fmla="*/ 2265071 w 6298976"/>
              <a:gd name="connsiteY2" fmla="*/ 287014 h 704545"/>
              <a:gd name="connsiteX3" fmla="*/ 443011 w 6298976"/>
              <a:gd name="connsiteY3" fmla="*/ 252878 h 704545"/>
              <a:gd name="connsiteX4" fmla="*/ 0 w 6298976"/>
              <a:gd name="connsiteY4" fmla="*/ 704545 h 704545"/>
              <a:gd name="connsiteX0" fmla="*/ 6298650 w 6299069"/>
              <a:gd name="connsiteY0" fmla="*/ 0 h 716486"/>
              <a:gd name="connsiteX1" fmla="*/ 5305294 w 6299069"/>
              <a:gd name="connsiteY1" fmla="*/ 712498 h 716486"/>
              <a:gd name="connsiteX2" fmla="*/ 2265071 w 6299069"/>
              <a:gd name="connsiteY2" fmla="*/ 287014 h 716486"/>
              <a:gd name="connsiteX3" fmla="*/ 443011 w 6299069"/>
              <a:gd name="connsiteY3" fmla="*/ 252878 h 716486"/>
              <a:gd name="connsiteX4" fmla="*/ 0 w 6299069"/>
              <a:gd name="connsiteY4" fmla="*/ 704545 h 716486"/>
              <a:gd name="connsiteX0" fmla="*/ 6298650 w 6299069"/>
              <a:gd name="connsiteY0" fmla="*/ 0 h 712498"/>
              <a:gd name="connsiteX1" fmla="*/ 5305294 w 6299069"/>
              <a:gd name="connsiteY1" fmla="*/ 712498 h 712498"/>
              <a:gd name="connsiteX2" fmla="*/ 2265071 w 6299069"/>
              <a:gd name="connsiteY2" fmla="*/ 287014 h 712498"/>
              <a:gd name="connsiteX3" fmla="*/ 443011 w 6299069"/>
              <a:gd name="connsiteY3" fmla="*/ 252878 h 712498"/>
              <a:gd name="connsiteX4" fmla="*/ 0 w 6299069"/>
              <a:gd name="connsiteY4" fmla="*/ 704545 h 712498"/>
              <a:gd name="connsiteX0" fmla="*/ 6298650 w 6299069"/>
              <a:gd name="connsiteY0" fmla="*/ 0 h 712498"/>
              <a:gd name="connsiteX1" fmla="*/ 5305294 w 6299069"/>
              <a:gd name="connsiteY1" fmla="*/ 712498 h 712498"/>
              <a:gd name="connsiteX2" fmla="*/ 2265071 w 6299069"/>
              <a:gd name="connsiteY2" fmla="*/ 287014 h 712498"/>
              <a:gd name="connsiteX3" fmla="*/ 443011 w 6299069"/>
              <a:gd name="connsiteY3" fmla="*/ 252878 h 712498"/>
              <a:gd name="connsiteX4" fmla="*/ 0 w 6299069"/>
              <a:gd name="connsiteY4" fmla="*/ 704545 h 712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9069" h="712498">
                <a:moveTo>
                  <a:pt x="6298650" y="0"/>
                </a:moveTo>
                <a:cubicBezTo>
                  <a:pt x="6310488" y="602559"/>
                  <a:pt x="6074319" y="676756"/>
                  <a:pt x="5305294" y="712498"/>
                </a:cubicBezTo>
                <a:cubicBezTo>
                  <a:pt x="4487888" y="699858"/>
                  <a:pt x="3063356" y="339427"/>
                  <a:pt x="2265071" y="287014"/>
                </a:cubicBezTo>
                <a:cubicBezTo>
                  <a:pt x="1466786" y="234601"/>
                  <a:pt x="820523" y="195385"/>
                  <a:pt x="443011" y="252878"/>
                </a:cubicBezTo>
                <a:cubicBezTo>
                  <a:pt x="29214" y="298275"/>
                  <a:pt x="19407" y="472030"/>
                  <a:pt x="0" y="704545"/>
                </a:cubicBezTo>
              </a:path>
            </a:pathLst>
          </a:custGeom>
          <a:ln w="76200" cmpd="sng">
            <a:solidFill>
              <a:srgbClr val="FF66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cs typeface="Arial"/>
            </a:endParaRPr>
          </a:p>
        </p:txBody>
      </p:sp>
      <p:cxnSp>
        <p:nvCxnSpPr>
          <p:cNvPr id="71" name="Straight Connector 70"/>
          <p:cNvCxnSpPr/>
          <p:nvPr/>
        </p:nvCxnSpPr>
        <p:spPr>
          <a:xfrm>
            <a:off x="10760181" y="1791037"/>
            <a:ext cx="0" cy="1766950"/>
          </a:xfrm>
          <a:prstGeom prst="line">
            <a:avLst/>
          </a:prstGeom>
          <a:ln w="38100" cmpd="sng">
            <a:solidFill>
              <a:srgbClr val="FF66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7332160" y="4382238"/>
            <a:ext cx="0" cy="1930297"/>
          </a:xfrm>
          <a:prstGeom prst="line">
            <a:avLst/>
          </a:prstGeom>
          <a:ln w="38100" cmpd="sng"/>
        </p:spPr>
        <p:style>
          <a:lnRef idx="1">
            <a:schemeClr val="dk1"/>
          </a:lnRef>
          <a:fillRef idx="0">
            <a:schemeClr val="dk1"/>
          </a:fillRef>
          <a:effectRef idx="0">
            <a:schemeClr val="dk1"/>
          </a:effectRef>
          <a:fontRef idx="minor">
            <a:schemeClr val="tx1"/>
          </a:fontRef>
        </p:style>
      </p:cxnSp>
      <p:sp>
        <p:nvSpPr>
          <p:cNvPr id="94" name="TextBox 93"/>
          <p:cNvSpPr txBox="1"/>
          <p:nvPr/>
        </p:nvSpPr>
        <p:spPr>
          <a:xfrm>
            <a:off x="7656791" y="6331110"/>
            <a:ext cx="753431" cy="523220"/>
          </a:xfrm>
          <a:prstGeom prst="rect">
            <a:avLst/>
          </a:prstGeom>
          <a:noFill/>
        </p:spPr>
        <p:txBody>
          <a:bodyPr wrap="none" rtlCol="0">
            <a:spAutoFit/>
          </a:bodyPr>
          <a:lstStyle/>
          <a:p>
            <a:pPr algn="ctr"/>
            <a:r>
              <a:rPr lang="en-US" sz="1400" b="1" dirty="0" smtClean="0">
                <a:solidFill>
                  <a:prstClr val="black"/>
                </a:solidFill>
                <a:latin typeface="Arial"/>
                <a:cs typeface="Arial"/>
              </a:rPr>
              <a:t>26 Feb</a:t>
            </a:r>
          </a:p>
          <a:p>
            <a:pPr algn="ctr"/>
            <a:r>
              <a:rPr lang="en-US" sz="1400" b="1" dirty="0" smtClean="0">
                <a:solidFill>
                  <a:prstClr val="black"/>
                </a:solidFill>
                <a:latin typeface="Arial"/>
                <a:cs typeface="Arial"/>
              </a:rPr>
              <a:t>2001</a:t>
            </a:r>
            <a:endParaRPr lang="en-US" sz="1400" b="1" dirty="0">
              <a:solidFill>
                <a:prstClr val="black"/>
              </a:solidFill>
              <a:latin typeface="Arial"/>
              <a:cs typeface="Arial"/>
            </a:endParaRPr>
          </a:p>
        </p:txBody>
      </p:sp>
      <p:sp>
        <p:nvSpPr>
          <p:cNvPr id="117" name="TextBox 116"/>
          <p:cNvSpPr txBox="1"/>
          <p:nvPr/>
        </p:nvSpPr>
        <p:spPr>
          <a:xfrm>
            <a:off x="9402043" y="6356059"/>
            <a:ext cx="659155" cy="523220"/>
          </a:xfrm>
          <a:prstGeom prst="rect">
            <a:avLst/>
          </a:prstGeom>
          <a:noFill/>
        </p:spPr>
        <p:txBody>
          <a:bodyPr wrap="none" rtlCol="0">
            <a:spAutoFit/>
          </a:bodyPr>
          <a:lstStyle/>
          <a:p>
            <a:pPr algn="ctr"/>
            <a:r>
              <a:rPr lang="en-US" sz="1400" b="1" dirty="0" smtClean="0">
                <a:solidFill>
                  <a:prstClr val="black"/>
                </a:solidFill>
                <a:latin typeface="Arial"/>
                <a:cs typeface="Arial"/>
              </a:rPr>
              <a:t>5 Mar</a:t>
            </a:r>
          </a:p>
          <a:p>
            <a:pPr algn="ctr"/>
            <a:r>
              <a:rPr lang="en-US" sz="1400" b="1" dirty="0" smtClean="0">
                <a:solidFill>
                  <a:prstClr val="black"/>
                </a:solidFill>
                <a:latin typeface="Arial"/>
                <a:cs typeface="Arial"/>
              </a:rPr>
              <a:t>2001</a:t>
            </a:r>
            <a:endParaRPr lang="en-US" sz="1400" b="1" dirty="0">
              <a:solidFill>
                <a:prstClr val="black"/>
              </a:solidFill>
              <a:latin typeface="Arial"/>
              <a:cs typeface="Arial"/>
            </a:endParaRPr>
          </a:p>
        </p:txBody>
      </p:sp>
      <p:sp>
        <p:nvSpPr>
          <p:cNvPr id="118" name="Rectangle 117"/>
          <p:cNvSpPr/>
          <p:nvPr/>
        </p:nvSpPr>
        <p:spPr>
          <a:xfrm rot="16200000">
            <a:off x="8696326" y="5046610"/>
            <a:ext cx="1132225" cy="258428"/>
          </a:xfrm>
          <a:prstGeom prst="rect">
            <a:avLst/>
          </a:prstGeom>
          <a:solidFill>
            <a:schemeClr val="tx2">
              <a:lumMod val="60000"/>
              <a:lumOff val="40000"/>
              <a:alpha val="50000"/>
            </a:schemeClr>
          </a:solidFill>
          <a:ln w="38100"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119" name="Rectangle 118"/>
          <p:cNvSpPr/>
          <p:nvPr/>
        </p:nvSpPr>
        <p:spPr>
          <a:xfrm rot="16200000">
            <a:off x="9390338" y="5549918"/>
            <a:ext cx="590997" cy="249537"/>
          </a:xfrm>
          <a:prstGeom prst="rect">
            <a:avLst/>
          </a:prstGeom>
          <a:solidFill>
            <a:schemeClr val="accent3">
              <a:lumMod val="75000"/>
              <a:alpha val="50000"/>
            </a:schemeClr>
          </a:solidFill>
          <a:ln w="381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120" name="Rectangle 119"/>
          <p:cNvSpPr/>
          <p:nvPr/>
        </p:nvSpPr>
        <p:spPr>
          <a:xfrm rot="16200000">
            <a:off x="9787993" y="5426798"/>
            <a:ext cx="657358" cy="280348"/>
          </a:xfrm>
          <a:prstGeom prst="rect">
            <a:avLst/>
          </a:prstGeom>
          <a:solidFill>
            <a:schemeClr val="accent2">
              <a:lumMod val="75000"/>
              <a:alpha val="50000"/>
            </a:schemeClr>
          </a:solidFill>
          <a:ln w="38100"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cxnSp>
        <p:nvCxnSpPr>
          <p:cNvPr id="121" name="Straight Connector 120"/>
          <p:cNvCxnSpPr/>
          <p:nvPr/>
        </p:nvCxnSpPr>
        <p:spPr>
          <a:xfrm rot="16200000" flipH="1">
            <a:off x="9944178" y="5070271"/>
            <a:ext cx="341257" cy="0"/>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16200000" flipH="1">
            <a:off x="10054808" y="5955647"/>
            <a:ext cx="119994" cy="0"/>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16200000" flipH="1">
            <a:off x="9639612" y="6005665"/>
            <a:ext cx="64427" cy="0"/>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16200000" flipH="1">
            <a:off x="9500906" y="5208559"/>
            <a:ext cx="341257" cy="0"/>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9245863" y="4188798"/>
            <a:ext cx="0" cy="420914"/>
          </a:xfrm>
          <a:prstGeom prst="line">
            <a:avLst/>
          </a:prstGeom>
          <a:ln w="381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16200000" flipH="1">
            <a:off x="9143257" y="5848062"/>
            <a:ext cx="205211" cy="0"/>
          </a:xfrm>
          <a:prstGeom prst="line">
            <a:avLst/>
          </a:prstGeom>
          <a:ln w="381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rot="16200000">
            <a:off x="9262439" y="5206891"/>
            <a:ext cx="0" cy="258428"/>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rot="16200000">
            <a:off x="9687327" y="5581559"/>
            <a:ext cx="0" cy="246553"/>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rot="16200000">
            <a:off x="10116605" y="5455246"/>
            <a:ext cx="0" cy="280216"/>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43" name="Group 142"/>
          <p:cNvGrpSpPr/>
          <p:nvPr/>
        </p:nvGrpSpPr>
        <p:grpSpPr>
          <a:xfrm>
            <a:off x="1683646" y="4266051"/>
            <a:ext cx="1425221" cy="1161095"/>
            <a:chOff x="1042913" y="2330318"/>
            <a:chExt cx="1068916" cy="1161095"/>
          </a:xfrm>
        </p:grpSpPr>
        <p:cxnSp>
          <p:nvCxnSpPr>
            <p:cNvPr id="144" name="Straight Connector 143"/>
            <p:cNvCxnSpPr/>
            <p:nvPr/>
          </p:nvCxnSpPr>
          <p:spPr>
            <a:xfrm>
              <a:off x="1047748" y="2552096"/>
              <a:ext cx="1064081"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1047748" y="3067352"/>
              <a:ext cx="1064081"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1042913" y="2777066"/>
              <a:ext cx="1068916"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042913" y="3304417"/>
              <a:ext cx="1068916"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V="1">
              <a:off x="1197429" y="2330318"/>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V="1">
              <a:off x="1349829" y="2337578"/>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flipV="1">
              <a:off x="1502229" y="2332743"/>
              <a:ext cx="0" cy="1151410"/>
            </a:xfrm>
            <a:prstGeom prst="line">
              <a:avLst/>
            </a:prstGeom>
            <a:ln w="12700" cmpd="sng">
              <a:solidFill>
                <a:srgbClr val="BFBFBF"/>
              </a:solidFill>
              <a:prstDash val="solid"/>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V="1">
              <a:off x="1654629" y="2340003"/>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flipV="1">
              <a:off x="1807029" y="2335168"/>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V="1">
              <a:off x="1959429" y="2330333"/>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grpSp>
      <p:sp>
        <p:nvSpPr>
          <p:cNvPr id="154" name="Rectangle 153"/>
          <p:cNvSpPr/>
          <p:nvPr/>
        </p:nvSpPr>
        <p:spPr>
          <a:xfrm>
            <a:off x="1667540" y="4248940"/>
            <a:ext cx="1434901" cy="1151410"/>
          </a:xfrm>
          <a:prstGeom prst="rect">
            <a:avLst/>
          </a:prstGeom>
          <a:noFill/>
          <a:ln w="28575"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solidFill>
                  <a:prstClr val="black"/>
                </a:solidFill>
                <a:latin typeface="Arial"/>
                <a:cs typeface="Arial"/>
              </a:rPr>
              <a:t>Data</a:t>
            </a:r>
            <a:endParaRPr lang="en-US" sz="2400" dirty="0">
              <a:solidFill>
                <a:prstClr val="black"/>
              </a:solidFill>
              <a:latin typeface="Arial"/>
              <a:cs typeface="Arial"/>
            </a:endParaRPr>
          </a:p>
        </p:txBody>
      </p:sp>
      <p:sp>
        <p:nvSpPr>
          <p:cNvPr id="65" name="Down Arrow 64"/>
          <p:cNvSpPr/>
          <p:nvPr/>
        </p:nvSpPr>
        <p:spPr>
          <a:xfrm>
            <a:off x="2308676" y="4211404"/>
            <a:ext cx="132317" cy="372256"/>
          </a:xfrm>
          <a:prstGeom prst="downArrow">
            <a:avLst/>
          </a:prstGeom>
          <a:solidFill>
            <a:srgbClr val="FF6600"/>
          </a:solidFill>
          <a:ln>
            <a:solidFill>
              <a:srgbClr val="FF6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Arial"/>
              <a:cs typeface="Arial"/>
            </a:endParaRPr>
          </a:p>
        </p:txBody>
      </p:sp>
      <p:sp>
        <p:nvSpPr>
          <p:cNvPr id="76" name="TextBox 75"/>
          <p:cNvSpPr txBox="1"/>
          <p:nvPr/>
        </p:nvSpPr>
        <p:spPr>
          <a:xfrm>
            <a:off x="5060462" y="1602153"/>
            <a:ext cx="2998950" cy="646331"/>
          </a:xfrm>
          <a:prstGeom prst="rect">
            <a:avLst/>
          </a:prstGeom>
          <a:noFill/>
          <a:ln>
            <a:solidFill>
              <a:srgbClr val="7F7F7F"/>
            </a:solidFill>
          </a:ln>
        </p:spPr>
        <p:txBody>
          <a:bodyPr wrap="none" rtlCol="0">
            <a:spAutoFit/>
          </a:bodyPr>
          <a:lstStyle/>
          <a:p>
            <a:r>
              <a:rPr lang="en-US" dirty="0" smtClean="0">
                <a:latin typeface="Arial"/>
                <a:cs typeface="Arial"/>
              </a:rPr>
              <a:t>Forward projections based </a:t>
            </a:r>
          </a:p>
          <a:p>
            <a:r>
              <a:rPr lang="en-US" dirty="0">
                <a:latin typeface="Arial"/>
                <a:cs typeface="Arial"/>
              </a:rPr>
              <a:t>u</a:t>
            </a:r>
            <a:r>
              <a:rPr lang="en-US" dirty="0" smtClean="0">
                <a:latin typeface="Arial"/>
                <a:cs typeface="Arial"/>
              </a:rPr>
              <a:t>pon ‘complete’ information</a:t>
            </a:r>
          </a:p>
        </p:txBody>
      </p:sp>
    </p:spTree>
    <p:extLst>
      <p:ext uri="{BB962C8B-B14F-4D97-AF65-F5344CB8AC3E}">
        <p14:creationId xmlns:p14="http://schemas.microsoft.com/office/powerpoint/2010/main" val="11902690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isk_measure_u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83" y="1016000"/>
            <a:ext cx="10515600" cy="5842000"/>
          </a:xfrm>
          <a:prstGeom prst="rect">
            <a:avLst/>
          </a:prstGeom>
        </p:spPr>
      </p:pic>
      <p:sp>
        <p:nvSpPr>
          <p:cNvPr id="35" name="TextBox 34"/>
          <p:cNvSpPr txBox="1"/>
          <p:nvPr/>
        </p:nvSpPr>
        <p:spPr>
          <a:xfrm>
            <a:off x="547077" y="1465385"/>
            <a:ext cx="671979" cy="584776"/>
          </a:xfrm>
          <a:prstGeom prst="rect">
            <a:avLst/>
          </a:prstGeom>
          <a:noFill/>
        </p:spPr>
        <p:txBody>
          <a:bodyPr wrap="none" rtlCol="0">
            <a:spAutoFit/>
          </a:bodyPr>
          <a:lstStyle/>
          <a:p>
            <a:r>
              <a:rPr lang="en-US" sz="3200" dirty="0" smtClean="0"/>
              <a:t>UK</a:t>
            </a:r>
            <a:endParaRPr lang="en-US" sz="3200" dirty="0"/>
          </a:p>
        </p:txBody>
      </p:sp>
    </p:spTree>
    <p:extLst>
      <p:ext uri="{BB962C8B-B14F-4D97-AF65-F5344CB8AC3E}">
        <p14:creationId xmlns:p14="http://schemas.microsoft.com/office/powerpoint/2010/main" val="5927818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isk_measure_u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83" y="1016000"/>
            <a:ext cx="10515600" cy="5842000"/>
          </a:xfrm>
          <a:prstGeom prst="rect">
            <a:avLst/>
          </a:prstGeom>
        </p:spPr>
      </p:pic>
      <p:pic>
        <p:nvPicPr>
          <p:cNvPr id="20" name="Picture 19" descr="a_fig_logwk3_thr3.png"/>
          <p:cNvPicPr>
            <a:picLocks noChangeAspect="1"/>
          </p:cNvPicPr>
          <p:nvPr/>
        </p:nvPicPr>
        <p:blipFill rotWithShape="1">
          <a:blip r:embed="rId4">
            <a:extLst>
              <a:ext uri="{28A0092B-C50C-407E-A947-70E740481C1C}">
                <a14:useLocalDpi xmlns:a14="http://schemas.microsoft.com/office/drawing/2010/main" val="0"/>
              </a:ext>
            </a:extLst>
          </a:blip>
          <a:srcRect l="38301" t="28775" r="35256" b="9259"/>
          <a:stretch/>
        </p:blipFill>
        <p:spPr>
          <a:xfrm>
            <a:off x="5588000" y="898791"/>
            <a:ext cx="1387230" cy="2438160"/>
          </a:xfrm>
          <a:prstGeom prst="rect">
            <a:avLst/>
          </a:prstGeom>
        </p:spPr>
      </p:pic>
      <p:pic>
        <p:nvPicPr>
          <p:cNvPr id="19" name="Picture 18" descr="a_fig_logwk2_thr2.png"/>
          <p:cNvPicPr>
            <a:picLocks noChangeAspect="1"/>
          </p:cNvPicPr>
          <p:nvPr/>
        </p:nvPicPr>
        <p:blipFill rotWithShape="1">
          <a:blip r:embed="rId5">
            <a:extLst>
              <a:ext uri="{28A0092B-C50C-407E-A947-70E740481C1C}">
                <a14:useLocalDpi xmlns:a14="http://schemas.microsoft.com/office/drawing/2010/main" val="0"/>
              </a:ext>
            </a:extLst>
          </a:blip>
          <a:srcRect l="38301" t="29487" r="35257" b="9616"/>
          <a:stretch/>
        </p:blipFill>
        <p:spPr>
          <a:xfrm>
            <a:off x="4083538" y="879246"/>
            <a:ext cx="1426307" cy="2463622"/>
          </a:xfrm>
          <a:prstGeom prst="rect">
            <a:avLst/>
          </a:prstGeom>
        </p:spPr>
      </p:pic>
      <p:pic>
        <p:nvPicPr>
          <p:cNvPr id="18" name="Picture 17" descr="a_fig_logwk28_thr3.png"/>
          <p:cNvPicPr>
            <a:picLocks noChangeAspect="1"/>
          </p:cNvPicPr>
          <p:nvPr/>
        </p:nvPicPr>
        <p:blipFill rotWithShape="1">
          <a:blip r:embed="rId6">
            <a:extLst>
              <a:ext uri="{28A0092B-C50C-407E-A947-70E740481C1C}">
                <a14:useLocalDpi xmlns:a14="http://schemas.microsoft.com/office/drawing/2010/main" val="0"/>
              </a:ext>
            </a:extLst>
          </a:blip>
          <a:srcRect l="38301" t="29132" r="35256" b="9614"/>
          <a:stretch/>
        </p:blipFill>
        <p:spPr>
          <a:xfrm>
            <a:off x="9280768" y="859707"/>
            <a:ext cx="1426307" cy="2478027"/>
          </a:xfrm>
          <a:prstGeom prst="rect">
            <a:avLst/>
          </a:prstGeom>
        </p:spPr>
      </p:pic>
      <p:pic>
        <p:nvPicPr>
          <p:cNvPr id="17" name="Picture 16" descr="a_fig_logwk28_thr2.png"/>
          <p:cNvPicPr>
            <a:picLocks noChangeAspect="1"/>
          </p:cNvPicPr>
          <p:nvPr/>
        </p:nvPicPr>
        <p:blipFill rotWithShape="1">
          <a:blip r:embed="rId7">
            <a:extLst>
              <a:ext uri="{28A0092B-C50C-407E-A947-70E740481C1C}">
                <a14:useLocalDpi xmlns:a14="http://schemas.microsoft.com/office/drawing/2010/main" val="0"/>
              </a:ext>
            </a:extLst>
          </a:blip>
          <a:srcRect l="38301" t="28775" r="35256" b="9615"/>
          <a:stretch/>
        </p:blipFill>
        <p:spPr>
          <a:xfrm>
            <a:off x="7874000" y="859708"/>
            <a:ext cx="1406770" cy="2458294"/>
          </a:xfrm>
          <a:prstGeom prst="rect">
            <a:avLst/>
          </a:prstGeom>
        </p:spPr>
      </p:pic>
      <p:sp>
        <p:nvSpPr>
          <p:cNvPr id="10" name="Rectangle 9"/>
          <p:cNvSpPr/>
          <p:nvPr/>
        </p:nvSpPr>
        <p:spPr>
          <a:xfrm>
            <a:off x="4039582" y="857255"/>
            <a:ext cx="2952750" cy="2444751"/>
          </a:xfrm>
          <a:prstGeom prst="rect">
            <a:avLst/>
          </a:prstGeom>
          <a:noFill/>
          <a:ln w="127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1" name="Rectangle 10"/>
          <p:cNvSpPr/>
          <p:nvPr/>
        </p:nvSpPr>
        <p:spPr>
          <a:xfrm>
            <a:off x="7874982" y="850905"/>
            <a:ext cx="2847975" cy="2444751"/>
          </a:xfrm>
          <a:prstGeom prst="rect">
            <a:avLst/>
          </a:prstGeom>
          <a:noFill/>
          <a:ln w="127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pic>
        <p:nvPicPr>
          <p:cNvPr id="15" name="Picture 14" descr="with_colorbar.png"/>
          <p:cNvPicPr>
            <a:picLocks noChangeAspect="1"/>
          </p:cNvPicPr>
          <p:nvPr/>
        </p:nvPicPr>
        <p:blipFill rotWithShape="1">
          <a:blip r:embed="rId8">
            <a:extLst>
              <a:ext uri="{28A0092B-C50C-407E-A947-70E740481C1C}">
                <a14:useLocalDpi xmlns:a14="http://schemas.microsoft.com/office/drawing/2010/main" val="0"/>
              </a:ext>
            </a:extLst>
          </a:blip>
          <a:srcRect l="84509"/>
          <a:stretch/>
        </p:blipFill>
        <p:spPr>
          <a:xfrm>
            <a:off x="10972066" y="1491684"/>
            <a:ext cx="802853" cy="3886915"/>
          </a:xfrm>
          <a:prstGeom prst="rect">
            <a:avLst/>
          </a:prstGeom>
        </p:spPr>
      </p:pic>
      <p:sp>
        <p:nvSpPr>
          <p:cNvPr id="13" name="Rectangle 12"/>
          <p:cNvSpPr/>
          <p:nvPr/>
        </p:nvSpPr>
        <p:spPr>
          <a:xfrm>
            <a:off x="11255375" y="4994447"/>
            <a:ext cx="155088" cy="387177"/>
          </a:xfrm>
          <a:prstGeom prst="rect">
            <a:avLst/>
          </a:prstGeom>
          <a:noFill/>
          <a:ln w="63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a:cs typeface="Arial"/>
            </a:endParaRPr>
          </a:p>
        </p:txBody>
      </p:sp>
      <p:sp>
        <p:nvSpPr>
          <p:cNvPr id="14" name="TextBox 13"/>
          <p:cNvSpPr txBox="1"/>
          <p:nvPr/>
        </p:nvSpPr>
        <p:spPr>
          <a:xfrm>
            <a:off x="11388518" y="5074811"/>
            <a:ext cx="552555" cy="276999"/>
          </a:xfrm>
          <a:prstGeom prst="rect">
            <a:avLst/>
          </a:prstGeom>
          <a:noFill/>
        </p:spPr>
        <p:txBody>
          <a:bodyPr wrap="none" rtlCol="0">
            <a:spAutoFit/>
          </a:bodyPr>
          <a:lstStyle/>
          <a:p>
            <a:pPr algn="ctr"/>
            <a:r>
              <a:rPr lang="en-US" sz="1200" dirty="0" smtClean="0">
                <a:solidFill>
                  <a:srgbClr val="000000"/>
                </a:solidFill>
                <a:latin typeface="Arial"/>
                <a:cs typeface="Arial"/>
              </a:rPr>
              <a:t>None</a:t>
            </a:r>
          </a:p>
        </p:txBody>
      </p:sp>
      <p:sp>
        <p:nvSpPr>
          <p:cNvPr id="12" name="TextBox 11"/>
          <p:cNvSpPr txBox="1"/>
          <p:nvPr/>
        </p:nvSpPr>
        <p:spPr>
          <a:xfrm>
            <a:off x="10787810" y="1133226"/>
            <a:ext cx="1232692" cy="738664"/>
          </a:xfrm>
          <a:prstGeom prst="rect">
            <a:avLst/>
          </a:prstGeom>
          <a:noFill/>
        </p:spPr>
        <p:txBody>
          <a:bodyPr wrap="none" rtlCol="0">
            <a:spAutoFit/>
          </a:bodyPr>
          <a:lstStyle/>
          <a:p>
            <a:pPr algn="ctr"/>
            <a:r>
              <a:rPr lang="en-US" sz="1400" dirty="0" smtClean="0">
                <a:solidFill>
                  <a:srgbClr val="000000"/>
                </a:solidFill>
                <a:latin typeface="Arial"/>
                <a:cs typeface="Arial"/>
              </a:rPr>
              <a:t>Expected no. </a:t>
            </a:r>
          </a:p>
          <a:p>
            <a:pPr algn="ctr"/>
            <a:r>
              <a:rPr lang="en-US" sz="1400" dirty="0" err="1">
                <a:solidFill>
                  <a:srgbClr val="000000"/>
                </a:solidFill>
                <a:latin typeface="Arial"/>
                <a:cs typeface="Arial"/>
              </a:rPr>
              <a:t>u</a:t>
            </a:r>
            <a:r>
              <a:rPr lang="en-US" sz="1400" dirty="0" err="1" smtClean="0">
                <a:solidFill>
                  <a:srgbClr val="000000"/>
                </a:solidFill>
                <a:latin typeface="Arial"/>
                <a:cs typeface="Arial"/>
              </a:rPr>
              <a:t>ndetect</a:t>
            </a:r>
            <a:r>
              <a:rPr lang="en-US" sz="1400" dirty="0" smtClean="0">
                <a:solidFill>
                  <a:srgbClr val="000000"/>
                </a:solidFill>
                <a:latin typeface="Arial"/>
                <a:cs typeface="Arial"/>
              </a:rPr>
              <a:t> </a:t>
            </a:r>
            <a:r>
              <a:rPr lang="en-US" sz="1400" dirty="0" smtClean="0">
                <a:solidFill>
                  <a:srgbClr val="000000"/>
                </a:solidFill>
                <a:latin typeface="Arial"/>
                <a:cs typeface="Arial"/>
              </a:rPr>
              <a:t>IPs</a:t>
            </a:r>
          </a:p>
          <a:p>
            <a:pPr algn="ctr"/>
            <a:r>
              <a:rPr lang="en-US" sz="1400" dirty="0" smtClean="0">
                <a:solidFill>
                  <a:srgbClr val="000000"/>
                </a:solidFill>
                <a:latin typeface="Arial"/>
                <a:cs typeface="Arial"/>
              </a:rPr>
              <a:t>(log10)</a:t>
            </a:r>
            <a:endParaRPr lang="en-US" sz="1400" dirty="0" smtClean="0">
              <a:solidFill>
                <a:srgbClr val="000000"/>
              </a:solidFill>
              <a:latin typeface="Arial"/>
              <a:cs typeface="Arial"/>
            </a:endParaRPr>
          </a:p>
        </p:txBody>
      </p:sp>
      <p:sp>
        <p:nvSpPr>
          <p:cNvPr id="21" name="TextBox 20"/>
          <p:cNvSpPr txBox="1"/>
          <p:nvPr/>
        </p:nvSpPr>
        <p:spPr>
          <a:xfrm>
            <a:off x="5040926" y="3575536"/>
            <a:ext cx="963049" cy="369332"/>
          </a:xfrm>
          <a:prstGeom prst="rect">
            <a:avLst/>
          </a:prstGeom>
          <a:noFill/>
        </p:spPr>
        <p:txBody>
          <a:bodyPr wrap="none" rtlCol="0">
            <a:spAutoFit/>
          </a:bodyPr>
          <a:lstStyle/>
          <a:p>
            <a:r>
              <a:rPr lang="en-US" dirty="0" smtClean="0">
                <a:latin typeface="Arial"/>
                <a:cs typeface="Arial"/>
              </a:rPr>
              <a:t>Week 2</a:t>
            </a:r>
            <a:endParaRPr lang="en-US" dirty="0">
              <a:latin typeface="Arial"/>
              <a:cs typeface="Arial"/>
            </a:endParaRPr>
          </a:p>
        </p:txBody>
      </p:sp>
      <p:sp>
        <p:nvSpPr>
          <p:cNvPr id="22" name="TextBox 21"/>
          <p:cNvSpPr txBox="1"/>
          <p:nvPr/>
        </p:nvSpPr>
        <p:spPr>
          <a:xfrm>
            <a:off x="8788407" y="3571628"/>
            <a:ext cx="963049" cy="369332"/>
          </a:xfrm>
          <a:prstGeom prst="rect">
            <a:avLst/>
          </a:prstGeom>
          <a:noFill/>
        </p:spPr>
        <p:txBody>
          <a:bodyPr wrap="none" rtlCol="0">
            <a:spAutoFit/>
          </a:bodyPr>
          <a:lstStyle/>
          <a:p>
            <a:r>
              <a:rPr lang="en-US" dirty="0" smtClean="0">
                <a:latin typeface="Arial"/>
                <a:cs typeface="Arial"/>
              </a:rPr>
              <a:t>Week 3</a:t>
            </a:r>
            <a:endParaRPr lang="en-US" dirty="0">
              <a:latin typeface="Arial"/>
              <a:cs typeface="Arial"/>
            </a:endParaRPr>
          </a:p>
        </p:txBody>
      </p:sp>
      <p:cxnSp>
        <p:nvCxnSpPr>
          <p:cNvPr id="24" name="Straight Connector 23"/>
          <p:cNvCxnSpPr/>
          <p:nvPr/>
        </p:nvCxnSpPr>
        <p:spPr>
          <a:xfrm flipH="1">
            <a:off x="5822463" y="3927231"/>
            <a:ext cx="3047999" cy="762000"/>
          </a:xfrm>
          <a:prstGeom prst="line">
            <a:avLst/>
          </a:prstGeom>
          <a:effectLst/>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a:off x="4747847" y="3946769"/>
            <a:ext cx="390768" cy="214923"/>
          </a:xfrm>
          <a:prstGeom prst="line">
            <a:avLst/>
          </a:prstGeom>
          <a:effectLst/>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4392245" y="3317629"/>
            <a:ext cx="843287" cy="307777"/>
          </a:xfrm>
          <a:prstGeom prst="rect">
            <a:avLst/>
          </a:prstGeom>
          <a:noFill/>
        </p:spPr>
        <p:txBody>
          <a:bodyPr wrap="none" rtlCol="0">
            <a:spAutoFit/>
          </a:bodyPr>
          <a:lstStyle/>
          <a:p>
            <a:r>
              <a:rPr lang="en-US" sz="1400" dirty="0" smtClean="0">
                <a:latin typeface="Arial"/>
                <a:cs typeface="Arial"/>
              </a:rPr>
              <a:t>Accrued</a:t>
            </a:r>
            <a:endParaRPr lang="en-US" sz="1400" dirty="0">
              <a:latin typeface="Arial"/>
              <a:cs typeface="Arial"/>
            </a:endParaRPr>
          </a:p>
        </p:txBody>
      </p:sp>
      <p:sp>
        <p:nvSpPr>
          <p:cNvPr id="31" name="TextBox 30"/>
          <p:cNvSpPr txBox="1"/>
          <p:nvPr/>
        </p:nvSpPr>
        <p:spPr>
          <a:xfrm>
            <a:off x="5775566" y="3294184"/>
            <a:ext cx="953043" cy="307777"/>
          </a:xfrm>
          <a:prstGeom prst="rect">
            <a:avLst/>
          </a:prstGeom>
          <a:noFill/>
        </p:spPr>
        <p:txBody>
          <a:bodyPr wrap="none" rtlCol="0">
            <a:spAutoFit/>
          </a:bodyPr>
          <a:lstStyle/>
          <a:p>
            <a:r>
              <a:rPr lang="en-US" sz="1400" dirty="0" smtClean="0">
                <a:latin typeface="Arial"/>
                <a:cs typeface="Arial"/>
              </a:rPr>
              <a:t>Complete</a:t>
            </a:r>
            <a:endParaRPr lang="en-US" sz="1400" dirty="0">
              <a:latin typeface="Arial"/>
              <a:cs typeface="Arial"/>
            </a:endParaRPr>
          </a:p>
        </p:txBody>
      </p:sp>
      <p:sp>
        <p:nvSpPr>
          <p:cNvPr id="32" name="TextBox 31"/>
          <p:cNvSpPr txBox="1"/>
          <p:nvPr/>
        </p:nvSpPr>
        <p:spPr>
          <a:xfrm>
            <a:off x="8139723" y="3255108"/>
            <a:ext cx="843287" cy="307777"/>
          </a:xfrm>
          <a:prstGeom prst="rect">
            <a:avLst/>
          </a:prstGeom>
          <a:noFill/>
        </p:spPr>
        <p:txBody>
          <a:bodyPr wrap="none" rtlCol="0">
            <a:spAutoFit/>
          </a:bodyPr>
          <a:lstStyle/>
          <a:p>
            <a:r>
              <a:rPr lang="en-US" sz="1400" dirty="0" smtClean="0">
                <a:latin typeface="Arial"/>
                <a:cs typeface="Arial"/>
              </a:rPr>
              <a:t>Accrued</a:t>
            </a:r>
            <a:endParaRPr lang="en-US" sz="1400" dirty="0">
              <a:latin typeface="Arial"/>
              <a:cs typeface="Arial"/>
            </a:endParaRPr>
          </a:p>
        </p:txBody>
      </p:sp>
      <p:sp>
        <p:nvSpPr>
          <p:cNvPr id="33" name="TextBox 32"/>
          <p:cNvSpPr txBox="1"/>
          <p:nvPr/>
        </p:nvSpPr>
        <p:spPr>
          <a:xfrm>
            <a:off x="9523044" y="3270739"/>
            <a:ext cx="953043" cy="307777"/>
          </a:xfrm>
          <a:prstGeom prst="rect">
            <a:avLst/>
          </a:prstGeom>
          <a:noFill/>
        </p:spPr>
        <p:txBody>
          <a:bodyPr wrap="none" rtlCol="0">
            <a:spAutoFit/>
          </a:bodyPr>
          <a:lstStyle/>
          <a:p>
            <a:r>
              <a:rPr lang="en-US" sz="1400" dirty="0" smtClean="0">
                <a:latin typeface="Arial"/>
                <a:cs typeface="Arial"/>
              </a:rPr>
              <a:t>Complete</a:t>
            </a:r>
            <a:endParaRPr lang="en-US" sz="1400" dirty="0">
              <a:latin typeface="Arial"/>
              <a:cs typeface="Arial"/>
            </a:endParaRPr>
          </a:p>
        </p:txBody>
      </p:sp>
      <p:sp>
        <p:nvSpPr>
          <p:cNvPr id="23" name="TextBox 22"/>
          <p:cNvSpPr txBox="1"/>
          <p:nvPr/>
        </p:nvSpPr>
        <p:spPr>
          <a:xfrm>
            <a:off x="547077" y="1465385"/>
            <a:ext cx="671979" cy="584776"/>
          </a:xfrm>
          <a:prstGeom prst="rect">
            <a:avLst/>
          </a:prstGeom>
          <a:noFill/>
        </p:spPr>
        <p:txBody>
          <a:bodyPr wrap="none" rtlCol="0">
            <a:spAutoFit/>
          </a:bodyPr>
          <a:lstStyle/>
          <a:p>
            <a:r>
              <a:rPr lang="en-US" sz="3200" dirty="0" smtClean="0"/>
              <a:t>UK</a:t>
            </a:r>
            <a:endParaRPr lang="en-US" sz="3200" dirty="0"/>
          </a:p>
        </p:txBody>
      </p:sp>
    </p:spTree>
    <p:extLst>
      <p:ext uri="{BB962C8B-B14F-4D97-AF65-F5344CB8AC3E}">
        <p14:creationId xmlns:p14="http://schemas.microsoft.com/office/powerpoint/2010/main" val="32964923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isk_measure_japa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576" y="796735"/>
            <a:ext cx="10910277" cy="6061265"/>
          </a:xfrm>
          <a:prstGeom prst="rect">
            <a:avLst/>
          </a:prstGeom>
        </p:spPr>
      </p:pic>
      <p:pic>
        <p:nvPicPr>
          <p:cNvPr id="4" name="Picture 3" descr="occults_2panel_fig_currentjapant_2T_1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5867" y="827133"/>
            <a:ext cx="1782881" cy="2377175"/>
          </a:xfrm>
          <a:prstGeom prst="rect">
            <a:avLst/>
          </a:prstGeom>
          <a:ln>
            <a:noFill/>
          </a:ln>
        </p:spPr>
      </p:pic>
      <p:pic>
        <p:nvPicPr>
          <p:cNvPr id="6" name="Picture 5" descr="occults_2panel_fig_currentjapant_3T_1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960" y="814122"/>
            <a:ext cx="1836615" cy="2448820"/>
          </a:xfrm>
          <a:prstGeom prst="rect">
            <a:avLst/>
          </a:prstGeom>
        </p:spPr>
      </p:pic>
      <p:pic>
        <p:nvPicPr>
          <p:cNvPr id="8" name="Picture 7" descr="occults_2panel_fig_perfectjapant_2T_1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8058" y="814122"/>
            <a:ext cx="1821961" cy="2429281"/>
          </a:xfrm>
          <a:prstGeom prst="rect">
            <a:avLst/>
          </a:prstGeom>
        </p:spPr>
      </p:pic>
      <p:sp>
        <p:nvSpPr>
          <p:cNvPr id="5" name="Rectangle 4"/>
          <p:cNvSpPr/>
          <p:nvPr/>
        </p:nvSpPr>
        <p:spPr>
          <a:xfrm>
            <a:off x="3980987" y="798639"/>
            <a:ext cx="3560880" cy="2444751"/>
          </a:xfrm>
          <a:prstGeom prst="rect">
            <a:avLst/>
          </a:prstGeom>
          <a:noFill/>
          <a:ln w="127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pic>
        <p:nvPicPr>
          <p:cNvPr id="9" name="Picture 8" descr="occults_2panel_fig_perfectjapant_3T_1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45071" y="820621"/>
            <a:ext cx="1817077" cy="2422769"/>
          </a:xfrm>
          <a:prstGeom prst="rect">
            <a:avLst/>
          </a:prstGeom>
        </p:spPr>
      </p:pic>
      <p:sp>
        <p:nvSpPr>
          <p:cNvPr id="7" name="Rectangle 6"/>
          <p:cNvSpPr/>
          <p:nvPr/>
        </p:nvSpPr>
        <p:spPr>
          <a:xfrm>
            <a:off x="8060617" y="794733"/>
            <a:ext cx="3740613" cy="2444751"/>
          </a:xfrm>
          <a:prstGeom prst="rect">
            <a:avLst/>
          </a:prstGeom>
          <a:noFill/>
          <a:ln w="127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0" name="TextBox 9"/>
          <p:cNvSpPr txBox="1"/>
          <p:nvPr/>
        </p:nvSpPr>
        <p:spPr>
          <a:xfrm>
            <a:off x="5255844" y="3497384"/>
            <a:ext cx="963049" cy="369332"/>
          </a:xfrm>
          <a:prstGeom prst="rect">
            <a:avLst/>
          </a:prstGeom>
          <a:noFill/>
        </p:spPr>
        <p:txBody>
          <a:bodyPr wrap="none" rtlCol="0">
            <a:spAutoFit/>
          </a:bodyPr>
          <a:lstStyle/>
          <a:p>
            <a:r>
              <a:rPr lang="en-US" dirty="0" smtClean="0">
                <a:latin typeface="Arial"/>
                <a:cs typeface="Arial"/>
              </a:rPr>
              <a:t>Week 2</a:t>
            </a:r>
            <a:endParaRPr lang="en-US" dirty="0">
              <a:latin typeface="Arial"/>
              <a:cs typeface="Arial"/>
            </a:endParaRPr>
          </a:p>
        </p:txBody>
      </p:sp>
      <p:sp>
        <p:nvSpPr>
          <p:cNvPr id="11" name="TextBox 10"/>
          <p:cNvSpPr txBox="1"/>
          <p:nvPr/>
        </p:nvSpPr>
        <p:spPr>
          <a:xfrm>
            <a:off x="9237781" y="3473938"/>
            <a:ext cx="963049" cy="369332"/>
          </a:xfrm>
          <a:prstGeom prst="rect">
            <a:avLst/>
          </a:prstGeom>
          <a:noFill/>
        </p:spPr>
        <p:txBody>
          <a:bodyPr wrap="none" rtlCol="0">
            <a:spAutoFit/>
          </a:bodyPr>
          <a:lstStyle/>
          <a:p>
            <a:r>
              <a:rPr lang="en-US" dirty="0" smtClean="0">
                <a:latin typeface="Arial"/>
                <a:cs typeface="Arial"/>
              </a:rPr>
              <a:t>Week 3</a:t>
            </a:r>
            <a:endParaRPr lang="en-US" dirty="0">
              <a:latin typeface="Arial"/>
              <a:cs typeface="Arial"/>
            </a:endParaRPr>
          </a:p>
        </p:txBody>
      </p:sp>
      <p:sp>
        <p:nvSpPr>
          <p:cNvPr id="14" name="TextBox 13"/>
          <p:cNvSpPr txBox="1"/>
          <p:nvPr/>
        </p:nvSpPr>
        <p:spPr>
          <a:xfrm>
            <a:off x="4646239" y="3259015"/>
            <a:ext cx="843287" cy="307777"/>
          </a:xfrm>
          <a:prstGeom prst="rect">
            <a:avLst/>
          </a:prstGeom>
          <a:noFill/>
        </p:spPr>
        <p:txBody>
          <a:bodyPr wrap="none" rtlCol="0">
            <a:spAutoFit/>
          </a:bodyPr>
          <a:lstStyle/>
          <a:p>
            <a:r>
              <a:rPr lang="en-US" sz="1400" dirty="0" smtClean="0">
                <a:latin typeface="Arial"/>
                <a:cs typeface="Arial"/>
              </a:rPr>
              <a:t>Accrued</a:t>
            </a:r>
            <a:endParaRPr lang="en-US" sz="1400" dirty="0">
              <a:latin typeface="Arial"/>
              <a:cs typeface="Arial"/>
            </a:endParaRPr>
          </a:p>
        </p:txBody>
      </p:sp>
      <p:sp>
        <p:nvSpPr>
          <p:cNvPr id="15" name="TextBox 14"/>
          <p:cNvSpPr txBox="1"/>
          <p:nvPr/>
        </p:nvSpPr>
        <p:spPr>
          <a:xfrm>
            <a:off x="6029560" y="3235570"/>
            <a:ext cx="953043" cy="307777"/>
          </a:xfrm>
          <a:prstGeom prst="rect">
            <a:avLst/>
          </a:prstGeom>
          <a:noFill/>
        </p:spPr>
        <p:txBody>
          <a:bodyPr wrap="none" rtlCol="0">
            <a:spAutoFit/>
          </a:bodyPr>
          <a:lstStyle/>
          <a:p>
            <a:r>
              <a:rPr lang="en-US" sz="1400" dirty="0" smtClean="0">
                <a:latin typeface="Arial"/>
                <a:cs typeface="Arial"/>
              </a:rPr>
              <a:t>Complete</a:t>
            </a:r>
            <a:endParaRPr lang="en-US" sz="1400" dirty="0">
              <a:latin typeface="Arial"/>
              <a:cs typeface="Arial"/>
            </a:endParaRPr>
          </a:p>
        </p:txBody>
      </p:sp>
      <p:sp>
        <p:nvSpPr>
          <p:cNvPr id="16" name="TextBox 15"/>
          <p:cNvSpPr txBox="1"/>
          <p:nvPr/>
        </p:nvSpPr>
        <p:spPr>
          <a:xfrm>
            <a:off x="8393717" y="3196494"/>
            <a:ext cx="843287" cy="307777"/>
          </a:xfrm>
          <a:prstGeom prst="rect">
            <a:avLst/>
          </a:prstGeom>
          <a:noFill/>
        </p:spPr>
        <p:txBody>
          <a:bodyPr wrap="none" rtlCol="0">
            <a:spAutoFit/>
          </a:bodyPr>
          <a:lstStyle/>
          <a:p>
            <a:r>
              <a:rPr lang="en-US" sz="1400" dirty="0" smtClean="0">
                <a:latin typeface="Arial"/>
                <a:cs typeface="Arial"/>
              </a:rPr>
              <a:t>Accrued</a:t>
            </a:r>
            <a:endParaRPr lang="en-US" sz="1400" dirty="0">
              <a:latin typeface="Arial"/>
              <a:cs typeface="Arial"/>
            </a:endParaRPr>
          </a:p>
        </p:txBody>
      </p:sp>
      <p:sp>
        <p:nvSpPr>
          <p:cNvPr id="17" name="TextBox 16"/>
          <p:cNvSpPr txBox="1"/>
          <p:nvPr/>
        </p:nvSpPr>
        <p:spPr>
          <a:xfrm>
            <a:off x="10148260" y="3212125"/>
            <a:ext cx="953043" cy="307777"/>
          </a:xfrm>
          <a:prstGeom prst="rect">
            <a:avLst/>
          </a:prstGeom>
          <a:noFill/>
        </p:spPr>
        <p:txBody>
          <a:bodyPr wrap="none" rtlCol="0">
            <a:spAutoFit/>
          </a:bodyPr>
          <a:lstStyle/>
          <a:p>
            <a:r>
              <a:rPr lang="en-US" sz="1400" dirty="0" smtClean="0">
                <a:latin typeface="Arial"/>
                <a:cs typeface="Arial"/>
              </a:rPr>
              <a:t>Complete</a:t>
            </a:r>
            <a:endParaRPr lang="en-US" sz="1400" dirty="0">
              <a:latin typeface="Arial"/>
              <a:cs typeface="Arial"/>
            </a:endParaRPr>
          </a:p>
        </p:txBody>
      </p:sp>
      <p:pic>
        <p:nvPicPr>
          <p:cNvPr id="18" name="Picture 17" descr="legend_occults.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67816" y="4497744"/>
            <a:ext cx="1828800" cy="1828800"/>
          </a:xfrm>
          <a:prstGeom prst="rect">
            <a:avLst/>
          </a:prstGeom>
        </p:spPr>
      </p:pic>
      <p:sp>
        <p:nvSpPr>
          <p:cNvPr id="19" name="TextBox 18"/>
          <p:cNvSpPr txBox="1"/>
          <p:nvPr/>
        </p:nvSpPr>
        <p:spPr>
          <a:xfrm>
            <a:off x="10315203" y="4103064"/>
            <a:ext cx="1591764" cy="307777"/>
          </a:xfrm>
          <a:prstGeom prst="rect">
            <a:avLst/>
          </a:prstGeom>
          <a:noFill/>
        </p:spPr>
        <p:txBody>
          <a:bodyPr wrap="none" rtlCol="0">
            <a:spAutoFit/>
          </a:bodyPr>
          <a:lstStyle/>
          <a:p>
            <a:pPr algn="ctr"/>
            <a:r>
              <a:rPr lang="en-US" sz="1400" dirty="0" err="1" smtClean="0">
                <a:solidFill>
                  <a:srgbClr val="000000"/>
                </a:solidFill>
                <a:latin typeface="Arial"/>
                <a:cs typeface="Arial"/>
              </a:rPr>
              <a:t>Pr</a:t>
            </a:r>
            <a:r>
              <a:rPr lang="en-US" sz="1400" dirty="0" smtClean="0">
                <a:solidFill>
                  <a:srgbClr val="000000"/>
                </a:solidFill>
                <a:latin typeface="Arial"/>
                <a:cs typeface="Arial"/>
              </a:rPr>
              <a:t>(undetected IP)</a:t>
            </a:r>
          </a:p>
        </p:txBody>
      </p:sp>
      <p:sp>
        <p:nvSpPr>
          <p:cNvPr id="20" name="TextBox 19"/>
          <p:cNvSpPr txBox="1"/>
          <p:nvPr/>
        </p:nvSpPr>
        <p:spPr>
          <a:xfrm>
            <a:off x="195393" y="1465385"/>
            <a:ext cx="1139855" cy="584776"/>
          </a:xfrm>
          <a:prstGeom prst="rect">
            <a:avLst/>
          </a:prstGeom>
          <a:noFill/>
        </p:spPr>
        <p:txBody>
          <a:bodyPr wrap="none" rtlCol="0">
            <a:spAutoFit/>
          </a:bodyPr>
          <a:lstStyle/>
          <a:p>
            <a:r>
              <a:rPr lang="en-US" sz="3200" dirty="0" smtClean="0"/>
              <a:t>Japan</a:t>
            </a:r>
            <a:endParaRPr lang="en-US" sz="3200" dirty="0"/>
          </a:p>
        </p:txBody>
      </p:sp>
    </p:spTree>
    <p:extLst>
      <p:ext uri="{BB962C8B-B14F-4D97-AF65-F5344CB8AC3E}">
        <p14:creationId xmlns:p14="http://schemas.microsoft.com/office/powerpoint/2010/main" val="19067785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bs_four_panel_proj_rank_6_total_culls_final_uk.pdf"/>
          <p:cNvPicPr>
            <a:picLocks noChangeAspect="1"/>
          </p:cNvPicPr>
          <p:nvPr/>
        </p:nvPicPr>
        <p:blipFill rotWithShape="1">
          <a:blip r:embed="rId3">
            <a:extLst>
              <a:ext uri="{28A0092B-C50C-407E-A947-70E740481C1C}">
                <a14:useLocalDpi xmlns:a14="http://schemas.microsoft.com/office/drawing/2010/main" val="0"/>
              </a:ext>
            </a:extLst>
          </a:blip>
          <a:srcRect r="87890" b="7212"/>
          <a:stretch/>
        </p:blipFill>
        <p:spPr>
          <a:xfrm>
            <a:off x="1576694" y="774223"/>
            <a:ext cx="1139152" cy="5673469"/>
          </a:xfrm>
          <a:prstGeom prst="rect">
            <a:avLst/>
          </a:prstGeom>
        </p:spPr>
      </p:pic>
      <p:sp>
        <p:nvSpPr>
          <p:cNvPr id="10" name="TextBox 9"/>
          <p:cNvSpPr txBox="1"/>
          <p:nvPr/>
        </p:nvSpPr>
        <p:spPr>
          <a:xfrm>
            <a:off x="3143738" y="2607492"/>
            <a:ext cx="4200338" cy="369332"/>
          </a:xfrm>
          <a:prstGeom prst="rect">
            <a:avLst/>
          </a:prstGeom>
          <a:solidFill>
            <a:srgbClr val="FFFFFF">
              <a:alpha val="70000"/>
            </a:srgbClr>
          </a:solidFill>
          <a:ln w="38100" cmpd="sng">
            <a:solidFill>
              <a:srgbClr val="FF6600">
                <a:alpha val="70000"/>
              </a:srgbClr>
            </a:solidFill>
          </a:ln>
        </p:spPr>
        <p:txBody>
          <a:bodyPr wrap="none" rtlCol="0">
            <a:spAutoFit/>
          </a:bodyPr>
          <a:lstStyle/>
          <a:p>
            <a:pPr algn="ctr"/>
            <a:r>
              <a:rPr lang="en-US" dirty="0" smtClean="0">
                <a:solidFill>
                  <a:prstClr val="black"/>
                </a:solidFill>
                <a:latin typeface="Arial"/>
                <a:cs typeface="Arial"/>
              </a:rPr>
              <a:t>Projections of outbreak size (total culls)</a:t>
            </a:r>
            <a:endParaRPr lang="en-US" dirty="0" smtClean="0">
              <a:solidFill>
                <a:schemeClr val="bg1"/>
              </a:solidFill>
              <a:latin typeface="Arial"/>
              <a:cs typeface="Arial"/>
            </a:endParaRPr>
          </a:p>
        </p:txBody>
      </p:sp>
      <p:sp>
        <p:nvSpPr>
          <p:cNvPr id="12" name="TextBox 11"/>
          <p:cNvSpPr txBox="1"/>
          <p:nvPr/>
        </p:nvSpPr>
        <p:spPr>
          <a:xfrm>
            <a:off x="3143738" y="4342513"/>
            <a:ext cx="2956120" cy="369332"/>
          </a:xfrm>
          <a:prstGeom prst="rect">
            <a:avLst/>
          </a:prstGeom>
          <a:solidFill>
            <a:srgbClr val="FFFFFF">
              <a:alpha val="70000"/>
            </a:srgbClr>
          </a:solidFill>
          <a:ln w="38100" cmpd="sng">
            <a:solidFill>
              <a:srgbClr val="FF6600">
                <a:alpha val="70000"/>
              </a:srgbClr>
            </a:solidFill>
          </a:ln>
        </p:spPr>
        <p:txBody>
          <a:bodyPr wrap="none" rtlCol="0">
            <a:spAutoFit/>
          </a:bodyPr>
          <a:lstStyle/>
          <a:p>
            <a:pPr algn="ctr"/>
            <a:r>
              <a:rPr lang="en-US" dirty="0" smtClean="0">
                <a:solidFill>
                  <a:prstClr val="black"/>
                </a:solidFill>
                <a:latin typeface="Arial"/>
                <a:cs typeface="Arial"/>
              </a:rPr>
              <a:t>Rankings of control actions</a:t>
            </a:r>
            <a:endParaRPr lang="en-US" dirty="0" smtClean="0">
              <a:solidFill>
                <a:schemeClr val="bg1"/>
              </a:solidFill>
              <a:latin typeface="Arial"/>
              <a:cs typeface="Arial"/>
            </a:endParaRPr>
          </a:p>
        </p:txBody>
      </p:sp>
      <p:sp>
        <p:nvSpPr>
          <p:cNvPr id="13" name="TextBox 12"/>
          <p:cNvSpPr txBox="1"/>
          <p:nvPr/>
        </p:nvSpPr>
        <p:spPr>
          <a:xfrm>
            <a:off x="3143738" y="5397592"/>
            <a:ext cx="5662991" cy="369332"/>
          </a:xfrm>
          <a:prstGeom prst="rect">
            <a:avLst/>
          </a:prstGeom>
          <a:solidFill>
            <a:srgbClr val="FFFFFF">
              <a:alpha val="70000"/>
            </a:srgbClr>
          </a:solidFill>
          <a:ln w="38100" cmpd="sng">
            <a:solidFill>
              <a:srgbClr val="FF6600">
                <a:alpha val="70000"/>
              </a:srgbClr>
            </a:solidFill>
          </a:ln>
        </p:spPr>
        <p:txBody>
          <a:bodyPr wrap="none" rtlCol="0">
            <a:spAutoFit/>
          </a:bodyPr>
          <a:lstStyle/>
          <a:p>
            <a:pPr algn="ctr"/>
            <a:r>
              <a:rPr lang="en-US" dirty="0" smtClean="0">
                <a:solidFill>
                  <a:prstClr val="black"/>
                </a:solidFill>
                <a:latin typeface="Arial"/>
                <a:cs typeface="Arial"/>
              </a:rPr>
              <a:t>Proportion of simulations in which control was optimal</a:t>
            </a:r>
            <a:endParaRPr lang="en-US" dirty="0" smtClean="0">
              <a:solidFill>
                <a:schemeClr val="bg1"/>
              </a:solidFill>
              <a:latin typeface="Arial"/>
              <a:cs typeface="Arial"/>
            </a:endParaRPr>
          </a:p>
        </p:txBody>
      </p:sp>
      <p:sp>
        <p:nvSpPr>
          <p:cNvPr id="14" name="TextBox 13"/>
          <p:cNvSpPr txBox="1"/>
          <p:nvPr/>
        </p:nvSpPr>
        <p:spPr>
          <a:xfrm>
            <a:off x="3204029" y="6331524"/>
            <a:ext cx="689048" cy="369332"/>
          </a:xfrm>
          <a:prstGeom prst="rect">
            <a:avLst/>
          </a:prstGeom>
          <a:solidFill>
            <a:srgbClr val="FFFFFF">
              <a:alpha val="70000"/>
            </a:srgbClr>
          </a:solidFill>
          <a:ln w="38100" cmpd="sng">
            <a:noFill/>
          </a:ln>
        </p:spPr>
        <p:txBody>
          <a:bodyPr wrap="none" rtlCol="0">
            <a:spAutoFit/>
          </a:bodyPr>
          <a:lstStyle/>
          <a:p>
            <a:pPr algn="ctr"/>
            <a:r>
              <a:rPr lang="en-US" dirty="0" smtClean="0">
                <a:solidFill>
                  <a:prstClr val="black"/>
                </a:solidFill>
                <a:latin typeface="Arial"/>
                <a:cs typeface="Arial"/>
              </a:rPr>
              <a:t>Time</a:t>
            </a:r>
            <a:endParaRPr lang="en-US" dirty="0" smtClean="0">
              <a:solidFill>
                <a:schemeClr val="bg1"/>
              </a:solidFill>
              <a:latin typeface="Arial"/>
              <a:cs typeface="Arial"/>
            </a:endParaRPr>
          </a:p>
        </p:txBody>
      </p:sp>
      <p:cxnSp>
        <p:nvCxnSpPr>
          <p:cNvPr id="16" name="Straight Arrow Connector 15"/>
          <p:cNvCxnSpPr/>
          <p:nvPr/>
        </p:nvCxnSpPr>
        <p:spPr>
          <a:xfrm>
            <a:off x="3912615" y="6535728"/>
            <a:ext cx="1538613" cy="12307"/>
          </a:xfrm>
          <a:prstGeom prst="straightConnector1">
            <a:avLst/>
          </a:prstGeom>
          <a:ln w="57150" cmpd="sng">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159022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latin typeface="Arial"/>
                <a:cs typeface="Arial"/>
              </a:rPr>
              <a:t>Acknowledgements</a:t>
            </a:r>
            <a:endParaRPr lang="en-GB" dirty="0">
              <a:latin typeface="Arial"/>
              <a:cs typeface="Arial"/>
            </a:endParaRPr>
          </a:p>
        </p:txBody>
      </p:sp>
      <p:sp>
        <p:nvSpPr>
          <p:cNvPr id="4" name="Content Placeholder 3"/>
          <p:cNvSpPr>
            <a:spLocks noGrp="1"/>
          </p:cNvSpPr>
          <p:nvPr>
            <p:ph idx="1"/>
          </p:nvPr>
        </p:nvSpPr>
        <p:spPr>
          <a:xfrm>
            <a:off x="2234910" y="2222737"/>
            <a:ext cx="7819282" cy="4114800"/>
          </a:xfrm>
        </p:spPr>
        <p:txBody>
          <a:bodyPr>
            <a:normAutofit fontScale="85000" lnSpcReduction="20000"/>
          </a:bodyPr>
          <a:lstStyle/>
          <a:p>
            <a:r>
              <a:rPr lang="en-GB" dirty="0">
                <a:latin typeface="Arial"/>
                <a:cs typeface="Arial"/>
              </a:rPr>
              <a:t>Mike </a:t>
            </a:r>
            <a:r>
              <a:rPr lang="en-GB" dirty="0" err="1">
                <a:latin typeface="Arial"/>
                <a:cs typeface="Arial"/>
              </a:rPr>
              <a:t>Tildesley</a:t>
            </a:r>
            <a:r>
              <a:rPr lang="en-GB" dirty="0">
                <a:latin typeface="Arial"/>
                <a:cs typeface="Arial"/>
              </a:rPr>
              <a:t>			</a:t>
            </a:r>
            <a:r>
              <a:rPr lang="en-GB" dirty="0" smtClean="0">
                <a:latin typeface="Arial"/>
                <a:cs typeface="Arial"/>
              </a:rPr>
              <a:t>	Warwick</a:t>
            </a:r>
          </a:p>
          <a:p>
            <a:r>
              <a:rPr lang="en-GB" dirty="0">
                <a:latin typeface="Arial"/>
                <a:cs typeface="Arial"/>
              </a:rPr>
              <a:t>Chris Jewell					Lancaster</a:t>
            </a:r>
          </a:p>
          <a:p>
            <a:r>
              <a:rPr lang="en-GB" dirty="0" err="1">
                <a:latin typeface="Arial"/>
                <a:cs typeface="Arial"/>
              </a:rPr>
              <a:t>Marleen</a:t>
            </a:r>
            <a:r>
              <a:rPr lang="en-GB" dirty="0">
                <a:latin typeface="Arial"/>
                <a:cs typeface="Arial"/>
              </a:rPr>
              <a:t> </a:t>
            </a:r>
            <a:r>
              <a:rPr lang="en-GB" dirty="0" err="1">
                <a:latin typeface="Arial"/>
                <a:cs typeface="Arial"/>
              </a:rPr>
              <a:t>Werkman</a:t>
            </a:r>
            <a:r>
              <a:rPr lang="en-GB" dirty="0">
                <a:latin typeface="Arial"/>
                <a:cs typeface="Arial"/>
              </a:rPr>
              <a:t>			</a:t>
            </a:r>
            <a:r>
              <a:rPr lang="en-GB" dirty="0" smtClean="0">
                <a:latin typeface="Arial"/>
                <a:cs typeface="Arial"/>
              </a:rPr>
              <a:t>	CVI</a:t>
            </a:r>
            <a:r>
              <a:rPr lang="en-GB" dirty="0">
                <a:latin typeface="Arial"/>
                <a:cs typeface="Arial"/>
              </a:rPr>
              <a:t>, </a:t>
            </a:r>
            <a:r>
              <a:rPr lang="en-GB" dirty="0" smtClean="0">
                <a:latin typeface="Arial"/>
                <a:cs typeface="Arial"/>
              </a:rPr>
              <a:t>Netherlands</a:t>
            </a:r>
          </a:p>
          <a:p>
            <a:r>
              <a:rPr lang="en-GB" dirty="0" smtClean="0">
                <a:latin typeface="Arial"/>
                <a:cs typeface="Arial"/>
              </a:rPr>
              <a:t>Matt Ferrari	</a:t>
            </a:r>
            <a:r>
              <a:rPr lang="en-GB" dirty="0">
                <a:latin typeface="Arial"/>
                <a:cs typeface="Arial"/>
              </a:rPr>
              <a:t>				Penn State</a:t>
            </a:r>
          </a:p>
          <a:p>
            <a:r>
              <a:rPr lang="en-GB" dirty="0">
                <a:latin typeface="Arial"/>
                <a:cs typeface="Arial"/>
              </a:rPr>
              <a:t>Kat Shea					Penn State</a:t>
            </a:r>
          </a:p>
          <a:p>
            <a:r>
              <a:rPr lang="en-GB" dirty="0" smtClean="0">
                <a:latin typeface="Arial"/>
                <a:cs typeface="Arial"/>
              </a:rPr>
              <a:t>Matt </a:t>
            </a:r>
            <a:r>
              <a:rPr lang="en-GB" dirty="0">
                <a:latin typeface="Arial"/>
                <a:cs typeface="Arial"/>
              </a:rPr>
              <a:t>Keeling				</a:t>
            </a:r>
            <a:r>
              <a:rPr lang="en-GB" dirty="0" smtClean="0">
                <a:latin typeface="Arial"/>
                <a:cs typeface="Arial"/>
              </a:rPr>
              <a:t>	Warwick</a:t>
            </a:r>
            <a:endParaRPr lang="en-GB" dirty="0">
              <a:latin typeface="Arial"/>
              <a:cs typeface="Arial"/>
            </a:endParaRPr>
          </a:p>
          <a:p>
            <a:r>
              <a:rPr lang="en-GB" dirty="0" smtClean="0">
                <a:latin typeface="Arial"/>
                <a:cs typeface="Arial"/>
              </a:rPr>
              <a:t>Mike </a:t>
            </a:r>
            <a:r>
              <a:rPr lang="en-GB" dirty="0" err="1">
                <a:latin typeface="Arial"/>
                <a:cs typeface="Arial"/>
              </a:rPr>
              <a:t>Runge</a:t>
            </a:r>
            <a:r>
              <a:rPr lang="en-GB" dirty="0">
                <a:latin typeface="Arial"/>
                <a:cs typeface="Arial"/>
              </a:rPr>
              <a:t>				</a:t>
            </a:r>
            <a:r>
              <a:rPr lang="en-GB" dirty="0" smtClean="0">
                <a:latin typeface="Arial"/>
                <a:cs typeface="Arial"/>
              </a:rPr>
              <a:t>	USGS</a:t>
            </a:r>
            <a:endParaRPr lang="en-GB" dirty="0">
              <a:latin typeface="Arial"/>
              <a:cs typeface="Arial"/>
            </a:endParaRPr>
          </a:p>
          <a:p>
            <a:r>
              <a:rPr lang="en-GB" dirty="0">
                <a:latin typeface="Arial"/>
                <a:cs typeface="Arial"/>
              </a:rPr>
              <a:t>Chris </a:t>
            </a:r>
            <a:r>
              <a:rPr lang="en-GB" dirty="0" err="1">
                <a:latin typeface="Arial"/>
                <a:cs typeface="Arial"/>
              </a:rPr>
              <a:t>Fonnesbeck</a:t>
            </a:r>
            <a:r>
              <a:rPr lang="en-GB" dirty="0">
                <a:latin typeface="Arial"/>
                <a:cs typeface="Arial"/>
              </a:rPr>
              <a:t>			</a:t>
            </a:r>
            <a:r>
              <a:rPr lang="en-GB" dirty="0" smtClean="0">
                <a:latin typeface="Arial"/>
                <a:cs typeface="Arial"/>
              </a:rPr>
              <a:t>	Vanderbilt</a:t>
            </a:r>
          </a:p>
          <a:p>
            <a:r>
              <a:rPr lang="en-GB" dirty="0" smtClean="0">
                <a:latin typeface="Arial"/>
                <a:cs typeface="Arial"/>
              </a:rPr>
              <a:t>Satoshi </a:t>
            </a:r>
            <a:r>
              <a:rPr lang="en-GB" dirty="0" err="1" smtClean="0">
                <a:latin typeface="Arial"/>
                <a:cs typeface="Arial"/>
              </a:rPr>
              <a:t>Sekiguchi</a:t>
            </a:r>
            <a:r>
              <a:rPr lang="en-GB" dirty="0" smtClean="0">
                <a:latin typeface="Arial"/>
                <a:cs typeface="Arial"/>
              </a:rPr>
              <a:t>				Miyazaki</a:t>
            </a:r>
          </a:p>
          <a:p>
            <a:r>
              <a:rPr lang="en-GB" dirty="0">
                <a:latin typeface="Arial"/>
                <a:cs typeface="Arial"/>
              </a:rPr>
              <a:t>Yoshitaka </a:t>
            </a:r>
            <a:r>
              <a:rPr lang="en-GB" dirty="0" err="1" smtClean="0">
                <a:latin typeface="Arial"/>
                <a:cs typeface="Arial"/>
              </a:rPr>
              <a:t>Goto</a:t>
            </a:r>
            <a:r>
              <a:rPr lang="en-GB" dirty="0" smtClean="0">
                <a:latin typeface="Arial"/>
                <a:cs typeface="Arial"/>
              </a:rPr>
              <a:t>				Miyazaki</a:t>
            </a:r>
            <a:endParaRPr lang="en-GB" dirty="0">
              <a:latin typeface="Arial"/>
              <a:cs typeface="Arial"/>
            </a:endParaRPr>
          </a:p>
          <a:p>
            <a:endParaRPr lang="en-GB" dirty="0" smtClean="0">
              <a:latin typeface="Arial"/>
              <a:cs typeface="Arial"/>
            </a:endParaRPr>
          </a:p>
          <a:p>
            <a:r>
              <a:rPr lang="en-GB" dirty="0">
                <a:latin typeface="Arial"/>
                <a:cs typeface="Arial"/>
              </a:rPr>
              <a:t>Ecology and Evolution of Infectious Disease NSF/NIH/BBSRC  1 R01 GM105247-</a:t>
            </a:r>
            <a:r>
              <a:rPr lang="en-GB" dirty="0" smtClean="0">
                <a:latin typeface="Arial"/>
                <a:cs typeface="Arial"/>
              </a:rPr>
              <a:t>01</a:t>
            </a:r>
            <a:endParaRPr lang="en-GB" dirty="0">
              <a:latin typeface="Arial"/>
              <a:cs typeface="Arial"/>
            </a:endParaRPr>
          </a:p>
        </p:txBody>
      </p:sp>
    </p:spTree>
    <p:extLst>
      <p:ext uri="{BB962C8B-B14F-4D97-AF65-F5344CB8AC3E}">
        <p14:creationId xmlns:p14="http://schemas.microsoft.com/office/powerpoint/2010/main" val="251644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bs_four_panel_proj_rank_6_total_culls_final_uk.pdf"/>
          <p:cNvPicPr>
            <a:picLocks noChangeAspect="1"/>
          </p:cNvPicPr>
          <p:nvPr/>
        </p:nvPicPr>
        <p:blipFill rotWithShape="1">
          <a:blip r:embed="rId3">
            <a:extLst>
              <a:ext uri="{28A0092B-C50C-407E-A947-70E740481C1C}">
                <a14:useLocalDpi xmlns:a14="http://schemas.microsoft.com/office/drawing/2010/main" val="0"/>
              </a:ext>
            </a:extLst>
          </a:blip>
          <a:srcRect r="87890" b="7212"/>
          <a:stretch/>
        </p:blipFill>
        <p:spPr>
          <a:xfrm>
            <a:off x="1576694" y="774223"/>
            <a:ext cx="1139152" cy="5673469"/>
          </a:xfrm>
          <a:prstGeom prst="rect">
            <a:avLst/>
          </a:prstGeom>
        </p:spPr>
      </p:pic>
      <p:grpSp>
        <p:nvGrpSpPr>
          <p:cNvPr id="3" name="Group 2"/>
          <p:cNvGrpSpPr/>
          <p:nvPr/>
        </p:nvGrpSpPr>
        <p:grpSpPr>
          <a:xfrm>
            <a:off x="5734990" y="2992746"/>
            <a:ext cx="1837179" cy="2148783"/>
            <a:chOff x="5438374" y="862209"/>
            <a:chExt cx="1837179" cy="2148783"/>
          </a:xfrm>
        </p:grpSpPr>
        <p:pic>
          <p:nvPicPr>
            <p:cNvPr id="4" name="Picture 3" descr="legend_simulation.pdf"/>
            <p:cNvPicPr>
              <a:picLocks noChangeAspect="1"/>
            </p:cNvPicPr>
            <p:nvPr/>
          </p:nvPicPr>
          <p:blipFill rotWithShape="1">
            <a:blip r:embed="rId4">
              <a:extLst>
                <a:ext uri="{28A0092B-C50C-407E-A947-70E740481C1C}">
                  <a14:useLocalDpi xmlns:a14="http://schemas.microsoft.com/office/drawing/2010/main" val="0"/>
                </a:ext>
              </a:extLst>
            </a:blip>
            <a:srcRect t="-1" b="63619"/>
            <a:stretch/>
          </p:blipFill>
          <p:spPr>
            <a:xfrm>
              <a:off x="5446753" y="862209"/>
              <a:ext cx="1828800" cy="998028"/>
            </a:xfrm>
            <a:prstGeom prst="rect">
              <a:avLst/>
            </a:prstGeom>
          </p:spPr>
        </p:pic>
        <p:pic>
          <p:nvPicPr>
            <p:cNvPr id="5" name="Picture 4" descr="legend_simulation.pdf"/>
            <p:cNvPicPr>
              <a:picLocks noChangeAspect="1"/>
            </p:cNvPicPr>
            <p:nvPr/>
          </p:nvPicPr>
          <p:blipFill rotWithShape="1">
            <a:blip r:embed="rId4">
              <a:extLst>
                <a:ext uri="{28A0092B-C50C-407E-A947-70E740481C1C}">
                  <a14:useLocalDpi xmlns:a14="http://schemas.microsoft.com/office/drawing/2010/main" val="0"/>
                </a:ext>
              </a:extLst>
            </a:blip>
            <a:srcRect t="45811" b="45370"/>
            <a:stretch/>
          </p:blipFill>
          <p:spPr>
            <a:xfrm>
              <a:off x="5438374" y="1860236"/>
              <a:ext cx="1828800" cy="241928"/>
            </a:xfrm>
            <a:prstGeom prst="rect">
              <a:avLst/>
            </a:prstGeom>
          </p:spPr>
        </p:pic>
        <p:pic>
          <p:nvPicPr>
            <p:cNvPr id="6" name="Picture 5" descr="legend_simulation.pdf"/>
            <p:cNvPicPr>
              <a:picLocks noChangeAspect="1"/>
            </p:cNvPicPr>
            <p:nvPr/>
          </p:nvPicPr>
          <p:blipFill rotWithShape="1">
            <a:blip r:embed="rId4">
              <a:extLst>
                <a:ext uri="{28A0092B-C50C-407E-A947-70E740481C1C}">
                  <a14:useLocalDpi xmlns:a14="http://schemas.microsoft.com/office/drawing/2010/main" val="0"/>
                </a:ext>
              </a:extLst>
            </a:blip>
            <a:srcRect t="64374" r="35456" b="2223"/>
            <a:stretch/>
          </p:blipFill>
          <p:spPr>
            <a:xfrm>
              <a:off x="5438374" y="2094693"/>
              <a:ext cx="1180365" cy="916299"/>
            </a:xfrm>
            <a:prstGeom prst="rect">
              <a:avLst/>
            </a:prstGeom>
          </p:spPr>
        </p:pic>
        <p:sp>
          <p:nvSpPr>
            <p:cNvPr id="7" name="Rectangle 6"/>
            <p:cNvSpPr/>
            <p:nvPr/>
          </p:nvSpPr>
          <p:spPr>
            <a:xfrm>
              <a:off x="6471812" y="1876318"/>
              <a:ext cx="573498" cy="220228"/>
            </a:xfrm>
            <a:prstGeom prst="rect">
              <a:avLst/>
            </a:prstGeom>
            <a:solidFill>
              <a:schemeClr val="bg1"/>
            </a:solidFill>
            <a:ln>
              <a:noFill/>
            </a:ln>
            <a:effectLst/>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586310" y="2102887"/>
              <a:ext cx="573498" cy="220228"/>
            </a:xfrm>
            <a:prstGeom prst="rect">
              <a:avLst/>
            </a:prstGeom>
            <a:solidFill>
              <a:schemeClr val="bg1"/>
            </a:solidFill>
            <a:ln>
              <a:noFill/>
            </a:ln>
            <a:effectLst/>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p:cNvSpPr txBox="1"/>
          <p:nvPr/>
        </p:nvSpPr>
        <p:spPr>
          <a:xfrm>
            <a:off x="2782405" y="1943183"/>
            <a:ext cx="2031325" cy="523220"/>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sz="1400" dirty="0" smtClean="0">
                <a:solidFill>
                  <a:schemeClr val="bg1">
                    <a:lumMod val="65000"/>
                  </a:schemeClr>
                </a:solidFill>
                <a:latin typeface="Arial"/>
                <a:cs typeface="Arial"/>
              </a:rPr>
              <a:t>Projections of outbreak </a:t>
            </a:r>
          </a:p>
          <a:p>
            <a:pPr algn="ctr"/>
            <a:r>
              <a:rPr lang="en-US" sz="1400" dirty="0" smtClean="0">
                <a:solidFill>
                  <a:schemeClr val="bg1">
                    <a:lumMod val="65000"/>
                  </a:schemeClr>
                </a:solidFill>
                <a:latin typeface="Arial"/>
                <a:cs typeface="Arial"/>
              </a:rPr>
              <a:t>size (total culls)</a:t>
            </a:r>
          </a:p>
        </p:txBody>
      </p:sp>
      <p:sp>
        <p:nvSpPr>
          <p:cNvPr id="12" name="TextBox 11"/>
          <p:cNvSpPr txBox="1"/>
          <p:nvPr/>
        </p:nvSpPr>
        <p:spPr>
          <a:xfrm>
            <a:off x="2778357" y="4322972"/>
            <a:ext cx="1342272" cy="523220"/>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sz="1400" dirty="0" smtClean="0">
                <a:solidFill>
                  <a:schemeClr val="bg1">
                    <a:lumMod val="65000"/>
                  </a:schemeClr>
                </a:solidFill>
                <a:latin typeface="Arial"/>
                <a:cs typeface="Arial"/>
              </a:rPr>
              <a:t>Rankings of </a:t>
            </a:r>
          </a:p>
          <a:p>
            <a:pPr algn="ctr"/>
            <a:r>
              <a:rPr lang="en-US" sz="1400" dirty="0" smtClean="0">
                <a:solidFill>
                  <a:schemeClr val="bg1">
                    <a:lumMod val="65000"/>
                  </a:schemeClr>
                </a:solidFill>
                <a:latin typeface="Arial"/>
                <a:cs typeface="Arial"/>
              </a:rPr>
              <a:t>control actions</a:t>
            </a:r>
          </a:p>
        </p:txBody>
      </p:sp>
      <p:sp>
        <p:nvSpPr>
          <p:cNvPr id="13" name="TextBox 12"/>
          <p:cNvSpPr txBox="1"/>
          <p:nvPr/>
        </p:nvSpPr>
        <p:spPr>
          <a:xfrm>
            <a:off x="2616088" y="5397588"/>
            <a:ext cx="2419841" cy="523220"/>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sz="1400" dirty="0" smtClean="0">
                <a:solidFill>
                  <a:schemeClr val="bg1">
                    <a:lumMod val="65000"/>
                  </a:schemeClr>
                </a:solidFill>
                <a:latin typeface="Arial"/>
                <a:cs typeface="Arial"/>
              </a:rPr>
              <a:t>Proportion of simulations </a:t>
            </a:r>
          </a:p>
          <a:p>
            <a:pPr algn="ctr"/>
            <a:r>
              <a:rPr lang="en-US" sz="1400" dirty="0" smtClean="0">
                <a:solidFill>
                  <a:schemeClr val="bg1">
                    <a:lumMod val="65000"/>
                  </a:schemeClr>
                </a:solidFill>
                <a:latin typeface="Arial"/>
                <a:cs typeface="Arial"/>
              </a:rPr>
              <a:t>in which control was optimal</a:t>
            </a:r>
          </a:p>
        </p:txBody>
      </p:sp>
      <p:sp>
        <p:nvSpPr>
          <p:cNvPr id="15" name="TextBox 14"/>
          <p:cNvSpPr txBox="1"/>
          <p:nvPr/>
        </p:nvSpPr>
        <p:spPr>
          <a:xfrm>
            <a:off x="8029375" y="1310161"/>
            <a:ext cx="3571523" cy="369332"/>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dirty="0" smtClean="0">
                <a:latin typeface="Arial"/>
                <a:cs typeface="Arial"/>
              </a:rPr>
              <a:t>Culling of infected premises (IP)</a:t>
            </a:r>
          </a:p>
        </p:txBody>
      </p:sp>
      <p:sp>
        <p:nvSpPr>
          <p:cNvPr id="16" name="TextBox 15"/>
          <p:cNvSpPr txBox="1"/>
          <p:nvPr/>
        </p:nvSpPr>
        <p:spPr>
          <a:xfrm>
            <a:off x="8029375" y="2186551"/>
            <a:ext cx="3029382" cy="646331"/>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dirty="0" smtClean="0">
                <a:latin typeface="Arial"/>
                <a:cs typeface="Arial"/>
              </a:rPr>
              <a:t>Culling of IP and dangerous </a:t>
            </a:r>
          </a:p>
          <a:p>
            <a:pPr algn="ctr"/>
            <a:r>
              <a:rPr lang="en-US" dirty="0" smtClean="0">
                <a:latin typeface="Arial"/>
                <a:cs typeface="Arial"/>
              </a:rPr>
              <a:t>contacts (DC)</a:t>
            </a:r>
          </a:p>
        </p:txBody>
      </p:sp>
      <p:sp>
        <p:nvSpPr>
          <p:cNvPr id="17" name="TextBox 16"/>
          <p:cNvSpPr txBox="1"/>
          <p:nvPr/>
        </p:nvSpPr>
        <p:spPr>
          <a:xfrm>
            <a:off x="8029375" y="3061872"/>
            <a:ext cx="2353003" cy="646331"/>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dirty="0" smtClean="0">
                <a:latin typeface="Arial"/>
                <a:cs typeface="Arial"/>
              </a:rPr>
              <a:t>Culling of IP, DC and</a:t>
            </a:r>
          </a:p>
          <a:p>
            <a:pPr algn="ctr"/>
            <a:r>
              <a:rPr lang="en-US" dirty="0">
                <a:latin typeface="Arial"/>
                <a:cs typeface="Arial"/>
              </a:rPr>
              <a:t>c</a:t>
            </a:r>
            <a:r>
              <a:rPr lang="en-US" dirty="0" smtClean="0">
                <a:latin typeface="Arial"/>
                <a:cs typeface="Arial"/>
              </a:rPr>
              <a:t>ontiguous premises</a:t>
            </a:r>
          </a:p>
        </p:txBody>
      </p:sp>
      <p:cxnSp>
        <p:nvCxnSpPr>
          <p:cNvPr id="20" name="Straight Arrow Connector 19"/>
          <p:cNvCxnSpPr/>
          <p:nvPr/>
        </p:nvCxnSpPr>
        <p:spPr>
          <a:xfrm flipH="1">
            <a:off x="6662615" y="1719384"/>
            <a:ext cx="1367691" cy="1387231"/>
          </a:xfrm>
          <a:prstGeom prst="straightConnector1">
            <a:avLst/>
          </a:prstGeom>
          <a:ln w="57150" cmpd="sng">
            <a:solidFill>
              <a:srgbClr val="FF6600"/>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6" idx="1"/>
          </p:cNvCxnSpPr>
          <p:nvPr/>
        </p:nvCxnSpPr>
        <p:spPr>
          <a:xfrm flipH="1">
            <a:off x="6873633" y="2509717"/>
            <a:ext cx="1155742" cy="905607"/>
          </a:xfrm>
          <a:prstGeom prst="straightConnector1">
            <a:avLst/>
          </a:prstGeom>
          <a:ln w="57150" cmpd="sng">
            <a:solidFill>
              <a:srgbClr val="FF6600"/>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7" idx="1"/>
          </p:cNvCxnSpPr>
          <p:nvPr/>
        </p:nvCxnSpPr>
        <p:spPr>
          <a:xfrm flipH="1">
            <a:off x="7170615" y="3385038"/>
            <a:ext cx="858760" cy="307731"/>
          </a:xfrm>
          <a:prstGeom prst="straightConnector1">
            <a:avLst/>
          </a:prstGeom>
          <a:ln w="57150" cmpd="sng">
            <a:solidFill>
              <a:srgbClr val="FF6600"/>
            </a:solidFill>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6156572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bs_four_panel_proj_rank_6_total_culls_final_uk.pdf"/>
          <p:cNvPicPr>
            <a:picLocks noChangeAspect="1"/>
          </p:cNvPicPr>
          <p:nvPr/>
        </p:nvPicPr>
        <p:blipFill rotWithShape="1">
          <a:blip r:embed="rId3">
            <a:extLst>
              <a:ext uri="{28A0092B-C50C-407E-A947-70E740481C1C}">
                <a14:useLocalDpi xmlns:a14="http://schemas.microsoft.com/office/drawing/2010/main" val="0"/>
              </a:ext>
            </a:extLst>
          </a:blip>
          <a:srcRect r="87890" b="7212"/>
          <a:stretch/>
        </p:blipFill>
        <p:spPr>
          <a:xfrm>
            <a:off x="1576694" y="774223"/>
            <a:ext cx="1139152" cy="5673469"/>
          </a:xfrm>
          <a:prstGeom prst="rect">
            <a:avLst/>
          </a:prstGeom>
        </p:spPr>
      </p:pic>
      <p:grpSp>
        <p:nvGrpSpPr>
          <p:cNvPr id="3" name="Group 2"/>
          <p:cNvGrpSpPr/>
          <p:nvPr/>
        </p:nvGrpSpPr>
        <p:grpSpPr>
          <a:xfrm>
            <a:off x="5734990" y="2992746"/>
            <a:ext cx="1837179" cy="2148783"/>
            <a:chOff x="5438374" y="862209"/>
            <a:chExt cx="1837179" cy="2148783"/>
          </a:xfrm>
        </p:grpSpPr>
        <p:pic>
          <p:nvPicPr>
            <p:cNvPr id="4" name="Picture 3" descr="legend_simulation.pdf"/>
            <p:cNvPicPr>
              <a:picLocks noChangeAspect="1"/>
            </p:cNvPicPr>
            <p:nvPr/>
          </p:nvPicPr>
          <p:blipFill rotWithShape="1">
            <a:blip r:embed="rId4">
              <a:extLst>
                <a:ext uri="{28A0092B-C50C-407E-A947-70E740481C1C}">
                  <a14:useLocalDpi xmlns:a14="http://schemas.microsoft.com/office/drawing/2010/main" val="0"/>
                </a:ext>
              </a:extLst>
            </a:blip>
            <a:srcRect t="-1" b="63619"/>
            <a:stretch/>
          </p:blipFill>
          <p:spPr>
            <a:xfrm>
              <a:off x="5446753" y="862209"/>
              <a:ext cx="1828800" cy="998028"/>
            </a:xfrm>
            <a:prstGeom prst="rect">
              <a:avLst/>
            </a:prstGeom>
          </p:spPr>
        </p:pic>
        <p:pic>
          <p:nvPicPr>
            <p:cNvPr id="5" name="Picture 4" descr="legend_simulation.pdf"/>
            <p:cNvPicPr>
              <a:picLocks noChangeAspect="1"/>
            </p:cNvPicPr>
            <p:nvPr/>
          </p:nvPicPr>
          <p:blipFill rotWithShape="1">
            <a:blip r:embed="rId4">
              <a:extLst>
                <a:ext uri="{28A0092B-C50C-407E-A947-70E740481C1C}">
                  <a14:useLocalDpi xmlns:a14="http://schemas.microsoft.com/office/drawing/2010/main" val="0"/>
                </a:ext>
              </a:extLst>
            </a:blip>
            <a:srcRect t="45811" b="45370"/>
            <a:stretch/>
          </p:blipFill>
          <p:spPr>
            <a:xfrm>
              <a:off x="5438374" y="1860236"/>
              <a:ext cx="1828800" cy="241928"/>
            </a:xfrm>
            <a:prstGeom prst="rect">
              <a:avLst/>
            </a:prstGeom>
          </p:spPr>
        </p:pic>
        <p:pic>
          <p:nvPicPr>
            <p:cNvPr id="6" name="Picture 5" descr="legend_simulation.pdf"/>
            <p:cNvPicPr>
              <a:picLocks noChangeAspect="1"/>
            </p:cNvPicPr>
            <p:nvPr/>
          </p:nvPicPr>
          <p:blipFill rotWithShape="1">
            <a:blip r:embed="rId4">
              <a:extLst>
                <a:ext uri="{28A0092B-C50C-407E-A947-70E740481C1C}">
                  <a14:useLocalDpi xmlns:a14="http://schemas.microsoft.com/office/drawing/2010/main" val="0"/>
                </a:ext>
              </a:extLst>
            </a:blip>
            <a:srcRect t="64374" r="35456" b="2223"/>
            <a:stretch/>
          </p:blipFill>
          <p:spPr>
            <a:xfrm>
              <a:off x="5438374" y="2094693"/>
              <a:ext cx="1180365" cy="916299"/>
            </a:xfrm>
            <a:prstGeom prst="rect">
              <a:avLst/>
            </a:prstGeom>
          </p:spPr>
        </p:pic>
        <p:sp>
          <p:nvSpPr>
            <p:cNvPr id="7" name="Rectangle 6"/>
            <p:cNvSpPr/>
            <p:nvPr/>
          </p:nvSpPr>
          <p:spPr>
            <a:xfrm>
              <a:off x="6471812" y="1876318"/>
              <a:ext cx="573498" cy="220228"/>
            </a:xfrm>
            <a:prstGeom prst="rect">
              <a:avLst/>
            </a:prstGeom>
            <a:solidFill>
              <a:schemeClr val="bg1"/>
            </a:solidFill>
            <a:ln>
              <a:noFill/>
            </a:ln>
            <a:effectLst/>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586310" y="2102887"/>
              <a:ext cx="573498" cy="220228"/>
            </a:xfrm>
            <a:prstGeom prst="rect">
              <a:avLst/>
            </a:prstGeom>
            <a:solidFill>
              <a:schemeClr val="bg1"/>
            </a:solidFill>
            <a:ln>
              <a:noFill/>
            </a:ln>
            <a:effectLst/>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p:cNvSpPr txBox="1"/>
          <p:nvPr/>
        </p:nvSpPr>
        <p:spPr>
          <a:xfrm>
            <a:off x="2782405" y="1943183"/>
            <a:ext cx="2031325" cy="523220"/>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sz="1400" dirty="0" smtClean="0">
                <a:solidFill>
                  <a:schemeClr val="bg1">
                    <a:lumMod val="65000"/>
                  </a:schemeClr>
                </a:solidFill>
                <a:latin typeface="Arial"/>
                <a:cs typeface="Arial"/>
              </a:rPr>
              <a:t>Projections of outbreak </a:t>
            </a:r>
          </a:p>
          <a:p>
            <a:pPr algn="ctr"/>
            <a:r>
              <a:rPr lang="en-US" sz="1400" dirty="0" smtClean="0">
                <a:solidFill>
                  <a:schemeClr val="bg1">
                    <a:lumMod val="65000"/>
                  </a:schemeClr>
                </a:solidFill>
                <a:latin typeface="Arial"/>
                <a:cs typeface="Arial"/>
              </a:rPr>
              <a:t>size (total culls)</a:t>
            </a:r>
          </a:p>
        </p:txBody>
      </p:sp>
      <p:sp>
        <p:nvSpPr>
          <p:cNvPr id="12" name="TextBox 11"/>
          <p:cNvSpPr txBox="1"/>
          <p:nvPr/>
        </p:nvSpPr>
        <p:spPr>
          <a:xfrm>
            <a:off x="2778357" y="4322972"/>
            <a:ext cx="1342272" cy="523220"/>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sz="1400" dirty="0" smtClean="0">
                <a:solidFill>
                  <a:schemeClr val="bg1">
                    <a:lumMod val="65000"/>
                  </a:schemeClr>
                </a:solidFill>
                <a:latin typeface="Arial"/>
                <a:cs typeface="Arial"/>
              </a:rPr>
              <a:t>Rankings of </a:t>
            </a:r>
          </a:p>
          <a:p>
            <a:pPr algn="ctr"/>
            <a:r>
              <a:rPr lang="en-US" sz="1400" dirty="0" smtClean="0">
                <a:solidFill>
                  <a:schemeClr val="bg1">
                    <a:lumMod val="65000"/>
                  </a:schemeClr>
                </a:solidFill>
                <a:latin typeface="Arial"/>
                <a:cs typeface="Arial"/>
              </a:rPr>
              <a:t>control actions</a:t>
            </a:r>
          </a:p>
        </p:txBody>
      </p:sp>
      <p:sp>
        <p:nvSpPr>
          <p:cNvPr id="13" name="TextBox 12"/>
          <p:cNvSpPr txBox="1"/>
          <p:nvPr/>
        </p:nvSpPr>
        <p:spPr>
          <a:xfrm>
            <a:off x="2616088" y="5397588"/>
            <a:ext cx="2419841" cy="523220"/>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sz="1400" dirty="0" smtClean="0">
                <a:solidFill>
                  <a:schemeClr val="bg1">
                    <a:lumMod val="65000"/>
                  </a:schemeClr>
                </a:solidFill>
                <a:latin typeface="Arial"/>
                <a:cs typeface="Arial"/>
              </a:rPr>
              <a:t>Proportion of simulations </a:t>
            </a:r>
          </a:p>
          <a:p>
            <a:pPr algn="ctr"/>
            <a:r>
              <a:rPr lang="en-US" sz="1400" dirty="0" smtClean="0">
                <a:solidFill>
                  <a:schemeClr val="bg1">
                    <a:lumMod val="65000"/>
                  </a:schemeClr>
                </a:solidFill>
                <a:latin typeface="Arial"/>
                <a:cs typeface="Arial"/>
              </a:rPr>
              <a:t>in which control was optimal</a:t>
            </a:r>
          </a:p>
        </p:txBody>
      </p:sp>
      <p:sp>
        <p:nvSpPr>
          <p:cNvPr id="15" name="TextBox 14"/>
          <p:cNvSpPr txBox="1"/>
          <p:nvPr/>
        </p:nvSpPr>
        <p:spPr>
          <a:xfrm>
            <a:off x="8029375" y="1310161"/>
            <a:ext cx="3571523" cy="369332"/>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dirty="0" smtClean="0">
                <a:solidFill>
                  <a:schemeClr val="bg1">
                    <a:lumMod val="75000"/>
                  </a:schemeClr>
                </a:solidFill>
                <a:latin typeface="Arial"/>
                <a:cs typeface="Arial"/>
              </a:rPr>
              <a:t>Culling of infected premises (IP)</a:t>
            </a:r>
          </a:p>
        </p:txBody>
      </p:sp>
      <p:sp>
        <p:nvSpPr>
          <p:cNvPr id="16" name="TextBox 15"/>
          <p:cNvSpPr txBox="1"/>
          <p:nvPr/>
        </p:nvSpPr>
        <p:spPr>
          <a:xfrm>
            <a:off x="8029375" y="2186551"/>
            <a:ext cx="3029382" cy="646331"/>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dirty="0" smtClean="0">
                <a:solidFill>
                  <a:schemeClr val="bg1">
                    <a:lumMod val="75000"/>
                  </a:schemeClr>
                </a:solidFill>
                <a:latin typeface="Arial"/>
                <a:cs typeface="Arial"/>
              </a:rPr>
              <a:t>Culling of IP and dangerous </a:t>
            </a:r>
          </a:p>
          <a:p>
            <a:pPr algn="ctr"/>
            <a:r>
              <a:rPr lang="en-US" dirty="0" smtClean="0">
                <a:solidFill>
                  <a:schemeClr val="bg1">
                    <a:lumMod val="75000"/>
                  </a:schemeClr>
                </a:solidFill>
                <a:latin typeface="Arial"/>
                <a:cs typeface="Arial"/>
              </a:rPr>
              <a:t>contacts (DC)</a:t>
            </a:r>
          </a:p>
        </p:txBody>
      </p:sp>
      <p:sp>
        <p:nvSpPr>
          <p:cNvPr id="17" name="TextBox 16"/>
          <p:cNvSpPr txBox="1"/>
          <p:nvPr/>
        </p:nvSpPr>
        <p:spPr>
          <a:xfrm>
            <a:off x="8029375" y="3061872"/>
            <a:ext cx="2353003" cy="646331"/>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dirty="0" smtClean="0">
                <a:solidFill>
                  <a:schemeClr val="bg1">
                    <a:lumMod val="75000"/>
                  </a:schemeClr>
                </a:solidFill>
                <a:latin typeface="Arial"/>
                <a:cs typeface="Arial"/>
              </a:rPr>
              <a:t>Culling of IP, DC and</a:t>
            </a:r>
          </a:p>
          <a:p>
            <a:pPr algn="ctr"/>
            <a:r>
              <a:rPr lang="en-US" dirty="0">
                <a:solidFill>
                  <a:schemeClr val="bg1">
                    <a:lumMod val="75000"/>
                  </a:schemeClr>
                </a:solidFill>
                <a:latin typeface="Arial"/>
                <a:cs typeface="Arial"/>
              </a:rPr>
              <a:t>c</a:t>
            </a:r>
            <a:r>
              <a:rPr lang="en-US" dirty="0" smtClean="0">
                <a:solidFill>
                  <a:schemeClr val="bg1">
                    <a:lumMod val="75000"/>
                  </a:schemeClr>
                </a:solidFill>
                <a:latin typeface="Arial"/>
                <a:cs typeface="Arial"/>
              </a:rPr>
              <a:t>ontiguous premises</a:t>
            </a:r>
          </a:p>
        </p:txBody>
      </p:sp>
      <p:cxnSp>
        <p:nvCxnSpPr>
          <p:cNvPr id="20" name="Straight Arrow Connector 19"/>
          <p:cNvCxnSpPr/>
          <p:nvPr/>
        </p:nvCxnSpPr>
        <p:spPr>
          <a:xfrm flipH="1">
            <a:off x="6662615" y="1719384"/>
            <a:ext cx="1367691" cy="1387231"/>
          </a:xfrm>
          <a:prstGeom prst="straightConnector1">
            <a:avLst/>
          </a:prstGeom>
          <a:ln w="57150" cmpd="sng">
            <a:solidFill>
              <a:schemeClr val="bg1">
                <a:lumMod val="75000"/>
              </a:schemeClr>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6" idx="1"/>
          </p:cNvCxnSpPr>
          <p:nvPr/>
        </p:nvCxnSpPr>
        <p:spPr>
          <a:xfrm flipH="1">
            <a:off x="6873633" y="2509717"/>
            <a:ext cx="1155742" cy="905607"/>
          </a:xfrm>
          <a:prstGeom prst="straightConnector1">
            <a:avLst/>
          </a:prstGeom>
          <a:ln w="57150" cmpd="sng">
            <a:solidFill>
              <a:schemeClr val="bg1">
                <a:lumMod val="75000"/>
              </a:schemeClr>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7" idx="1"/>
          </p:cNvCxnSpPr>
          <p:nvPr/>
        </p:nvCxnSpPr>
        <p:spPr>
          <a:xfrm flipH="1">
            <a:off x="7170615" y="3385038"/>
            <a:ext cx="858760" cy="307731"/>
          </a:xfrm>
          <a:prstGeom prst="straightConnector1">
            <a:avLst/>
          </a:prstGeom>
          <a:ln w="57150" cmpd="sng">
            <a:solidFill>
              <a:schemeClr val="bg1">
                <a:lumMod val="75000"/>
              </a:schemeClr>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8031312" y="3882490"/>
            <a:ext cx="2134794" cy="369332"/>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dirty="0" smtClean="0">
                <a:latin typeface="Arial"/>
                <a:cs typeface="Arial"/>
              </a:rPr>
              <a:t>Ring culling at 3km</a:t>
            </a:r>
          </a:p>
        </p:txBody>
      </p:sp>
      <p:sp>
        <p:nvSpPr>
          <p:cNvPr id="19" name="TextBox 18"/>
          <p:cNvSpPr txBox="1"/>
          <p:nvPr/>
        </p:nvSpPr>
        <p:spPr>
          <a:xfrm>
            <a:off x="8031312" y="4464741"/>
            <a:ext cx="2263172" cy="369332"/>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dirty="0" smtClean="0">
                <a:latin typeface="Arial"/>
                <a:cs typeface="Arial"/>
              </a:rPr>
              <a:t>Ring culling at 10km</a:t>
            </a:r>
          </a:p>
        </p:txBody>
      </p:sp>
      <p:cxnSp>
        <p:nvCxnSpPr>
          <p:cNvPr id="22" name="Straight Arrow Connector 21"/>
          <p:cNvCxnSpPr/>
          <p:nvPr/>
        </p:nvCxnSpPr>
        <p:spPr>
          <a:xfrm flipH="1" flipV="1">
            <a:off x="6980616" y="4382614"/>
            <a:ext cx="1089773" cy="266794"/>
          </a:xfrm>
          <a:prstGeom prst="straightConnector1">
            <a:avLst/>
          </a:prstGeom>
          <a:ln w="57150" cmpd="sng">
            <a:solidFill>
              <a:srgbClr val="FF6600"/>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flipH="1">
            <a:off x="7131539" y="4067156"/>
            <a:ext cx="860697" cy="35921"/>
          </a:xfrm>
          <a:prstGeom prst="straightConnector1">
            <a:avLst/>
          </a:prstGeom>
          <a:ln w="57150" cmpd="sng">
            <a:solidFill>
              <a:srgbClr val="FF6600"/>
            </a:solidFill>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6432021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bs_four_panel_proj_rank_6_total_culls_final_uk.pdf"/>
          <p:cNvPicPr>
            <a:picLocks noChangeAspect="1"/>
          </p:cNvPicPr>
          <p:nvPr/>
        </p:nvPicPr>
        <p:blipFill rotWithShape="1">
          <a:blip r:embed="rId3">
            <a:extLst>
              <a:ext uri="{28A0092B-C50C-407E-A947-70E740481C1C}">
                <a14:useLocalDpi xmlns:a14="http://schemas.microsoft.com/office/drawing/2010/main" val="0"/>
              </a:ext>
            </a:extLst>
          </a:blip>
          <a:srcRect r="87890" b="7212"/>
          <a:stretch/>
        </p:blipFill>
        <p:spPr>
          <a:xfrm>
            <a:off x="1576694" y="774223"/>
            <a:ext cx="1139152" cy="5673469"/>
          </a:xfrm>
          <a:prstGeom prst="rect">
            <a:avLst/>
          </a:prstGeom>
        </p:spPr>
      </p:pic>
      <p:grpSp>
        <p:nvGrpSpPr>
          <p:cNvPr id="3" name="Group 2"/>
          <p:cNvGrpSpPr/>
          <p:nvPr/>
        </p:nvGrpSpPr>
        <p:grpSpPr>
          <a:xfrm>
            <a:off x="5734990" y="2992746"/>
            <a:ext cx="1837179" cy="2148783"/>
            <a:chOff x="5438374" y="862209"/>
            <a:chExt cx="1837179" cy="2148783"/>
          </a:xfrm>
        </p:grpSpPr>
        <p:pic>
          <p:nvPicPr>
            <p:cNvPr id="4" name="Picture 3" descr="legend_simulation.pdf"/>
            <p:cNvPicPr>
              <a:picLocks noChangeAspect="1"/>
            </p:cNvPicPr>
            <p:nvPr/>
          </p:nvPicPr>
          <p:blipFill rotWithShape="1">
            <a:blip r:embed="rId4">
              <a:extLst>
                <a:ext uri="{28A0092B-C50C-407E-A947-70E740481C1C}">
                  <a14:useLocalDpi xmlns:a14="http://schemas.microsoft.com/office/drawing/2010/main" val="0"/>
                </a:ext>
              </a:extLst>
            </a:blip>
            <a:srcRect t="-1" b="63619"/>
            <a:stretch/>
          </p:blipFill>
          <p:spPr>
            <a:xfrm>
              <a:off x="5446753" y="862209"/>
              <a:ext cx="1828800" cy="998028"/>
            </a:xfrm>
            <a:prstGeom prst="rect">
              <a:avLst/>
            </a:prstGeom>
          </p:spPr>
        </p:pic>
        <p:pic>
          <p:nvPicPr>
            <p:cNvPr id="5" name="Picture 4" descr="legend_simulation.pdf"/>
            <p:cNvPicPr>
              <a:picLocks noChangeAspect="1"/>
            </p:cNvPicPr>
            <p:nvPr/>
          </p:nvPicPr>
          <p:blipFill rotWithShape="1">
            <a:blip r:embed="rId4">
              <a:extLst>
                <a:ext uri="{28A0092B-C50C-407E-A947-70E740481C1C}">
                  <a14:useLocalDpi xmlns:a14="http://schemas.microsoft.com/office/drawing/2010/main" val="0"/>
                </a:ext>
              </a:extLst>
            </a:blip>
            <a:srcRect t="45811" b="45370"/>
            <a:stretch/>
          </p:blipFill>
          <p:spPr>
            <a:xfrm>
              <a:off x="5438374" y="1860236"/>
              <a:ext cx="1828800" cy="241928"/>
            </a:xfrm>
            <a:prstGeom prst="rect">
              <a:avLst/>
            </a:prstGeom>
          </p:spPr>
        </p:pic>
        <p:pic>
          <p:nvPicPr>
            <p:cNvPr id="6" name="Picture 5" descr="legend_simulation.pdf"/>
            <p:cNvPicPr>
              <a:picLocks noChangeAspect="1"/>
            </p:cNvPicPr>
            <p:nvPr/>
          </p:nvPicPr>
          <p:blipFill rotWithShape="1">
            <a:blip r:embed="rId4">
              <a:extLst>
                <a:ext uri="{28A0092B-C50C-407E-A947-70E740481C1C}">
                  <a14:useLocalDpi xmlns:a14="http://schemas.microsoft.com/office/drawing/2010/main" val="0"/>
                </a:ext>
              </a:extLst>
            </a:blip>
            <a:srcRect t="64374" r="35456" b="2223"/>
            <a:stretch/>
          </p:blipFill>
          <p:spPr>
            <a:xfrm>
              <a:off x="5438374" y="2094693"/>
              <a:ext cx="1180365" cy="916299"/>
            </a:xfrm>
            <a:prstGeom prst="rect">
              <a:avLst/>
            </a:prstGeom>
          </p:spPr>
        </p:pic>
        <p:sp>
          <p:nvSpPr>
            <p:cNvPr id="7" name="Rectangle 6"/>
            <p:cNvSpPr/>
            <p:nvPr/>
          </p:nvSpPr>
          <p:spPr>
            <a:xfrm>
              <a:off x="6471812" y="1876318"/>
              <a:ext cx="573498" cy="220228"/>
            </a:xfrm>
            <a:prstGeom prst="rect">
              <a:avLst/>
            </a:prstGeom>
            <a:solidFill>
              <a:schemeClr val="bg1"/>
            </a:solidFill>
            <a:ln>
              <a:noFill/>
            </a:ln>
            <a:effectLst/>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586310" y="2102887"/>
              <a:ext cx="573498" cy="220228"/>
            </a:xfrm>
            <a:prstGeom prst="rect">
              <a:avLst/>
            </a:prstGeom>
            <a:solidFill>
              <a:schemeClr val="bg1"/>
            </a:solidFill>
            <a:ln>
              <a:noFill/>
            </a:ln>
            <a:effectLst/>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p:cNvSpPr txBox="1"/>
          <p:nvPr/>
        </p:nvSpPr>
        <p:spPr>
          <a:xfrm>
            <a:off x="2782405" y="1943183"/>
            <a:ext cx="2031325" cy="523220"/>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sz="1400" dirty="0" smtClean="0">
                <a:solidFill>
                  <a:schemeClr val="bg1">
                    <a:lumMod val="65000"/>
                  </a:schemeClr>
                </a:solidFill>
                <a:latin typeface="Arial"/>
                <a:cs typeface="Arial"/>
              </a:rPr>
              <a:t>Projections of outbreak </a:t>
            </a:r>
          </a:p>
          <a:p>
            <a:pPr algn="ctr"/>
            <a:r>
              <a:rPr lang="en-US" sz="1400" dirty="0" smtClean="0">
                <a:solidFill>
                  <a:schemeClr val="bg1">
                    <a:lumMod val="65000"/>
                  </a:schemeClr>
                </a:solidFill>
                <a:latin typeface="Arial"/>
                <a:cs typeface="Arial"/>
              </a:rPr>
              <a:t>size (total culls)</a:t>
            </a:r>
          </a:p>
        </p:txBody>
      </p:sp>
      <p:sp>
        <p:nvSpPr>
          <p:cNvPr id="12" name="TextBox 11"/>
          <p:cNvSpPr txBox="1"/>
          <p:nvPr/>
        </p:nvSpPr>
        <p:spPr>
          <a:xfrm>
            <a:off x="2778357" y="4322972"/>
            <a:ext cx="1342272" cy="523220"/>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sz="1400" dirty="0" smtClean="0">
                <a:solidFill>
                  <a:schemeClr val="bg1">
                    <a:lumMod val="65000"/>
                  </a:schemeClr>
                </a:solidFill>
                <a:latin typeface="Arial"/>
                <a:cs typeface="Arial"/>
              </a:rPr>
              <a:t>Rankings of </a:t>
            </a:r>
          </a:p>
          <a:p>
            <a:pPr algn="ctr"/>
            <a:r>
              <a:rPr lang="en-US" sz="1400" dirty="0" smtClean="0">
                <a:solidFill>
                  <a:schemeClr val="bg1">
                    <a:lumMod val="65000"/>
                  </a:schemeClr>
                </a:solidFill>
                <a:latin typeface="Arial"/>
                <a:cs typeface="Arial"/>
              </a:rPr>
              <a:t>control actions</a:t>
            </a:r>
          </a:p>
        </p:txBody>
      </p:sp>
      <p:sp>
        <p:nvSpPr>
          <p:cNvPr id="13" name="TextBox 12"/>
          <p:cNvSpPr txBox="1"/>
          <p:nvPr/>
        </p:nvSpPr>
        <p:spPr>
          <a:xfrm>
            <a:off x="2616088" y="5397588"/>
            <a:ext cx="2419841" cy="523220"/>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sz="1400" dirty="0" smtClean="0">
                <a:solidFill>
                  <a:schemeClr val="bg1">
                    <a:lumMod val="65000"/>
                  </a:schemeClr>
                </a:solidFill>
                <a:latin typeface="Arial"/>
                <a:cs typeface="Arial"/>
              </a:rPr>
              <a:t>Proportion of simulations </a:t>
            </a:r>
          </a:p>
          <a:p>
            <a:pPr algn="ctr"/>
            <a:r>
              <a:rPr lang="en-US" sz="1400" dirty="0" smtClean="0">
                <a:solidFill>
                  <a:schemeClr val="bg1">
                    <a:lumMod val="65000"/>
                  </a:schemeClr>
                </a:solidFill>
                <a:latin typeface="Arial"/>
                <a:cs typeface="Arial"/>
              </a:rPr>
              <a:t>in which control was optimal</a:t>
            </a:r>
          </a:p>
        </p:txBody>
      </p:sp>
      <p:sp>
        <p:nvSpPr>
          <p:cNvPr id="15" name="TextBox 14"/>
          <p:cNvSpPr txBox="1"/>
          <p:nvPr/>
        </p:nvSpPr>
        <p:spPr>
          <a:xfrm>
            <a:off x="8029375" y="1310161"/>
            <a:ext cx="3571523" cy="369332"/>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dirty="0" smtClean="0">
                <a:solidFill>
                  <a:srgbClr val="BFBFBF"/>
                </a:solidFill>
                <a:latin typeface="Arial"/>
                <a:cs typeface="Arial"/>
              </a:rPr>
              <a:t>Culling of infected premises (IP)</a:t>
            </a:r>
          </a:p>
        </p:txBody>
      </p:sp>
      <p:sp>
        <p:nvSpPr>
          <p:cNvPr id="16" name="TextBox 15"/>
          <p:cNvSpPr txBox="1"/>
          <p:nvPr/>
        </p:nvSpPr>
        <p:spPr>
          <a:xfrm>
            <a:off x="8029375" y="2186551"/>
            <a:ext cx="3029382" cy="646331"/>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dirty="0" smtClean="0">
                <a:solidFill>
                  <a:srgbClr val="BFBFBF"/>
                </a:solidFill>
                <a:latin typeface="Arial"/>
                <a:cs typeface="Arial"/>
              </a:rPr>
              <a:t>Culling of IP and dangerous </a:t>
            </a:r>
          </a:p>
          <a:p>
            <a:pPr algn="ctr"/>
            <a:r>
              <a:rPr lang="en-US" dirty="0" smtClean="0">
                <a:solidFill>
                  <a:srgbClr val="BFBFBF"/>
                </a:solidFill>
                <a:latin typeface="Arial"/>
                <a:cs typeface="Arial"/>
              </a:rPr>
              <a:t>contacts (DC)</a:t>
            </a:r>
          </a:p>
        </p:txBody>
      </p:sp>
      <p:sp>
        <p:nvSpPr>
          <p:cNvPr id="17" name="TextBox 16"/>
          <p:cNvSpPr txBox="1"/>
          <p:nvPr/>
        </p:nvSpPr>
        <p:spPr>
          <a:xfrm>
            <a:off x="8029375" y="3061872"/>
            <a:ext cx="2353003" cy="646331"/>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dirty="0" smtClean="0">
                <a:solidFill>
                  <a:srgbClr val="BFBFBF"/>
                </a:solidFill>
                <a:latin typeface="Arial"/>
                <a:cs typeface="Arial"/>
              </a:rPr>
              <a:t>Culling of IP, DC and</a:t>
            </a:r>
          </a:p>
          <a:p>
            <a:pPr algn="ctr"/>
            <a:r>
              <a:rPr lang="en-US" dirty="0">
                <a:solidFill>
                  <a:srgbClr val="BFBFBF"/>
                </a:solidFill>
                <a:latin typeface="Arial"/>
                <a:cs typeface="Arial"/>
              </a:rPr>
              <a:t>c</a:t>
            </a:r>
            <a:r>
              <a:rPr lang="en-US" dirty="0" smtClean="0">
                <a:solidFill>
                  <a:srgbClr val="BFBFBF"/>
                </a:solidFill>
                <a:latin typeface="Arial"/>
                <a:cs typeface="Arial"/>
              </a:rPr>
              <a:t>ontiguous premises</a:t>
            </a:r>
          </a:p>
        </p:txBody>
      </p:sp>
      <p:cxnSp>
        <p:nvCxnSpPr>
          <p:cNvPr id="20" name="Straight Arrow Connector 19"/>
          <p:cNvCxnSpPr/>
          <p:nvPr/>
        </p:nvCxnSpPr>
        <p:spPr>
          <a:xfrm flipH="1">
            <a:off x="6662615" y="1719384"/>
            <a:ext cx="1367691" cy="1387231"/>
          </a:xfrm>
          <a:prstGeom prst="straightConnector1">
            <a:avLst/>
          </a:prstGeom>
          <a:ln w="57150" cmpd="sng">
            <a:solidFill>
              <a:srgbClr val="BFBFBF"/>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6" idx="1"/>
          </p:cNvCxnSpPr>
          <p:nvPr/>
        </p:nvCxnSpPr>
        <p:spPr>
          <a:xfrm flipH="1">
            <a:off x="6873633" y="2509717"/>
            <a:ext cx="1155742" cy="905607"/>
          </a:xfrm>
          <a:prstGeom prst="straightConnector1">
            <a:avLst/>
          </a:prstGeom>
          <a:ln w="57150" cmpd="sng">
            <a:solidFill>
              <a:srgbClr val="BFBFBF"/>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7" idx="1"/>
          </p:cNvCxnSpPr>
          <p:nvPr/>
        </p:nvCxnSpPr>
        <p:spPr>
          <a:xfrm flipH="1">
            <a:off x="7170615" y="3385038"/>
            <a:ext cx="858760" cy="307731"/>
          </a:xfrm>
          <a:prstGeom prst="straightConnector1">
            <a:avLst/>
          </a:prstGeom>
          <a:ln w="57150" cmpd="sng">
            <a:solidFill>
              <a:srgbClr val="BFBFBF"/>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8031312" y="3882490"/>
            <a:ext cx="2134794" cy="369332"/>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dirty="0" smtClean="0">
                <a:solidFill>
                  <a:srgbClr val="BFBFBF"/>
                </a:solidFill>
                <a:latin typeface="Arial"/>
                <a:cs typeface="Arial"/>
              </a:rPr>
              <a:t>Ring culling at 3km</a:t>
            </a:r>
          </a:p>
        </p:txBody>
      </p:sp>
      <p:sp>
        <p:nvSpPr>
          <p:cNvPr id="19" name="TextBox 18"/>
          <p:cNvSpPr txBox="1"/>
          <p:nvPr/>
        </p:nvSpPr>
        <p:spPr>
          <a:xfrm>
            <a:off x="8031312" y="4464741"/>
            <a:ext cx="2263172" cy="369332"/>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dirty="0" smtClean="0">
                <a:solidFill>
                  <a:srgbClr val="BFBFBF"/>
                </a:solidFill>
                <a:latin typeface="Arial"/>
                <a:cs typeface="Arial"/>
              </a:rPr>
              <a:t>Ring culling at 10km</a:t>
            </a:r>
          </a:p>
        </p:txBody>
      </p:sp>
      <p:cxnSp>
        <p:nvCxnSpPr>
          <p:cNvPr id="22" name="Straight Arrow Connector 21"/>
          <p:cNvCxnSpPr/>
          <p:nvPr/>
        </p:nvCxnSpPr>
        <p:spPr>
          <a:xfrm flipH="1" flipV="1">
            <a:off x="6980616" y="4382614"/>
            <a:ext cx="1089773" cy="266794"/>
          </a:xfrm>
          <a:prstGeom prst="straightConnector1">
            <a:avLst/>
          </a:prstGeom>
          <a:ln w="57150" cmpd="sng">
            <a:solidFill>
              <a:srgbClr val="BFBFBF"/>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flipH="1">
            <a:off x="7131539" y="4067156"/>
            <a:ext cx="860697" cy="35921"/>
          </a:xfrm>
          <a:prstGeom prst="straightConnector1">
            <a:avLst/>
          </a:prstGeom>
          <a:ln w="57150" cmpd="sng">
            <a:solidFill>
              <a:srgbClr val="BFBFBF"/>
            </a:solidFill>
            <a:headEnd type="none"/>
            <a:tailEnd type="triangle"/>
          </a:ln>
          <a:effectLst/>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8031181" y="5031353"/>
            <a:ext cx="2635232" cy="369332"/>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dirty="0" smtClean="0">
                <a:latin typeface="Arial"/>
                <a:cs typeface="Arial"/>
              </a:rPr>
              <a:t>Ring vaccination at 3km</a:t>
            </a:r>
          </a:p>
        </p:txBody>
      </p:sp>
      <p:sp>
        <p:nvSpPr>
          <p:cNvPr id="26" name="TextBox 25"/>
          <p:cNvSpPr txBox="1"/>
          <p:nvPr/>
        </p:nvSpPr>
        <p:spPr>
          <a:xfrm>
            <a:off x="8031182" y="5594066"/>
            <a:ext cx="2763610" cy="369332"/>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dirty="0" smtClean="0">
                <a:latin typeface="Arial"/>
                <a:cs typeface="Arial"/>
              </a:rPr>
              <a:t>Ring vaccination at 10km</a:t>
            </a:r>
          </a:p>
        </p:txBody>
      </p:sp>
      <p:cxnSp>
        <p:nvCxnSpPr>
          <p:cNvPr id="27" name="Straight Arrow Connector 26"/>
          <p:cNvCxnSpPr/>
          <p:nvPr/>
        </p:nvCxnSpPr>
        <p:spPr>
          <a:xfrm flipH="1" flipV="1">
            <a:off x="6760308" y="5021385"/>
            <a:ext cx="1267098" cy="757346"/>
          </a:xfrm>
          <a:prstGeom prst="straightConnector1">
            <a:avLst/>
          </a:prstGeom>
          <a:ln w="57150" cmpd="sng">
            <a:solidFill>
              <a:srgbClr val="FF6600"/>
            </a:solidFill>
            <a:headEnd type="none"/>
            <a:tailEnd type="triangle"/>
          </a:ln>
          <a:effectLst/>
        </p:spPr>
        <p:style>
          <a:lnRef idx="2">
            <a:schemeClr val="dk1"/>
          </a:lnRef>
          <a:fillRef idx="0">
            <a:schemeClr val="dk1"/>
          </a:fillRef>
          <a:effectRef idx="1">
            <a:schemeClr val="dk1"/>
          </a:effectRef>
          <a:fontRef idx="minor">
            <a:schemeClr val="tx1"/>
          </a:fontRef>
        </p:style>
      </p:cxnSp>
      <p:cxnSp>
        <p:nvCxnSpPr>
          <p:cNvPr id="28" name="Straight Arrow Connector 27"/>
          <p:cNvCxnSpPr>
            <a:endCxn id="6" idx="3"/>
          </p:cNvCxnSpPr>
          <p:nvPr/>
        </p:nvCxnSpPr>
        <p:spPr>
          <a:xfrm flipH="1" flipV="1">
            <a:off x="6915355" y="4683380"/>
            <a:ext cx="1033898" cy="513099"/>
          </a:xfrm>
          <a:prstGeom prst="straightConnector1">
            <a:avLst/>
          </a:prstGeom>
          <a:ln w="57150" cmpd="sng">
            <a:solidFill>
              <a:srgbClr val="FF6600"/>
            </a:solidFill>
            <a:headEnd type="none"/>
            <a:tailEnd type="triangle"/>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757818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bs_four_panel_proj_rank_6_total_culls_final_uk.pdf"/>
          <p:cNvPicPr>
            <a:picLocks noChangeAspect="1"/>
          </p:cNvPicPr>
          <p:nvPr/>
        </p:nvPicPr>
        <p:blipFill rotWithShape="1">
          <a:blip r:embed="rId3">
            <a:extLst>
              <a:ext uri="{28A0092B-C50C-407E-A947-70E740481C1C}">
                <a14:useLocalDpi xmlns:a14="http://schemas.microsoft.com/office/drawing/2010/main" val="0"/>
              </a:ext>
            </a:extLst>
          </a:blip>
          <a:srcRect l="-2" r="32" b="501"/>
          <a:stretch/>
        </p:blipFill>
        <p:spPr>
          <a:xfrm>
            <a:off x="1576693" y="774224"/>
            <a:ext cx="9403921" cy="6083776"/>
          </a:xfrm>
          <a:prstGeom prst="rect">
            <a:avLst/>
          </a:prstGeom>
        </p:spPr>
      </p:pic>
      <p:sp>
        <p:nvSpPr>
          <p:cNvPr id="8" name="TextBox 7"/>
          <p:cNvSpPr txBox="1"/>
          <p:nvPr/>
        </p:nvSpPr>
        <p:spPr>
          <a:xfrm>
            <a:off x="107745" y="1689180"/>
            <a:ext cx="1274708" cy="738664"/>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sz="1400" dirty="0" smtClean="0">
                <a:solidFill>
                  <a:schemeClr val="bg1"/>
                </a:solidFill>
                <a:latin typeface="Arial"/>
                <a:cs typeface="Arial"/>
              </a:rPr>
              <a:t>Projections of </a:t>
            </a:r>
          </a:p>
          <a:p>
            <a:pPr algn="ctr"/>
            <a:r>
              <a:rPr lang="en-US" sz="1400" dirty="0" smtClean="0">
                <a:solidFill>
                  <a:schemeClr val="bg1"/>
                </a:solidFill>
                <a:latin typeface="Arial"/>
                <a:cs typeface="Arial"/>
              </a:rPr>
              <a:t>outbreak </a:t>
            </a:r>
          </a:p>
          <a:p>
            <a:pPr algn="ctr"/>
            <a:r>
              <a:rPr lang="en-US" sz="1400" dirty="0" smtClean="0">
                <a:solidFill>
                  <a:schemeClr val="bg1"/>
                </a:solidFill>
                <a:latin typeface="Arial"/>
                <a:cs typeface="Arial"/>
              </a:rPr>
              <a:t>size</a:t>
            </a:r>
          </a:p>
        </p:txBody>
      </p:sp>
      <p:sp>
        <p:nvSpPr>
          <p:cNvPr id="9" name="TextBox 8"/>
          <p:cNvSpPr txBox="1"/>
          <p:nvPr/>
        </p:nvSpPr>
        <p:spPr>
          <a:xfrm>
            <a:off x="73963" y="4127583"/>
            <a:ext cx="1342272" cy="523220"/>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sz="1400" dirty="0" smtClean="0">
                <a:solidFill>
                  <a:schemeClr val="bg1"/>
                </a:solidFill>
                <a:latin typeface="Arial"/>
                <a:cs typeface="Arial"/>
              </a:rPr>
              <a:t>Rankings of </a:t>
            </a:r>
          </a:p>
          <a:p>
            <a:pPr algn="ctr"/>
            <a:r>
              <a:rPr lang="en-US" sz="1400" dirty="0" smtClean="0">
                <a:solidFill>
                  <a:schemeClr val="bg1"/>
                </a:solidFill>
                <a:latin typeface="Arial"/>
                <a:cs typeface="Arial"/>
              </a:rPr>
              <a:t>control actions</a:t>
            </a:r>
          </a:p>
        </p:txBody>
      </p:sp>
      <p:sp>
        <p:nvSpPr>
          <p:cNvPr id="11" name="TextBox 10"/>
          <p:cNvSpPr txBox="1"/>
          <p:nvPr/>
        </p:nvSpPr>
        <p:spPr>
          <a:xfrm>
            <a:off x="108941" y="5045895"/>
            <a:ext cx="1272316" cy="954107"/>
          </a:xfrm>
          <a:prstGeom prst="rect">
            <a:avLst/>
          </a:prstGeom>
          <a:solidFill>
            <a:srgbClr val="FFFFFF">
              <a:alpha val="70000"/>
            </a:srgbClr>
          </a:solidFill>
          <a:ln w="38100" cmpd="sng">
            <a:solidFill>
              <a:srgbClr val="FFFFFF">
                <a:alpha val="70000"/>
              </a:srgbClr>
            </a:solidFill>
          </a:ln>
        </p:spPr>
        <p:txBody>
          <a:bodyPr wrap="none" rtlCol="0">
            <a:spAutoFit/>
          </a:bodyPr>
          <a:lstStyle/>
          <a:p>
            <a:pPr algn="ctr"/>
            <a:r>
              <a:rPr lang="en-US" sz="1400" dirty="0" smtClean="0">
                <a:solidFill>
                  <a:schemeClr val="bg1"/>
                </a:solidFill>
                <a:latin typeface="Arial"/>
                <a:cs typeface="Arial"/>
              </a:rPr>
              <a:t>Proportion of </a:t>
            </a:r>
          </a:p>
          <a:p>
            <a:pPr algn="ctr"/>
            <a:r>
              <a:rPr lang="en-US" sz="1400" dirty="0">
                <a:solidFill>
                  <a:schemeClr val="bg1"/>
                </a:solidFill>
                <a:latin typeface="Arial"/>
                <a:cs typeface="Arial"/>
              </a:rPr>
              <a:t>s</a:t>
            </a:r>
            <a:r>
              <a:rPr lang="en-US" sz="1400" dirty="0" smtClean="0">
                <a:solidFill>
                  <a:schemeClr val="bg1"/>
                </a:solidFill>
                <a:latin typeface="Arial"/>
                <a:cs typeface="Arial"/>
              </a:rPr>
              <a:t>imulations in </a:t>
            </a:r>
          </a:p>
          <a:p>
            <a:pPr algn="ctr"/>
            <a:r>
              <a:rPr lang="en-US" sz="1400" dirty="0" smtClean="0">
                <a:solidFill>
                  <a:schemeClr val="bg1"/>
                </a:solidFill>
                <a:latin typeface="Arial"/>
                <a:cs typeface="Arial"/>
              </a:rPr>
              <a:t>which control </a:t>
            </a:r>
          </a:p>
          <a:p>
            <a:pPr algn="ctr"/>
            <a:r>
              <a:rPr lang="en-US" sz="1400" dirty="0" smtClean="0">
                <a:solidFill>
                  <a:schemeClr val="bg1"/>
                </a:solidFill>
                <a:latin typeface="Arial"/>
                <a:cs typeface="Arial"/>
              </a:rPr>
              <a:t>was optimal</a:t>
            </a:r>
          </a:p>
        </p:txBody>
      </p:sp>
      <p:sp>
        <p:nvSpPr>
          <p:cNvPr id="3" name="Rectangle 2"/>
          <p:cNvSpPr/>
          <p:nvPr/>
        </p:nvSpPr>
        <p:spPr>
          <a:xfrm>
            <a:off x="2754923" y="1035538"/>
            <a:ext cx="703384" cy="523630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216369" y="957386"/>
            <a:ext cx="703384" cy="527148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619201" y="1035538"/>
            <a:ext cx="703384" cy="526757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1571" y="965218"/>
            <a:ext cx="703384" cy="538478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8444403" y="863624"/>
            <a:ext cx="703384" cy="538478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9866773" y="957410"/>
            <a:ext cx="977074" cy="538478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p:nvGrpSpPr>
        <p:grpSpPr>
          <a:xfrm>
            <a:off x="10346047" y="960745"/>
            <a:ext cx="1837179" cy="2148783"/>
            <a:chOff x="5438374" y="862209"/>
            <a:chExt cx="1837179" cy="2148783"/>
          </a:xfrm>
        </p:grpSpPr>
        <p:pic>
          <p:nvPicPr>
            <p:cNvPr id="22" name="Picture 21" descr="legend_simulation.pdf"/>
            <p:cNvPicPr>
              <a:picLocks noChangeAspect="1"/>
            </p:cNvPicPr>
            <p:nvPr/>
          </p:nvPicPr>
          <p:blipFill rotWithShape="1">
            <a:blip r:embed="rId4">
              <a:extLst>
                <a:ext uri="{28A0092B-C50C-407E-A947-70E740481C1C}">
                  <a14:useLocalDpi xmlns:a14="http://schemas.microsoft.com/office/drawing/2010/main" val="0"/>
                </a:ext>
              </a:extLst>
            </a:blip>
            <a:srcRect t="-1" b="63619"/>
            <a:stretch/>
          </p:blipFill>
          <p:spPr>
            <a:xfrm>
              <a:off x="5446753" y="862209"/>
              <a:ext cx="1828800" cy="998028"/>
            </a:xfrm>
            <a:prstGeom prst="rect">
              <a:avLst/>
            </a:prstGeom>
          </p:spPr>
        </p:pic>
        <p:pic>
          <p:nvPicPr>
            <p:cNvPr id="23" name="Picture 22" descr="legend_simulation.pdf"/>
            <p:cNvPicPr>
              <a:picLocks noChangeAspect="1"/>
            </p:cNvPicPr>
            <p:nvPr/>
          </p:nvPicPr>
          <p:blipFill rotWithShape="1">
            <a:blip r:embed="rId4">
              <a:extLst>
                <a:ext uri="{28A0092B-C50C-407E-A947-70E740481C1C}">
                  <a14:useLocalDpi xmlns:a14="http://schemas.microsoft.com/office/drawing/2010/main" val="0"/>
                </a:ext>
              </a:extLst>
            </a:blip>
            <a:srcRect t="45811" b="45370"/>
            <a:stretch/>
          </p:blipFill>
          <p:spPr>
            <a:xfrm>
              <a:off x="5438374" y="1860236"/>
              <a:ext cx="1828800" cy="241928"/>
            </a:xfrm>
            <a:prstGeom prst="rect">
              <a:avLst/>
            </a:prstGeom>
          </p:spPr>
        </p:pic>
        <p:pic>
          <p:nvPicPr>
            <p:cNvPr id="24" name="Picture 23" descr="legend_simulation.pdf"/>
            <p:cNvPicPr>
              <a:picLocks noChangeAspect="1"/>
            </p:cNvPicPr>
            <p:nvPr/>
          </p:nvPicPr>
          <p:blipFill rotWithShape="1">
            <a:blip r:embed="rId4">
              <a:extLst>
                <a:ext uri="{28A0092B-C50C-407E-A947-70E740481C1C}">
                  <a14:useLocalDpi xmlns:a14="http://schemas.microsoft.com/office/drawing/2010/main" val="0"/>
                </a:ext>
              </a:extLst>
            </a:blip>
            <a:srcRect t="64374" r="35456" b="2223"/>
            <a:stretch/>
          </p:blipFill>
          <p:spPr>
            <a:xfrm>
              <a:off x="5438374" y="2094693"/>
              <a:ext cx="1180365" cy="916299"/>
            </a:xfrm>
            <a:prstGeom prst="rect">
              <a:avLst/>
            </a:prstGeom>
          </p:spPr>
        </p:pic>
        <p:sp>
          <p:nvSpPr>
            <p:cNvPr id="25" name="Rectangle 24"/>
            <p:cNvSpPr/>
            <p:nvPr/>
          </p:nvSpPr>
          <p:spPr>
            <a:xfrm>
              <a:off x="6471812" y="1876318"/>
              <a:ext cx="573498" cy="220228"/>
            </a:xfrm>
            <a:prstGeom prst="rect">
              <a:avLst/>
            </a:prstGeom>
            <a:solidFill>
              <a:schemeClr val="bg1"/>
            </a:solidFill>
            <a:ln>
              <a:noFill/>
            </a:ln>
            <a:effectLst/>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586310" y="2102887"/>
              <a:ext cx="573498" cy="220228"/>
            </a:xfrm>
            <a:prstGeom prst="rect">
              <a:avLst/>
            </a:prstGeom>
            <a:solidFill>
              <a:schemeClr val="bg1"/>
            </a:solidFill>
            <a:ln>
              <a:noFill/>
            </a:ln>
            <a:effectLst/>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TextBox 3"/>
          <p:cNvSpPr txBox="1"/>
          <p:nvPr/>
        </p:nvSpPr>
        <p:spPr>
          <a:xfrm>
            <a:off x="547077" y="1465385"/>
            <a:ext cx="671979" cy="584776"/>
          </a:xfrm>
          <a:prstGeom prst="rect">
            <a:avLst/>
          </a:prstGeom>
          <a:noFill/>
        </p:spPr>
        <p:txBody>
          <a:bodyPr wrap="none" rtlCol="0">
            <a:spAutoFit/>
          </a:bodyPr>
          <a:lstStyle/>
          <a:p>
            <a:r>
              <a:rPr lang="en-US" sz="3200" dirty="0" smtClean="0"/>
              <a:t>UK</a:t>
            </a:r>
            <a:endParaRPr lang="en-US" sz="3200" dirty="0"/>
          </a:p>
        </p:txBody>
      </p:sp>
    </p:spTree>
    <p:extLst>
      <p:ext uri="{BB962C8B-B14F-4D97-AF65-F5344CB8AC3E}">
        <p14:creationId xmlns:p14="http://schemas.microsoft.com/office/powerpoint/2010/main" val="8417841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bs_four_panel_proj_rank_6_total_culls_final_u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693" y="774223"/>
            <a:ext cx="9406777" cy="6114405"/>
          </a:xfrm>
          <a:prstGeom prst="rect">
            <a:avLst/>
          </a:prstGeom>
        </p:spPr>
      </p:pic>
      <p:grpSp>
        <p:nvGrpSpPr>
          <p:cNvPr id="3" name="Group 2"/>
          <p:cNvGrpSpPr/>
          <p:nvPr/>
        </p:nvGrpSpPr>
        <p:grpSpPr>
          <a:xfrm>
            <a:off x="10346047" y="960745"/>
            <a:ext cx="1837179" cy="2148783"/>
            <a:chOff x="5438374" y="862209"/>
            <a:chExt cx="1837179" cy="2148783"/>
          </a:xfrm>
        </p:grpSpPr>
        <p:pic>
          <p:nvPicPr>
            <p:cNvPr id="4" name="Picture 3" descr="legend_simulation.pdf"/>
            <p:cNvPicPr>
              <a:picLocks noChangeAspect="1"/>
            </p:cNvPicPr>
            <p:nvPr/>
          </p:nvPicPr>
          <p:blipFill rotWithShape="1">
            <a:blip r:embed="rId4">
              <a:extLst>
                <a:ext uri="{28A0092B-C50C-407E-A947-70E740481C1C}">
                  <a14:useLocalDpi xmlns:a14="http://schemas.microsoft.com/office/drawing/2010/main" val="0"/>
                </a:ext>
              </a:extLst>
            </a:blip>
            <a:srcRect t="-1" b="63619"/>
            <a:stretch/>
          </p:blipFill>
          <p:spPr>
            <a:xfrm>
              <a:off x="5446753" y="862209"/>
              <a:ext cx="1828800" cy="998028"/>
            </a:xfrm>
            <a:prstGeom prst="rect">
              <a:avLst/>
            </a:prstGeom>
          </p:spPr>
        </p:pic>
        <p:pic>
          <p:nvPicPr>
            <p:cNvPr id="5" name="Picture 4" descr="legend_simulation.pdf"/>
            <p:cNvPicPr>
              <a:picLocks noChangeAspect="1"/>
            </p:cNvPicPr>
            <p:nvPr/>
          </p:nvPicPr>
          <p:blipFill rotWithShape="1">
            <a:blip r:embed="rId4">
              <a:extLst>
                <a:ext uri="{28A0092B-C50C-407E-A947-70E740481C1C}">
                  <a14:useLocalDpi xmlns:a14="http://schemas.microsoft.com/office/drawing/2010/main" val="0"/>
                </a:ext>
              </a:extLst>
            </a:blip>
            <a:srcRect t="45811" b="45370"/>
            <a:stretch/>
          </p:blipFill>
          <p:spPr>
            <a:xfrm>
              <a:off x="5438374" y="1860236"/>
              <a:ext cx="1828800" cy="241928"/>
            </a:xfrm>
            <a:prstGeom prst="rect">
              <a:avLst/>
            </a:prstGeom>
          </p:spPr>
        </p:pic>
        <p:pic>
          <p:nvPicPr>
            <p:cNvPr id="6" name="Picture 5" descr="legend_simulation.pdf"/>
            <p:cNvPicPr>
              <a:picLocks noChangeAspect="1"/>
            </p:cNvPicPr>
            <p:nvPr/>
          </p:nvPicPr>
          <p:blipFill rotWithShape="1">
            <a:blip r:embed="rId4">
              <a:extLst>
                <a:ext uri="{28A0092B-C50C-407E-A947-70E740481C1C}">
                  <a14:useLocalDpi xmlns:a14="http://schemas.microsoft.com/office/drawing/2010/main" val="0"/>
                </a:ext>
              </a:extLst>
            </a:blip>
            <a:srcRect t="64374" r="35456" b="2223"/>
            <a:stretch/>
          </p:blipFill>
          <p:spPr>
            <a:xfrm>
              <a:off x="5438374" y="2094693"/>
              <a:ext cx="1180365" cy="916299"/>
            </a:xfrm>
            <a:prstGeom prst="rect">
              <a:avLst/>
            </a:prstGeom>
          </p:spPr>
        </p:pic>
        <p:sp>
          <p:nvSpPr>
            <p:cNvPr id="7" name="Rectangle 6"/>
            <p:cNvSpPr/>
            <p:nvPr/>
          </p:nvSpPr>
          <p:spPr>
            <a:xfrm>
              <a:off x="6471812" y="1876318"/>
              <a:ext cx="573498" cy="220228"/>
            </a:xfrm>
            <a:prstGeom prst="rect">
              <a:avLst/>
            </a:prstGeom>
            <a:solidFill>
              <a:schemeClr val="bg1"/>
            </a:solidFill>
            <a:ln>
              <a:noFill/>
            </a:ln>
            <a:effectLst/>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586310" y="2102887"/>
              <a:ext cx="573498" cy="220228"/>
            </a:xfrm>
            <a:prstGeom prst="rect">
              <a:avLst/>
            </a:prstGeom>
            <a:solidFill>
              <a:schemeClr val="bg1"/>
            </a:solidFill>
            <a:ln>
              <a:noFill/>
            </a:ln>
            <a:effectLst/>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p:cNvSpPr txBox="1"/>
          <p:nvPr/>
        </p:nvSpPr>
        <p:spPr>
          <a:xfrm>
            <a:off x="4609888" y="1337497"/>
            <a:ext cx="4996643" cy="646331"/>
          </a:xfrm>
          <a:prstGeom prst="rect">
            <a:avLst/>
          </a:prstGeom>
          <a:solidFill>
            <a:srgbClr val="FFFFFF">
              <a:alpha val="70000"/>
            </a:srgbClr>
          </a:solidFill>
          <a:ln w="38100" cmpd="sng">
            <a:solidFill>
              <a:srgbClr val="FF6600">
                <a:alpha val="70000"/>
              </a:srgbClr>
            </a:solidFill>
          </a:ln>
        </p:spPr>
        <p:txBody>
          <a:bodyPr wrap="none" rtlCol="0">
            <a:spAutoFit/>
          </a:bodyPr>
          <a:lstStyle/>
          <a:p>
            <a:pPr algn="ctr"/>
            <a:r>
              <a:rPr lang="en-US" dirty="0" smtClean="0">
                <a:solidFill>
                  <a:prstClr val="black"/>
                </a:solidFill>
                <a:latin typeface="Arial"/>
                <a:cs typeface="Arial"/>
              </a:rPr>
              <a:t>Compared with projections based upon all data</a:t>
            </a:r>
          </a:p>
          <a:p>
            <a:pPr algn="ctr"/>
            <a:r>
              <a:rPr lang="en-US" dirty="0" smtClean="0">
                <a:solidFill>
                  <a:prstClr val="black"/>
                </a:solidFill>
                <a:latin typeface="Arial"/>
                <a:cs typeface="Arial"/>
              </a:rPr>
              <a:t>(‘complete’ information)</a:t>
            </a:r>
            <a:endParaRPr lang="en-US" dirty="0" smtClean="0">
              <a:solidFill>
                <a:schemeClr val="bg1"/>
              </a:solidFill>
              <a:latin typeface="Arial"/>
              <a:cs typeface="Arial"/>
            </a:endParaRPr>
          </a:p>
        </p:txBody>
      </p:sp>
      <p:sp>
        <p:nvSpPr>
          <p:cNvPr id="11" name="TextBox 10"/>
          <p:cNvSpPr txBox="1"/>
          <p:nvPr/>
        </p:nvSpPr>
        <p:spPr>
          <a:xfrm>
            <a:off x="547077" y="1465385"/>
            <a:ext cx="671979" cy="584776"/>
          </a:xfrm>
          <a:prstGeom prst="rect">
            <a:avLst/>
          </a:prstGeom>
          <a:noFill/>
        </p:spPr>
        <p:txBody>
          <a:bodyPr wrap="none" rtlCol="0">
            <a:spAutoFit/>
          </a:bodyPr>
          <a:lstStyle/>
          <a:p>
            <a:r>
              <a:rPr lang="en-US" sz="3200" dirty="0" smtClean="0"/>
              <a:t>UK</a:t>
            </a:r>
            <a:endParaRPr lang="en-US" sz="3200" dirty="0"/>
          </a:p>
        </p:txBody>
      </p:sp>
    </p:spTree>
    <p:extLst>
      <p:ext uri="{BB962C8B-B14F-4D97-AF65-F5344CB8AC3E}">
        <p14:creationId xmlns:p14="http://schemas.microsoft.com/office/powerpoint/2010/main" val="38623641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bs_four_panel_proj_rank_6_total_culls_final_u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693" y="774223"/>
            <a:ext cx="9406777" cy="6114405"/>
          </a:xfrm>
          <a:prstGeom prst="rect">
            <a:avLst/>
          </a:prstGeom>
        </p:spPr>
      </p:pic>
      <p:grpSp>
        <p:nvGrpSpPr>
          <p:cNvPr id="3" name="Group 2"/>
          <p:cNvGrpSpPr/>
          <p:nvPr/>
        </p:nvGrpSpPr>
        <p:grpSpPr>
          <a:xfrm>
            <a:off x="10346047" y="960745"/>
            <a:ext cx="1837179" cy="2148783"/>
            <a:chOff x="5438374" y="862209"/>
            <a:chExt cx="1837179" cy="2148783"/>
          </a:xfrm>
        </p:grpSpPr>
        <p:pic>
          <p:nvPicPr>
            <p:cNvPr id="4" name="Picture 3" descr="legend_simulation.pdf"/>
            <p:cNvPicPr>
              <a:picLocks noChangeAspect="1"/>
            </p:cNvPicPr>
            <p:nvPr/>
          </p:nvPicPr>
          <p:blipFill rotWithShape="1">
            <a:blip r:embed="rId4">
              <a:extLst>
                <a:ext uri="{28A0092B-C50C-407E-A947-70E740481C1C}">
                  <a14:useLocalDpi xmlns:a14="http://schemas.microsoft.com/office/drawing/2010/main" val="0"/>
                </a:ext>
              </a:extLst>
            </a:blip>
            <a:srcRect t="-1" b="63619"/>
            <a:stretch/>
          </p:blipFill>
          <p:spPr>
            <a:xfrm>
              <a:off x="5446753" y="862209"/>
              <a:ext cx="1828800" cy="998028"/>
            </a:xfrm>
            <a:prstGeom prst="rect">
              <a:avLst/>
            </a:prstGeom>
          </p:spPr>
        </p:pic>
        <p:pic>
          <p:nvPicPr>
            <p:cNvPr id="5" name="Picture 4" descr="legend_simulation.pdf"/>
            <p:cNvPicPr>
              <a:picLocks noChangeAspect="1"/>
            </p:cNvPicPr>
            <p:nvPr/>
          </p:nvPicPr>
          <p:blipFill rotWithShape="1">
            <a:blip r:embed="rId4">
              <a:extLst>
                <a:ext uri="{28A0092B-C50C-407E-A947-70E740481C1C}">
                  <a14:useLocalDpi xmlns:a14="http://schemas.microsoft.com/office/drawing/2010/main" val="0"/>
                </a:ext>
              </a:extLst>
            </a:blip>
            <a:srcRect t="45811" b="45370"/>
            <a:stretch/>
          </p:blipFill>
          <p:spPr>
            <a:xfrm>
              <a:off x="5438374" y="1860236"/>
              <a:ext cx="1828800" cy="241928"/>
            </a:xfrm>
            <a:prstGeom prst="rect">
              <a:avLst/>
            </a:prstGeom>
          </p:spPr>
        </p:pic>
        <p:pic>
          <p:nvPicPr>
            <p:cNvPr id="6" name="Picture 5" descr="legend_simulation.pdf"/>
            <p:cNvPicPr>
              <a:picLocks noChangeAspect="1"/>
            </p:cNvPicPr>
            <p:nvPr/>
          </p:nvPicPr>
          <p:blipFill rotWithShape="1">
            <a:blip r:embed="rId4">
              <a:extLst>
                <a:ext uri="{28A0092B-C50C-407E-A947-70E740481C1C}">
                  <a14:useLocalDpi xmlns:a14="http://schemas.microsoft.com/office/drawing/2010/main" val="0"/>
                </a:ext>
              </a:extLst>
            </a:blip>
            <a:srcRect t="64374" r="35456" b="2223"/>
            <a:stretch/>
          </p:blipFill>
          <p:spPr>
            <a:xfrm>
              <a:off x="5438374" y="2094693"/>
              <a:ext cx="1180365" cy="916299"/>
            </a:xfrm>
            <a:prstGeom prst="rect">
              <a:avLst/>
            </a:prstGeom>
          </p:spPr>
        </p:pic>
        <p:sp>
          <p:nvSpPr>
            <p:cNvPr id="7" name="Rectangle 6"/>
            <p:cNvSpPr/>
            <p:nvPr/>
          </p:nvSpPr>
          <p:spPr>
            <a:xfrm>
              <a:off x="6471812" y="1876318"/>
              <a:ext cx="573498" cy="220228"/>
            </a:xfrm>
            <a:prstGeom prst="rect">
              <a:avLst/>
            </a:prstGeom>
            <a:solidFill>
              <a:schemeClr val="bg1"/>
            </a:solidFill>
            <a:ln>
              <a:noFill/>
            </a:ln>
            <a:effectLst/>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586310" y="2102887"/>
              <a:ext cx="573498" cy="220228"/>
            </a:xfrm>
            <a:prstGeom prst="rect">
              <a:avLst/>
            </a:prstGeom>
            <a:solidFill>
              <a:schemeClr val="bg1"/>
            </a:solidFill>
            <a:ln>
              <a:noFill/>
            </a:ln>
            <a:effectLst/>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2001402" y="898769"/>
            <a:ext cx="1495984" cy="3145694"/>
          </a:xfrm>
          <a:prstGeom prst="rect">
            <a:avLst/>
          </a:prstGeom>
          <a:noFill/>
          <a:ln w="571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TextBox 9"/>
          <p:cNvSpPr txBox="1"/>
          <p:nvPr/>
        </p:nvSpPr>
        <p:spPr>
          <a:xfrm>
            <a:off x="4321683" y="1337497"/>
            <a:ext cx="5573047" cy="369332"/>
          </a:xfrm>
          <a:prstGeom prst="rect">
            <a:avLst/>
          </a:prstGeom>
          <a:solidFill>
            <a:srgbClr val="FFFFFF">
              <a:alpha val="70000"/>
            </a:srgbClr>
          </a:solidFill>
          <a:ln w="38100" cmpd="sng">
            <a:solidFill>
              <a:srgbClr val="FF6600">
                <a:alpha val="70000"/>
              </a:srgbClr>
            </a:solidFill>
          </a:ln>
        </p:spPr>
        <p:txBody>
          <a:bodyPr wrap="none" rtlCol="0">
            <a:spAutoFit/>
          </a:bodyPr>
          <a:lstStyle/>
          <a:p>
            <a:pPr algn="ctr"/>
            <a:r>
              <a:rPr lang="en-US" dirty="0" smtClean="0">
                <a:solidFill>
                  <a:prstClr val="black"/>
                </a:solidFill>
                <a:latin typeface="Arial"/>
                <a:cs typeface="Arial"/>
              </a:rPr>
              <a:t>Early-on, projections over-estimate outbreak severity</a:t>
            </a:r>
            <a:endParaRPr lang="en-US" dirty="0" smtClean="0">
              <a:solidFill>
                <a:schemeClr val="bg1"/>
              </a:solidFill>
              <a:latin typeface="Arial"/>
              <a:cs typeface="Arial"/>
            </a:endParaRPr>
          </a:p>
        </p:txBody>
      </p:sp>
      <p:sp>
        <p:nvSpPr>
          <p:cNvPr id="11" name="TextBox 10"/>
          <p:cNvSpPr txBox="1"/>
          <p:nvPr/>
        </p:nvSpPr>
        <p:spPr>
          <a:xfrm>
            <a:off x="547077" y="1465385"/>
            <a:ext cx="671979" cy="584776"/>
          </a:xfrm>
          <a:prstGeom prst="rect">
            <a:avLst/>
          </a:prstGeom>
          <a:noFill/>
        </p:spPr>
        <p:txBody>
          <a:bodyPr wrap="none" rtlCol="0">
            <a:spAutoFit/>
          </a:bodyPr>
          <a:lstStyle/>
          <a:p>
            <a:r>
              <a:rPr lang="en-US" sz="3200" dirty="0" smtClean="0"/>
              <a:t>UK</a:t>
            </a:r>
            <a:endParaRPr lang="en-US" sz="3200" dirty="0"/>
          </a:p>
        </p:txBody>
      </p:sp>
    </p:spTree>
    <p:extLst>
      <p:ext uri="{BB962C8B-B14F-4D97-AF65-F5344CB8AC3E}">
        <p14:creationId xmlns:p14="http://schemas.microsoft.com/office/powerpoint/2010/main" val="40252396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bs_four_panel_proj_rank_6_total_culls_final_u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693" y="774223"/>
            <a:ext cx="9406777" cy="6114405"/>
          </a:xfrm>
          <a:prstGeom prst="rect">
            <a:avLst/>
          </a:prstGeom>
        </p:spPr>
      </p:pic>
      <p:grpSp>
        <p:nvGrpSpPr>
          <p:cNvPr id="3" name="Group 2"/>
          <p:cNvGrpSpPr/>
          <p:nvPr/>
        </p:nvGrpSpPr>
        <p:grpSpPr>
          <a:xfrm>
            <a:off x="10346047" y="960745"/>
            <a:ext cx="1837179" cy="2148783"/>
            <a:chOff x="5438374" y="862209"/>
            <a:chExt cx="1837179" cy="2148783"/>
          </a:xfrm>
        </p:grpSpPr>
        <p:pic>
          <p:nvPicPr>
            <p:cNvPr id="4" name="Picture 3" descr="legend_simulation.pdf"/>
            <p:cNvPicPr>
              <a:picLocks noChangeAspect="1"/>
            </p:cNvPicPr>
            <p:nvPr/>
          </p:nvPicPr>
          <p:blipFill rotWithShape="1">
            <a:blip r:embed="rId4">
              <a:extLst>
                <a:ext uri="{28A0092B-C50C-407E-A947-70E740481C1C}">
                  <a14:useLocalDpi xmlns:a14="http://schemas.microsoft.com/office/drawing/2010/main" val="0"/>
                </a:ext>
              </a:extLst>
            </a:blip>
            <a:srcRect t="-1" b="63619"/>
            <a:stretch/>
          </p:blipFill>
          <p:spPr>
            <a:xfrm>
              <a:off x="5446753" y="862209"/>
              <a:ext cx="1828800" cy="998028"/>
            </a:xfrm>
            <a:prstGeom prst="rect">
              <a:avLst/>
            </a:prstGeom>
          </p:spPr>
        </p:pic>
        <p:pic>
          <p:nvPicPr>
            <p:cNvPr id="5" name="Picture 4" descr="legend_simulation.pdf"/>
            <p:cNvPicPr>
              <a:picLocks noChangeAspect="1"/>
            </p:cNvPicPr>
            <p:nvPr/>
          </p:nvPicPr>
          <p:blipFill rotWithShape="1">
            <a:blip r:embed="rId4">
              <a:extLst>
                <a:ext uri="{28A0092B-C50C-407E-A947-70E740481C1C}">
                  <a14:useLocalDpi xmlns:a14="http://schemas.microsoft.com/office/drawing/2010/main" val="0"/>
                </a:ext>
              </a:extLst>
            </a:blip>
            <a:srcRect t="45811" b="45370"/>
            <a:stretch/>
          </p:blipFill>
          <p:spPr>
            <a:xfrm>
              <a:off x="5438374" y="1860236"/>
              <a:ext cx="1828800" cy="241928"/>
            </a:xfrm>
            <a:prstGeom prst="rect">
              <a:avLst/>
            </a:prstGeom>
          </p:spPr>
        </p:pic>
        <p:pic>
          <p:nvPicPr>
            <p:cNvPr id="6" name="Picture 5" descr="legend_simulation.pdf"/>
            <p:cNvPicPr>
              <a:picLocks noChangeAspect="1"/>
            </p:cNvPicPr>
            <p:nvPr/>
          </p:nvPicPr>
          <p:blipFill rotWithShape="1">
            <a:blip r:embed="rId4">
              <a:extLst>
                <a:ext uri="{28A0092B-C50C-407E-A947-70E740481C1C}">
                  <a14:useLocalDpi xmlns:a14="http://schemas.microsoft.com/office/drawing/2010/main" val="0"/>
                </a:ext>
              </a:extLst>
            </a:blip>
            <a:srcRect t="64374" r="35456" b="2223"/>
            <a:stretch/>
          </p:blipFill>
          <p:spPr>
            <a:xfrm>
              <a:off x="5438374" y="2094693"/>
              <a:ext cx="1180365" cy="916299"/>
            </a:xfrm>
            <a:prstGeom prst="rect">
              <a:avLst/>
            </a:prstGeom>
          </p:spPr>
        </p:pic>
        <p:sp>
          <p:nvSpPr>
            <p:cNvPr id="7" name="Rectangle 6"/>
            <p:cNvSpPr/>
            <p:nvPr/>
          </p:nvSpPr>
          <p:spPr>
            <a:xfrm>
              <a:off x="6471812" y="1876318"/>
              <a:ext cx="573498" cy="220228"/>
            </a:xfrm>
            <a:prstGeom prst="rect">
              <a:avLst/>
            </a:prstGeom>
            <a:solidFill>
              <a:schemeClr val="bg1"/>
            </a:solidFill>
            <a:ln>
              <a:noFill/>
            </a:ln>
            <a:effectLst/>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586310" y="2102887"/>
              <a:ext cx="573498" cy="220228"/>
            </a:xfrm>
            <a:prstGeom prst="rect">
              <a:avLst/>
            </a:prstGeom>
            <a:solidFill>
              <a:schemeClr val="bg1"/>
            </a:solidFill>
            <a:ln>
              <a:noFill/>
            </a:ln>
            <a:effectLst/>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7745711" y="4005710"/>
            <a:ext cx="1321044" cy="2633572"/>
          </a:xfrm>
          <a:prstGeom prst="rect">
            <a:avLst/>
          </a:prstGeom>
          <a:noFill/>
          <a:ln w="571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TextBox 9"/>
          <p:cNvSpPr txBox="1"/>
          <p:nvPr/>
        </p:nvSpPr>
        <p:spPr>
          <a:xfrm>
            <a:off x="5838433" y="1161657"/>
            <a:ext cx="2930284" cy="646331"/>
          </a:xfrm>
          <a:prstGeom prst="rect">
            <a:avLst/>
          </a:prstGeom>
          <a:solidFill>
            <a:srgbClr val="FFFFFF">
              <a:alpha val="70000"/>
            </a:srgbClr>
          </a:solidFill>
          <a:ln w="38100" cmpd="sng">
            <a:solidFill>
              <a:srgbClr val="FF6600">
                <a:alpha val="70000"/>
              </a:srgbClr>
            </a:solidFill>
          </a:ln>
        </p:spPr>
        <p:txBody>
          <a:bodyPr wrap="none" rtlCol="0">
            <a:spAutoFit/>
          </a:bodyPr>
          <a:lstStyle/>
          <a:p>
            <a:pPr algn="ctr"/>
            <a:r>
              <a:rPr lang="en-US" dirty="0" smtClean="0">
                <a:solidFill>
                  <a:prstClr val="black"/>
                </a:solidFill>
                <a:latin typeface="Arial"/>
                <a:cs typeface="Arial"/>
              </a:rPr>
              <a:t>However, relative rankings </a:t>
            </a:r>
          </a:p>
          <a:p>
            <a:pPr algn="ctr"/>
            <a:r>
              <a:rPr lang="en-US" dirty="0">
                <a:solidFill>
                  <a:prstClr val="black"/>
                </a:solidFill>
                <a:latin typeface="Arial"/>
                <a:cs typeface="Arial"/>
              </a:rPr>
              <a:t>a</a:t>
            </a:r>
            <a:r>
              <a:rPr lang="en-US" dirty="0" smtClean="0">
                <a:solidFill>
                  <a:prstClr val="black"/>
                </a:solidFill>
                <a:latin typeface="Arial"/>
                <a:cs typeface="Arial"/>
              </a:rPr>
              <a:t>re resolved after 5 weeks</a:t>
            </a:r>
            <a:endParaRPr lang="en-US" dirty="0">
              <a:solidFill>
                <a:prstClr val="black"/>
              </a:solidFill>
              <a:latin typeface="Arial"/>
              <a:cs typeface="Arial"/>
            </a:endParaRPr>
          </a:p>
        </p:txBody>
      </p:sp>
      <p:sp>
        <p:nvSpPr>
          <p:cNvPr id="11" name="TextBox 10"/>
          <p:cNvSpPr txBox="1"/>
          <p:nvPr/>
        </p:nvSpPr>
        <p:spPr>
          <a:xfrm>
            <a:off x="547077" y="1465385"/>
            <a:ext cx="671979" cy="584776"/>
          </a:xfrm>
          <a:prstGeom prst="rect">
            <a:avLst/>
          </a:prstGeom>
          <a:noFill/>
        </p:spPr>
        <p:txBody>
          <a:bodyPr wrap="none" rtlCol="0">
            <a:spAutoFit/>
          </a:bodyPr>
          <a:lstStyle/>
          <a:p>
            <a:r>
              <a:rPr lang="en-US" sz="3200" dirty="0" smtClean="0"/>
              <a:t>UK</a:t>
            </a:r>
            <a:endParaRPr lang="en-US" sz="3200" dirty="0"/>
          </a:p>
        </p:txBody>
      </p:sp>
    </p:spTree>
    <p:extLst>
      <p:ext uri="{BB962C8B-B14F-4D97-AF65-F5344CB8AC3E}">
        <p14:creationId xmlns:p14="http://schemas.microsoft.com/office/powerpoint/2010/main" val="326531077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bs_four_panel_proj_rank_6_total_culls_final_u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693" y="774223"/>
            <a:ext cx="9406777" cy="6114405"/>
          </a:xfrm>
          <a:prstGeom prst="rect">
            <a:avLst/>
          </a:prstGeom>
        </p:spPr>
      </p:pic>
      <p:grpSp>
        <p:nvGrpSpPr>
          <p:cNvPr id="3" name="Group 2"/>
          <p:cNvGrpSpPr/>
          <p:nvPr/>
        </p:nvGrpSpPr>
        <p:grpSpPr>
          <a:xfrm>
            <a:off x="10346047" y="960745"/>
            <a:ext cx="1837179" cy="2148783"/>
            <a:chOff x="5438374" y="862209"/>
            <a:chExt cx="1837179" cy="2148783"/>
          </a:xfrm>
        </p:grpSpPr>
        <p:pic>
          <p:nvPicPr>
            <p:cNvPr id="4" name="Picture 3" descr="legend_simulation.pdf"/>
            <p:cNvPicPr>
              <a:picLocks noChangeAspect="1"/>
            </p:cNvPicPr>
            <p:nvPr/>
          </p:nvPicPr>
          <p:blipFill rotWithShape="1">
            <a:blip r:embed="rId4">
              <a:extLst>
                <a:ext uri="{28A0092B-C50C-407E-A947-70E740481C1C}">
                  <a14:useLocalDpi xmlns:a14="http://schemas.microsoft.com/office/drawing/2010/main" val="0"/>
                </a:ext>
              </a:extLst>
            </a:blip>
            <a:srcRect t="-1" b="63619"/>
            <a:stretch/>
          </p:blipFill>
          <p:spPr>
            <a:xfrm>
              <a:off x="5446753" y="862209"/>
              <a:ext cx="1828800" cy="998028"/>
            </a:xfrm>
            <a:prstGeom prst="rect">
              <a:avLst/>
            </a:prstGeom>
          </p:spPr>
        </p:pic>
        <p:pic>
          <p:nvPicPr>
            <p:cNvPr id="5" name="Picture 4" descr="legend_simulation.pdf"/>
            <p:cNvPicPr>
              <a:picLocks noChangeAspect="1"/>
            </p:cNvPicPr>
            <p:nvPr/>
          </p:nvPicPr>
          <p:blipFill rotWithShape="1">
            <a:blip r:embed="rId4">
              <a:extLst>
                <a:ext uri="{28A0092B-C50C-407E-A947-70E740481C1C}">
                  <a14:useLocalDpi xmlns:a14="http://schemas.microsoft.com/office/drawing/2010/main" val="0"/>
                </a:ext>
              </a:extLst>
            </a:blip>
            <a:srcRect t="45811" b="45370"/>
            <a:stretch/>
          </p:blipFill>
          <p:spPr>
            <a:xfrm>
              <a:off x="5438374" y="1860236"/>
              <a:ext cx="1828800" cy="241928"/>
            </a:xfrm>
            <a:prstGeom prst="rect">
              <a:avLst/>
            </a:prstGeom>
          </p:spPr>
        </p:pic>
        <p:pic>
          <p:nvPicPr>
            <p:cNvPr id="6" name="Picture 5" descr="legend_simulation.pdf"/>
            <p:cNvPicPr>
              <a:picLocks noChangeAspect="1"/>
            </p:cNvPicPr>
            <p:nvPr/>
          </p:nvPicPr>
          <p:blipFill rotWithShape="1">
            <a:blip r:embed="rId4">
              <a:extLst>
                <a:ext uri="{28A0092B-C50C-407E-A947-70E740481C1C}">
                  <a14:useLocalDpi xmlns:a14="http://schemas.microsoft.com/office/drawing/2010/main" val="0"/>
                </a:ext>
              </a:extLst>
            </a:blip>
            <a:srcRect t="64374" r="35456" b="2223"/>
            <a:stretch/>
          </p:blipFill>
          <p:spPr>
            <a:xfrm>
              <a:off x="5438374" y="2094693"/>
              <a:ext cx="1180365" cy="916299"/>
            </a:xfrm>
            <a:prstGeom prst="rect">
              <a:avLst/>
            </a:prstGeom>
          </p:spPr>
        </p:pic>
        <p:sp>
          <p:nvSpPr>
            <p:cNvPr id="7" name="Rectangle 6"/>
            <p:cNvSpPr/>
            <p:nvPr/>
          </p:nvSpPr>
          <p:spPr>
            <a:xfrm>
              <a:off x="6471812" y="1876318"/>
              <a:ext cx="573498" cy="220228"/>
            </a:xfrm>
            <a:prstGeom prst="rect">
              <a:avLst/>
            </a:prstGeom>
            <a:solidFill>
              <a:schemeClr val="bg1"/>
            </a:solidFill>
            <a:ln>
              <a:noFill/>
            </a:ln>
            <a:effectLst/>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586310" y="2102887"/>
              <a:ext cx="573498" cy="220228"/>
            </a:xfrm>
            <a:prstGeom prst="rect">
              <a:avLst/>
            </a:prstGeom>
            <a:solidFill>
              <a:schemeClr val="bg1"/>
            </a:solidFill>
            <a:ln>
              <a:noFill/>
            </a:ln>
            <a:effectLst/>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4932173" y="3986172"/>
            <a:ext cx="1321044" cy="2633572"/>
          </a:xfrm>
          <a:prstGeom prst="rect">
            <a:avLst/>
          </a:prstGeom>
          <a:noFill/>
          <a:ln w="5715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TextBox 9"/>
          <p:cNvSpPr txBox="1"/>
          <p:nvPr/>
        </p:nvSpPr>
        <p:spPr>
          <a:xfrm>
            <a:off x="5628611" y="1161657"/>
            <a:ext cx="3349933" cy="646331"/>
          </a:xfrm>
          <a:prstGeom prst="rect">
            <a:avLst/>
          </a:prstGeom>
          <a:solidFill>
            <a:srgbClr val="FFFFFF">
              <a:alpha val="70000"/>
            </a:srgbClr>
          </a:solidFill>
          <a:ln w="38100" cmpd="sng">
            <a:solidFill>
              <a:srgbClr val="FF6600">
                <a:alpha val="70000"/>
              </a:srgbClr>
            </a:solidFill>
          </a:ln>
        </p:spPr>
        <p:txBody>
          <a:bodyPr wrap="none" rtlCol="0">
            <a:spAutoFit/>
          </a:bodyPr>
          <a:lstStyle/>
          <a:p>
            <a:pPr algn="ctr"/>
            <a:r>
              <a:rPr lang="en-US" dirty="0" smtClean="0">
                <a:solidFill>
                  <a:prstClr val="black"/>
                </a:solidFill>
                <a:latin typeface="Arial"/>
                <a:cs typeface="Arial"/>
              </a:rPr>
              <a:t>Week 3 sees a large change in </a:t>
            </a:r>
          </a:p>
          <a:p>
            <a:pPr algn="ctr"/>
            <a:r>
              <a:rPr lang="en-US" dirty="0">
                <a:solidFill>
                  <a:prstClr val="black"/>
                </a:solidFill>
                <a:latin typeface="Arial"/>
                <a:cs typeface="Arial"/>
              </a:rPr>
              <a:t>r</a:t>
            </a:r>
            <a:r>
              <a:rPr lang="en-US" dirty="0" smtClean="0">
                <a:solidFill>
                  <a:prstClr val="black"/>
                </a:solidFill>
                <a:latin typeface="Arial"/>
                <a:cs typeface="Arial"/>
              </a:rPr>
              <a:t>ankings of optimal control</a:t>
            </a:r>
            <a:endParaRPr lang="en-US" dirty="0">
              <a:solidFill>
                <a:prstClr val="black"/>
              </a:solidFill>
              <a:latin typeface="Arial"/>
              <a:cs typeface="Arial"/>
            </a:endParaRPr>
          </a:p>
        </p:txBody>
      </p:sp>
      <p:sp>
        <p:nvSpPr>
          <p:cNvPr id="11" name="TextBox 10"/>
          <p:cNvSpPr txBox="1"/>
          <p:nvPr/>
        </p:nvSpPr>
        <p:spPr>
          <a:xfrm>
            <a:off x="547077" y="1465385"/>
            <a:ext cx="671979" cy="584776"/>
          </a:xfrm>
          <a:prstGeom prst="rect">
            <a:avLst/>
          </a:prstGeom>
          <a:noFill/>
        </p:spPr>
        <p:txBody>
          <a:bodyPr wrap="none" rtlCol="0">
            <a:spAutoFit/>
          </a:bodyPr>
          <a:lstStyle/>
          <a:p>
            <a:r>
              <a:rPr lang="en-US" sz="3200" dirty="0" smtClean="0"/>
              <a:t>UK</a:t>
            </a:r>
            <a:endParaRPr lang="en-US" sz="3200" dirty="0"/>
          </a:p>
        </p:txBody>
      </p:sp>
    </p:spTree>
    <p:extLst>
      <p:ext uri="{BB962C8B-B14F-4D97-AF65-F5344CB8AC3E}">
        <p14:creationId xmlns:p14="http://schemas.microsoft.com/office/powerpoint/2010/main" val="15546324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isk_measure_u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83" y="1016000"/>
            <a:ext cx="10515600" cy="5842000"/>
          </a:xfrm>
          <a:prstGeom prst="rect">
            <a:avLst/>
          </a:prstGeom>
        </p:spPr>
      </p:pic>
      <p:pic>
        <p:nvPicPr>
          <p:cNvPr id="20" name="Picture 19" descr="a_fig_logwk3_thr3.png"/>
          <p:cNvPicPr>
            <a:picLocks noChangeAspect="1"/>
          </p:cNvPicPr>
          <p:nvPr/>
        </p:nvPicPr>
        <p:blipFill rotWithShape="1">
          <a:blip r:embed="rId4">
            <a:extLst>
              <a:ext uri="{28A0092B-C50C-407E-A947-70E740481C1C}">
                <a14:useLocalDpi xmlns:a14="http://schemas.microsoft.com/office/drawing/2010/main" val="0"/>
              </a:ext>
            </a:extLst>
          </a:blip>
          <a:srcRect l="38301" t="28775" r="35256" b="9259"/>
          <a:stretch/>
        </p:blipFill>
        <p:spPr>
          <a:xfrm>
            <a:off x="5588000" y="898791"/>
            <a:ext cx="1387230" cy="2438160"/>
          </a:xfrm>
          <a:prstGeom prst="rect">
            <a:avLst/>
          </a:prstGeom>
        </p:spPr>
      </p:pic>
      <p:pic>
        <p:nvPicPr>
          <p:cNvPr id="19" name="Picture 18" descr="a_fig_logwk2_thr2.png"/>
          <p:cNvPicPr>
            <a:picLocks noChangeAspect="1"/>
          </p:cNvPicPr>
          <p:nvPr/>
        </p:nvPicPr>
        <p:blipFill rotWithShape="1">
          <a:blip r:embed="rId5">
            <a:extLst>
              <a:ext uri="{28A0092B-C50C-407E-A947-70E740481C1C}">
                <a14:useLocalDpi xmlns:a14="http://schemas.microsoft.com/office/drawing/2010/main" val="0"/>
              </a:ext>
            </a:extLst>
          </a:blip>
          <a:srcRect l="38301" t="29487" r="35257" b="9616"/>
          <a:stretch/>
        </p:blipFill>
        <p:spPr>
          <a:xfrm>
            <a:off x="4083538" y="879246"/>
            <a:ext cx="1426307" cy="2463622"/>
          </a:xfrm>
          <a:prstGeom prst="rect">
            <a:avLst/>
          </a:prstGeom>
        </p:spPr>
      </p:pic>
      <p:pic>
        <p:nvPicPr>
          <p:cNvPr id="18" name="Picture 17" descr="a_fig_logwk28_thr3.png"/>
          <p:cNvPicPr>
            <a:picLocks noChangeAspect="1"/>
          </p:cNvPicPr>
          <p:nvPr/>
        </p:nvPicPr>
        <p:blipFill rotWithShape="1">
          <a:blip r:embed="rId6">
            <a:extLst>
              <a:ext uri="{28A0092B-C50C-407E-A947-70E740481C1C}">
                <a14:useLocalDpi xmlns:a14="http://schemas.microsoft.com/office/drawing/2010/main" val="0"/>
              </a:ext>
            </a:extLst>
          </a:blip>
          <a:srcRect l="38301" t="29132" r="35256" b="9614"/>
          <a:stretch/>
        </p:blipFill>
        <p:spPr>
          <a:xfrm>
            <a:off x="9280768" y="859707"/>
            <a:ext cx="1426307" cy="2478027"/>
          </a:xfrm>
          <a:prstGeom prst="rect">
            <a:avLst/>
          </a:prstGeom>
        </p:spPr>
      </p:pic>
      <p:pic>
        <p:nvPicPr>
          <p:cNvPr id="17" name="Picture 16" descr="a_fig_logwk28_thr2.png"/>
          <p:cNvPicPr>
            <a:picLocks noChangeAspect="1"/>
          </p:cNvPicPr>
          <p:nvPr/>
        </p:nvPicPr>
        <p:blipFill rotWithShape="1">
          <a:blip r:embed="rId7">
            <a:extLst>
              <a:ext uri="{28A0092B-C50C-407E-A947-70E740481C1C}">
                <a14:useLocalDpi xmlns:a14="http://schemas.microsoft.com/office/drawing/2010/main" val="0"/>
              </a:ext>
            </a:extLst>
          </a:blip>
          <a:srcRect l="38301" t="28775" r="35256" b="9615"/>
          <a:stretch/>
        </p:blipFill>
        <p:spPr>
          <a:xfrm>
            <a:off x="7874000" y="859708"/>
            <a:ext cx="1406770" cy="2458294"/>
          </a:xfrm>
          <a:prstGeom prst="rect">
            <a:avLst/>
          </a:prstGeom>
        </p:spPr>
      </p:pic>
      <p:sp>
        <p:nvSpPr>
          <p:cNvPr id="10" name="Rectangle 9"/>
          <p:cNvSpPr/>
          <p:nvPr/>
        </p:nvSpPr>
        <p:spPr>
          <a:xfrm>
            <a:off x="4039582" y="857255"/>
            <a:ext cx="2952750" cy="2444751"/>
          </a:xfrm>
          <a:prstGeom prst="rect">
            <a:avLst/>
          </a:prstGeom>
          <a:noFill/>
          <a:ln w="127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1" name="Rectangle 10"/>
          <p:cNvSpPr/>
          <p:nvPr/>
        </p:nvSpPr>
        <p:spPr>
          <a:xfrm>
            <a:off x="7874982" y="850905"/>
            <a:ext cx="2847975" cy="2444751"/>
          </a:xfrm>
          <a:prstGeom prst="rect">
            <a:avLst/>
          </a:prstGeom>
          <a:noFill/>
          <a:ln w="127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1" name="TextBox 20"/>
          <p:cNvSpPr txBox="1"/>
          <p:nvPr/>
        </p:nvSpPr>
        <p:spPr>
          <a:xfrm>
            <a:off x="5040926" y="3575536"/>
            <a:ext cx="963049" cy="369332"/>
          </a:xfrm>
          <a:prstGeom prst="rect">
            <a:avLst/>
          </a:prstGeom>
          <a:noFill/>
        </p:spPr>
        <p:txBody>
          <a:bodyPr wrap="none" rtlCol="0">
            <a:spAutoFit/>
          </a:bodyPr>
          <a:lstStyle/>
          <a:p>
            <a:r>
              <a:rPr lang="en-US" dirty="0" smtClean="0">
                <a:latin typeface="Arial"/>
                <a:cs typeface="Arial"/>
              </a:rPr>
              <a:t>Week 2</a:t>
            </a:r>
            <a:endParaRPr lang="en-US" dirty="0">
              <a:latin typeface="Arial"/>
              <a:cs typeface="Arial"/>
            </a:endParaRPr>
          </a:p>
        </p:txBody>
      </p:sp>
      <p:sp>
        <p:nvSpPr>
          <p:cNvPr id="22" name="TextBox 21"/>
          <p:cNvSpPr txBox="1"/>
          <p:nvPr/>
        </p:nvSpPr>
        <p:spPr>
          <a:xfrm>
            <a:off x="8788407" y="3571628"/>
            <a:ext cx="963049" cy="369332"/>
          </a:xfrm>
          <a:prstGeom prst="rect">
            <a:avLst/>
          </a:prstGeom>
          <a:noFill/>
        </p:spPr>
        <p:txBody>
          <a:bodyPr wrap="none" rtlCol="0">
            <a:spAutoFit/>
          </a:bodyPr>
          <a:lstStyle/>
          <a:p>
            <a:r>
              <a:rPr lang="en-US" dirty="0" smtClean="0">
                <a:latin typeface="Arial"/>
                <a:cs typeface="Arial"/>
              </a:rPr>
              <a:t>Week 3</a:t>
            </a:r>
            <a:endParaRPr lang="en-US" dirty="0">
              <a:latin typeface="Arial"/>
              <a:cs typeface="Arial"/>
            </a:endParaRPr>
          </a:p>
        </p:txBody>
      </p:sp>
      <p:cxnSp>
        <p:nvCxnSpPr>
          <p:cNvPr id="24" name="Straight Connector 23"/>
          <p:cNvCxnSpPr/>
          <p:nvPr/>
        </p:nvCxnSpPr>
        <p:spPr>
          <a:xfrm flipH="1">
            <a:off x="5822463" y="3927231"/>
            <a:ext cx="3047999" cy="762000"/>
          </a:xfrm>
          <a:prstGeom prst="line">
            <a:avLst/>
          </a:prstGeom>
          <a:effectLst/>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a:off x="4747847" y="3946769"/>
            <a:ext cx="390768" cy="214923"/>
          </a:xfrm>
          <a:prstGeom prst="line">
            <a:avLst/>
          </a:prstGeom>
          <a:effectLst/>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4392245" y="3317629"/>
            <a:ext cx="843287" cy="307777"/>
          </a:xfrm>
          <a:prstGeom prst="rect">
            <a:avLst/>
          </a:prstGeom>
          <a:noFill/>
        </p:spPr>
        <p:txBody>
          <a:bodyPr wrap="none" rtlCol="0">
            <a:spAutoFit/>
          </a:bodyPr>
          <a:lstStyle/>
          <a:p>
            <a:r>
              <a:rPr lang="en-US" sz="1400" dirty="0" smtClean="0">
                <a:latin typeface="Arial"/>
                <a:cs typeface="Arial"/>
              </a:rPr>
              <a:t>Accrued</a:t>
            </a:r>
            <a:endParaRPr lang="en-US" sz="1400" dirty="0">
              <a:latin typeface="Arial"/>
              <a:cs typeface="Arial"/>
            </a:endParaRPr>
          </a:p>
        </p:txBody>
      </p:sp>
      <p:sp>
        <p:nvSpPr>
          <p:cNvPr id="31" name="TextBox 30"/>
          <p:cNvSpPr txBox="1"/>
          <p:nvPr/>
        </p:nvSpPr>
        <p:spPr>
          <a:xfrm>
            <a:off x="5775566" y="3294184"/>
            <a:ext cx="953043" cy="307777"/>
          </a:xfrm>
          <a:prstGeom prst="rect">
            <a:avLst/>
          </a:prstGeom>
          <a:noFill/>
        </p:spPr>
        <p:txBody>
          <a:bodyPr wrap="none" rtlCol="0">
            <a:spAutoFit/>
          </a:bodyPr>
          <a:lstStyle/>
          <a:p>
            <a:r>
              <a:rPr lang="en-US" sz="1400" dirty="0" smtClean="0">
                <a:latin typeface="Arial"/>
                <a:cs typeface="Arial"/>
              </a:rPr>
              <a:t>Complete</a:t>
            </a:r>
            <a:endParaRPr lang="en-US" sz="1400" dirty="0">
              <a:latin typeface="Arial"/>
              <a:cs typeface="Arial"/>
            </a:endParaRPr>
          </a:p>
        </p:txBody>
      </p:sp>
      <p:sp>
        <p:nvSpPr>
          <p:cNvPr id="32" name="TextBox 31"/>
          <p:cNvSpPr txBox="1"/>
          <p:nvPr/>
        </p:nvSpPr>
        <p:spPr>
          <a:xfrm>
            <a:off x="8139723" y="3255108"/>
            <a:ext cx="843287" cy="307777"/>
          </a:xfrm>
          <a:prstGeom prst="rect">
            <a:avLst/>
          </a:prstGeom>
          <a:noFill/>
        </p:spPr>
        <p:txBody>
          <a:bodyPr wrap="none" rtlCol="0">
            <a:spAutoFit/>
          </a:bodyPr>
          <a:lstStyle/>
          <a:p>
            <a:r>
              <a:rPr lang="en-US" sz="1400" dirty="0" smtClean="0">
                <a:latin typeface="Arial"/>
                <a:cs typeface="Arial"/>
              </a:rPr>
              <a:t>Accrued</a:t>
            </a:r>
            <a:endParaRPr lang="en-US" sz="1400" dirty="0">
              <a:latin typeface="Arial"/>
              <a:cs typeface="Arial"/>
            </a:endParaRPr>
          </a:p>
        </p:txBody>
      </p:sp>
      <p:sp>
        <p:nvSpPr>
          <p:cNvPr id="33" name="TextBox 32"/>
          <p:cNvSpPr txBox="1"/>
          <p:nvPr/>
        </p:nvSpPr>
        <p:spPr>
          <a:xfrm>
            <a:off x="9523044" y="3270739"/>
            <a:ext cx="953043" cy="307777"/>
          </a:xfrm>
          <a:prstGeom prst="rect">
            <a:avLst/>
          </a:prstGeom>
          <a:noFill/>
        </p:spPr>
        <p:txBody>
          <a:bodyPr wrap="none" rtlCol="0">
            <a:spAutoFit/>
          </a:bodyPr>
          <a:lstStyle/>
          <a:p>
            <a:r>
              <a:rPr lang="en-US" sz="1400" dirty="0" smtClean="0">
                <a:latin typeface="Arial"/>
                <a:cs typeface="Arial"/>
              </a:rPr>
              <a:t>Complete</a:t>
            </a:r>
            <a:endParaRPr lang="en-US" sz="1400" dirty="0">
              <a:latin typeface="Arial"/>
              <a:cs typeface="Arial"/>
            </a:endParaRPr>
          </a:p>
        </p:txBody>
      </p:sp>
      <p:sp>
        <p:nvSpPr>
          <p:cNvPr id="23" name="Donut 22"/>
          <p:cNvSpPr/>
          <p:nvPr/>
        </p:nvSpPr>
        <p:spPr>
          <a:xfrm>
            <a:off x="3985853" y="742461"/>
            <a:ext cx="1289539" cy="1504462"/>
          </a:xfrm>
          <a:prstGeom prst="donut">
            <a:avLst>
              <a:gd name="adj" fmla="val 7126"/>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a:off x="7674714" y="699477"/>
            <a:ext cx="1289539" cy="1504462"/>
          </a:xfrm>
          <a:prstGeom prst="donut">
            <a:avLst>
              <a:gd name="adj" fmla="val 7126"/>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547077" y="1465385"/>
            <a:ext cx="671979" cy="584776"/>
          </a:xfrm>
          <a:prstGeom prst="rect">
            <a:avLst/>
          </a:prstGeom>
          <a:noFill/>
        </p:spPr>
        <p:txBody>
          <a:bodyPr wrap="none" rtlCol="0">
            <a:spAutoFit/>
          </a:bodyPr>
          <a:lstStyle/>
          <a:p>
            <a:r>
              <a:rPr lang="en-US" sz="3200" dirty="0" smtClean="0"/>
              <a:t>UK</a:t>
            </a:r>
            <a:endParaRPr lang="en-US" sz="3200" dirty="0"/>
          </a:p>
        </p:txBody>
      </p:sp>
    </p:spTree>
    <p:extLst>
      <p:ext uri="{BB962C8B-B14F-4D97-AF65-F5344CB8AC3E}">
        <p14:creationId xmlns:p14="http://schemas.microsoft.com/office/powerpoint/2010/main" val="389857366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bs_four_panel_proj_rank_6_total_culls_final_japan.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9402" y="888999"/>
            <a:ext cx="9183077" cy="5969000"/>
          </a:xfrm>
          <a:prstGeom prst="rect">
            <a:avLst/>
          </a:prstGeom>
        </p:spPr>
      </p:pic>
      <p:sp>
        <p:nvSpPr>
          <p:cNvPr id="4" name="TextBox 3"/>
          <p:cNvSpPr txBox="1"/>
          <p:nvPr/>
        </p:nvSpPr>
        <p:spPr>
          <a:xfrm>
            <a:off x="390773" y="1465385"/>
            <a:ext cx="1139855" cy="584776"/>
          </a:xfrm>
          <a:prstGeom prst="rect">
            <a:avLst/>
          </a:prstGeom>
          <a:noFill/>
        </p:spPr>
        <p:txBody>
          <a:bodyPr wrap="none" rtlCol="0">
            <a:spAutoFit/>
          </a:bodyPr>
          <a:lstStyle/>
          <a:p>
            <a:r>
              <a:rPr lang="en-US" sz="3200" dirty="0" smtClean="0"/>
              <a:t>Japan</a:t>
            </a:r>
            <a:endParaRPr lang="en-US" sz="3200" dirty="0"/>
          </a:p>
        </p:txBody>
      </p:sp>
    </p:spTree>
    <p:extLst>
      <p:ext uri="{BB962C8B-B14F-4D97-AF65-F5344CB8AC3E}">
        <p14:creationId xmlns:p14="http://schemas.microsoft.com/office/powerpoint/2010/main" val="3925608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77818"/>
            <a:ext cx="10972800" cy="4858830"/>
          </a:xfrm>
        </p:spPr>
        <p:txBody>
          <a:bodyPr>
            <a:normAutofit fontScale="92500"/>
          </a:bodyPr>
          <a:lstStyle/>
          <a:p>
            <a:pPr marL="0" indent="0">
              <a:buNone/>
            </a:pPr>
            <a:r>
              <a:rPr lang="en-US" sz="2600" dirty="0" smtClean="0">
                <a:latin typeface="Arial"/>
                <a:cs typeface="Arial"/>
              </a:rPr>
              <a:t>In disease control problems, a relationship exists between:</a:t>
            </a:r>
          </a:p>
          <a:p>
            <a:pPr marL="0" indent="0">
              <a:buNone/>
            </a:pPr>
            <a:endParaRPr lang="en-US" sz="2600" dirty="0" smtClean="0">
              <a:latin typeface="Arial"/>
              <a:cs typeface="Arial"/>
            </a:endParaRPr>
          </a:p>
          <a:p>
            <a:pPr marL="0" indent="0">
              <a:buNone/>
            </a:pPr>
            <a:endParaRPr lang="en-US" sz="2600" dirty="0">
              <a:latin typeface="Arial"/>
              <a:cs typeface="Arial"/>
            </a:endParaRPr>
          </a:p>
          <a:p>
            <a:pPr marL="0" indent="0">
              <a:buNone/>
            </a:pPr>
            <a:endParaRPr lang="en-US" sz="2600" dirty="0" smtClean="0">
              <a:latin typeface="Arial"/>
              <a:cs typeface="Arial"/>
            </a:endParaRPr>
          </a:p>
          <a:p>
            <a:pPr marL="0" indent="0">
              <a:buNone/>
            </a:pPr>
            <a:endParaRPr lang="en-US" sz="3000" dirty="0" smtClean="0">
              <a:latin typeface="Arial"/>
              <a:cs typeface="Arial"/>
            </a:endParaRPr>
          </a:p>
          <a:p>
            <a:pPr marL="0" indent="0">
              <a:buNone/>
            </a:pPr>
            <a:endParaRPr lang="en-US" sz="3000" dirty="0" smtClean="0">
              <a:latin typeface="Arial"/>
              <a:cs typeface="Arial"/>
            </a:endParaRPr>
          </a:p>
          <a:p>
            <a:pPr marL="0" indent="0">
              <a:buNone/>
            </a:pPr>
            <a:endParaRPr lang="en-US" sz="2600" dirty="0" smtClean="0">
              <a:latin typeface="Arial"/>
              <a:cs typeface="Arial"/>
            </a:endParaRPr>
          </a:p>
          <a:p>
            <a:pPr marL="0" indent="0">
              <a:buNone/>
            </a:pPr>
            <a:r>
              <a:rPr lang="en-US" sz="2600" dirty="0" smtClean="0">
                <a:latin typeface="Arial"/>
                <a:cs typeface="Arial"/>
              </a:rPr>
              <a:t>	• That is, more informed decisions are made with more information</a:t>
            </a:r>
          </a:p>
          <a:p>
            <a:pPr marL="0" indent="0">
              <a:buNone/>
            </a:pPr>
            <a:r>
              <a:rPr lang="en-US" sz="2600" dirty="0">
                <a:latin typeface="Arial"/>
                <a:cs typeface="Arial"/>
              </a:rPr>
              <a:t>	</a:t>
            </a:r>
            <a:endParaRPr lang="en-US" sz="2600" dirty="0" smtClean="0">
              <a:latin typeface="Arial"/>
              <a:cs typeface="Arial"/>
            </a:endParaRPr>
          </a:p>
          <a:p>
            <a:pPr marL="0" indent="0">
              <a:buNone/>
            </a:pPr>
            <a:r>
              <a:rPr lang="en-US" sz="2600" dirty="0">
                <a:latin typeface="Arial"/>
                <a:cs typeface="Arial"/>
              </a:rPr>
              <a:t>	</a:t>
            </a:r>
            <a:r>
              <a:rPr lang="en-US" sz="2600" dirty="0" smtClean="0">
                <a:latin typeface="Arial"/>
                <a:cs typeface="Arial"/>
              </a:rPr>
              <a:t>• Yet, in emergencies we cannot wait for info to accrue; </a:t>
            </a:r>
            <a:r>
              <a:rPr lang="en-US" sz="2600" b="1" dirty="0" smtClean="0">
                <a:latin typeface="Arial"/>
                <a:cs typeface="Arial"/>
              </a:rPr>
              <a:t>we must act</a:t>
            </a:r>
          </a:p>
        </p:txBody>
      </p:sp>
      <p:sp>
        <p:nvSpPr>
          <p:cNvPr id="7" name="Slide Number Placeholder 6"/>
          <p:cNvSpPr>
            <a:spLocks noGrp="1"/>
          </p:cNvSpPr>
          <p:nvPr>
            <p:ph type="sldNum" sz="quarter" idx="4294967295"/>
          </p:nvPr>
        </p:nvSpPr>
        <p:spPr>
          <a:xfrm>
            <a:off x="8737600" y="6356351"/>
            <a:ext cx="2844800" cy="365125"/>
          </a:xfrm>
          <a:prstGeom prst="rect">
            <a:avLst/>
          </a:prstGeom>
        </p:spPr>
        <p:txBody>
          <a:bodyPr/>
          <a:lstStyle/>
          <a:p>
            <a:fld id="{1B0F5204-E003-CF4A-AF89-50581D02677F}" type="slidenum">
              <a:rPr lang="en-US" smtClean="0"/>
              <a:t>3</a:t>
            </a:fld>
            <a:endParaRPr lang="en-US"/>
          </a:p>
        </p:txBody>
      </p:sp>
      <p:sp>
        <p:nvSpPr>
          <p:cNvPr id="13" name="Rectangle 12"/>
          <p:cNvSpPr/>
          <p:nvPr/>
        </p:nvSpPr>
        <p:spPr>
          <a:xfrm>
            <a:off x="1403056" y="2260548"/>
            <a:ext cx="3676952" cy="1657048"/>
          </a:xfrm>
          <a:prstGeom prst="rect">
            <a:avLst/>
          </a:prstGeom>
          <a:ln w="28575" cmpd="sng"/>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dirty="0" smtClean="0">
                <a:latin typeface="Arial"/>
                <a:cs typeface="Arial"/>
              </a:rPr>
              <a:t>Information</a:t>
            </a:r>
          </a:p>
          <a:p>
            <a:pPr algn="ctr"/>
            <a:r>
              <a:rPr lang="en-US" sz="2200" dirty="0" smtClean="0">
                <a:latin typeface="Arial"/>
                <a:cs typeface="Arial"/>
              </a:rPr>
              <a:t>accrual</a:t>
            </a:r>
            <a:endParaRPr lang="en-US" sz="2200" dirty="0">
              <a:latin typeface="Arial"/>
              <a:cs typeface="Arial"/>
            </a:endParaRPr>
          </a:p>
        </p:txBody>
      </p:sp>
      <p:sp>
        <p:nvSpPr>
          <p:cNvPr id="14" name="Rectangle 13"/>
          <p:cNvSpPr/>
          <p:nvPr/>
        </p:nvSpPr>
        <p:spPr>
          <a:xfrm>
            <a:off x="7170053" y="2260548"/>
            <a:ext cx="3676952" cy="1657048"/>
          </a:xfrm>
          <a:prstGeom prst="rect">
            <a:avLst/>
          </a:prstGeom>
          <a:ln w="28575" cmpd="sng"/>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dirty="0" smtClean="0">
                <a:latin typeface="Arial"/>
                <a:cs typeface="Arial"/>
              </a:rPr>
              <a:t>Capitalizing </a:t>
            </a:r>
            <a:r>
              <a:rPr lang="en-US" sz="2200" dirty="0">
                <a:latin typeface="Arial"/>
                <a:cs typeface="Arial"/>
              </a:rPr>
              <a:t>upon </a:t>
            </a:r>
            <a:r>
              <a:rPr lang="en-US" sz="2200" dirty="0" smtClean="0">
                <a:latin typeface="Arial"/>
                <a:cs typeface="Arial"/>
              </a:rPr>
              <a:t>information by </a:t>
            </a:r>
          </a:p>
          <a:p>
            <a:pPr algn="ctr"/>
            <a:r>
              <a:rPr lang="en-US" sz="2200" dirty="0" smtClean="0">
                <a:latin typeface="Arial"/>
                <a:cs typeface="Arial"/>
              </a:rPr>
              <a:t>taking </a:t>
            </a:r>
            <a:r>
              <a:rPr lang="en-US" sz="2200" dirty="0">
                <a:latin typeface="Arial"/>
                <a:cs typeface="Arial"/>
              </a:rPr>
              <a:t>action</a:t>
            </a:r>
          </a:p>
        </p:txBody>
      </p:sp>
      <p:sp>
        <p:nvSpPr>
          <p:cNvPr id="15" name="Left-Right Arrow 14"/>
          <p:cNvSpPr/>
          <p:nvPr/>
        </p:nvSpPr>
        <p:spPr>
          <a:xfrm>
            <a:off x="5386413" y="2841121"/>
            <a:ext cx="1499811" cy="544285"/>
          </a:xfrm>
          <a:prstGeom prst="leftRightArrow">
            <a:avLst/>
          </a:prstGeom>
          <a:ln w="38100" cmpd="sng"/>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346664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bs_four_panel_proj_rank_6_total_culls_final_japan.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9402" y="888999"/>
            <a:ext cx="9183077" cy="5969000"/>
          </a:xfrm>
          <a:prstGeom prst="rect">
            <a:avLst/>
          </a:prstGeom>
        </p:spPr>
      </p:pic>
      <p:sp>
        <p:nvSpPr>
          <p:cNvPr id="4" name="TextBox 3"/>
          <p:cNvSpPr txBox="1"/>
          <p:nvPr/>
        </p:nvSpPr>
        <p:spPr>
          <a:xfrm>
            <a:off x="390773" y="1465385"/>
            <a:ext cx="1139855" cy="584776"/>
          </a:xfrm>
          <a:prstGeom prst="rect">
            <a:avLst/>
          </a:prstGeom>
          <a:noFill/>
        </p:spPr>
        <p:txBody>
          <a:bodyPr wrap="none" rtlCol="0">
            <a:spAutoFit/>
          </a:bodyPr>
          <a:lstStyle/>
          <a:p>
            <a:r>
              <a:rPr lang="en-US" sz="3200" dirty="0" smtClean="0"/>
              <a:t>Japan</a:t>
            </a:r>
            <a:endParaRPr lang="en-US" sz="3200" dirty="0"/>
          </a:p>
        </p:txBody>
      </p:sp>
      <p:sp>
        <p:nvSpPr>
          <p:cNvPr id="5" name="Donut 4"/>
          <p:cNvSpPr/>
          <p:nvPr/>
        </p:nvSpPr>
        <p:spPr>
          <a:xfrm>
            <a:off x="1778001" y="1250460"/>
            <a:ext cx="6252308" cy="1582617"/>
          </a:xfrm>
          <a:prstGeom prst="donut">
            <a:avLst>
              <a:gd name="adj" fmla="val 7126"/>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1523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199" y="1970374"/>
            <a:ext cx="11258507" cy="469224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Arial"/>
                <a:cs typeface="Arial"/>
              </a:rPr>
              <a:t>• </a:t>
            </a:r>
            <a:r>
              <a:rPr lang="en-US" dirty="0" smtClean="0">
                <a:latin typeface="Arial"/>
                <a:cs typeface="Arial"/>
              </a:rPr>
              <a:t>Early rankings </a:t>
            </a:r>
            <a:r>
              <a:rPr lang="en-US" dirty="0">
                <a:latin typeface="Arial"/>
                <a:cs typeface="Arial"/>
              </a:rPr>
              <a:t>of </a:t>
            </a:r>
            <a:r>
              <a:rPr lang="en-US" dirty="0" smtClean="0">
                <a:latin typeface="Arial"/>
                <a:cs typeface="Arial"/>
              </a:rPr>
              <a:t>control actions may be robust despite poor early projections 	</a:t>
            </a:r>
          </a:p>
          <a:p>
            <a:pPr marL="0" indent="0">
              <a:buNone/>
            </a:pPr>
            <a:r>
              <a:rPr lang="en-US" dirty="0" smtClean="0">
                <a:latin typeface="Arial"/>
                <a:cs typeface="Arial"/>
              </a:rPr>
              <a:t>	• focus on relative performance of actions; not absolute size of </a:t>
            </a:r>
            <a:r>
              <a:rPr lang="en-US" dirty="0" smtClean="0">
                <a:latin typeface="Arial"/>
                <a:cs typeface="Arial"/>
              </a:rPr>
              <a:t>projections</a:t>
            </a:r>
          </a:p>
          <a:p>
            <a:pPr marL="0" indent="0">
              <a:buNone/>
            </a:pPr>
            <a:r>
              <a:rPr lang="en-US" dirty="0" smtClean="0">
                <a:latin typeface="Arial"/>
                <a:cs typeface="Arial"/>
              </a:rPr>
              <a:t>	• </a:t>
            </a:r>
            <a:r>
              <a:rPr lang="en-US" dirty="0">
                <a:latin typeface="Arial"/>
                <a:cs typeface="Arial"/>
              </a:rPr>
              <a:t>reassuring our use of models in the early stages of an </a:t>
            </a:r>
            <a:r>
              <a:rPr lang="en-US" dirty="0" smtClean="0">
                <a:latin typeface="Arial"/>
                <a:cs typeface="Arial"/>
              </a:rPr>
              <a:t>outbreak</a:t>
            </a:r>
            <a:endParaRPr lang="en-US" dirty="0" smtClean="0">
              <a:latin typeface="Arial"/>
              <a:cs typeface="Arial"/>
            </a:endParaRPr>
          </a:p>
          <a:p>
            <a:pPr marL="0" indent="0">
              <a:buFont typeface="Arial" panose="020B0604020202020204" pitchFamily="34" charset="0"/>
              <a:buNone/>
            </a:pPr>
            <a:endParaRPr lang="en-US" dirty="0" smtClean="0">
              <a:latin typeface="Arial"/>
              <a:cs typeface="Arial"/>
            </a:endParaRPr>
          </a:p>
          <a:p>
            <a:pPr marL="0" indent="0">
              <a:buFont typeface="Arial" panose="020B0604020202020204" pitchFamily="34" charset="0"/>
              <a:buNone/>
            </a:pPr>
            <a:r>
              <a:rPr lang="en-US" dirty="0" smtClean="0">
                <a:latin typeface="Arial"/>
                <a:cs typeface="Arial"/>
              </a:rPr>
              <a:t>• Optimal action strongly influenced by spatial distribution of IPs</a:t>
            </a:r>
          </a:p>
          <a:p>
            <a:pPr marL="0" indent="0">
              <a:buNone/>
            </a:pPr>
            <a:r>
              <a:rPr lang="en-US" dirty="0" smtClean="0">
                <a:latin typeface="Arial"/>
                <a:cs typeface="Arial"/>
              </a:rPr>
              <a:t>	• </a:t>
            </a:r>
            <a:r>
              <a:rPr lang="en-US" dirty="0">
                <a:latin typeface="Arial"/>
                <a:cs typeface="Arial"/>
              </a:rPr>
              <a:t>Important to re-evaluate performance of actions as </a:t>
            </a:r>
            <a:r>
              <a:rPr lang="en-US" dirty="0" smtClean="0">
                <a:latin typeface="Arial"/>
                <a:cs typeface="Arial"/>
              </a:rPr>
              <a:t>state changes</a:t>
            </a:r>
          </a:p>
          <a:p>
            <a:pPr marL="0" indent="0">
              <a:buFont typeface="Arial" panose="020B0604020202020204" pitchFamily="34" charset="0"/>
              <a:buNone/>
            </a:pPr>
            <a:r>
              <a:rPr lang="en-US" dirty="0" smtClean="0">
                <a:latin typeface="Arial"/>
                <a:cs typeface="Arial"/>
              </a:rPr>
              <a:t>	• </a:t>
            </a:r>
            <a:r>
              <a:rPr lang="en-US" dirty="0">
                <a:latin typeface="Arial"/>
                <a:cs typeface="Arial"/>
              </a:rPr>
              <a:t>E</a:t>
            </a:r>
            <a:r>
              <a:rPr lang="en-US" dirty="0" smtClean="0">
                <a:latin typeface="Arial"/>
                <a:cs typeface="Arial"/>
              </a:rPr>
              <a:t>stimation of both infection parameters and undetected IPs is intertwined</a:t>
            </a:r>
            <a:endParaRPr lang="en-US" dirty="0">
              <a:latin typeface="Arial"/>
              <a:cs typeface="Arial"/>
            </a:endParaRPr>
          </a:p>
          <a:p>
            <a:pPr marL="0" indent="0">
              <a:buFont typeface="Arial" panose="020B0604020202020204" pitchFamily="34" charset="0"/>
              <a:buNone/>
            </a:pPr>
            <a:endParaRPr lang="en-US" dirty="0" smtClean="0">
              <a:latin typeface="Arial"/>
              <a:cs typeface="Arial"/>
            </a:endParaRPr>
          </a:p>
          <a:p>
            <a:pPr marL="0" indent="0" defTabSz="457200">
              <a:spcBef>
                <a:spcPts val="0"/>
              </a:spcBef>
              <a:buNone/>
              <a:defRPr/>
            </a:pPr>
            <a:r>
              <a:rPr lang="en-US" dirty="0" smtClean="0">
                <a:latin typeface="Arial"/>
                <a:cs typeface="Arial"/>
              </a:rPr>
              <a:t>• </a:t>
            </a:r>
            <a:r>
              <a:rPr lang="en-US" dirty="0" smtClean="0">
                <a:solidFill>
                  <a:prstClr val="black"/>
                </a:solidFill>
                <a:latin typeface="Arial"/>
                <a:cs typeface="Arial"/>
              </a:rPr>
              <a:t>Control </a:t>
            </a:r>
            <a:r>
              <a:rPr lang="en-US" dirty="0">
                <a:solidFill>
                  <a:prstClr val="black"/>
                </a:solidFill>
                <a:latin typeface="Arial"/>
                <a:cs typeface="Arial"/>
              </a:rPr>
              <a:t>needs to adapt to the specific </a:t>
            </a:r>
            <a:r>
              <a:rPr lang="en-US" dirty="0" err="1" smtClean="0">
                <a:solidFill>
                  <a:prstClr val="black"/>
                </a:solidFill>
                <a:latin typeface="Arial"/>
                <a:cs typeface="Arial"/>
              </a:rPr>
              <a:t>realisation</a:t>
            </a:r>
            <a:r>
              <a:rPr lang="en-US" dirty="0" smtClean="0">
                <a:solidFill>
                  <a:prstClr val="black"/>
                </a:solidFill>
                <a:latin typeface="Arial"/>
                <a:cs typeface="Arial"/>
              </a:rPr>
              <a:t> </a:t>
            </a:r>
            <a:r>
              <a:rPr lang="en-US" dirty="0">
                <a:solidFill>
                  <a:prstClr val="black"/>
                </a:solidFill>
                <a:latin typeface="Arial"/>
                <a:cs typeface="Arial"/>
              </a:rPr>
              <a:t>of the outbreak at </a:t>
            </a:r>
            <a:r>
              <a:rPr lang="en-US" dirty="0" smtClean="0">
                <a:solidFill>
                  <a:prstClr val="black"/>
                </a:solidFill>
                <a:latin typeface="Arial"/>
                <a:cs typeface="Arial"/>
              </a:rPr>
              <a:t>hand</a:t>
            </a:r>
          </a:p>
          <a:p>
            <a:pPr marL="0" indent="0" defTabSz="457200">
              <a:spcBef>
                <a:spcPts val="0"/>
              </a:spcBef>
              <a:buNone/>
              <a:defRPr/>
            </a:pPr>
            <a:r>
              <a:rPr lang="en-US" dirty="0">
                <a:solidFill>
                  <a:prstClr val="black"/>
                </a:solidFill>
                <a:latin typeface="Arial"/>
                <a:cs typeface="Arial"/>
              </a:rPr>
              <a:t>	</a:t>
            </a:r>
            <a:r>
              <a:rPr lang="en-US" dirty="0" smtClean="0">
                <a:solidFill>
                  <a:prstClr val="black"/>
                </a:solidFill>
                <a:latin typeface="Arial"/>
                <a:cs typeface="Arial"/>
              </a:rPr>
              <a:t>	</a:t>
            </a:r>
            <a:r>
              <a:rPr lang="en-US" dirty="0" smtClean="0">
                <a:latin typeface="Arial"/>
                <a:cs typeface="Arial"/>
              </a:rPr>
              <a:t>• Reinforcement learning methods can offer solutions</a:t>
            </a:r>
          </a:p>
          <a:p>
            <a:pPr marL="0" indent="0">
              <a:buFont typeface="Arial" panose="020B0604020202020204" pitchFamily="34" charset="0"/>
              <a:buNone/>
            </a:pPr>
            <a:endParaRPr lang="en-US" dirty="0" smtClean="0">
              <a:latin typeface="Arial"/>
              <a:cs typeface="Arial"/>
            </a:endParaRPr>
          </a:p>
        </p:txBody>
      </p:sp>
      <p:sp>
        <p:nvSpPr>
          <p:cNvPr id="3" name="Title 1"/>
          <p:cNvSpPr txBox="1">
            <a:spLocks/>
          </p:cNvSpPr>
          <p:nvPr/>
        </p:nvSpPr>
        <p:spPr>
          <a:xfrm>
            <a:off x="457199" y="821963"/>
            <a:ext cx="11258507" cy="820015"/>
          </a:xfrm>
          <a:prstGeom prst="rect">
            <a:avLst/>
          </a:prstGeom>
        </p:spPr>
        <p:txBody>
          <a:bodyPr>
            <a:normAutofit/>
          </a:bodyPr>
          <a:lstStyle>
            <a:lvl1pPr algn="ctr" defTabSz="914400" rtl="0" eaLnBrk="1" latinLnBrk="0" hangingPunct="1">
              <a:spcBef>
                <a:spcPct val="0"/>
              </a:spcBef>
              <a:buNone/>
              <a:defRPr sz="3600" kern="1200" baseline="0">
                <a:solidFill>
                  <a:schemeClr val="tx1"/>
                </a:solidFill>
                <a:latin typeface="Calibri" panose="020F0502020204030204" pitchFamily="34" charset="0"/>
                <a:ea typeface="+mj-ea"/>
                <a:cs typeface="+mj-cs"/>
              </a:defRPr>
            </a:lvl1pPr>
          </a:lstStyle>
          <a:p>
            <a:r>
              <a:rPr lang="en-US" dirty="0" smtClean="0">
                <a:latin typeface="Arial"/>
                <a:cs typeface="Arial"/>
              </a:rPr>
              <a:t>Summary</a:t>
            </a:r>
            <a:endParaRPr lang="en-US" sz="2400" dirty="0">
              <a:solidFill>
                <a:schemeClr val="bg1">
                  <a:lumMod val="50000"/>
                </a:schemeClr>
              </a:solidFill>
              <a:latin typeface="Arial"/>
              <a:cs typeface="Arial"/>
            </a:endParaRPr>
          </a:p>
        </p:txBody>
      </p:sp>
    </p:spTree>
    <p:extLst>
      <p:ext uri="{BB962C8B-B14F-4D97-AF65-F5344CB8AC3E}">
        <p14:creationId xmlns:p14="http://schemas.microsoft.com/office/powerpoint/2010/main" val="322366550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latin typeface="Arial"/>
                <a:cs typeface="Arial"/>
              </a:rPr>
              <a:t>Thank you</a:t>
            </a:r>
            <a:endParaRPr lang="en-GB" dirty="0">
              <a:latin typeface="Arial"/>
              <a:cs typeface="Arial"/>
            </a:endParaRPr>
          </a:p>
        </p:txBody>
      </p:sp>
      <p:sp>
        <p:nvSpPr>
          <p:cNvPr id="4" name="Content Placeholder 3"/>
          <p:cNvSpPr>
            <a:spLocks noGrp="1"/>
          </p:cNvSpPr>
          <p:nvPr>
            <p:ph idx="1"/>
          </p:nvPr>
        </p:nvSpPr>
        <p:spPr>
          <a:xfrm>
            <a:off x="4079648" y="2359501"/>
            <a:ext cx="7819282" cy="4114800"/>
          </a:xfrm>
          <a:ln>
            <a:solidFill>
              <a:srgbClr val="000000"/>
            </a:solidFill>
          </a:ln>
        </p:spPr>
        <p:txBody>
          <a:bodyPr>
            <a:normAutofit fontScale="70000" lnSpcReduction="20000"/>
          </a:bodyPr>
          <a:lstStyle/>
          <a:p>
            <a:pPr marL="0" indent="0" algn="ctr">
              <a:buNone/>
            </a:pPr>
            <a:r>
              <a:rPr lang="en-GB" b="1" dirty="0" smtClean="0">
                <a:latin typeface="Arial"/>
                <a:cs typeface="Arial"/>
              </a:rPr>
              <a:t>Acknowledgements</a:t>
            </a:r>
          </a:p>
          <a:p>
            <a:endParaRPr lang="en-GB" dirty="0" smtClean="0">
              <a:latin typeface="Arial"/>
              <a:cs typeface="Arial"/>
            </a:endParaRPr>
          </a:p>
          <a:p>
            <a:r>
              <a:rPr lang="en-GB" dirty="0" smtClean="0">
                <a:latin typeface="Arial"/>
                <a:cs typeface="Arial"/>
              </a:rPr>
              <a:t>Mike </a:t>
            </a:r>
            <a:r>
              <a:rPr lang="en-GB" dirty="0" err="1">
                <a:latin typeface="Arial"/>
                <a:cs typeface="Arial"/>
              </a:rPr>
              <a:t>Tildesley</a:t>
            </a:r>
            <a:r>
              <a:rPr lang="en-GB" dirty="0">
                <a:latin typeface="Arial"/>
                <a:cs typeface="Arial"/>
              </a:rPr>
              <a:t>			</a:t>
            </a:r>
            <a:r>
              <a:rPr lang="en-GB" dirty="0" smtClean="0">
                <a:latin typeface="Arial"/>
                <a:cs typeface="Arial"/>
              </a:rPr>
              <a:t>		Warwick</a:t>
            </a:r>
          </a:p>
          <a:p>
            <a:r>
              <a:rPr lang="en-GB" dirty="0">
                <a:latin typeface="Arial"/>
                <a:cs typeface="Arial"/>
              </a:rPr>
              <a:t>Chris Jewell					Lancaster</a:t>
            </a:r>
          </a:p>
          <a:p>
            <a:r>
              <a:rPr lang="en-GB" dirty="0" err="1">
                <a:latin typeface="Arial"/>
                <a:cs typeface="Arial"/>
              </a:rPr>
              <a:t>Marleen</a:t>
            </a:r>
            <a:r>
              <a:rPr lang="en-GB" dirty="0">
                <a:latin typeface="Arial"/>
                <a:cs typeface="Arial"/>
              </a:rPr>
              <a:t> </a:t>
            </a:r>
            <a:r>
              <a:rPr lang="en-GB" dirty="0" err="1">
                <a:latin typeface="Arial"/>
                <a:cs typeface="Arial"/>
              </a:rPr>
              <a:t>Werkman</a:t>
            </a:r>
            <a:r>
              <a:rPr lang="en-GB" dirty="0">
                <a:latin typeface="Arial"/>
                <a:cs typeface="Arial"/>
              </a:rPr>
              <a:t>			</a:t>
            </a:r>
            <a:r>
              <a:rPr lang="en-GB" dirty="0" smtClean="0">
                <a:latin typeface="Arial"/>
                <a:cs typeface="Arial"/>
              </a:rPr>
              <a:t>	CVI</a:t>
            </a:r>
            <a:r>
              <a:rPr lang="en-GB" dirty="0">
                <a:latin typeface="Arial"/>
                <a:cs typeface="Arial"/>
              </a:rPr>
              <a:t>, </a:t>
            </a:r>
            <a:r>
              <a:rPr lang="en-GB" dirty="0" smtClean="0">
                <a:latin typeface="Arial"/>
                <a:cs typeface="Arial"/>
              </a:rPr>
              <a:t>Netherlands</a:t>
            </a:r>
          </a:p>
          <a:p>
            <a:r>
              <a:rPr lang="en-GB" dirty="0" smtClean="0">
                <a:latin typeface="Arial"/>
                <a:cs typeface="Arial"/>
              </a:rPr>
              <a:t>Matt Ferrari	</a:t>
            </a:r>
            <a:r>
              <a:rPr lang="en-GB" dirty="0">
                <a:latin typeface="Arial"/>
                <a:cs typeface="Arial"/>
              </a:rPr>
              <a:t>				Penn State</a:t>
            </a:r>
          </a:p>
          <a:p>
            <a:r>
              <a:rPr lang="en-GB" dirty="0">
                <a:latin typeface="Arial"/>
                <a:cs typeface="Arial"/>
              </a:rPr>
              <a:t>Kat Shea					Penn State</a:t>
            </a:r>
          </a:p>
          <a:p>
            <a:r>
              <a:rPr lang="en-GB" dirty="0" smtClean="0">
                <a:latin typeface="Arial"/>
                <a:cs typeface="Arial"/>
              </a:rPr>
              <a:t>Matt </a:t>
            </a:r>
            <a:r>
              <a:rPr lang="en-GB" dirty="0">
                <a:latin typeface="Arial"/>
                <a:cs typeface="Arial"/>
              </a:rPr>
              <a:t>Keeling				</a:t>
            </a:r>
            <a:r>
              <a:rPr lang="en-GB" dirty="0" smtClean="0">
                <a:latin typeface="Arial"/>
                <a:cs typeface="Arial"/>
              </a:rPr>
              <a:t>	Warwick</a:t>
            </a:r>
            <a:endParaRPr lang="en-GB" dirty="0">
              <a:latin typeface="Arial"/>
              <a:cs typeface="Arial"/>
            </a:endParaRPr>
          </a:p>
          <a:p>
            <a:r>
              <a:rPr lang="en-GB" dirty="0" smtClean="0">
                <a:latin typeface="Arial"/>
                <a:cs typeface="Arial"/>
              </a:rPr>
              <a:t>Mike </a:t>
            </a:r>
            <a:r>
              <a:rPr lang="en-GB" dirty="0" err="1">
                <a:latin typeface="Arial"/>
                <a:cs typeface="Arial"/>
              </a:rPr>
              <a:t>Runge</a:t>
            </a:r>
            <a:r>
              <a:rPr lang="en-GB" dirty="0">
                <a:latin typeface="Arial"/>
                <a:cs typeface="Arial"/>
              </a:rPr>
              <a:t>				</a:t>
            </a:r>
            <a:r>
              <a:rPr lang="en-GB" dirty="0" smtClean="0">
                <a:latin typeface="Arial"/>
                <a:cs typeface="Arial"/>
              </a:rPr>
              <a:t>	USGS</a:t>
            </a:r>
            <a:endParaRPr lang="en-GB" dirty="0">
              <a:latin typeface="Arial"/>
              <a:cs typeface="Arial"/>
            </a:endParaRPr>
          </a:p>
          <a:p>
            <a:r>
              <a:rPr lang="en-GB" dirty="0">
                <a:latin typeface="Arial"/>
                <a:cs typeface="Arial"/>
              </a:rPr>
              <a:t>Chris </a:t>
            </a:r>
            <a:r>
              <a:rPr lang="en-GB" dirty="0" err="1">
                <a:latin typeface="Arial"/>
                <a:cs typeface="Arial"/>
              </a:rPr>
              <a:t>Fonnesbeck</a:t>
            </a:r>
            <a:r>
              <a:rPr lang="en-GB" dirty="0">
                <a:latin typeface="Arial"/>
                <a:cs typeface="Arial"/>
              </a:rPr>
              <a:t>			</a:t>
            </a:r>
            <a:r>
              <a:rPr lang="en-GB" dirty="0" smtClean="0">
                <a:latin typeface="Arial"/>
                <a:cs typeface="Arial"/>
              </a:rPr>
              <a:t>	Vanderbilt</a:t>
            </a:r>
          </a:p>
          <a:p>
            <a:r>
              <a:rPr lang="en-GB" dirty="0" smtClean="0">
                <a:latin typeface="Arial"/>
                <a:cs typeface="Arial"/>
              </a:rPr>
              <a:t>Satoshi </a:t>
            </a:r>
            <a:r>
              <a:rPr lang="en-GB" dirty="0" err="1" smtClean="0">
                <a:latin typeface="Arial"/>
                <a:cs typeface="Arial"/>
              </a:rPr>
              <a:t>Sekiguchi</a:t>
            </a:r>
            <a:r>
              <a:rPr lang="en-GB" dirty="0" smtClean="0">
                <a:latin typeface="Arial"/>
                <a:cs typeface="Arial"/>
              </a:rPr>
              <a:t>				Miyazaki</a:t>
            </a:r>
          </a:p>
          <a:p>
            <a:r>
              <a:rPr lang="en-GB" dirty="0">
                <a:latin typeface="Arial"/>
                <a:cs typeface="Arial"/>
              </a:rPr>
              <a:t>Yoshitaka </a:t>
            </a:r>
            <a:r>
              <a:rPr lang="en-GB" dirty="0" err="1" smtClean="0">
                <a:latin typeface="Arial"/>
                <a:cs typeface="Arial"/>
              </a:rPr>
              <a:t>Goto</a:t>
            </a:r>
            <a:r>
              <a:rPr lang="en-GB" dirty="0" smtClean="0">
                <a:latin typeface="Arial"/>
                <a:cs typeface="Arial"/>
              </a:rPr>
              <a:t>					Miyazaki</a:t>
            </a:r>
            <a:endParaRPr lang="en-GB" dirty="0">
              <a:latin typeface="Arial"/>
              <a:cs typeface="Arial"/>
            </a:endParaRPr>
          </a:p>
          <a:p>
            <a:endParaRPr lang="en-GB" dirty="0" smtClean="0">
              <a:latin typeface="Arial"/>
              <a:cs typeface="Arial"/>
            </a:endParaRPr>
          </a:p>
          <a:p>
            <a:r>
              <a:rPr lang="en-GB" dirty="0">
                <a:latin typeface="Arial"/>
                <a:cs typeface="Arial"/>
              </a:rPr>
              <a:t>Ecology and Evolution of Infectious Disease NSF/NIH/BBSRC  1 R01 GM105247-</a:t>
            </a:r>
            <a:r>
              <a:rPr lang="en-GB" dirty="0" smtClean="0">
                <a:latin typeface="Arial"/>
                <a:cs typeface="Arial"/>
              </a:rPr>
              <a:t>01</a:t>
            </a:r>
            <a:endParaRPr lang="en-GB" dirty="0">
              <a:latin typeface="Arial"/>
              <a:cs typeface="Arial"/>
            </a:endParaRPr>
          </a:p>
        </p:txBody>
      </p:sp>
      <p:sp>
        <p:nvSpPr>
          <p:cNvPr id="5" name="Content Placeholder 2"/>
          <p:cNvSpPr txBox="1">
            <a:spLocks/>
          </p:cNvSpPr>
          <p:nvPr/>
        </p:nvSpPr>
        <p:spPr>
          <a:xfrm>
            <a:off x="261816" y="2361153"/>
            <a:ext cx="3548184" cy="2328083"/>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latin typeface="Arial"/>
                <a:cs typeface="Arial"/>
              </a:rPr>
              <a:t>Will Probert</a:t>
            </a:r>
          </a:p>
          <a:p>
            <a:pPr marL="0" indent="0">
              <a:buFont typeface="Arial" panose="020B0604020202020204" pitchFamily="34" charset="0"/>
              <a:buNone/>
            </a:pPr>
            <a:r>
              <a:rPr lang="en-US" sz="1600" dirty="0" smtClean="0">
                <a:solidFill>
                  <a:srgbClr val="7F7F7F"/>
                </a:solidFill>
                <a:latin typeface="Arial"/>
                <a:cs typeface="Arial"/>
              </a:rPr>
              <a:t>Research Fellow</a:t>
            </a:r>
          </a:p>
          <a:p>
            <a:pPr marL="0" indent="0">
              <a:buNone/>
            </a:pPr>
            <a:r>
              <a:rPr lang="en-US" sz="1600" dirty="0" smtClean="0">
                <a:solidFill>
                  <a:srgbClr val="7F7F7F"/>
                </a:solidFill>
                <a:latin typeface="Arial"/>
                <a:cs typeface="Arial"/>
              </a:rPr>
              <a:t>University </a:t>
            </a:r>
            <a:r>
              <a:rPr lang="en-US" sz="1600" dirty="0">
                <a:solidFill>
                  <a:srgbClr val="7F7F7F"/>
                </a:solidFill>
                <a:latin typeface="Arial"/>
                <a:cs typeface="Arial"/>
              </a:rPr>
              <a:t>of </a:t>
            </a:r>
            <a:r>
              <a:rPr lang="en-US" sz="1600" dirty="0" smtClean="0">
                <a:solidFill>
                  <a:srgbClr val="7F7F7F"/>
                </a:solidFill>
                <a:latin typeface="Arial"/>
                <a:cs typeface="Arial"/>
              </a:rPr>
              <a:t>Warwick, </a:t>
            </a:r>
          </a:p>
          <a:p>
            <a:pPr marL="0" indent="0">
              <a:buNone/>
            </a:pPr>
            <a:r>
              <a:rPr lang="en-US" sz="1600" dirty="0" smtClean="0">
                <a:solidFill>
                  <a:srgbClr val="7F7F7F"/>
                </a:solidFill>
                <a:latin typeface="Arial"/>
                <a:cs typeface="Arial"/>
              </a:rPr>
              <a:t>Coventry, UK</a:t>
            </a:r>
            <a:endParaRPr lang="en-US" sz="1600" dirty="0">
              <a:solidFill>
                <a:srgbClr val="7F7F7F"/>
              </a:solidFill>
              <a:latin typeface="Arial"/>
              <a:cs typeface="Arial"/>
            </a:endParaRPr>
          </a:p>
          <a:p>
            <a:pPr marL="0" indent="0">
              <a:buFont typeface="Arial" panose="020B0604020202020204" pitchFamily="34" charset="0"/>
              <a:buNone/>
            </a:pPr>
            <a:endParaRPr lang="en-US" sz="1600" dirty="0" smtClean="0">
              <a:latin typeface="Arial"/>
              <a:cs typeface="Arial"/>
            </a:endParaRPr>
          </a:p>
          <a:p>
            <a:pPr marL="0" indent="0">
              <a:buFont typeface="Arial" panose="020B0604020202020204" pitchFamily="34" charset="0"/>
              <a:buNone/>
            </a:pPr>
            <a:r>
              <a:rPr lang="en-US" sz="1600" dirty="0" smtClean="0">
                <a:latin typeface="Arial"/>
                <a:cs typeface="Arial"/>
              </a:rPr>
              <a:t>Email: 	w.probert@warwick.ac.uk</a:t>
            </a:r>
          </a:p>
          <a:p>
            <a:pPr marL="0" indent="0">
              <a:buFont typeface="Arial" panose="020B0604020202020204" pitchFamily="34" charset="0"/>
              <a:buNone/>
            </a:pPr>
            <a:r>
              <a:rPr lang="en-US" sz="1600" dirty="0" smtClean="0">
                <a:solidFill>
                  <a:prstClr val="black"/>
                </a:solidFill>
                <a:latin typeface="Arial"/>
                <a:cs typeface="Arial"/>
              </a:rPr>
              <a:t>Web: 	</a:t>
            </a:r>
            <a:r>
              <a:rPr lang="en-US" sz="1600" dirty="0" err="1" smtClean="0">
                <a:solidFill>
                  <a:prstClr val="black"/>
                </a:solidFill>
                <a:latin typeface="Arial"/>
                <a:cs typeface="Arial"/>
              </a:rPr>
              <a:t>www.probert.co.nz</a:t>
            </a:r>
            <a:endParaRPr lang="en-US" sz="1600" dirty="0">
              <a:solidFill>
                <a:prstClr val="black"/>
              </a:solidFill>
              <a:latin typeface="Arial"/>
              <a:cs typeface="Arial"/>
            </a:endParaRPr>
          </a:p>
        </p:txBody>
      </p:sp>
    </p:spTree>
    <p:extLst>
      <p:ext uri="{BB962C8B-B14F-4D97-AF65-F5344CB8AC3E}">
        <p14:creationId xmlns:p14="http://schemas.microsoft.com/office/powerpoint/2010/main" val="35148988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en-US" sz="3200" dirty="0" smtClean="0">
              <a:latin typeface="Arial"/>
              <a:cs typeface="Arial"/>
            </a:endParaRPr>
          </a:p>
          <a:p>
            <a:pPr marL="0" indent="0" algn="ctr">
              <a:buNone/>
            </a:pPr>
            <a:endParaRPr lang="en-US" sz="3200" dirty="0" smtClean="0">
              <a:latin typeface="Arial"/>
              <a:cs typeface="Arial"/>
            </a:endParaRPr>
          </a:p>
          <a:p>
            <a:pPr marL="457200" lvl="1" indent="0" algn="ctr">
              <a:buNone/>
            </a:pPr>
            <a:r>
              <a:rPr lang="en-US" sz="3200" dirty="0" smtClean="0">
                <a:latin typeface="Arial"/>
                <a:cs typeface="Arial"/>
              </a:rPr>
              <a:t>How </a:t>
            </a:r>
            <a:r>
              <a:rPr lang="en-US" sz="3200" dirty="0" smtClean="0">
                <a:latin typeface="Arial"/>
                <a:cs typeface="Arial"/>
              </a:rPr>
              <a:t>does information accrual </a:t>
            </a:r>
            <a:r>
              <a:rPr lang="en-US" sz="3200" dirty="0" smtClean="0">
                <a:latin typeface="Arial"/>
                <a:cs typeface="Arial"/>
              </a:rPr>
              <a:t>using near real-time updating impact </a:t>
            </a:r>
            <a:r>
              <a:rPr lang="en-US" sz="3200" dirty="0" smtClean="0">
                <a:latin typeface="Arial"/>
                <a:cs typeface="Arial"/>
              </a:rPr>
              <a:t>control </a:t>
            </a:r>
            <a:r>
              <a:rPr lang="en-US" sz="3200" dirty="0" smtClean="0">
                <a:latin typeface="Arial"/>
                <a:cs typeface="Arial"/>
              </a:rPr>
              <a:t>recommendations when </a:t>
            </a:r>
          </a:p>
          <a:p>
            <a:pPr marL="457200" lvl="1" indent="0" algn="ctr">
              <a:buNone/>
            </a:pPr>
            <a:r>
              <a:rPr lang="en-US" sz="3200" dirty="0">
                <a:latin typeface="Arial"/>
                <a:cs typeface="Arial"/>
              </a:rPr>
              <a:t>u</a:t>
            </a:r>
            <a:r>
              <a:rPr lang="en-US" sz="3200" dirty="0" smtClean="0">
                <a:latin typeface="Arial"/>
                <a:cs typeface="Arial"/>
              </a:rPr>
              <a:t>sing </a:t>
            </a:r>
            <a:r>
              <a:rPr lang="en-US" sz="3200" dirty="0" smtClean="0">
                <a:latin typeface="Arial"/>
                <a:cs typeface="Arial"/>
              </a:rPr>
              <a:t>epidemiological models</a:t>
            </a:r>
            <a:r>
              <a:rPr lang="en-US" sz="3200" dirty="0" smtClean="0">
                <a:latin typeface="Arial"/>
                <a:cs typeface="Arial"/>
              </a:rPr>
              <a:t>?  </a:t>
            </a:r>
            <a:endParaRPr lang="en-US" sz="3200" dirty="0">
              <a:latin typeface="Arial"/>
              <a:cs typeface="Arial"/>
            </a:endParaRPr>
          </a:p>
        </p:txBody>
      </p:sp>
    </p:spTree>
    <p:extLst>
      <p:ext uri="{BB962C8B-B14F-4D97-AF65-F5344CB8AC3E}">
        <p14:creationId xmlns:p14="http://schemas.microsoft.com/office/powerpoint/2010/main" val="2362839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737600" y="6356351"/>
            <a:ext cx="2844800" cy="365125"/>
          </a:xfrm>
          <a:prstGeom prst="rect">
            <a:avLst/>
          </a:prstGeom>
        </p:spPr>
        <p:txBody>
          <a:bodyPr/>
          <a:lstStyle/>
          <a:p>
            <a:fld id="{1B0F5204-E003-CF4A-AF89-50581D02677F}" type="slidenum">
              <a:rPr lang="en-US" smtClean="0">
                <a:solidFill>
                  <a:prstClr val="black">
                    <a:tint val="75000"/>
                  </a:prstClr>
                </a:solidFill>
                <a:latin typeface="Calibri"/>
              </a:rPr>
              <a:pPr/>
              <a:t>5</a:t>
            </a:fld>
            <a:endParaRPr lang="en-US">
              <a:solidFill>
                <a:prstClr val="black">
                  <a:tint val="75000"/>
                </a:prstClr>
              </a:solidFill>
              <a:latin typeface="Calibri"/>
            </a:endParaRPr>
          </a:p>
        </p:txBody>
      </p:sp>
      <p:sp>
        <p:nvSpPr>
          <p:cNvPr id="9" name="TextBox 8"/>
          <p:cNvSpPr txBox="1"/>
          <p:nvPr/>
        </p:nvSpPr>
        <p:spPr>
          <a:xfrm>
            <a:off x="1085276" y="2447638"/>
            <a:ext cx="5655247" cy="3693319"/>
          </a:xfrm>
          <a:prstGeom prst="rect">
            <a:avLst/>
          </a:prstGeom>
          <a:noFill/>
        </p:spPr>
        <p:txBody>
          <a:bodyPr wrap="square" rtlCol="0">
            <a:spAutoFit/>
          </a:bodyPr>
          <a:lstStyle/>
          <a:p>
            <a:r>
              <a:rPr lang="en-US" u="sng" dirty="0" smtClean="0">
                <a:latin typeface="Arial"/>
                <a:cs typeface="Arial"/>
              </a:rPr>
              <a:t>Severity</a:t>
            </a:r>
          </a:p>
          <a:p>
            <a:r>
              <a:rPr lang="en-US" dirty="0" smtClean="0">
                <a:solidFill>
                  <a:schemeClr val="accent1">
                    <a:lumMod val="75000"/>
                  </a:schemeClr>
                </a:solidFill>
                <a:latin typeface="Arial"/>
                <a:cs typeface="Arial"/>
              </a:rPr>
              <a:t>• &gt;2000 infected premises over 230,000 km</a:t>
            </a:r>
            <a:r>
              <a:rPr lang="en-US" baseline="30000" dirty="0" smtClean="0">
                <a:solidFill>
                  <a:schemeClr val="accent1">
                    <a:lumMod val="75000"/>
                  </a:schemeClr>
                </a:solidFill>
                <a:latin typeface="Arial"/>
                <a:cs typeface="Arial"/>
              </a:rPr>
              <a:t>2</a:t>
            </a:r>
          </a:p>
          <a:p>
            <a:r>
              <a:rPr lang="en-US" dirty="0">
                <a:solidFill>
                  <a:schemeClr val="accent1">
                    <a:lumMod val="75000"/>
                  </a:schemeClr>
                </a:solidFill>
                <a:latin typeface="Arial"/>
                <a:cs typeface="Arial"/>
              </a:rPr>
              <a:t>	</a:t>
            </a:r>
            <a:r>
              <a:rPr lang="en-US" dirty="0" smtClean="0">
                <a:solidFill>
                  <a:schemeClr val="accent1">
                    <a:lumMod val="75000"/>
                  </a:schemeClr>
                </a:solidFill>
                <a:latin typeface="Arial"/>
                <a:cs typeface="Arial"/>
              </a:rPr>
              <a:t>(across UK)</a:t>
            </a:r>
          </a:p>
          <a:p>
            <a:r>
              <a:rPr lang="en-US" dirty="0">
                <a:solidFill>
                  <a:schemeClr val="accent2">
                    <a:lumMod val="75000"/>
                  </a:schemeClr>
                </a:solidFill>
                <a:latin typeface="Arial"/>
                <a:cs typeface="Arial"/>
              </a:rPr>
              <a:t>• 292 infected premises over 8,000 km</a:t>
            </a:r>
            <a:r>
              <a:rPr lang="en-US" baseline="30000" dirty="0">
                <a:solidFill>
                  <a:schemeClr val="accent2">
                    <a:lumMod val="75000"/>
                  </a:schemeClr>
                </a:solidFill>
                <a:latin typeface="Arial"/>
                <a:cs typeface="Arial"/>
              </a:rPr>
              <a:t>2</a:t>
            </a:r>
          </a:p>
          <a:p>
            <a:r>
              <a:rPr lang="en-US" dirty="0">
                <a:solidFill>
                  <a:schemeClr val="accent2">
                    <a:lumMod val="75000"/>
                  </a:schemeClr>
                </a:solidFill>
                <a:latin typeface="Arial"/>
                <a:cs typeface="Arial"/>
              </a:rPr>
              <a:t>	(just Miyazaki prefecture)</a:t>
            </a:r>
          </a:p>
          <a:p>
            <a:endParaRPr lang="en-US" dirty="0" smtClean="0">
              <a:latin typeface="Arial"/>
              <a:cs typeface="Arial"/>
            </a:endParaRPr>
          </a:p>
          <a:p>
            <a:r>
              <a:rPr lang="en-US" u="sng" dirty="0" smtClean="0">
                <a:latin typeface="Arial"/>
                <a:cs typeface="Arial"/>
              </a:rPr>
              <a:t>Distribution at time of confirmation</a:t>
            </a:r>
            <a:endParaRPr lang="en-US" u="sng" dirty="0">
              <a:latin typeface="Arial"/>
              <a:cs typeface="Arial"/>
            </a:endParaRPr>
          </a:p>
          <a:p>
            <a:r>
              <a:rPr lang="en-US" dirty="0">
                <a:solidFill>
                  <a:schemeClr val="accent1">
                    <a:lumMod val="75000"/>
                  </a:schemeClr>
                </a:solidFill>
                <a:latin typeface="Arial"/>
                <a:cs typeface="Arial"/>
              </a:rPr>
              <a:t>• </a:t>
            </a:r>
            <a:r>
              <a:rPr lang="en-US" dirty="0" smtClean="0">
                <a:solidFill>
                  <a:schemeClr val="accent1">
                    <a:lumMod val="75000"/>
                  </a:schemeClr>
                </a:solidFill>
                <a:latin typeface="Arial"/>
                <a:cs typeface="Arial"/>
              </a:rPr>
              <a:t>Multiple foci of infection</a:t>
            </a:r>
          </a:p>
          <a:p>
            <a:r>
              <a:rPr lang="en-US" dirty="0">
                <a:solidFill>
                  <a:srgbClr val="953735"/>
                </a:solidFill>
                <a:latin typeface="Arial"/>
                <a:cs typeface="Arial"/>
              </a:rPr>
              <a:t>• </a:t>
            </a:r>
            <a:r>
              <a:rPr lang="en-US" dirty="0" smtClean="0">
                <a:solidFill>
                  <a:srgbClr val="953735"/>
                </a:solidFill>
                <a:latin typeface="Arial"/>
                <a:cs typeface="Arial"/>
              </a:rPr>
              <a:t>Single </a:t>
            </a:r>
            <a:r>
              <a:rPr lang="en-US" dirty="0" smtClean="0">
                <a:solidFill>
                  <a:srgbClr val="953735"/>
                </a:solidFill>
                <a:latin typeface="Arial"/>
                <a:cs typeface="Arial"/>
              </a:rPr>
              <a:t>focus </a:t>
            </a:r>
            <a:r>
              <a:rPr lang="en-US" dirty="0">
                <a:solidFill>
                  <a:srgbClr val="953735"/>
                </a:solidFill>
                <a:latin typeface="Arial"/>
                <a:cs typeface="Arial"/>
              </a:rPr>
              <a:t>of infection</a:t>
            </a:r>
          </a:p>
          <a:p>
            <a:endParaRPr lang="en-US" dirty="0" smtClean="0">
              <a:latin typeface="Arial"/>
              <a:cs typeface="Arial"/>
            </a:endParaRPr>
          </a:p>
          <a:p>
            <a:r>
              <a:rPr lang="en-US" u="sng" dirty="0" smtClean="0">
                <a:latin typeface="Arial"/>
                <a:cs typeface="Arial"/>
              </a:rPr>
              <a:t>Control actions applied</a:t>
            </a:r>
            <a:endParaRPr lang="en-US" u="sng" dirty="0">
              <a:latin typeface="Arial"/>
              <a:cs typeface="Arial"/>
            </a:endParaRPr>
          </a:p>
          <a:p>
            <a:r>
              <a:rPr lang="en-US" dirty="0">
                <a:solidFill>
                  <a:srgbClr val="376092"/>
                </a:solidFill>
                <a:latin typeface="Arial"/>
                <a:cs typeface="Arial"/>
              </a:rPr>
              <a:t>• </a:t>
            </a:r>
            <a:r>
              <a:rPr lang="en-US" dirty="0" smtClean="0">
                <a:solidFill>
                  <a:srgbClr val="376092"/>
                </a:solidFill>
                <a:latin typeface="Arial"/>
                <a:cs typeface="Arial"/>
              </a:rPr>
              <a:t>Culling only</a:t>
            </a:r>
          </a:p>
          <a:p>
            <a:r>
              <a:rPr lang="en-US" dirty="0">
                <a:solidFill>
                  <a:srgbClr val="953735"/>
                </a:solidFill>
                <a:latin typeface="Arial"/>
                <a:cs typeface="Arial"/>
              </a:rPr>
              <a:t>• Vaccination due to limits on carcass </a:t>
            </a:r>
            <a:r>
              <a:rPr lang="en-US" dirty="0" smtClean="0">
                <a:solidFill>
                  <a:srgbClr val="953735"/>
                </a:solidFill>
                <a:latin typeface="Arial"/>
                <a:cs typeface="Arial"/>
              </a:rPr>
              <a:t>disposal</a:t>
            </a:r>
            <a:endParaRPr lang="en-US" dirty="0">
              <a:solidFill>
                <a:srgbClr val="953735"/>
              </a:solidFill>
              <a:latin typeface="Arial"/>
              <a:cs typeface="Arial"/>
            </a:endParaRPr>
          </a:p>
        </p:txBody>
      </p:sp>
      <p:sp>
        <p:nvSpPr>
          <p:cNvPr id="11" name="Title 1"/>
          <p:cNvSpPr>
            <a:spLocks noGrp="1"/>
          </p:cNvSpPr>
          <p:nvPr>
            <p:ph type="title"/>
          </p:nvPr>
        </p:nvSpPr>
        <p:spPr>
          <a:xfrm>
            <a:off x="646538" y="1005802"/>
            <a:ext cx="5588000" cy="1143000"/>
          </a:xfrm>
        </p:spPr>
        <p:txBody>
          <a:bodyPr>
            <a:normAutofit/>
          </a:bodyPr>
          <a:lstStyle/>
          <a:p>
            <a:r>
              <a:rPr lang="en-US" dirty="0" smtClean="0">
                <a:solidFill>
                  <a:srgbClr val="376092"/>
                </a:solidFill>
                <a:latin typeface="Arial"/>
                <a:cs typeface="Arial"/>
              </a:rPr>
              <a:t>UK 2001</a:t>
            </a:r>
            <a:r>
              <a:rPr lang="en-US" dirty="0" smtClean="0">
                <a:latin typeface="Arial"/>
                <a:cs typeface="Arial"/>
              </a:rPr>
              <a:t>; </a:t>
            </a:r>
            <a:r>
              <a:rPr lang="en-US" dirty="0" smtClean="0">
                <a:solidFill>
                  <a:schemeClr val="accent2">
                    <a:lumMod val="75000"/>
                  </a:schemeClr>
                </a:solidFill>
                <a:latin typeface="Arial"/>
                <a:cs typeface="Arial"/>
              </a:rPr>
              <a:t>Miyazaki 2010</a:t>
            </a:r>
            <a:br>
              <a:rPr lang="en-US" dirty="0" smtClean="0">
                <a:solidFill>
                  <a:schemeClr val="accent2">
                    <a:lumMod val="75000"/>
                  </a:schemeClr>
                </a:solidFill>
                <a:latin typeface="Arial"/>
                <a:cs typeface="Arial"/>
              </a:rPr>
            </a:br>
            <a:r>
              <a:rPr lang="en-US" sz="2400" dirty="0" smtClean="0">
                <a:solidFill>
                  <a:schemeClr val="bg1">
                    <a:lumMod val="50000"/>
                  </a:schemeClr>
                </a:solidFill>
                <a:latin typeface="Arial"/>
                <a:cs typeface="Arial"/>
              </a:rPr>
              <a:t>Contrasting outbreaks</a:t>
            </a:r>
          </a:p>
        </p:txBody>
      </p:sp>
      <p:pic>
        <p:nvPicPr>
          <p:cNvPr id="12" name="Picture 11" descr="miyazak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928" y="1514183"/>
            <a:ext cx="4478739" cy="4515871"/>
          </a:xfrm>
          <a:prstGeom prst="rect">
            <a:avLst/>
          </a:prstGeom>
        </p:spPr>
      </p:pic>
      <p:sp>
        <p:nvSpPr>
          <p:cNvPr id="13" name="TextBox 12"/>
          <p:cNvSpPr txBox="1"/>
          <p:nvPr/>
        </p:nvSpPr>
        <p:spPr>
          <a:xfrm>
            <a:off x="7942980" y="6016741"/>
            <a:ext cx="3457697" cy="307777"/>
          </a:xfrm>
          <a:prstGeom prst="rect">
            <a:avLst/>
          </a:prstGeom>
          <a:solidFill>
            <a:schemeClr val="bg1">
              <a:alpha val="70000"/>
            </a:schemeClr>
          </a:solidFill>
        </p:spPr>
        <p:txBody>
          <a:bodyPr wrap="none" rtlCol="0">
            <a:spAutoFit/>
          </a:bodyPr>
          <a:lstStyle/>
          <a:p>
            <a:pPr algn="ctr"/>
            <a:r>
              <a:rPr lang="en-US" sz="1400" dirty="0" smtClean="0">
                <a:latin typeface="Arial"/>
                <a:cs typeface="Arial"/>
              </a:rPr>
              <a:t>Miyazaki prefecture (</a:t>
            </a:r>
            <a:r>
              <a:rPr lang="en-US" sz="1400" dirty="0" err="1" smtClean="0">
                <a:latin typeface="Arial"/>
                <a:cs typeface="Arial"/>
              </a:rPr>
              <a:t>Muroga</a:t>
            </a:r>
            <a:r>
              <a:rPr lang="en-US" sz="1400" dirty="0" smtClean="0">
                <a:latin typeface="Arial"/>
                <a:cs typeface="Arial"/>
              </a:rPr>
              <a:t> et al., 2001)</a:t>
            </a:r>
          </a:p>
        </p:txBody>
      </p:sp>
    </p:spTree>
    <p:extLst>
      <p:ext uri="{BB962C8B-B14F-4D97-AF65-F5344CB8AC3E}">
        <p14:creationId xmlns:p14="http://schemas.microsoft.com/office/powerpoint/2010/main" val="34103196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lls_inf_cases.pdf"/>
          <p:cNvPicPr>
            <a:picLocks noChangeAspect="1"/>
          </p:cNvPicPr>
          <p:nvPr/>
        </p:nvPicPr>
        <p:blipFill rotWithShape="1">
          <a:blip r:embed="rId3">
            <a:extLst>
              <a:ext uri="{28A0092B-C50C-407E-A947-70E740481C1C}">
                <a14:useLocalDpi xmlns:a14="http://schemas.microsoft.com/office/drawing/2010/main" val="0"/>
              </a:ext>
            </a:extLst>
          </a:blip>
          <a:srcRect t="6549"/>
          <a:stretch/>
        </p:blipFill>
        <p:spPr>
          <a:xfrm>
            <a:off x="2661932" y="888998"/>
            <a:ext cx="6865078" cy="2851320"/>
          </a:xfrm>
          <a:prstGeom prst="rect">
            <a:avLst/>
          </a:prstGeom>
        </p:spPr>
      </p:pic>
      <p:sp>
        <p:nvSpPr>
          <p:cNvPr id="4" name="Rectangle 3"/>
          <p:cNvSpPr/>
          <p:nvPr/>
        </p:nvSpPr>
        <p:spPr>
          <a:xfrm>
            <a:off x="6400823" y="1335058"/>
            <a:ext cx="3725333" cy="138853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5" name="Rectangle 4"/>
          <p:cNvSpPr/>
          <p:nvPr/>
        </p:nvSpPr>
        <p:spPr>
          <a:xfrm>
            <a:off x="2173604" y="837341"/>
            <a:ext cx="853380" cy="28641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6" name="Rectangle 5"/>
          <p:cNvSpPr/>
          <p:nvPr/>
        </p:nvSpPr>
        <p:spPr>
          <a:xfrm flipV="1">
            <a:off x="2901737" y="3451729"/>
            <a:ext cx="6445486" cy="56135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cxnSp>
        <p:nvCxnSpPr>
          <p:cNvPr id="7" name="Straight Connector 6"/>
          <p:cNvCxnSpPr/>
          <p:nvPr/>
        </p:nvCxnSpPr>
        <p:spPr>
          <a:xfrm>
            <a:off x="2997613" y="3453299"/>
            <a:ext cx="6857610" cy="0"/>
          </a:xfrm>
          <a:prstGeom prst="line">
            <a:avLst/>
          </a:prstGeom>
          <a:ln w="38100" cmpd="sng"/>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V="1">
            <a:off x="3016721" y="1130712"/>
            <a:ext cx="0" cy="2337950"/>
          </a:xfrm>
          <a:prstGeom prst="line">
            <a:avLst/>
          </a:prstGeom>
          <a:ln w="38100" cmpd="sng"/>
        </p:spPr>
        <p:style>
          <a:lnRef idx="1">
            <a:schemeClr val="dk1"/>
          </a:lnRef>
          <a:fillRef idx="0">
            <a:schemeClr val="dk1"/>
          </a:fillRef>
          <a:effectRef idx="0">
            <a:schemeClr val="dk1"/>
          </a:effectRef>
          <a:fontRef idx="minor">
            <a:schemeClr val="tx1"/>
          </a:fontRef>
        </p:style>
      </p:cxnSp>
      <p:sp>
        <p:nvSpPr>
          <p:cNvPr id="9" name="TextBox 8"/>
          <p:cNvSpPr txBox="1"/>
          <p:nvPr/>
        </p:nvSpPr>
        <p:spPr>
          <a:xfrm rot="16200000">
            <a:off x="2349890" y="1303340"/>
            <a:ext cx="789299" cy="338554"/>
          </a:xfrm>
          <a:prstGeom prst="rect">
            <a:avLst/>
          </a:prstGeom>
          <a:noFill/>
        </p:spPr>
        <p:txBody>
          <a:bodyPr wrap="none" rtlCol="0">
            <a:spAutoFit/>
          </a:bodyPr>
          <a:lstStyle/>
          <a:p>
            <a:pPr algn="ctr"/>
            <a:r>
              <a:rPr lang="en-US" sz="1600" b="1" dirty="0" smtClean="0">
                <a:solidFill>
                  <a:prstClr val="black"/>
                </a:solidFill>
                <a:latin typeface="Arial"/>
                <a:cs typeface="Arial"/>
              </a:rPr>
              <a:t>Cases</a:t>
            </a:r>
            <a:endParaRPr lang="en-US" sz="1600" b="1" dirty="0">
              <a:solidFill>
                <a:prstClr val="black"/>
              </a:solidFill>
              <a:latin typeface="Arial"/>
              <a:cs typeface="Arial"/>
            </a:endParaRPr>
          </a:p>
        </p:txBody>
      </p:sp>
      <p:sp>
        <p:nvSpPr>
          <p:cNvPr id="10" name="TextBox 9"/>
          <p:cNvSpPr txBox="1"/>
          <p:nvPr/>
        </p:nvSpPr>
        <p:spPr>
          <a:xfrm>
            <a:off x="8267668" y="2401971"/>
            <a:ext cx="971340" cy="338554"/>
          </a:xfrm>
          <a:prstGeom prst="rect">
            <a:avLst/>
          </a:prstGeom>
          <a:noFill/>
        </p:spPr>
        <p:txBody>
          <a:bodyPr wrap="none" rtlCol="0">
            <a:spAutoFit/>
          </a:bodyPr>
          <a:lstStyle/>
          <a:p>
            <a:pPr algn="ctr"/>
            <a:r>
              <a:rPr lang="en-US" sz="1600" b="1" dirty="0" smtClean="0">
                <a:solidFill>
                  <a:prstClr val="white">
                    <a:lumMod val="50000"/>
                  </a:prstClr>
                </a:solidFill>
                <a:latin typeface="Arial"/>
                <a:cs typeface="Arial"/>
              </a:rPr>
              <a:t>Infected</a:t>
            </a:r>
            <a:endParaRPr lang="en-US" sz="1600" b="1" dirty="0">
              <a:solidFill>
                <a:prstClr val="white">
                  <a:lumMod val="50000"/>
                </a:prstClr>
              </a:solidFill>
              <a:latin typeface="Arial"/>
              <a:cs typeface="Arial"/>
            </a:endParaRPr>
          </a:p>
        </p:txBody>
      </p:sp>
      <p:sp>
        <p:nvSpPr>
          <p:cNvPr id="11" name="TextBox 10"/>
          <p:cNvSpPr txBox="1"/>
          <p:nvPr/>
        </p:nvSpPr>
        <p:spPr>
          <a:xfrm>
            <a:off x="8262258" y="2114216"/>
            <a:ext cx="811640" cy="338554"/>
          </a:xfrm>
          <a:prstGeom prst="rect">
            <a:avLst/>
          </a:prstGeom>
          <a:noFill/>
        </p:spPr>
        <p:txBody>
          <a:bodyPr wrap="none" rtlCol="0">
            <a:spAutoFit/>
          </a:bodyPr>
          <a:lstStyle/>
          <a:p>
            <a:pPr algn="ctr"/>
            <a:r>
              <a:rPr lang="en-US" sz="1600" b="1" dirty="0" smtClean="0">
                <a:solidFill>
                  <a:srgbClr val="FC7F82"/>
                </a:solidFill>
                <a:latin typeface="Arial"/>
                <a:cs typeface="Arial"/>
              </a:rPr>
              <a:t>Culled</a:t>
            </a:r>
            <a:endParaRPr lang="en-US" sz="1600" b="1" dirty="0">
              <a:solidFill>
                <a:srgbClr val="FC7F82"/>
              </a:solidFill>
              <a:latin typeface="Arial"/>
              <a:cs typeface="Arial"/>
            </a:endParaRPr>
          </a:p>
        </p:txBody>
      </p:sp>
      <p:sp>
        <p:nvSpPr>
          <p:cNvPr id="12" name="Rectangle 11"/>
          <p:cNvSpPr/>
          <p:nvPr/>
        </p:nvSpPr>
        <p:spPr>
          <a:xfrm>
            <a:off x="8144934" y="2125124"/>
            <a:ext cx="1216946" cy="632440"/>
          </a:xfrm>
          <a:prstGeom prst="rect">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13" name="TextBox 12"/>
          <p:cNvSpPr txBox="1"/>
          <p:nvPr/>
        </p:nvSpPr>
        <p:spPr>
          <a:xfrm>
            <a:off x="9168510" y="3418170"/>
            <a:ext cx="763600" cy="523220"/>
          </a:xfrm>
          <a:prstGeom prst="rect">
            <a:avLst/>
          </a:prstGeom>
          <a:noFill/>
        </p:spPr>
        <p:txBody>
          <a:bodyPr wrap="none" rtlCol="0">
            <a:spAutoFit/>
          </a:bodyPr>
          <a:lstStyle/>
          <a:p>
            <a:pPr algn="ctr"/>
            <a:r>
              <a:rPr lang="en-US" sz="1400" b="1" dirty="0" smtClean="0">
                <a:solidFill>
                  <a:prstClr val="black"/>
                </a:solidFill>
                <a:latin typeface="Arial"/>
                <a:cs typeface="Arial"/>
              </a:rPr>
              <a:t>24 Dec</a:t>
            </a:r>
          </a:p>
          <a:p>
            <a:pPr algn="ctr"/>
            <a:r>
              <a:rPr lang="en-US" sz="1400" b="1" dirty="0" smtClean="0">
                <a:solidFill>
                  <a:prstClr val="black"/>
                </a:solidFill>
                <a:latin typeface="Arial"/>
                <a:cs typeface="Arial"/>
              </a:rPr>
              <a:t>2001</a:t>
            </a:r>
            <a:endParaRPr lang="en-US" sz="1400" b="1" dirty="0">
              <a:solidFill>
                <a:prstClr val="black"/>
              </a:solidFill>
              <a:latin typeface="Arial"/>
              <a:cs typeface="Arial"/>
            </a:endParaRPr>
          </a:p>
        </p:txBody>
      </p:sp>
      <p:sp>
        <p:nvSpPr>
          <p:cNvPr id="14" name="TextBox 13"/>
          <p:cNvSpPr txBox="1"/>
          <p:nvPr/>
        </p:nvSpPr>
        <p:spPr>
          <a:xfrm>
            <a:off x="2793915" y="5576836"/>
            <a:ext cx="989073" cy="307777"/>
          </a:xfrm>
          <a:prstGeom prst="rect">
            <a:avLst/>
          </a:prstGeom>
          <a:noFill/>
        </p:spPr>
        <p:txBody>
          <a:bodyPr wrap="none" rtlCol="0">
            <a:spAutoFit/>
          </a:bodyPr>
          <a:lstStyle/>
          <a:p>
            <a:r>
              <a:rPr lang="en-US" sz="1400" b="1" dirty="0" smtClean="0">
                <a:solidFill>
                  <a:srgbClr val="1F497D">
                    <a:lumMod val="60000"/>
                    <a:lumOff val="40000"/>
                  </a:srgbClr>
                </a:solidFill>
                <a:latin typeface="Arial"/>
                <a:cs typeface="Arial"/>
              </a:rPr>
              <a:t>Control A</a:t>
            </a:r>
            <a:endParaRPr lang="en-US" sz="1400" b="1" dirty="0">
              <a:solidFill>
                <a:srgbClr val="1F497D">
                  <a:lumMod val="60000"/>
                  <a:lumOff val="40000"/>
                </a:srgbClr>
              </a:solidFill>
              <a:latin typeface="Arial"/>
              <a:cs typeface="Arial"/>
            </a:endParaRPr>
          </a:p>
        </p:txBody>
      </p:sp>
      <p:sp>
        <p:nvSpPr>
          <p:cNvPr id="15" name="TextBox 14"/>
          <p:cNvSpPr txBox="1"/>
          <p:nvPr/>
        </p:nvSpPr>
        <p:spPr>
          <a:xfrm>
            <a:off x="2790621" y="5884613"/>
            <a:ext cx="1002398" cy="307777"/>
          </a:xfrm>
          <a:prstGeom prst="rect">
            <a:avLst/>
          </a:prstGeom>
          <a:noFill/>
        </p:spPr>
        <p:txBody>
          <a:bodyPr wrap="none" rtlCol="0">
            <a:spAutoFit/>
          </a:bodyPr>
          <a:lstStyle/>
          <a:p>
            <a:r>
              <a:rPr lang="en-US" sz="1400" b="1" dirty="0" smtClean="0">
                <a:solidFill>
                  <a:srgbClr val="9BBB59">
                    <a:lumMod val="75000"/>
                  </a:srgbClr>
                </a:solidFill>
                <a:latin typeface="Arial"/>
                <a:cs typeface="Arial"/>
              </a:rPr>
              <a:t>Control B</a:t>
            </a:r>
            <a:endParaRPr lang="en-US" sz="1400" b="1" dirty="0">
              <a:solidFill>
                <a:srgbClr val="9BBB59">
                  <a:lumMod val="75000"/>
                </a:srgbClr>
              </a:solidFill>
              <a:latin typeface="Arial"/>
              <a:cs typeface="Arial"/>
            </a:endParaRPr>
          </a:p>
        </p:txBody>
      </p:sp>
      <p:sp>
        <p:nvSpPr>
          <p:cNvPr id="16" name="TextBox 15"/>
          <p:cNvSpPr txBox="1"/>
          <p:nvPr/>
        </p:nvSpPr>
        <p:spPr>
          <a:xfrm>
            <a:off x="2790621" y="6181375"/>
            <a:ext cx="1002398" cy="307777"/>
          </a:xfrm>
          <a:prstGeom prst="rect">
            <a:avLst/>
          </a:prstGeom>
          <a:noFill/>
        </p:spPr>
        <p:txBody>
          <a:bodyPr wrap="none" rtlCol="0">
            <a:spAutoFit/>
          </a:bodyPr>
          <a:lstStyle/>
          <a:p>
            <a:r>
              <a:rPr lang="en-US" sz="1400" b="1" dirty="0" smtClean="0">
                <a:solidFill>
                  <a:srgbClr val="C0504D">
                    <a:lumMod val="75000"/>
                  </a:srgbClr>
                </a:solidFill>
                <a:latin typeface="Arial"/>
                <a:cs typeface="Arial"/>
              </a:rPr>
              <a:t>Control C</a:t>
            </a:r>
            <a:endParaRPr lang="en-US" sz="1400" b="1" dirty="0">
              <a:solidFill>
                <a:srgbClr val="C0504D">
                  <a:lumMod val="75000"/>
                </a:srgbClr>
              </a:solidFill>
              <a:latin typeface="Arial"/>
              <a:cs typeface="Arial"/>
            </a:endParaRPr>
          </a:p>
        </p:txBody>
      </p:sp>
      <p:sp>
        <p:nvSpPr>
          <p:cNvPr id="17" name="Rectangle 16"/>
          <p:cNvSpPr/>
          <p:nvPr/>
        </p:nvSpPr>
        <p:spPr>
          <a:xfrm>
            <a:off x="4865629" y="4589875"/>
            <a:ext cx="1494666" cy="956952"/>
          </a:xfrm>
          <a:prstGeom prst="rect">
            <a:avLst/>
          </a:prstGeom>
          <a:ln w="57150" cmpd="sng"/>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prstClr val="black"/>
                </a:solidFill>
                <a:latin typeface="Arial"/>
                <a:cs typeface="Arial"/>
              </a:rPr>
              <a:t>Predictive</a:t>
            </a:r>
          </a:p>
          <a:p>
            <a:pPr algn="ctr"/>
            <a:r>
              <a:rPr lang="en-US" dirty="0">
                <a:solidFill>
                  <a:prstClr val="black"/>
                </a:solidFill>
                <a:latin typeface="Arial"/>
                <a:cs typeface="Arial"/>
              </a:rPr>
              <a:t>m</a:t>
            </a:r>
            <a:r>
              <a:rPr lang="en-US" dirty="0" smtClean="0">
                <a:solidFill>
                  <a:prstClr val="black"/>
                </a:solidFill>
                <a:latin typeface="Arial"/>
                <a:cs typeface="Arial"/>
              </a:rPr>
              <a:t>odel</a:t>
            </a:r>
            <a:endParaRPr lang="en-US" dirty="0">
              <a:solidFill>
                <a:prstClr val="black"/>
              </a:solidFill>
              <a:latin typeface="Arial"/>
              <a:cs typeface="Arial"/>
            </a:endParaRPr>
          </a:p>
        </p:txBody>
      </p:sp>
      <p:sp>
        <p:nvSpPr>
          <p:cNvPr id="18" name="Right Arrow 17"/>
          <p:cNvSpPr/>
          <p:nvPr/>
        </p:nvSpPr>
        <p:spPr>
          <a:xfrm>
            <a:off x="4213301" y="4819092"/>
            <a:ext cx="480444" cy="28654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latin typeface="Arial"/>
              <a:cs typeface="Arial"/>
            </a:endParaRPr>
          </a:p>
        </p:txBody>
      </p:sp>
      <p:sp>
        <p:nvSpPr>
          <p:cNvPr id="19" name="Right Arrow 18"/>
          <p:cNvSpPr/>
          <p:nvPr/>
        </p:nvSpPr>
        <p:spPr>
          <a:xfrm>
            <a:off x="6522629" y="4854740"/>
            <a:ext cx="480444" cy="28654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latin typeface="Arial"/>
              <a:cs typeface="Arial"/>
            </a:endParaRPr>
          </a:p>
        </p:txBody>
      </p:sp>
      <p:grpSp>
        <p:nvGrpSpPr>
          <p:cNvPr id="20" name="Group 19"/>
          <p:cNvGrpSpPr/>
          <p:nvPr/>
        </p:nvGrpSpPr>
        <p:grpSpPr>
          <a:xfrm>
            <a:off x="2702090" y="4139078"/>
            <a:ext cx="1068916" cy="1161095"/>
            <a:chOff x="1042913" y="2330318"/>
            <a:chExt cx="1068916" cy="1161095"/>
          </a:xfrm>
        </p:grpSpPr>
        <p:cxnSp>
          <p:nvCxnSpPr>
            <p:cNvPr id="21" name="Straight Connector 20"/>
            <p:cNvCxnSpPr/>
            <p:nvPr/>
          </p:nvCxnSpPr>
          <p:spPr>
            <a:xfrm>
              <a:off x="1047748" y="2552096"/>
              <a:ext cx="1064081"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047748" y="3067352"/>
              <a:ext cx="1064081"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042913" y="2777066"/>
              <a:ext cx="1068916"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042913" y="3304417"/>
              <a:ext cx="1068916"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1197429" y="2330318"/>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1349829" y="2337578"/>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1502229" y="2332743"/>
              <a:ext cx="0" cy="1151410"/>
            </a:xfrm>
            <a:prstGeom prst="line">
              <a:avLst/>
            </a:prstGeom>
            <a:ln w="12700" cmpd="sng">
              <a:solidFill>
                <a:srgbClr val="BFBFBF"/>
              </a:solidFill>
              <a:prstDash val="solid"/>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1654629" y="2340003"/>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1807029" y="2335168"/>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1959429" y="2330333"/>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grpSp>
      <p:sp>
        <p:nvSpPr>
          <p:cNvPr id="31" name="Rectangle 30"/>
          <p:cNvSpPr/>
          <p:nvPr/>
        </p:nvSpPr>
        <p:spPr>
          <a:xfrm>
            <a:off x="2690011" y="4141506"/>
            <a:ext cx="1076176" cy="1151410"/>
          </a:xfrm>
          <a:prstGeom prst="rect">
            <a:avLst/>
          </a:prstGeom>
          <a:noFill/>
          <a:ln w="28575"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solidFill>
                  <a:prstClr val="black"/>
                </a:solidFill>
                <a:latin typeface="Arial"/>
                <a:cs typeface="Arial"/>
              </a:rPr>
              <a:t>Data</a:t>
            </a:r>
            <a:endParaRPr lang="en-US" sz="2400" dirty="0">
              <a:solidFill>
                <a:prstClr val="black"/>
              </a:solidFill>
              <a:latin typeface="Arial"/>
              <a:cs typeface="Arial"/>
            </a:endParaRPr>
          </a:p>
        </p:txBody>
      </p:sp>
      <p:sp>
        <p:nvSpPr>
          <p:cNvPr id="32" name="Rectangle 31"/>
          <p:cNvSpPr/>
          <p:nvPr/>
        </p:nvSpPr>
        <p:spPr>
          <a:xfrm>
            <a:off x="2709345" y="5445316"/>
            <a:ext cx="1076176" cy="1151410"/>
          </a:xfrm>
          <a:prstGeom prst="rect">
            <a:avLst/>
          </a:prstGeom>
          <a:noFill/>
          <a:ln w="28575"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prstClr val="black"/>
              </a:solidFill>
              <a:latin typeface="Arial"/>
              <a:cs typeface="Arial"/>
            </a:endParaRPr>
          </a:p>
        </p:txBody>
      </p:sp>
      <p:cxnSp>
        <p:nvCxnSpPr>
          <p:cNvPr id="33" name="Straight Connector 32"/>
          <p:cNvCxnSpPr/>
          <p:nvPr/>
        </p:nvCxnSpPr>
        <p:spPr>
          <a:xfrm>
            <a:off x="7266565" y="6137563"/>
            <a:ext cx="3519712" cy="0"/>
          </a:xfrm>
          <a:prstGeom prst="line">
            <a:avLst/>
          </a:prstGeom>
          <a:ln w="38100" cmpd="sng"/>
        </p:spPr>
        <p:style>
          <a:lnRef idx="1">
            <a:schemeClr val="dk1"/>
          </a:lnRef>
          <a:fillRef idx="0">
            <a:schemeClr val="dk1"/>
          </a:fillRef>
          <a:effectRef idx="0">
            <a:schemeClr val="dk1"/>
          </a:effectRef>
          <a:fontRef idx="minor">
            <a:schemeClr val="tx1"/>
          </a:fontRef>
        </p:style>
      </p:cxnSp>
      <p:grpSp>
        <p:nvGrpSpPr>
          <p:cNvPr id="34" name="Group 33"/>
          <p:cNvGrpSpPr/>
          <p:nvPr/>
        </p:nvGrpSpPr>
        <p:grpSpPr>
          <a:xfrm rot="16200000">
            <a:off x="7166307" y="4573155"/>
            <a:ext cx="1339384" cy="842716"/>
            <a:chOff x="6232843" y="4034877"/>
            <a:chExt cx="2572490" cy="1618564"/>
          </a:xfrm>
        </p:grpSpPr>
        <p:sp>
          <p:nvSpPr>
            <p:cNvPr id="35" name="Rectangle 34"/>
            <p:cNvSpPr/>
            <p:nvPr/>
          </p:nvSpPr>
          <p:spPr>
            <a:xfrm>
              <a:off x="6715149" y="4034877"/>
              <a:ext cx="1845595" cy="372263"/>
            </a:xfrm>
            <a:prstGeom prst="rect">
              <a:avLst/>
            </a:prstGeom>
            <a:solidFill>
              <a:schemeClr val="tx2">
                <a:lumMod val="60000"/>
                <a:lumOff val="40000"/>
                <a:alpha val="50000"/>
              </a:schemeClr>
            </a:solidFill>
            <a:ln w="38100"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36" name="Rectangle 35"/>
            <p:cNvSpPr/>
            <p:nvPr/>
          </p:nvSpPr>
          <p:spPr>
            <a:xfrm>
              <a:off x="6362860" y="4651180"/>
              <a:ext cx="778850" cy="359455"/>
            </a:xfrm>
            <a:prstGeom prst="rect">
              <a:avLst/>
            </a:prstGeom>
            <a:solidFill>
              <a:schemeClr val="accent3">
                <a:lumMod val="75000"/>
                <a:alpha val="50000"/>
              </a:schemeClr>
            </a:solidFill>
            <a:ln w="381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37" name="Rectangle 36"/>
            <p:cNvSpPr/>
            <p:nvPr/>
          </p:nvSpPr>
          <p:spPr>
            <a:xfrm>
              <a:off x="6553200" y="5249602"/>
              <a:ext cx="1129274" cy="403839"/>
            </a:xfrm>
            <a:prstGeom prst="rect">
              <a:avLst/>
            </a:prstGeom>
            <a:solidFill>
              <a:schemeClr val="accent2">
                <a:lumMod val="75000"/>
                <a:alpha val="50000"/>
              </a:schemeClr>
            </a:solidFill>
            <a:ln w="38100"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cxnSp>
          <p:nvCxnSpPr>
            <p:cNvPr id="38" name="Straight Connector 37"/>
            <p:cNvCxnSpPr/>
            <p:nvPr/>
          </p:nvCxnSpPr>
          <p:spPr>
            <a:xfrm flipH="1">
              <a:off x="7677467" y="5448835"/>
              <a:ext cx="655436" cy="0"/>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6314251" y="5448835"/>
              <a:ext cx="230467" cy="0"/>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6232843" y="4810725"/>
              <a:ext cx="123742" cy="0"/>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7146256" y="4810306"/>
              <a:ext cx="655436" cy="0"/>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8560745" y="4197132"/>
              <a:ext cx="244588" cy="0"/>
            </a:xfrm>
            <a:prstGeom prst="line">
              <a:avLst/>
            </a:prstGeom>
            <a:ln w="381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6314251" y="4197131"/>
              <a:ext cx="394139" cy="0"/>
            </a:xfrm>
            <a:prstGeom prst="line">
              <a:avLst/>
            </a:prstGeom>
            <a:ln w="381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313088" y="4034878"/>
              <a:ext cx="0" cy="372262"/>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872505" y="4655478"/>
              <a:ext cx="0" cy="355157"/>
            </a:xfrm>
            <a:prstGeom prst="line">
              <a:avLst/>
            </a:prstGeom>
            <a:ln w="381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7076101" y="5249602"/>
              <a:ext cx="0" cy="403648"/>
            </a:xfrm>
            <a:prstGeom prst="line">
              <a:avLst/>
            </a:prstGeom>
            <a:ln w="3810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rot="16200000">
            <a:off x="6660813" y="4719288"/>
            <a:ext cx="934270" cy="276999"/>
          </a:xfrm>
          <a:prstGeom prst="rect">
            <a:avLst/>
          </a:prstGeom>
          <a:noFill/>
        </p:spPr>
        <p:txBody>
          <a:bodyPr wrap="none" rtlCol="0">
            <a:spAutoFit/>
          </a:bodyPr>
          <a:lstStyle/>
          <a:p>
            <a:pPr algn="ctr"/>
            <a:r>
              <a:rPr lang="en-US" sz="1200" b="1" dirty="0">
                <a:solidFill>
                  <a:prstClr val="black"/>
                </a:solidFill>
                <a:latin typeface="Arial"/>
                <a:cs typeface="Arial"/>
              </a:rPr>
              <a:t>Total culls</a:t>
            </a:r>
          </a:p>
        </p:txBody>
      </p:sp>
      <p:sp>
        <p:nvSpPr>
          <p:cNvPr id="48" name="Down Arrow 47"/>
          <p:cNvSpPr/>
          <p:nvPr/>
        </p:nvSpPr>
        <p:spPr>
          <a:xfrm>
            <a:off x="3170863" y="4025818"/>
            <a:ext cx="99238" cy="372256"/>
          </a:xfrm>
          <a:prstGeom prst="downArrow">
            <a:avLst/>
          </a:prstGeom>
          <a:solidFill>
            <a:srgbClr val="FF6600"/>
          </a:solidFill>
          <a:ln>
            <a:solidFill>
              <a:srgbClr val="FF6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Arial"/>
              <a:cs typeface="Arial"/>
            </a:endParaRPr>
          </a:p>
        </p:txBody>
      </p:sp>
      <p:sp>
        <p:nvSpPr>
          <p:cNvPr id="49" name="Freeform 48"/>
          <p:cNvSpPr/>
          <p:nvPr/>
        </p:nvSpPr>
        <p:spPr>
          <a:xfrm>
            <a:off x="3215649" y="3560158"/>
            <a:ext cx="124229" cy="656164"/>
          </a:xfrm>
          <a:custGeom>
            <a:avLst/>
            <a:gdLst>
              <a:gd name="connsiteX0" fmla="*/ 295586 w 308346"/>
              <a:gd name="connsiteY0" fmla="*/ 0 h 569333"/>
              <a:gd name="connsiteX1" fmla="*/ 273690 w 308346"/>
              <a:gd name="connsiteY1" fmla="*/ 459846 h 569333"/>
              <a:gd name="connsiteX2" fmla="*/ 0 w 308346"/>
              <a:gd name="connsiteY2" fmla="*/ 569333 h 569333"/>
              <a:gd name="connsiteX0" fmla="*/ 295586 w 297488"/>
              <a:gd name="connsiteY0" fmla="*/ 0 h 569333"/>
              <a:gd name="connsiteX1" fmla="*/ 197056 w 297488"/>
              <a:gd name="connsiteY1" fmla="*/ 394154 h 569333"/>
              <a:gd name="connsiteX2" fmla="*/ 0 w 297488"/>
              <a:gd name="connsiteY2" fmla="*/ 569333 h 569333"/>
              <a:gd name="connsiteX0" fmla="*/ 295586 w 323468"/>
              <a:gd name="connsiteY0" fmla="*/ 0 h 569333"/>
              <a:gd name="connsiteX1" fmla="*/ 197056 w 323468"/>
              <a:gd name="connsiteY1" fmla="*/ 394154 h 569333"/>
              <a:gd name="connsiteX2" fmla="*/ 0 w 323468"/>
              <a:gd name="connsiteY2" fmla="*/ 569333 h 569333"/>
              <a:gd name="connsiteX0" fmla="*/ 450332 w 450980"/>
              <a:gd name="connsiteY0" fmla="*/ 0 h 569333"/>
              <a:gd name="connsiteX1" fmla="*/ 67164 w 450980"/>
              <a:gd name="connsiteY1" fmla="*/ 339411 h 569333"/>
              <a:gd name="connsiteX2" fmla="*/ 154746 w 450980"/>
              <a:gd name="connsiteY2" fmla="*/ 569333 h 569333"/>
              <a:gd name="connsiteX0" fmla="*/ 536434 w 536876"/>
              <a:gd name="connsiteY0" fmla="*/ 0 h 645974"/>
              <a:gd name="connsiteX1" fmla="*/ 153266 w 536876"/>
              <a:gd name="connsiteY1" fmla="*/ 339411 h 645974"/>
              <a:gd name="connsiteX2" fmla="*/ 0 w 536876"/>
              <a:gd name="connsiteY2" fmla="*/ 645974 h 645974"/>
              <a:gd name="connsiteX0" fmla="*/ 537064 w 537420"/>
              <a:gd name="connsiteY0" fmla="*/ 0 h 645974"/>
              <a:gd name="connsiteX1" fmla="*/ 77262 w 537420"/>
              <a:gd name="connsiteY1" fmla="*/ 350360 h 645974"/>
              <a:gd name="connsiteX2" fmla="*/ 630 w 537420"/>
              <a:gd name="connsiteY2" fmla="*/ 645974 h 645974"/>
              <a:gd name="connsiteX0" fmla="*/ 538056 w 538418"/>
              <a:gd name="connsiteY0" fmla="*/ 0 h 645974"/>
              <a:gd name="connsiteX1" fmla="*/ 78254 w 538418"/>
              <a:gd name="connsiteY1" fmla="*/ 350360 h 645974"/>
              <a:gd name="connsiteX2" fmla="*/ 1622 w 538418"/>
              <a:gd name="connsiteY2" fmla="*/ 645974 h 645974"/>
              <a:gd name="connsiteX0" fmla="*/ 536434 w 536820"/>
              <a:gd name="connsiteY0" fmla="*/ 0 h 645974"/>
              <a:gd name="connsiteX1" fmla="*/ 100150 w 536820"/>
              <a:gd name="connsiteY1" fmla="*/ 313403 h 645974"/>
              <a:gd name="connsiteX2" fmla="*/ 0 w 536820"/>
              <a:gd name="connsiteY2" fmla="*/ 645974 h 645974"/>
              <a:gd name="connsiteX0" fmla="*/ 536434 w 536768"/>
              <a:gd name="connsiteY0" fmla="*/ 0 h 645974"/>
              <a:gd name="connsiteX1" fmla="*/ 100150 w 536768"/>
              <a:gd name="connsiteY1" fmla="*/ 313403 h 645974"/>
              <a:gd name="connsiteX2" fmla="*/ 0 w 536768"/>
              <a:gd name="connsiteY2" fmla="*/ 645974 h 645974"/>
              <a:gd name="connsiteX0" fmla="*/ 536773 w 537061"/>
              <a:gd name="connsiteY0" fmla="*/ 0 h 645974"/>
              <a:gd name="connsiteX1" fmla="*/ 33294 w 537061"/>
              <a:gd name="connsiteY1" fmla="*/ 310043 h 645974"/>
              <a:gd name="connsiteX2" fmla="*/ 339 w 537061"/>
              <a:gd name="connsiteY2" fmla="*/ 645974 h 645974"/>
              <a:gd name="connsiteX0" fmla="*/ 536434 w 536710"/>
              <a:gd name="connsiteY0" fmla="*/ 0 h 645974"/>
              <a:gd name="connsiteX1" fmla="*/ 32955 w 536710"/>
              <a:gd name="connsiteY1" fmla="*/ 310043 h 645974"/>
              <a:gd name="connsiteX2" fmla="*/ 0 w 536710"/>
              <a:gd name="connsiteY2" fmla="*/ 645974 h 645974"/>
              <a:gd name="connsiteX0" fmla="*/ 536434 w 536434"/>
              <a:gd name="connsiteY0" fmla="*/ 0 h 645974"/>
              <a:gd name="connsiteX1" fmla="*/ 196058 w 536434"/>
              <a:gd name="connsiteY1" fmla="*/ 225450 h 645974"/>
              <a:gd name="connsiteX2" fmla="*/ 32955 w 536434"/>
              <a:gd name="connsiteY2" fmla="*/ 310043 h 645974"/>
              <a:gd name="connsiteX3" fmla="*/ 0 w 536434"/>
              <a:gd name="connsiteY3" fmla="*/ 645974 h 645974"/>
              <a:gd name="connsiteX0" fmla="*/ 547391 w 547391"/>
              <a:gd name="connsiteY0" fmla="*/ 0 h 645974"/>
              <a:gd name="connsiteX1" fmla="*/ 448918 w 547391"/>
              <a:gd name="connsiteY1" fmla="*/ 252328 h 645974"/>
              <a:gd name="connsiteX2" fmla="*/ 43912 w 547391"/>
              <a:gd name="connsiteY2" fmla="*/ 310043 h 645974"/>
              <a:gd name="connsiteX3" fmla="*/ 10957 w 547391"/>
              <a:gd name="connsiteY3" fmla="*/ 645974 h 645974"/>
              <a:gd name="connsiteX0" fmla="*/ 538907 w 538907"/>
              <a:gd name="connsiteY0" fmla="*/ 0 h 645974"/>
              <a:gd name="connsiteX1" fmla="*/ 440434 w 538907"/>
              <a:gd name="connsiteY1" fmla="*/ 252328 h 645974"/>
              <a:gd name="connsiteX2" fmla="*/ 55586 w 538907"/>
              <a:gd name="connsiteY2" fmla="*/ 387316 h 645974"/>
              <a:gd name="connsiteX3" fmla="*/ 2473 w 538907"/>
              <a:gd name="connsiteY3" fmla="*/ 645974 h 645974"/>
              <a:gd name="connsiteX0" fmla="*/ 538907 w 538907"/>
              <a:gd name="connsiteY0" fmla="*/ 0 h 645974"/>
              <a:gd name="connsiteX1" fmla="*/ 440434 w 538907"/>
              <a:gd name="connsiteY1" fmla="*/ 252328 h 645974"/>
              <a:gd name="connsiteX2" fmla="*/ 55586 w 538907"/>
              <a:gd name="connsiteY2" fmla="*/ 387316 h 645974"/>
              <a:gd name="connsiteX3" fmla="*/ 2473 w 538907"/>
              <a:gd name="connsiteY3" fmla="*/ 645974 h 645974"/>
              <a:gd name="connsiteX0" fmla="*/ 541524 w 541524"/>
              <a:gd name="connsiteY0" fmla="*/ 0 h 645974"/>
              <a:gd name="connsiteX1" fmla="*/ 500167 w 541524"/>
              <a:gd name="connsiteY1" fmla="*/ 312803 h 645974"/>
              <a:gd name="connsiteX2" fmla="*/ 58203 w 541524"/>
              <a:gd name="connsiteY2" fmla="*/ 387316 h 645974"/>
              <a:gd name="connsiteX3" fmla="*/ 5090 w 541524"/>
              <a:gd name="connsiteY3" fmla="*/ 645974 h 645974"/>
              <a:gd name="connsiteX0" fmla="*/ 541524 w 541529"/>
              <a:gd name="connsiteY0" fmla="*/ 0 h 645974"/>
              <a:gd name="connsiteX1" fmla="*/ 500167 w 541529"/>
              <a:gd name="connsiteY1" fmla="*/ 312803 h 645974"/>
              <a:gd name="connsiteX2" fmla="*/ 58203 w 541529"/>
              <a:gd name="connsiteY2" fmla="*/ 387316 h 645974"/>
              <a:gd name="connsiteX3" fmla="*/ 5090 w 541529"/>
              <a:gd name="connsiteY3" fmla="*/ 645974 h 645974"/>
              <a:gd name="connsiteX0" fmla="*/ 541524 w 541879"/>
              <a:gd name="connsiteY0" fmla="*/ 0 h 645974"/>
              <a:gd name="connsiteX1" fmla="*/ 500167 w 541879"/>
              <a:gd name="connsiteY1" fmla="*/ 312803 h 645974"/>
              <a:gd name="connsiteX2" fmla="*/ 58203 w 541879"/>
              <a:gd name="connsiteY2" fmla="*/ 387316 h 645974"/>
              <a:gd name="connsiteX3" fmla="*/ 5090 w 541879"/>
              <a:gd name="connsiteY3" fmla="*/ 645974 h 645974"/>
              <a:gd name="connsiteX0" fmla="*/ 538513 w 538514"/>
              <a:gd name="connsiteY0" fmla="*/ 0 h 645974"/>
              <a:gd name="connsiteX1" fmla="*/ 429961 w 538514"/>
              <a:gd name="connsiteY1" fmla="*/ 306084 h 645974"/>
              <a:gd name="connsiteX2" fmla="*/ 55192 w 538514"/>
              <a:gd name="connsiteY2" fmla="*/ 387316 h 645974"/>
              <a:gd name="connsiteX3" fmla="*/ 2079 w 538514"/>
              <a:gd name="connsiteY3" fmla="*/ 645974 h 645974"/>
              <a:gd name="connsiteX0" fmla="*/ 538513 w 538516"/>
              <a:gd name="connsiteY0" fmla="*/ 0 h 645974"/>
              <a:gd name="connsiteX1" fmla="*/ 429961 w 538516"/>
              <a:gd name="connsiteY1" fmla="*/ 306084 h 645974"/>
              <a:gd name="connsiteX2" fmla="*/ 55192 w 538516"/>
              <a:gd name="connsiteY2" fmla="*/ 387316 h 645974"/>
              <a:gd name="connsiteX3" fmla="*/ 2079 w 538516"/>
              <a:gd name="connsiteY3" fmla="*/ 645974 h 645974"/>
              <a:gd name="connsiteX0" fmla="*/ 538513 w 538516"/>
              <a:gd name="connsiteY0" fmla="*/ 0 h 645974"/>
              <a:gd name="connsiteX1" fmla="*/ 429961 w 538516"/>
              <a:gd name="connsiteY1" fmla="*/ 306084 h 645974"/>
              <a:gd name="connsiteX2" fmla="*/ 55192 w 538516"/>
              <a:gd name="connsiteY2" fmla="*/ 387316 h 645974"/>
              <a:gd name="connsiteX3" fmla="*/ 2079 w 538516"/>
              <a:gd name="connsiteY3" fmla="*/ 645974 h 645974"/>
              <a:gd name="connsiteX0" fmla="*/ 348013 w 449858"/>
              <a:gd name="connsiteY0" fmla="*/ 0 h 627831"/>
              <a:gd name="connsiteX1" fmla="*/ 429961 w 449858"/>
              <a:gd name="connsiteY1" fmla="*/ 287941 h 627831"/>
              <a:gd name="connsiteX2" fmla="*/ 55192 w 449858"/>
              <a:gd name="connsiteY2" fmla="*/ 369173 h 627831"/>
              <a:gd name="connsiteX3" fmla="*/ 2079 w 449858"/>
              <a:gd name="connsiteY3" fmla="*/ 627831 h 627831"/>
              <a:gd name="connsiteX0" fmla="*/ 429961 w 429961"/>
              <a:gd name="connsiteY0" fmla="*/ 0 h 339890"/>
              <a:gd name="connsiteX1" fmla="*/ 55192 w 429961"/>
              <a:gd name="connsiteY1" fmla="*/ 81232 h 339890"/>
              <a:gd name="connsiteX2" fmla="*/ 2079 w 429961"/>
              <a:gd name="connsiteY2" fmla="*/ 339890 h 339890"/>
              <a:gd name="connsiteX0" fmla="*/ 155739 w 155739"/>
              <a:gd name="connsiteY0" fmla="*/ 0 h 666461"/>
              <a:gd name="connsiteX1" fmla="*/ 53113 w 155739"/>
              <a:gd name="connsiteY1" fmla="*/ 407803 h 666461"/>
              <a:gd name="connsiteX2" fmla="*/ 0 w 155739"/>
              <a:gd name="connsiteY2" fmla="*/ 666461 h 666461"/>
              <a:gd name="connsiteX0" fmla="*/ 155739 w 155761"/>
              <a:gd name="connsiteY0" fmla="*/ 0 h 666461"/>
              <a:gd name="connsiteX1" fmla="*/ 53113 w 155761"/>
              <a:gd name="connsiteY1" fmla="*/ 407803 h 666461"/>
              <a:gd name="connsiteX2" fmla="*/ 0 w 155761"/>
              <a:gd name="connsiteY2" fmla="*/ 666461 h 666461"/>
              <a:gd name="connsiteX0" fmla="*/ 131712 w 131741"/>
              <a:gd name="connsiteY0" fmla="*/ 0 h 663029"/>
              <a:gd name="connsiteX1" fmla="*/ 53113 w 131741"/>
              <a:gd name="connsiteY1" fmla="*/ 404371 h 663029"/>
              <a:gd name="connsiteX2" fmla="*/ 0 w 131741"/>
              <a:gd name="connsiteY2" fmla="*/ 663029 h 663029"/>
              <a:gd name="connsiteX0" fmla="*/ 128280 w 128311"/>
              <a:gd name="connsiteY0" fmla="*/ 0 h 659596"/>
              <a:gd name="connsiteX1" fmla="*/ 53113 w 128311"/>
              <a:gd name="connsiteY1" fmla="*/ 400938 h 659596"/>
              <a:gd name="connsiteX2" fmla="*/ 0 w 128311"/>
              <a:gd name="connsiteY2" fmla="*/ 659596 h 659596"/>
              <a:gd name="connsiteX0" fmla="*/ 117983 w 118019"/>
              <a:gd name="connsiteY0" fmla="*/ 0 h 656164"/>
              <a:gd name="connsiteX1" fmla="*/ 53113 w 118019"/>
              <a:gd name="connsiteY1" fmla="*/ 397506 h 656164"/>
              <a:gd name="connsiteX2" fmla="*/ 0 w 118019"/>
              <a:gd name="connsiteY2" fmla="*/ 656164 h 656164"/>
              <a:gd name="connsiteX0" fmla="*/ 119484 w 119503"/>
              <a:gd name="connsiteY0" fmla="*/ 0 h 656164"/>
              <a:gd name="connsiteX1" fmla="*/ 13425 w 119503"/>
              <a:gd name="connsiteY1" fmla="*/ 383776 h 656164"/>
              <a:gd name="connsiteX2" fmla="*/ 1501 w 119503"/>
              <a:gd name="connsiteY2" fmla="*/ 656164 h 656164"/>
              <a:gd name="connsiteX0" fmla="*/ 118383 w 118403"/>
              <a:gd name="connsiteY0" fmla="*/ 0 h 656164"/>
              <a:gd name="connsiteX1" fmla="*/ 15757 w 118403"/>
              <a:gd name="connsiteY1" fmla="*/ 383776 h 656164"/>
              <a:gd name="connsiteX2" fmla="*/ 400 w 118403"/>
              <a:gd name="connsiteY2" fmla="*/ 656164 h 656164"/>
              <a:gd name="connsiteX0" fmla="*/ 117983 w 118001"/>
              <a:gd name="connsiteY0" fmla="*/ 0 h 656164"/>
              <a:gd name="connsiteX1" fmla="*/ 15357 w 118001"/>
              <a:gd name="connsiteY1" fmla="*/ 383776 h 656164"/>
              <a:gd name="connsiteX2" fmla="*/ 0 w 118001"/>
              <a:gd name="connsiteY2" fmla="*/ 656164 h 656164"/>
              <a:gd name="connsiteX0" fmla="*/ 124204 w 124229"/>
              <a:gd name="connsiteY0" fmla="*/ 0 h 656164"/>
              <a:gd name="connsiteX1" fmla="*/ 21578 w 124229"/>
              <a:gd name="connsiteY1" fmla="*/ 383776 h 656164"/>
              <a:gd name="connsiteX2" fmla="*/ 6221 w 124229"/>
              <a:gd name="connsiteY2" fmla="*/ 656164 h 656164"/>
            </a:gdLst>
            <a:ahLst/>
            <a:cxnLst>
              <a:cxn ang="0">
                <a:pos x="connsiteX0" y="connsiteY0"/>
              </a:cxn>
              <a:cxn ang="0">
                <a:pos x="connsiteX1" y="connsiteY1"/>
              </a:cxn>
              <a:cxn ang="0">
                <a:pos x="connsiteX2" y="connsiteY2"/>
              </a:cxn>
            </a:cxnLst>
            <a:rect l="l" t="t" r="r" b="b"/>
            <a:pathLst>
              <a:path w="124229" h="656164">
                <a:moveTo>
                  <a:pt x="124204" y="0"/>
                </a:moveTo>
                <a:cubicBezTo>
                  <a:pt x="125739" y="222714"/>
                  <a:pt x="58405" y="260686"/>
                  <a:pt x="21578" y="383776"/>
                </a:cubicBezTo>
                <a:cubicBezTo>
                  <a:pt x="-15249" y="506866"/>
                  <a:pt x="6221" y="656164"/>
                  <a:pt x="6221" y="656164"/>
                </a:cubicBezTo>
              </a:path>
            </a:pathLst>
          </a:custGeom>
          <a:ln w="76200" cmpd="sng">
            <a:solidFill>
              <a:srgbClr val="FF66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cs typeface="Arial"/>
            </a:endParaRPr>
          </a:p>
        </p:txBody>
      </p:sp>
      <p:cxnSp>
        <p:nvCxnSpPr>
          <p:cNvPr id="50" name="Straight Connector 49"/>
          <p:cNvCxnSpPr/>
          <p:nvPr/>
        </p:nvCxnSpPr>
        <p:spPr>
          <a:xfrm>
            <a:off x="3341042" y="1803397"/>
            <a:ext cx="0" cy="1766950"/>
          </a:xfrm>
          <a:prstGeom prst="line">
            <a:avLst/>
          </a:prstGeom>
          <a:ln w="38100" cmpd="sng">
            <a:solidFill>
              <a:srgbClr val="FF66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7277148" y="4224314"/>
            <a:ext cx="0" cy="1930297"/>
          </a:xfrm>
          <a:prstGeom prst="line">
            <a:avLst/>
          </a:prstGeom>
          <a:ln w="38100" cmpd="sng"/>
        </p:spPr>
        <p:style>
          <a:lnRef idx="1">
            <a:schemeClr val="dk1"/>
          </a:lnRef>
          <a:fillRef idx="0">
            <a:schemeClr val="dk1"/>
          </a:fillRef>
          <a:effectRef idx="0">
            <a:schemeClr val="dk1"/>
          </a:effectRef>
          <a:fontRef idx="minor">
            <a:schemeClr val="tx1"/>
          </a:fontRef>
        </p:style>
      </p:cxnSp>
      <p:sp>
        <p:nvSpPr>
          <p:cNvPr id="52" name="TextBox 51"/>
          <p:cNvSpPr txBox="1"/>
          <p:nvPr/>
        </p:nvSpPr>
        <p:spPr>
          <a:xfrm>
            <a:off x="3287006" y="3553326"/>
            <a:ext cx="753431" cy="523220"/>
          </a:xfrm>
          <a:prstGeom prst="rect">
            <a:avLst/>
          </a:prstGeom>
          <a:noFill/>
        </p:spPr>
        <p:txBody>
          <a:bodyPr wrap="none" rtlCol="0">
            <a:spAutoFit/>
          </a:bodyPr>
          <a:lstStyle/>
          <a:p>
            <a:pPr algn="ctr"/>
            <a:r>
              <a:rPr lang="en-US" sz="1400" b="1" dirty="0" smtClean="0">
                <a:solidFill>
                  <a:prstClr val="black"/>
                </a:solidFill>
                <a:latin typeface="Arial"/>
                <a:cs typeface="Arial"/>
              </a:rPr>
              <a:t>26 Feb</a:t>
            </a:r>
          </a:p>
          <a:p>
            <a:pPr algn="ctr"/>
            <a:r>
              <a:rPr lang="en-US" sz="1400" b="1" dirty="0" smtClean="0">
                <a:solidFill>
                  <a:prstClr val="black"/>
                </a:solidFill>
                <a:latin typeface="Arial"/>
                <a:cs typeface="Arial"/>
              </a:rPr>
              <a:t>2001</a:t>
            </a:r>
            <a:endParaRPr lang="en-US" sz="1400" b="1" dirty="0">
              <a:solidFill>
                <a:prstClr val="black"/>
              </a:solidFill>
              <a:latin typeface="Arial"/>
              <a:cs typeface="Arial"/>
            </a:endParaRPr>
          </a:p>
        </p:txBody>
      </p:sp>
      <p:sp>
        <p:nvSpPr>
          <p:cNvPr id="53" name="TextBox 52"/>
          <p:cNvSpPr txBox="1"/>
          <p:nvPr/>
        </p:nvSpPr>
        <p:spPr>
          <a:xfrm>
            <a:off x="7468776" y="6088519"/>
            <a:ext cx="753431" cy="523220"/>
          </a:xfrm>
          <a:prstGeom prst="rect">
            <a:avLst/>
          </a:prstGeom>
          <a:noFill/>
        </p:spPr>
        <p:txBody>
          <a:bodyPr wrap="none" rtlCol="0">
            <a:spAutoFit/>
          </a:bodyPr>
          <a:lstStyle/>
          <a:p>
            <a:pPr algn="ctr"/>
            <a:r>
              <a:rPr lang="en-US" sz="1400" b="1" dirty="0" smtClean="0">
                <a:solidFill>
                  <a:prstClr val="black"/>
                </a:solidFill>
                <a:latin typeface="Arial"/>
                <a:cs typeface="Arial"/>
              </a:rPr>
              <a:t>26 Feb</a:t>
            </a:r>
          </a:p>
          <a:p>
            <a:pPr algn="ctr"/>
            <a:r>
              <a:rPr lang="en-US" sz="1400" b="1" dirty="0" smtClean="0">
                <a:solidFill>
                  <a:prstClr val="black"/>
                </a:solidFill>
                <a:latin typeface="Arial"/>
                <a:cs typeface="Arial"/>
              </a:rPr>
              <a:t>2001</a:t>
            </a:r>
            <a:endParaRPr lang="en-US" sz="1400" b="1" dirty="0">
              <a:solidFill>
                <a:prstClr val="black"/>
              </a:solidFill>
              <a:latin typeface="Arial"/>
              <a:cs typeface="Arial"/>
            </a:endParaRPr>
          </a:p>
        </p:txBody>
      </p:sp>
    </p:spTree>
    <p:extLst>
      <p:ext uri="{BB962C8B-B14F-4D97-AF65-F5344CB8AC3E}">
        <p14:creationId xmlns:p14="http://schemas.microsoft.com/office/powerpoint/2010/main" val="40199715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lls_inf_cases.pdf"/>
          <p:cNvPicPr>
            <a:picLocks noChangeAspect="1"/>
          </p:cNvPicPr>
          <p:nvPr/>
        </p:nvPicPr>
        <p:blipFill rotWithShape="1">
          <a:blip r:embed="rId3">
            <a:extLst>
              <a:ext uri="{28A0092B-C50C-407E-A947-70E740481C1C}">
                <a14:useLocalDpi xmlns:a14="http://schemas.microsoft.com/office/drawing/2010/main" val="0"/>
              </a:ext>
            </a:extLst>
          </a:blip>
          <a:srcRect t="6549"/>
          <a:stretch/>
        </p:blipFill>
        <p:spPr>
          <a:xfrm>
            <a:off x="2661932" y="888998"/>
            <a:ext cx="6865078" cy="2851320"/>
          </a:xfrm>
          <a:prstGeom prst="rect">
            <a:avLst/>
          </a:prstGeom>
        </p:spPr>
      </p:pic>
      <p:sp>
        <p:nvSpPr>
          <p:cNvPr id="4" name="Rectangle 3"/>
          <p:cNvSpPr/>
          <p:nvPr/>
        </p:nvSpPr>
        <p:spPr>
          <a:xfrm>
            <a:off x="6400823" y="1335058"/>
            <a:ext cx="3725333" cy="138853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5" name="Rectangle 4"/>
          <p:cNvSpPr/>
          <p:nvPr/>
        </p:nvSpPr>
        <p:spPr>
          <a:xfrm>
            <a:off x="2173604" y="837341"/>
            <a:ext cx="853380" cy="28641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6" name="Rectangle 5"/>
          <p:cNvSpPr/>
          <p:nvPr/>
        </p:nvSpPr>
        <p:spPr>
          <a:xfrm flipV="1">
            <a:off x="2901737" y="3451729"/>
            <a:ext cx="6445486" cy="56135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cxnSp>
        <p:nvCxnSpPr>
          <p:cNvPr id="7" name="Straight Connector 6"/>
          <p:cNvCxnSpPr/>
          <p:nvPr/>
        </p:nvCxnSpPr>
        <p:spPr>
          <a:xfrm>
            <a:off x="2997613" y="3453299"/>
            <a:ext cx="6857610" cy="0"/>
          </a:xfrm>
          <a:prstGeom prst="line">
            <a:avLst/>
          </a:prstGeom>
          <a:ln w="38100" cmpd="sng"/>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V="1">
            <a:off x="3016721" y="1130712"/>
            <a:ext cx="0" cy="2337950"/>
          </a:xfrm>
          <a:prstGeom prst="line">
            <a:avLst/>
          </a:prstGeom>
          <a:ln w="38100" cmpd="sng"/>
        </p:spPr>
        <p:style>
          <a:lnRef idx="1">
            <a:schemeClr val="dk1"/>
          </a:lnRef>
          <a:fillRef idx="0">
            <a:schemeClr val="dk1"/>
          </a:fillRef>
          <a:effectRef idx="0">
            <a:schemeClr val="dk1"/>
          </a:effectRef>
          <a:fontRef idx="minor">
            <a:schemeClr val="tx1"/>
          </a:fontRef>
        </p:style>
      </p:cxnSp>
      <p:sp>
        <p:nvSpPr>
          <p:cNvPr id="9" name="TextBox 8"/>
          <p:cNvSpPr txBox="1"/>
          <p:nvPr/>
        </p:nvSpPr>
        <p:spPr>
          <a:xfrm rot="16200000">
            <a:off x="2349890" y="1303340"/>
            <a:ext cx="789299" cy="338554"/>
          </a:xfrm>
          <a:prstGeom prst="rect">
            <a:avLst/>
          </a:prstGeom>
          <a:noFill/>
        </p:spPr>
        <p:txBody>
          <a:bodyPr wrap="none" rtlCol="0">
            <a:spAutoFit/>
          </a:bodyPr>
          <a:lstStyle/>
          <a:p>
            <a:pPr algn="ctr"/>
            <a:r>
              <a:rPr lang="en-US" sz="1600" b="1" dirty="0" smtClean="0">
                <a:solidFill>
                  <a:prstClr val="black"/>
                </a:solidFill>
                <a:latin typeface="Arial"/>
                <a:cs typeface="Arial"/>
              </a:rPr>
              <a:t>Cases</a:t>
            </a:r>
            <a:endParaRPr lang="en-US" sz="1600" b="1" dirty="0">
              <a:solidFill>
                <a:prstClr val="black"/>
              </a:solidFill>
              <a:latin typeface="Arial"/>
              <a:cs typeface="Arial"/>
            </a:endParaRPr>
          </a:p>
        </p:txBody>
      </p:sp>
      <p:sp>
        <p:nvSpPr>
          <p:cNvPr id="10" name="TextBox 9"/>
          <p:cNvSpPr txBox="1"/>
          <p:nvPr/>
        </p:nvSpPr>
        <p:spPr>
          <a:xfrm>
            <a:off x="8267668" y="2401971"/>
            <a:ext cx="971340" cy="338554"/>
          </a:xfrm>
          <a:prstGeom prst="rect">
            <a:avLst/>
          </a:prstGeom>
          <a:noFill/>
        </p:spPr>
        <p:txBody>
          <a:bodyPr wrap="none" rtlCol="0">
            <a:spAutoFit/>
          </a:bodyPr>
          <a:lstStyle/>
          <a:p>
            <a:pPr algn="ctr"/>
            <a:r>
              <a:rPr lang="en-US" sz="1600" b="1" dirty="0" smtClean="0">
                <a:solidFill>
                  <a:prstClr val="white">
                    <a:lumMod val="50000"/>
                  </a:prstClr>
                </a:solidFill>
                <a:latin typeface="Arial"/>
                <a:cs typeface="Arial"/>
              </a:rPr>
              <a:t>Infected</a:t>
            </a:r>
            <a:endParaRPr lang="en-US" sz="1600" b="1" dirty="0">
              <a:solidFill>
                <a:prstClr val="white">
                  <a:lumMod val="50000"/>
                </a:prstClr>
              </a:solidFill>
              <a:latin typeface="Arial"/>
              <a:cs typeface="Arial"/>
            </a:endParaRPr>
          </a:p>
        </p:txBody>
      </p:sp>
      <p:sp>
        <p:nvSpPr>
          <p:cNvPr id="11" name="TextBox 10"/>
          <p:cNvSpPr txBox="1"/>
          <p:nvPr/>
        </p:nvSpPr>
        <p:spPr>
          <a:xfrm>
            <a:off x="8262258" y="2114216"/>
            <a:ext cx="811640" cy="338554"/>
          </a:xfrm>
          <a:prstGeom prst="rect">
            <a:avLst/>
          </a:prstGeom>
          <a:noFill/>
        </p:spPr>
        <p:txBody>
          <a:bodyPr wrap="none" rtlCol="0">
            <a:spAutoFit/>
          </a:bodyPr>
          <a:lstStyle/>
          <a:p>
            <a:pPr algn="ctr"/>
            <a:r>
              <a:rPr lang="en-US" sz="1600" b="1" dirty="0" smtClean="0">
                <a:solidFill>
                  <a:srgbClr val="FC7F82"/>
                </a:solidFill>
                <a:latin typeface="Arial"/>
                <a:cs typeface="Arial"/>
              </a:rPr>
              <a:t>Culled</a:t>
            </a:r>
            <a:endParaRPr lang="en-US" sz="1600" b="1" dirty="0">
              <a:solidFill>
                <a:srgbClr val="FC7F82"/>
              </a:solidFill>
              <a:latin typeface="Arial"/>
              <a:cs typeface="Arial"/>
            </a:endParaRPr>
          </a:p>
        </p:txBody>
      </p:sp>
      <p:sp>
        <p:nvSpPr>
          <p:cNvPr id="12" name="Rectangle 11"/>
          <p:cNvSpPr/>
          <p:nvPr/>
        </p:nvSpPr>
        <p:spPr>
          <a:xfrm>
            <a:off x="8144934" y="2125124"/>
            <a:ext cx="1216946" cy="632440"/>
          </a:xfrm>
          <a:prstGeom prst="rect">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13" name="TextBox 12"/>
          <p:cNvSpPr txBox="1"/>
          <p:nvPr/>
        </p:nvSpPr>
        <p:spPr>
          <a:xfrm>
            <a:off x="9168510" y="3418170"/>
            <a:ext cx="763600" cy="523220"/>
          </a:xfrm>
          <a:prstGeom prst="rect">
            <a:avLst/>
          </a:prstGeom>
          <a:noFill/>
        </p:spPr>
        <p:txBody>
          <a:bodyPr wrap="none" rtlCol="0">
            <a:spAutoFit/>
          </a:bodyPr>
          <a:lstStyle/>
          <a:p>
            <a:pPr algn="ctr"/>
            <a:r>
              <a:rPr lang="en-US" sz="1400" b="1" dirty="0" smtClean="0">
                <a:solidFill>
                  <a:prstClr val="black"/>
                </a:solidFill>
                <a:latin typeface="Arial"/>
                <a:cs typeface="Arial"/>
              </a:rPr>
              <a:t>24 Dec</a:t>
            </a:r>
          </a:p>
          <a:p>
            <a:pPr algn="ctr"/>
            <a:r>
              <a:rPr lang="en-US" sz="1400" b="1" dirty="0" smtClean="0">
                <a:solidFill>
                  <a:prstClr val="black"/>
                </a:solidFill>
                <a:latin typeface="Arial"/>
                <a:cs typeface="Arial"/>
              </a:rPr>
              <a:t>2001</a:t>
            </a:r>
            <a:endParaRPr lang="en-US" sz="1400" b="1" dirty="0">
              <a:solidFill>
                <a:prstClr val="black"/>
              </a:solidFill>
              <a:latin typeface="Arial"/>
              <a:cs typeface="Arial"/>
            </a:endParaRPr>
          </a:p>
        </p:txBody>
      </p:sp>
      <p:sp>
        <p:nvSpPr>
          <p:cNvPr id="14" name="TextBox 13"/>
          <p:cNvSpPr txBox="1"/>
          <p:nvPr/>
        </p:nvSpPr>
        <p:spPr>
          <a:xfrm>
            <a:off x="2793915" y="5576836"/>
            <a:ext cx="989073" cy="307777"/>
          </a:xfrm>
          <a:prstGeom prst="rect">
            <a:avLst/>
          </a:prstGeom>
          <a:noFill/>
        </p:spPr>
        <p:txBody>
          <a:bodyPr wrap="none" rtlCol="0">
            <a:spAutoFit/>
          </a:bodyPr>
          <a:lstStyle/>
          <a:p>
            <a:r>
              <a:rPr lang="en-US" sz="1400" b="1" dirty="0" smtClean="0">
                <a:solidFill>
                  <a:srgbClr val="1F497D">
                    <a:lumMod val="60000"/>
                    <a:lumOff val="40000"/>
                  </a:srgbClr>
                </a:solidFill>
                <a:latin typeface="Arial"/>
                <a:cs typeface="Arial"/>
              </a:rPr>
              <a:t>Control A</a:t>
            </a:r>
            <a:endParaRPr lang="en-US" sz="1400" b="1" dirty="0">
              <a:solidFill>
                <a:srgbClr val="1F497D">
                  <a:lumMod val="60000"/>
                  <a:lumOff val="40000"/>
                </a:srgbClr>
              </a:solidFill>
              <a:latin typeface="Arial"/>
              <a:cs typeface="Arial"/>
            </a:endParaRPr>
          </a:p>
        </p:txBody>
      </p:sp>
      <p:sp>
        <p:nvSpPr>
          <p:cNvPr id="15" name="TextBox 14"/>
          <p:cNvSpPr txBox="1"/>
          <p:nvPr/>
        </p:nvSpPr>
        <p:spPr>
          <a:xfrm>
            <a:off x="2790621" y="5884613"/>
            <a:ext cx="1002398" cy="307777"/>
          </a:xfrm>
          <a:prstGeom prst="rect">
            <a:avLst/>
          </a:prstGeom>
          <a:noFill/>
        </p:spPr>
        <p:txBody>
          <a:bodyPr wrap="none" rtlCol="0">
            <a:spAutoFit/>
          </a:bodyPr>
          <a:lstStyle/>
          <a:p>
            <a:r>
              <a:rPr lang="en-US" sz="1400" b="1" dirty="0" smtClean="0">
                <a:solidFill>
                  <a:srgbClr val="9BBB59">
                    <a:lumMod val="75000"/>
                  </a:srgbClr>
                </a:solidFill>
                <a:latin typeface="Arial"/>
                <a:cs typeface="Arial"/>
              </a:rPr>
              <a:t>Control B</a:t>
            </a:r>
            <a:endParaRPr lang="en-US" sz="1400" b="1" dirty="0">
              <a:solidFill>
                <a:srgbClr val="9BBB59">
                  <a:lumMod val="75000"/>
                </a:srgbClr>
              </a:solidFill>
              <a:latin typeface="Arial"/>
              <a:cs typeface="Arial"/>
            </a:endParaRPr>
          </a:p>
        </p:txBody>
      </p:sp>
      <p:sp>
        <p:nvSpPr>
          <p:cNvPr id="16" name="TextBox 15"/>
          <p:cNvSpPr txBox="1"/>
          <p:nvPr/>
        </p:nvSpPr>
        <p:spPr>
          <a:xfrm>
            <a:off x="2790621" y="6181375"/>
            <a:ext cx="1002398" cy="307777"/>
          </a:xfrm>
          <a:prstGeom prst="rect">
            <a:avLst/>
          </a:prstGeom>
          <a:noFill/>
        </p:spPr>
        <p:txBody>
          <a:bodyPr wrap="none" rtlCol="0">
            <a:spAutoFit/>
          </a:bodyPr>
          <a:lstStyle/>
          <a:p>
            <a:r>
              <a:rPr lang="en-US" sz="1400" b="1" dirty="0" smtClean="0">
                <a:solidFill>
                  <a:srgbClr val="C0504D">
                    <a:lumMod val="75000"/>
                  </a:srgbClr>
                </a:solidFill>
                <a:latin typeface="Arial"/>
                <a:cs typeface="Arial"/>
              </a:rPr>
              <a:t>Control C</a:t>
            </a:r>
            <a:endParaRPr lang="en-US" sz="1400" b="1" dirty="0">
              <a:solidFill>
                <a:srgbClr val="C0504D">
                  <a:lumMod val="75000"/>
                </a:srgbClr>
              </a:solidFill>
              <a:latin typeface="Arial"/>
              <a:cs typeface="Arial"/>
            </a:endParaRPr>
          </a:p>
        </p:txBody>
      </p:sp>
      <p:sp>
        <p:nvSpPr>
          <p:cNvPr id="17" name="Rectangle 16"/>
          <p:cNvSpPr/>
          <p:nvPr/>
        </p:nvSpPr>
        <p:spPr>
          <a:xfrm>
            <a:off x="4865629" y="4589875"/>
            <a:ext cx="1494666" cy="956952"/>
          </a:xfrm>
          <a:prstGeom prst="rect">
            <a:avLst/>
          </a:prstGeom>
          <a:ln w="57150" cmpd="sng"/>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prstClr val="black"/>
                </a:solidFill>
                <a:latin typeface="Arial"/>
                <a:cs typeface="Arial"/>
              </a:rPr>
              <a:t>Predictive</a:t>
            </a:r>
          </a:p>
          <a:p>
            <a:pPr algn="ctr"/>
            <a:r>
              <a:rPr lang="en-US" dirty="0">
                <a:solidFill>
                  <a:prstClr val="black"/>
                </a:solidFill>
                <a:latin typeface="Arial"/>
                <a:cs typeface="Arial"/>
              </a:rPr>
              <a:t>m</a:t>
            </a:r>
            <a:r>
              <a:rPr lang="en-US" dirty="0" smtClean="0">
                <a:solidFill>
                  <a:prstClr val="black"/>
                </a:solidFill>
                <a:latin typeface="Arial"/>
                <a:cs typeface="Arial"/>
              </a:rPr>
              <a:t>odel</a:t>
            </a:r>
            <a:endParaRPr lang="en-US" dirty="0">
              <a:solidFill>
                <a:prstClr val="black"/>
              </a:solidFill>
              <a:latin typeface="Arial"/>
              <a:cs typeface="Arial"/>
            </a:endParaRPr>
          </a:p>
        </p:txBody>
      </p:sp>
      <p:sp>
        <p:nvSpPr>
          <p:cNvPr id="18" name="Right Arrow 17"/>
          <p:cNvSpPr/>
          <p:nvPr/>
        </p:nvSpPr>
        <p:spPr>
          <a:xfrm>
            <a:off x="4213301" y="4819092"/>
            <a:ext cx="480444" cy="28654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latin typeface="Arial"/>
              <a:cs typeface="Arial"/>
            </a:endParaRPr>
          </a:p>
        </p:txBody>
      </p:sp>
      <p:grpSp>
        <p:nvGrpSpPr>
          <p:cNvPr id="20" name="Group 19"/>
          <p:cNvGrpSpPr/>
          <p:nvPr/>
        </p:nvGrpSpPr>
        <p:grpSpPr>
          <a:xfrm>
            <a:off x="2702090" y="4139078"/>
            <a:ext cx="1068916" cy="1161095"/>
            <a:chOff x="1042913" y="2330318"/>
            <a:chExt cx="1068916" cy="1161095"/>
          </a:xfrm>
        </p:grpSpPr>
        <p:cxnSp>
          <p:nvCxnSpPr>
            <p:cNvPr id="21" name="Straight Connector 20"/>
            <p:cNvCxnSpPr/>
            <p:nvPr/>
          </p:nvCxnSpPr>
          <p:spPr>
            <a:xfrm>
              <a:off x="1047748" y="2552096"/>
              <a:ext cx="1064081"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047748" y="3067352"/>
              <a:ext cx="1064081"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042913" y="2777066"/>
              <a:ext cx="1068916"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042913" y="3304417"/>
              <a:ext cx="1068916"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1197429" y="2330318"/>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1349829" y="2337578"/>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1502229" y="2332743"/>
              <a:ext cx="0" cy="1151410"/>
            </a:xfrm>
            <a:prstGeom prst="line">
              <a:avLst/>
            </a:prstGeom>
            <a:ln w="12700" cmpd="sng">
              <a:solidFill>
                <a:srgbClr val="BFBFBF"/>
              </a:solidFill>
              <a:prstDash val="solid"/>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1654629" y="2340003"/>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1807029" y="2335168"/>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1959429" y="2330333"/>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grpSp>
      <p:sp>
        <p:nvSpPr>
          <p:cNvPr id="31" name="Rectangle 30"/>
          <p:cNvSpPr/>
          <p:nvPr/>
        </p:nvSpPr>
        <p:spPr>
          <a:xfrm>
            <a:off x="2690011" y="4141506"/>
            <a:ext cx="1076176" cy="1151410"/>
          </a:xfrm>
          <a:prstGeom prst="rect">
            <a:avLst/>
          </a:prstGeom>
          <a:noFill/>
          <a:ln w="28575"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solidFill>
                  <a:prstClr val="black"/>
                </a:solidFill>
                <a:latin typeface="Arial"/>
                <a:cs typeface="Arial"/>
              </a:rPr>
              <a:t>Data</a:t>
            </a:r>
            <a:endParaRPr lang="en-US" sz="2400" dirty="0">
              <a:solidFill>
                <a:prstClr val="black"/>
              </a:solidFill>
              <a:latin typeface="Arial"/>
              <a:cs typeface="Arial"/>
            </a:endParaRPr>
          </a:p>
        </p:txBody>
      </p:sp>
      <p:sp>
        <p:nvSpPr>
          <p:cNvPr id="32" name="Rectangle 31"/>
          <p:cNvSpPr/>
          <p:nvPr/>
        </p:nvSpPr>
        <p:spPr>
          <a:xfrm>
            <a:off x="2709345" y="5445316"/>
            <a:ext cx="1076176" cy="1151410"/>
          </a:xfrm>
          <a:prstGeom prst="rect">
            <a:avLst/>
          </a:prstGeom>
          <a:noFill/>
          <a:ln w="28575"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prstClr val="black"/>
              </a:solidFill>
              <a:latin typeface="Arial"/>
              <a:cs typeface="Arial"/>
            </a:endParaRPr>
          </a:p>
        </p:txBody>
      </p:sp>
      <p:sp>
        <p:nvSpPr>
          <p:cNvPr id="48" name="Down Arrow 47"/>
          <p:cNvSpPr/>
          <p:nvPr/>
        </p:nvSpPr>
        <p:spPr>
          <a:xfrm>
            <a:off x="3170863" y="4025818"/>
            <a:ext cx="99238" cy="372256"/>
          </a:xfrm>
          <a:prstGeom prst="downArrow">
            <a:avLst/>
          </a:prstGeom>
          <a:solidFill>
            <a:srgbClr val="FF6600"/>
          </a:solidFill>
          <a:ln>
            <a:solidFill>
              <a:srgbClr val="FF6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Arial"/>
              <a:cs typeface="Arial"/>
            </a:endParaRPr>
          </a:p>
        </p:txBody>
      </p:sp>
      <p:sp>
        <p:nvSpPr>
          <p:cNvPr id="49" name="Freeform 48"/>
          <p:cNvSpPr/>
          <p:nvPr/>
        </p:nvSpPr>
        <p:spPr>
          <a:xfrm>
            <a:off x="3215649" y="3560158"/>
            <a:ext cx="124229" cy="656164"/>
          </a:xfrm>
          <a:custGeom>
            <a:avLst/>
            <a:gdLst>
              <a:gd name="connsiteX0" fmla="*/ 295586 w 308346"/>
              <a:gd name="connsiteY0" fmla="*/ 0 h 569333"/>
              <a:gd name="connsiteX1" fmla="*/ 273690 w 308346"/>
              <a:gd name="connsiteY1" fmla="*/ 459846 h 569333"/>
              <a:gd name="connsiteX2" fmla="*/ 0 w 308346"/>
              <a:gd name="connsiteY2" fmla="*/ 569333 h 569333"/>
              <a:gd name="connsiteX0" fmla="*/ 295586 w 297488"/>
              <a:gd name="connsiteY0" fmla="*/ 0 h 569333"/>
              <a:gd name="connsiteX1" fmla="*/ 197056 w 297488"/>
              <a:gd name="connsiteY1" fmla="*/ 394154 h 569333"/>
              <a:gd name="connsiteX2" fmla="*/ 0 w 297488"/>
              <a:gd name="connsiteY2" fmla="*/ 569333 h 569333"/>
              <a:gd name="connsiteX0" fmla="*/ 295586 w 323468"/>
              <a:gd name="connsiteY0" fmla="*/ 0 h 569333"/>
              <a:gd name="connsiteX1" fmla="*/ 197056 w 323468"/>
              <a:gd name="connsiteY1" fmla="*/ 394154 h 569333"/>
              <a:gd name="connsiteX2" fmla="*/ 0 w 323468"/>
              <a:gd name="connsiteY2" fmla="*/ 569333 h 569333"/>
              <a:gd name="connsiteX0" fmla="*/ 450332 w 450980"/>
              <a:gd name="connsiteY0" fmla="*/ 0 h 569333"/>
              <a:gd name="connsiteX1" fmla="*/ 67164 w 450980"/>
              <a:gd name="connsiteY1" fmla="*/ 339411 h 569333"/>
              <a:gd name="connsiteX2" fmla="*/ 154746 w 450980"/>
              <a:gd name="connsiteY2" fmla="*/ 569333 h 569333"/>
              <a:gd name="connsiteX0" fmla="*/ 536434 w 536876"/>
              <a:gd name="connsiteY0" fmla="*/ 0 h 645974"/>
              <a:gd name="connsiteX1" fmla="*/ 153266 w 536876"/>
              <a:gd name="connsiteY1" fmla="*/ 339411 h 645974"/>
              <a:gd name="connsiteX2" fmla="*/ 0 w 536876"/>
              <a:gd name="connsiteY2" fmla="*/ 645974 h 645974"/>
              <a:gd name="connsiteX0" fmla="*/ 537064 w 537420"/>
              <a:gd name="connsiteY0" fmla="*/ 0 h 645974"/>
              <a:gd name="connsiteX1" fmla="*/ 77262 w 537420"/>
              <a:gd name="connsiteY1" fmla="*/ 350360 h 645974"/>
              <a:gd name="connsiteX2" fmla="*/ 630 w 537420"/>
              <a:gd name="connsiteY2" fmla="*/ 645974 h 645974"/>
              <a:gd name="connsiteX0" fmla="*/ 538056 w 538418"/>
              <a:gd name="connsiteY0" fmla="*/ 0 h 645974"/>
              <a:gd name="connsiteX1" fmla="*/ 78254 w 538418"/>
              <a:gd name="connsiteY1" fmla="*/ 350360 h 645974"/>
              <a:gd name="connsiteX2" fmla="*/ 1622 w 538418"/>
              <a:gd name="connsiteY2" fmla="*/ 645974 h 645974"/>
              <a:gd name="connsiteX0" fmla="*/ 536434 w 536820"/>
              <a:gd name="connsiteY0" fmla="*/ 0 h 645974"/>
              <a:gd name="connsiteX1" fmla="*/ 100150 w 536820"/>
              <a:gd name="connsiteY1" fmla="*/ 313403 h 645974"/>
              <a:gd name="connsiteX2" fmla="*/ 0 w 536820"/>
              <a:gd name="connsiteY2" fmla="*/ 645974 h 645974"/>
              <a:gd name="connsiteX0" fmla="*/ 536434 w 536768"/>
              <a:gd name="connsiteY0" fmla="*/ 0 h 645974"/>
              <a:gd name="connsiteX1" fmla="*/ 100150 w 536768"/>
              <a:gd name="connsiteY1" fmla="*/ 313403 h 645974"/>
              <a:gd name="connsiteX2" fmla="*/ 0 w 536768"/>
              <a:gd name="connsiteY2" fmla="*/ 645974 h 645974"/>
              <a:gd name="connsiteX0" fmla="*/ 536773 w 537061"/>
              <a:gd name="connsiteY0" fmla="*/ 0 h 645974"/>
              <a:gd name="connsiteX1" fmla="*/ 33294 w 537061"/>
              <a:gd name="connsiteY1" fmla="*/ 310043 h 645974"/>
              <a:gd name="connsiteX2" fmla="*/ 339 w 537061"/>
              <a:gd name="connsiteY2" fmla="*/ 645974 h 645974"/>
              <a:gd name="connsiteX0" fmla="*/ 536434 w 536710"/>
              <a:gd name="connsiteY0" fmla="*/ 0 h 645974"/>
              <a:gd name="connsiteX1" fmla="*/ 32955 w 536710"/>
              <a:gd name="connsiteY1" fmla="*/ 310043 h 645974"/>
              <a:gd name="connsiteX2" fmla="*/ 0 w 536710"/>
              <a:gd name="connsiteY2" fmla="*/ 645974 h 645974"/>
              <a:gd name="connsiteX0" fmla="*/ 536434 w 536434"/>
              <a:gd name="connsiteY0" fmla="*/ 0 h 645974"/>
              <a:gd name="connsiteX1" fmla="*/ 196058 w 536434"/>
              <a:gd name="connsiteY1" fmla="*/ 225450 h 645974"/>
              <a:gd name="connsiteX2" fmla="*/ 32955 w 536434"/>
              <a:gd name="connsiteY2" fmla="*/ 310043 h 645974"/>
              <a:gd name="connsiteX3" fmla="*/ 0 w 536434"/>
              <a:gd name="connsiteY3" fmla="*/ 645974 h 645974"/>
              <a:gd name="connsiteX0" fmla="*/ 547391 w 547391"/>
              <a:gd name="connsiteY0" fmla="*/ 0 h 645974"/>
              <a:gd name="connsiteX1" fmla="*/ 448918 w 547391"/>
              <a:gd name="connsiteY1" fmla="*/ 252328 h 645974"/>
              <a:gd name="connsiteX2" fmla="*/ 43912 w 547391"/>
              <a:gd name="connsiteY2" fmla="*/ 310043 h 645974"/>
              <a:gd name="connsiteX3" fmla="*/ 10957 w 547391"/>
              <a:gd name="connsiteY3" fmla="*/ 645974 h 645974"/>
              <a:gd name="connsiteX0" fmla="*/ 538907 w 538907"/>
              <a:gd name="connsiteY0" fmla="*/ 0 h 645974"/>
              <a:gd name="connsiteX1" fmla="*/ 440434 w 538907"/>
              <a:gd name="connsiteY1" fmla="*/ 252328 h 645974"/>
              <a:gd name="connsiteX2" fmla="*/ 55586 w 538907"/>
              <a:gd name="connsiteY2" fmla="*/ 387316 h 645974"/>
              <a:gd name="connsiteX3" fmla="*/ 2473 w 538907"/>
              <a:gd name="connsiteY3" fmla="*/ 645974 h 645974"/>
              <a:gd name="connsiteX0" fmla="*/ 538907 w 538907"/>
              <a:gd name="connsiteY0" fmla="*/ 0 h 645974"/>
              <a:gd name="connsiteX1" fmla="*/ 440434 w 538907"/>
              <a:gd name="connsiteY1" fmla="*/ 252328 h 645974"/>
              <a:gd name="connsiteX2" fmla="*/ 55586 w 538907"/>
              <a:gd name="connsiteY2" fmla="*/ 387316 h 645974"/>
              <a:gd name="connsiteX3" fmla="*/ 2473 w 538907"/>
              <a:gd name="connsiteY3" fmla="*/ 645974 h 645974"/>
              <a:gd name="connsiteX0" fmla="*/ 541524 w 541524"/>
              <a:gd name="connsiteY0" fmla="*/ 0 h 645974"/>
              <a:gd name="connsiteX1" fmla="*/ 500167 w 541524"/>
              <a:gd name="connsiteY1" fmla="*/ 312803 h 645974"/>
              <a:gd name="connsiteX2" fmla="*/ 58203 w 541524"/>
              <a:gd name="connsiteY2" fmla="*/ 387316 h 645974"/>
              <a:gd name="connsiteX3" fmla="*/ 5090 w 541524"/>
              <a:gd name="connsiteY3" fmla="*/ 645974 h 645974"/>
              <a:gd name="connsiteX0" fmla="*/ 541524 w 541529"/>
              <a:gd name="connsiteY0" fmla="*/ 0 h 645974"/>
              <a:gd name="connsiteX1" fmla="*/ 500167 w 541529"/>
              <a:gd name="connsiteY1" fmla="*/ 312803 h 645974"/>
              <a:gd name="connsiteX2" fmla="*/ 58203 w 541529"/>
              <a:gd name="connsiteY2" fmla="*/ 387316 h 645974"/>
              <a:gd name="connsiteX3" fmla="*/ 5090 w 541529"/>
              <a:gd name="connsiteY3" fmla="*/ 645974 h 645974"/>
              <a:gd name="connsiteX0" fmla="*/ 541524 w 541879"/>
              <a:gd name="connsiteY0" fmla="*/ 0 h 645974"/>
              <a:gd name="connsiteX1" fmla="*/ 500167 w 541879"/>
              <a:gd name="connsiteY1" fmla="*/ 312803 h 645974"/>
              <a:gd name="connsiteX2" fmla="*/ 58203 w 541879"/>
              <a:gd name="connsiteY2" fmla="*/ 387316 h 645974"/>
              <a:gd name="connsiteX3" fmla="*/ 5090 w 541879"/>
              <a:gd name="connsiteY3" fmla="*/ 645974 h 645974"/>
              <a:gd name="connsiteX0" fmla="*/ 538513 w 538514"/>
              <a:gd name="connsiteY0" fmla="*/ 0 h 645974"/>
              <a:gd name="connsiteX1" fmla="*/ 429961 w 538514"/>
              <a:gd name="connsiteY1" fmla="*/ 306084 h 645974"/>
              <a:gd name="connsiteX2" fmla="*/ 55192 w 538514"/>
              <a:gd name="connsiteY2" fmla="*/ 387316 h 645974"/>
              <a:gd name="connsiteX3" fmla="*/ 2079 w 538514"/>
              <a:gd name="connsiteY3" fmla="*/ 645974 h 645974"/>
              <a:gd name="connsiteX0" fmla="*/ 538513 w 538516"/>
              <a:gd name="connsiteY0" fmla="*/ 0 h 645974"/>
              <a:gd name="connsiteX1" fmla="*/ 429961 w 538516"/>
              <a:gd name="connsiteY1" fmla="*/ 306084 h 645974"/>
              <a:gd name="connsiteX2" fmla="*/ 55192 w 538516"/>
              <a:gd name="connsiteY2" fmla="*/ 387316 h 645974"/>
              <a:gd name="connsiteX3" fmla="*/ 2079 w 538516"/>
              <a:gd name="connsiteY3" fmla="*/ 645974 h 645974"/>
              <a:gd name="connsiteX0" fmla="*/ 538513 w 538516"/>
              <a:gd name="connsiteY0" fmla="*/ 0 h 645974"/>
              <a:gd name="connsiteX1" fmla="*/ 429961 w 538516"/>
              <a:gd name="connsiteY1" fmla="*/ 306084 h 645974"/>
              <a:gd name="connsiteX2" fmla="*/ 55192 w 538516"/>
              <a:gd name="connsiteY2" fmla="*/ 387316 h 645974"/>
              <a:gd name="connsiteX3" fmla="*/ 2079 w 538516"/>
              <a:gd name="connsiteY3" fmla="*/ 645974 h 645974"/>
              <a:gd name="connsiteX0" fmla="*/ 348013 w 449858"/>
              <a:gd name="connsiteY0" fmla="*/ 0 h 627831"/>
              <a:gd name="connsiteX1" fmla="*/ 429961 w 449858"/>
              <a:gd name="connsiteY1" fmla="*/ 287941 h 627831"/>
              <a:gd name="connsiteX2" fmla="*/ 55192 w 449858"/>
              <a:gd name="connsiteY2" fmla="*/ 369173 h 627831"/>
              <a:gd name="connsiteX3" fmla="*/ 2079 w 449858"/>
              <a:gd name="connsiteY3" fmla="*/ 627831 h 627831"/>
              <a:gd name="connsiteX0" fmla="*/ 429961 w 429961"/>
              <a:gd name="connsiteY0" fmla="*/ 0 h 339890"/>
              <a:gd name="connsiteX1" fmla="*/ 55192 w 429961"/>
              <a:gd name="connsiteY1" fmla="*/ 81232 h 339890"/>
              <a:gd name="connsiteX2" fmla="*/ 2079 w 429961"/>
              <a:gd name="connsiteY2" fmla="*/ 339890 h 339890"/>
              <a:gd name="connsiteX0" fmla="*/ 155739 w 155739"/>
              <a:gd name="connsiteY0" fmla="*/ 0 h 666461"/>
              <a:gd name="connsiteX1" fmla="*/ 53113 w 155739"/>
              <a:gd name="connsiteY1" fmla="*/ 407803 h 666461"/>
              <a:gd name="connsiteX2" fmla="*/ 0 w 155739"/>
              <a:gd name="connsiteY2" fmla="*/ 666461 h 666461"/>
              <a:gd name="connsiteX0" fmla="*/ 155739 w 155761"/>
              <a:gd name="connsiteY0" fmla="*/ 0 h 666461"/>
              <a:gd name="connsiteX1" fmla="*/ 53113 w 155761"/>
              <a:gd name="connsiteY1" fmla="*/ 407803 h 666461"/>
              <a:gd name="connsiteX2" fmla="*/ 0 w 155761"/>
              <a:gd name="connsiteY2" fmla="*/ 666461 h 666461"/>
              <a:gd name="connsiteX0" fmla="*/ 131712 w 131741"/>
              <a:gd name="connsiteY0" fmla="*/ 0 h 663029"/>
              <a:gd name="connsiteX1" fmla="*/ 53113 w 131741"/>
              <a:gd name="connsiteY1" fmla="*/ 404371 h 663029"/>
              <a:gd name="connsiteX2" fmla="*/ 0 w 131741"/>
              <a:gd name="connsiteY2" fmla="*/ 663029 h 663029"/>
              <a:gd name="connsiteX0" fmla="*/ 128280 w 128311"/>
              <a:gd name="connsiteY0" fmla="*/ 0 h 659596"/>
              <a:gd name="connsiteX1" fmla="*/ 53113 w 128311"/>
              <a:gd name="connsiteY1" fmla="*/ 400938 h 659596"/>
              <a:gd name="connsiteX2" fmla="*/ 0 w 128311"/>
              <a:gd name="connsiteY2" fmla="*/ 659596 h 659596"/>
              <a:gd name="connsiteX0" fmla="*/ 117983 w 118019"/>
              <a:gd name="connsiteY0" fmla="*/ 0 h 656164"/>
              <a:gd name="connsiteX1" fmla="*/ 53113 w 118019"/>
              <a:gd name="connsiteY1" fmla="*/ 397506 h 656164"/>
              <a:gd name="connsiteX2" fmla="*/ 0 w 118019"/>
              <a:gd name="connsiteY2" fmla="*/ 656164 h 656164"/>
              <a:gd name="connsiteX0" fmla="*/ 119484 w 119503"/>
              <a:gd name="connsiteY0" fmla="*/ 0 h 656164"/>
              <a:gd name="connsiteX1" fmla="*/ 13425 w 119503"/>
              <a:gd name="connsiteY1" fmla="*/ 383776 h 656164"/>
              <a:gd name="connsiteX2" fmla="*/ 1501 w 119503"/>
              <a:gd name="connsiteY2" fmla="*/ 656164 h 656164"/>
              <a:gd name="connsiteX0" fmla="*/ 118383 w 118403"/>
              <a:gd name="connsiteY0" fmla="*/ 0 h 656164"/>
              <a:gd name="connsiteX1" fmla="*/ 15757 w 118403"/>
              <a:gd name="connsiteY1" fmla="*/ 383776 h 656164"/>
              <a:gd name="connsiteX2" fmla="*/ 400 w 118403"/>
              <a:gd name="connsiteY2" fmla="*/ 656164 h 656164"/>
              <a:gd name="connsiteX0" fmla="*/ 117983 w 118001"/>
              <a:gd name="connsiteY0" fmla="*/ 0 h 656164"/>
              <a:gd name="connsiteX1" fmla="*/ 15357 w 118001"/>
              <a:gd name="connsiteY1" fmla="*/ 383776 h 656164"/>
              <a:gd name="connsiteX2" fmla="*/ 0 w 118001"/>
              <a:gd name="connsiteY2" fmla="*/ 656164 h 656164"/>
              <a:gd name="connsiteX0" fmla="*/ 124204 w 124229"/>
              <a:gd name="connsiteY0" fmla="*/ 0 h 656164"/>
              <a:gd name="connsiteX1" fmla="*/ 21578 w 124229"/>
              <a:gd name="connsiteY1" fmla="*/ 383776 h 656164"/>
              <a:gd name="connsiteX2" fmla="*/ 6221 w 124229"/>
              <a:gd name="connsiteY2" fmla="*/ 656164 h 656164"/>
            </a:gdLst>
            <a:ahLst/>
            <a:cxnLst>
              <a:cxn ang="0">
                <a:pos x="connsiteX0" y="connsiteY0"/>
              </a:cxn>
              <a:cxn ang="0">
                <a:pos x="connsiteX1" y="connsiteY1"/>
              </a:cxn>
              <a:cxn ang="0">
                <a:pos x="connsiteX2" y="connsiteY2"/>
              </a:cxn>
            </a:cxnLst>
            <a:rect l="l" t="t" r="r" b="b"/>
            <a:pathLst>
              <a:path w="124229" h="656164">
                <a:moveTo>
                  <a:pt x="124204" y="0"/>
                </a:moveTo>
                <a:cubicBezTo>
                  <a:pt x="125739" y="222714"/>
                  <a:pt x="58405" y="260686"/>
                  <a:pt x="21578" y="383776"/>
                </a:cubicBezTo>
                <a:cubicBezTo>
                  <a:pt x="-15249" y="506866"/>
                  <a:pt x="6221" y="656164"/>
                  <a:pt x="6221" y="656164"/>
                </a:cubicBezTo>
              </a:path>
            </a:pathLst>
          </a:custGeom>
          <a:ln w="76200" cmpd="sng">
            <a:solidFill>
              <a:srgbClr val="FF66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cs typeface="Arial"/>
            </a:endParaRPr>
          </a:p>
        </p:txBody>
      </p:sp>
      <p:cxnSp>
        <p:nvCxnSpPr>
          <p:cNvPr id="50" name="Straight Connector 49"/>
          <p:cNvCxnSpPr/>
          <p:nvPr/>
        </p:nvCxnSpPr>
        <p:spPr>
          <a:xfrm>
            <a:off x="3341042" y="1803397"/>
            <a:ext cx="0" cy="1766950"/>
          </a:xfrm>
          <a:prstGeom prst="line">
            <a:avLst/>
          </a:prstGeom>
          <a:ln w="38100" cmpd="sng">
            <a:solidFill>
              <a:srgbClr val="FF6600"/>
            </a:solidFill>
            <a:prstDash val="sysDash"/>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3287006" y="3553326"/>
            <a:ext cx="753431" cy="523220"/>
          </a:xfrm>
          <a:prstGeom prst="rect">
            <a:avLst/>
          </a:prstGeom>
          <a:noFill/>
        </p:spPr>
        <p:txBody>
          <a:bodyPr wrap="none" rtlCol="0">
            <a:spAutoFit/>
          </a:bodyPr>
          <a:lstStyle/>
          <a:p>
            <a:pPr algn="ctr"/>
            <a:r>
              <a:rPr lang="en-US" sz="1400" b="1" dirty="0" smtClean="0">
                <a:solidFill>
                  <a:prstClr val="black"/>
                </a:solidFill>
                <a:latin typeface="Arial"/>
                <a:cs typeface="Arial"/>
              </a:rPr>
              <a:t>26 Feb</a:t>
            </a:r>
          </a:p>
          <a:p>
            <a:pPr algn="ctr"/>
            <a:r>
              <a:rPr lang="en-US" sz="1400" b="1" dirty="0" smtClean="0">
                <a:solidFill>
                  <a:prstClr val="black"/>
                </a:solidFill>
                <a:latin typeface="Arial"/>
                <a:cs typeface="Arial"/>
              </a:rPr>
              <a:t>2001</a:t>
            </a:r>
            <a:endParaRPr lang="en-US" sz="1400" b="1" dirty="0">
              <a:solidFill>
                <a:prstClr val="black"/>
              </a:solidFill>
              <a:latin typeface="Arial"/>
              <a:cs typeface="Arial"/>
            </a:endParaRPr>
          </a:p>
        </p:txBody>
      </p:sp>
      <p:sp>
        <p:nvSpPr>
          <p:cNvPr id="56" name="TextBox 55"/>
          <p:cNvSpPr txBox="1"/>
          <p:nvPr/>
        </p:nvSpPr>
        <p:spPr>
          <a:xfrm>
            <a:off x="7143629" y="4399194"/>
            <a:ext cx="4307940" cy="461665"/>
          </a:xfrm>
          <a:prstGeom prst="rect">
            <a:avLst/>
          </a:prstGeom>
          <a:noFill/>
        </p:spPr>
        <p:txBody>
          <a:bodyPr wrap="none" rtlCol="0">
            <a:spAutoFit/>
          </a:bodyPr>
          <a:lstStyle/>
          <a:p>
            <a:pPr algn="ctr"/>
            <a:r>
              <a:rPr lang="en-US" sz="2400" dirty="0" smtClean="0">
                <a:latin typeface="Arial"/>
                <a:cs typeface="Arial"/>
              </a:rPr>
              <a:t>Projections are conditional on:</a:t>
            </a:r>
            <a:endParaRPr lang="en-US" sz="2400" dirty="0">
              <a:latin typeface="Arial"/>
              <a:cs typeface="Arial"/>
            </a:endParaRPr>
          </a:p>
        </p:txBody>
      </p:sp>
      <p:sp>
        <p:nvSpPr>
          <p:cNvPr id="57" name="TextBox 56"/>
          <p:cNvSpPr txBox="1"/>
          <p:nvPr/>
        </p:nvSpPr>
        <p:spPr>
          <a:xfrm>
            <a:off x="7865284" y="4959487"/>
            <a:ext cx="3185487" cy="830997"/>
          </a:xfrm>
          <a:prstGeom prst="rect">
            <a:avLst/>
          </a:prstGeom>
          <a:noFill/>
        </p:spPr>
        <p:txBody>
          <a:bodyPr wrap="none" rtlCol="0">
            <a:spAutoFit/>
          </a:bodyPr>
          <a:lstStyle/>
          <a:p>
            <a:r>
              <a:rPr lang="en-US" sz="2400" dirty="0" smtClean="0">
                <a:latin typeface="Arial"/>
                <a:cs typeface="Arial"/>
              </a:rPr>
              <a:t>• parameter estimates</a:t>
            </a:r>
          </a:p>
          <a:p>
            <a:r>
              <a:rPr lang="en-US" sz="2400" dirty="0" smtClean="0">
                <a:latin typeface="Arial"/>
                <a:cs typeface="Arial"/>
              </a:rPr>
              <a:t>• state of the outbreak</a:t>
            </a:r>
            <a:endParaRPr lang="en-US" sz="2400" dirty="0">
              <a:latin typeface="Arial"/>
              <a:cs typeface="Arial"/>
            </a:endParaRPr>
          </a:p>
        </p:txBody>
      </p:sp>
    </p:spTree>
    <p:extLst>
      <p:ext uri="{BB962C8B-B14F-4D97-AF65-F5344CB8AC3E}">
        <p14:creationId xmlns:p14="http://schemas.microsoft.com/office/powerpoint/2010/main" val="3045658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lls_inf_cases.pdf"/>
          <p:cNvPicPr>
            <a:picLocks noChangeAspect="1"/>
          </p:cNvPicPr>
          <p:nvPr/>
        </p:nvPicPr>
        <p:blipFill rotWithShape="1">
          <a:blip r:embed="rId3">
            <a:extLst>
              <a:ext uri="{28A0092B-C50C-407E-A947-70E740481C1C}">
                <a14:useLocalDpi xmlns:a14="http://schemas.microsoft.com/office/drawing/2010/main" val="0"/>
              </a:ext>
            </a:extLst>
          </a:blip>
          <a:srcRect t="6549"/>
          <a:stretch/>
        </p:blipFill>
        <p:spPr>
          <a:xfrm>
            <a:off x="2661932" y="888998"/>
            <a:ext cx="6865078" cy="2851320"/>
          </a:xfrm>
          <a:prstGeom prst="rect">
            <a:avLst/>
          </a:prstGeom>
        </p:spPr>
      </p:pic>
      <p:sp>
        <p:nvSpPr>
          <p:cNvPr id="4" name="Rectangle 3"/>
          <p:cNvSpPr/>
          <p:nvPr/>
        </p:nvSpPr>
        <p:spPr>
          <a:xfrm>
            <a:off x="6400823" y="1335058"/>
            <a:ext cx="3725333" cy="138853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5" name="Rectangle 4"/>
          <p:cNvSpPr/>
          <p:nvPr/>
        </p:nvSpPr>
        <p:spPr>
          <a:xfrm>
            <a:off x="2173604" y="837341"/>
            <a:ext cx="853380" cy="28641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6" name="Rectangle 5"/>
          <p:cNvSpPr/>
          <p:nvPr/>
        </p:nvSpPr>
        <p:spPr>
          <a:xfrm flipV="1">
            <a:off x="2901737" y="3451729"/>
            <a:ext cx="6445486" cy="56135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cxnSp>
        <p:nvCxnSpPr>
          <p:cNvPr id="7" name="Straight Connector 6"/>
          <p:cNvCxnSpPr/>
          <p:nvPr/>
        </p:nvCxnSpPr>
        <p:spPr>
          <a:xfrm>
            <a:off x="2997613" y="3453299"/>
            <a:ext cx="6857610" cy="0"/>
          </a:xfrm>
          <a:prstGeom prst="line">
            <a:avLst/>
          </a:prstGeom>
          <a:ln w="38100" cmpd="sng"/>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V="1">
            <a:off x="3016721" y="1130712"/>
            <a:ext cx="0" cy="2337950"/>
          </a:xfrm>
          <a:prstGeom prst="line">
            <a:avLst/>
          </a:prstGeom>
          <a:ln w="38100" cmpd="sng"/>
        </p:spPr>
        <p:style>
          <a:lnRef idx="1">
            <a:schemeClr val="dk1"/>
          </a:lnRef>
          <a:fillRef idx="0">
            <a:schemeClr val="dk1"/>
          </a:fillRef>
          <a:effectRef idx="0">
            <a:schemeClr val="dk1"/>
          </a:effectRef>
          <a:fontRef idx="minor">
            <a:schemeClr val="tx1"/>
          </a:fontRef>
        </p:style>
      </p:cxnSp>
      <p:sp>
        <p:nvSpPr>
          <p:cNvPr id="9" name="TextBox 8"/>
          <p:cNvSpPr txBox="1"/>
          <p:nvPr/>
        </p:nvSpPr>
        <p:spPr>
          <a:xfrm rot="16200000">
            <a:off x="2349890" y="1303340"/>
            <a:ext cx="789299" cy="338554"/>
          </a:xfrm>
          <a:prstGeom prst="rect">
            <a:avLst/>
          </a:prstGeom>
          <a:noFill/>
        </p:spPr>
        <p:txBody>
          <a:bodyPr wrap="none" rtlCol="0">
            <a:spAutoFit/>
          </a:bodyPr>
          <a:lstStyle/>
          <a:p>
            <a:pPr algn="ctr"/>
            <a:r>
              <a:rPr lang="en-US" sz="1600" b="1" dirty="0" smtClean="0">
                <a:solidFill>
                  <a:prstClr val="black"/>
                </a:solidFill>
                <a:latin typeface="Arial"/>
                <a:cs typeface="Arial"/>
              </a:rPr>
              <a:t>Cases</a:t>
            </a:r>
            <a:endParaRPr lang="en-US" sz="1600" b="1" dirty="0">
              <a:solidFill>
                <a:prstClr val="black"/>
              </a:solidFill>
              <a:latin typeface="Arial"/>
              <a:cs typeface="Arial"/>
            </a:endParaRPr>
          </a:p>
        </p:txBody>
      </p:sp>
      <p:sp>
        <p:nvSpPr>
          <p:cNvPr id="10" name="TextBox 9"/>
          <p:cNvSpPr txBox="1"/>
          <p:nvPr/>
        </p:nvSpPr>
        <p:spPr>
          <a:xfrm>
            <a:off x="8267668" y="2401971"/>
            <a:ext cx="971340" cy="338554"/>
          </a:xfrm>
          <a:prstGeom prst="rect">
            <a:avLst/>
          </a:prstGeom>
          <a:noFill/>
        </p:spPr>
        <p:txBody>
          <a:bodyPr wrap="none" rtlCol="0">
            <a:spAutoFit/>
          </a:bodyPr>
          <a:lstStyle/>
          <a:p>
            <a:pPr algn="ctr"/>
            <a:r>
              <a:rPr lang="en-US" sz="1600" b="1" dirty="0" smtClean="0">
                <a:solidFill>
                  <a:prstClr val="white">
                    <a:lumMod val="50000"/>
                  </a:prstClr>
                </a:solidFill>
                <a:latin typeface="Arial"/>
                <a:cs typeface="Arial"/>
              </a:rPr>
              <a:t>Infected</a:t>
            </a:r>
            <a:endParaRPr lang="en-US" sz="1600" b="1" dirty="0">
              <a:solidFill>
                <a:prstClr val="white">
                  <a:lumMod val="50000"/>
                </a:prstClr>
              </a:solidFill>
              <a:latin typeface="Arial"/>
              <a:cs typeface="Arial"/>
            </a:endParaRPr>
          </a:p>
        </p:txBody>
      </p:sp>
      <p:sp>
        <p:nvSpPr>
          <p:cNvPr id="11" name="TextBox 10"/>
          <p:cNvSpPr txBox="1"/>
          <p:nvPr/>
        </p:nvSpPr>
        <p:spPr>
          <a:xfrm>
            <a:off x="8262258" y="2114216"/>
            <a:ext cx="811640" cy="338554"/>
          </a:xfrm>
          <a:prstGeom prst="rect">
            <a:avLst/>
          </a:prstGeom>
          <a:noFill/>
        </p:spPr>
        <p:txBody>
          <a:bodyPr wrap="none" rtlCol="0">
            <a:spAutoFit/>
          </a:bodyPr>
          <a:lstStyle/>
          <a:p>
            <a:pPr algn="ctr"/>
            <a:r>
              <a:rPr lang="en-US" sz="1600" b="1" dirty="0" smtClean="0">
                <a:solidFill>
                  <a:srgbClr val="FC7F82"/>
                </a:solidFill>
                <a:latin typeface="Arial"/>
                <a:cs typeface="Arial"/>
              </a:rPr>
              <a:t>Culled</a:t>
            </a:r>
            <a:endParaRPr lang="en-US" sz="1600" b="1" dirty="0">
              <a:solidFill>
                <a:srgbClr val="FC7F82"/>
              </a:solidFill>
              <a:latin typeface="Arial"/>
              <a:cs typeface="Arial"/>
            </a:endParaRPr>
          </a:p>
        </p:txBody>
      </p:sp>
      <p:sp>
        <p:nvSpPr>
          <p:cNvPr id="12" name="Rectangle 11"/>
          <p:cNvSpPr/>
          <p:nvPr/>
        </p:nvSpPr>
        <p:spPr>
          <a:xfrm>
            <a:off x="8144934" y="2125124"/>
            <a:ext cx="1216946" cy="632440"/>
          </a:xfrm>
          <a:prstGeom prst="rect">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14" name="TextBox 13"/>
          <p:cNvSpPr txBox="1"/>
          <p:nvPr/>
        </p:nvSpPr>
        <p:spPr>
          <a:xfrm>
            <a:off x="2793915" y="5576836"/>
            <a:ext cx="989073" cy="307777"/>
          </a:xfrm>
          <a:prstGeom prst="rect">
            <a:avLst/>
          </a:prstGeom>
          <a:noFill/>
        </p:spPr>
        <p:txBody>
          <a:bodyPr wrap="none" rtlCol="0">
            <a:spAutoFit/>
          </a:bodyPr>
          <a:lstStyle/>
          <a:p>
            <a:r>
              <a:rPr lang="en-US" sz="1400" b="1" dirty="0" smtClean="0">
                <a:solidFill>
                  <a:srgbClr val="1F497D">
                    <a:lumMod val="60000"/>
                    <a:lumOff val="40000"/>
                  </a:srgbClr>
                </a:solidFill>
                <a:latin typeface="Arial"/>
                <a:cs typeface="Arial"/>
              </a:rPr>
              <a:t>Control A</a:t>
            </a:r>
            <a:endParaRPr lang="en-US" sz="1400" b="1" dirty="0">
              <a:solidFill>
                <a:srgbClr val="1F497D">
                  <a:lumMod val="60000"/>
                  <a:lumOff val="40000"/>
                </a:srgbClr>
              </a:solidFill>
              <a:latin typeface="Arial"/>
              <a:cs typeface="Arial"/>
            </a:endParaRPr>
          </a:p>
        </p:txBody>
      </p:sp>
      <p:sp>
        <p:nvSpPr>
          <p:cNvPr id="15" name="TextBox 14"/>
          <p:cNvSpPr txBox="1"/>
          <p:nvPr/>
        </p:nvSpPr>
        <p:spPr>
          <a:xfrm>
            <a:off x="2790621" y="5884613"/>
            <a:ext cx="1002398" cy="307777"/>
          </a:xfrm>
          <a:prstGeom prst="rect">
            <a:avLst/>
          </a:prstGeom>
          <a:noFill/>
        </p:spPr>
        <p:txBody>
          <a:bodyPr wrap="none" rtlCol="0">
            <a:spAutoFit/>
          </a:bodyPr>
          <a:lstStyle/>
          <a:p>
            <a:r>
              <a:rPr lang="en-US" sz="1400" b="1" dirty="0" smtClean="0">
                <a:solidFill>
                  <a:srgbClr val="9BBB59">
                    <a:lumMod val="75000"/>
                  </a:srgbClr>
                </a:solidFill>
                <a:latin typeface="Arial"/>
                <a:cs typeface="Arial"/>
              </a:rPr>
              <a:t>Control B</a:t>
            </a:r>
            <a:endParaRPr lang="en-US" sz="1400" b="1" dirty="0">
              <a:solidFill>
                <a:srgbClr val="9BBB59">
                  <a:lumMod val="75000"/>
                </a:srgbClr>
              </a:solidFill>
              <a:latin typeface="Arial"/>
              <a:cs typeface="Arial"/>
            </a:endParaRPr>
          </a:p>
        </p:txBody>
      </p:sp>
      <p:sp>
        <p:nvSpPr>
          <p:cNvPr id="16" name="TextBox 15"/>
          <p:cNvSpPr txBox="1"/>
          <p:nvPr/>
        </p:nvSpPr>
        <p:spPr>
          <a:xfrm>
            <a:off x="2790621" y="6181375"/>
            <a:ext cx="1002398" cy="307777"/>
          </a:xfrm>
          <a:prstGeom prst="rect">
            <a:avLst/>
          </a:prstGeom>
          <a:noFill/>
        </p:spPr>
        <p:txBody>
          <a:bodyPr wrap="none" rtlCol="0">
            <a:spAutoFit/>
          </a:bodyPr>
          <a:lstStyle/>
          <a:p>
            <a:r>
              <a:rPr lang="en-US" sz="1400" b="1" dirty="0" smtClean="0">
                <a:solidFill>
                  <a:srgbClr val="C0504D">
                    <a:lumMod val="75000"/>
                  </a:srgbClr>
                </a:solidFill>
                <a:latin typeface="Arial"/>
                <a:cs typeface="Arial"/>
              </a:rPr>
              <a:t>Control C</a:t>
            </a:r>
            <a:endParaRPr lang="en-US" sz="1400" b="1" dirty="0">
              <a:solidFill>
                <a:srgbClr val="C0504D">
                  <a:lumMod val="75000"/>
                </a:srgbClr>
              </a:solidFill>
              <a:latin typeface="Arial"/>
              <a:cs typeface="Arial"/>
            </a:endParaRPr>
          </a:p>
        </p:txBody>
      </p:sp>
      <p:sp>
        <p:nvSpPr>
          <p:cNvPr id="17" name="Rectangle 16"/>
          <p:cNvSpPr/>
          <p:nvPr/>
        </p:nvSpPr>
        <p:spPr>
          <a:xfrm>
            <a:off x="4865629" y="4589875"/>
            <a:ext cx="1494666" cy="956952"/>
          </a:xfrm>
          <a:prstGeom prst="rect">
            <a:avLst/>
          </a:prstGeom>
          <a:ln w="57150" cmpd="sng"/>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prstClr val="black"/>
                </a:solidFill>
                <a:latin typeface="Arial"/>
                <a:cs typeface="Arial"/>
              </a:rPr>
              <a:t>Predictive</a:t>
            </a:r>
          </a:p>
          <a:p>
            <a:pPr algn="ctr"/>
            <a:r>
              <a:rPr lang="en-US" dirty="0">
                <a:solidFill>
                  <a:prstClr val="black"/>
                </a:solidFill>
                <a:latin typeface="Arial"/>
                <a:cs typeface="Arial"/>
              </a:rPr>
              <a:t>m</a:t>
            </a:r>
            <a:r>
              <a:rPr lang="en-US" dirty="0" smtClean="0">
                <a:solidFill>
                  <a:prstClr val="black"/>
                </a:solidFill>
                <a:latin typeface="Arial"/>
                <a:cs typeface="Arial"/>
              </a:rPr>
              <a:t>odel</a:t>
            </a:r>
            <a:endParaRPr lang="en-US" dirty="0">
              <a:solidFill>
                <a:prstClr val="black"/>
              </a:solidFill>
              <a:latin typeface="Arial"/>
              <a:cs typeface="Arial"/>
            </a:endParaRPr>
          </a:p>
        </p:txBody>
      </p:sp>
      <p:sp>
        <p:nvSpPr>
          <p:cNvPr id="18" name="Right Arrow 17"/>
          <p:cNvSpPr/>
          <p:nvPr/>
        </p:nvSpPr>
        <p:spPr>
          <a:xfrm>
            <a:off x="4213301" y="4819092"/>
            <a:ext cx="480444" cy="28654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latin typeface="Arial"/>
              <a:cs typeface="Arial"/>
            </a:endParaRPr>
          </a:p>
        </p:txBody>
      </p:sp>
      <p:grpSp>
        <p:nvGrpSpPr>
          <p:cNvPr id="20" name="Group 19"/>
          <p:cNvGrpSpPr/>
          <p:nvPr/>
        </p:nvGrpSpPr>
        <p:grpSpPr>
          <a:xfrm>
            <a:off x="2702090" y="4139078"/>
            <a:ext cx="1068916" cy="1161095"/>
            <a:chOff x="1042913" y="2330318"/>
            <a:chExt cx="1068916" cy="1161095"/>
          </a:xfrm>
        </p:grpSpPr>
        <p:cxnSp>
          <p:nvCxnSpPr>
            <p:cNvPr id="21" name="Straight Connector 20"/>
            <p:cNvCxnSpPr/>
            <p:nvPr/>
          </p:nvCxnSpPr>
          <p:spPr>
            <a:xfrm>
              <a:off x="1047748" y="2552096"/>
              <a:ext cx="1064081"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047748" y="3067352"/>
              <a:ext cx="1064081"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042913" y="2777066"/>
              <a:ext cx="1068916"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042913" y="3304417"/>
              <a:ext cx="1068916"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1197429" y="2330318"/>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1349829" y="2337578"/>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1502229" y="2332743"/>
              <a:ext cx="0" cy="1151410"/>
            </a:xfrm>
            <a:prstGeom prst="line">
              <a:avLst/>
            </a:prstGeom>
            <a:ln w="12700" cmpd="sng">
              <a:solidFill>
                <a:srgbClr val="BFBFBF"/>
              </a:solidFill>
              <a:prstDash val="solid"/>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1654629" y="2340003"/>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1807029" y="2335168"/>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1959429" y="2330333"/>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grpSp>
      <p:sp>
        <p:nvSpPr>
          <p:cNvPr id="31" name="Rectangle 30"/>
          <p:cNvSpPr/>
          <p:nvPr/>
        </p:nvSpPr>
        <p:spPr>
          <a:xfrm>
            <a:off x="2690011" y="4141506"/>
            <a:ext cx="1076176" cy="1151410"/>
          </a:xfrm>
          <a:prstGeom prst="rect">
            <a:avLst/>
          </a:prstGeom>
          <a:noFill/>
          <a:ln w="28575"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solidFill>
                  <a:prstClr val="black"/>
                </a:solidFill>
                <a:latin typeface="Arial"/>
                <a:cs typeface="Arial"/>
              </a:rPr>
              <a:t>Data</a:t>
            </a:r>
            <a:endParaRPr lang="en-US" sz="2400" dirty="0">
              <a:solidFill>
                <a:prstClr val="black"/>
              </a:solidFill>
              <a:latin typeface="Arial"/>
              <a:cs typeface="Arial"/>
            </a:endParaRPr>
          </a:p>
        </p:txBody>
      </p:sp>
      <p:sp>
        <p:nvSpPr>
          <p:cNvPr id="32" name="Rectangle 31"/>
          <p:cNvSpPr/>
          <p:nvPr/>
        </p:nvSpPr>
        <p:spPr>
          <a:xfrm>
            <a:off x="2709345" y="5445316"/>
            <a:ext cx="1076176" cy="1151410"/>
          </a:xfrm>
          <a:prstGeom prst="rect">
            <a:avLst/>
          </a:prstGeom>
          <a:noFill/>
          <a:ln w="28575"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prstClr val="black"/>
              </a:solidFill>
              <a:latin typeface="Arial"/>
              <a:cs typeface="Arial"/>
            </a:endParaRPr>
          </a:p>
        </p:txBody>
      </p:sp>
      <p:sp>
        <p:nvSpPr>
          <p:cNvPr id="48" name="Down Arrow 47"/>
          <p:cNvSpPr/>
          <p:nvPr/>
        </p:nvSpPr>
        <p:spPr>
          <a:xfrm>
            <a:off x="3170863" y="4025818"/>
            <a:ext cx="99238" cy="372256"/>
          </a:xfrm>
          <a:prstGeom prst="downArrow">
            <a:avLst/>
          </a:prstGeom>
          <a:solidFill>
            <a:srgbClr val="FF6600"/>
          </a:solidFill>
          <a:ln>
            <a:solidFill>
              <a:srgbClr val="FF6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Arial"/>
              <a:cs typeface="Arial"/>
            </a:endParaRPr>
          </a:p>
        </p:txBody>
      </p:sp>
      <p:sp>
        <p:nvSpPr>
          <p:cNvPr id="49" name="Freeform 48"/>
          <p:cNvSpPr/>
          <p:nvPr/>
        </p:nvSpPr>
        <p:spPr>
          <a:xfrm>
            <a:off x="3215649" y="3560158"/>
            <a:ext cx="124229" cy="656164"/>
          </a:xfrm>
          <a:custGeom>
            <a:avLst/>
            <a:gdLst>
              <a:gd name="connsiteX0" fmla="*/ 295586 w 308346"/>
              <a:gd name="connsiteY0" fmla="*/ 0 h 569333"/>
              <a:gd name="connsiteX1" fmla="*/ 273690 w 308346"/>
              <a:gd name="connsiteY1" fmla="*/ 459846 h 569333"/>
              <a:gd name="connsiteX2" fmla="*/ 0 w 308346"/>
              <a:gd name="connsiteY2" fmla="*/ 569333 h 569333"/>
              <a:gd name="connsiteX0" fmla="*/ 295586 w 297488"/>
              <a:gd name="connsiteY0" fmla="*/ 0 h 569333"/>
              <a:gd name="connsiteX1" fmla="*/ 197056 w 297488"/>
              <a:gd name="connsiteY1" fmla="*/ 394154 h 569333"/>
              <a:gd name="connsiteX2" fmla="*/ 0 w 297488"/>
              <a:gd name="connsiteY2" fmla="*/ 569333 h 569333"/>
              <a:gd name="connsiteX0" fmla="*/ 295586 w 323468"/>
              <a:gd name="connsiteY0" fmla="*/ 0 h 569333"/>
              <a:gd name="connsiteX1" fmla="*/ 197056 w 323468"/>
              <a:gd name="connsiteY1" fmla="*/ 394154 h 569333"/>
              <a:gd name="connsiteX2" fmla="*/ 0 w 323468"/>
              <a:gd name="connsiteY2" fmla="*/ 569333 h 569333"/>
              <a:gd name="connsiteX0" fmla="*/ 450332 w 450980"/>
              <a:gd name="connsiteY0" fmla="*/ 0 h 569333"/>
              <a:gd name="connsiteX1" fmla="*/ 67164 w 450980"/>
              <a:gd name="connsiteY1" fmla="*/ 339411 h 569333"/>
              <a:gd name="connsiteX2" fmla="*/ 154746 w 450980"/>
              <a:gd name="connsiteY2" fmla="*/ 569333 h 569333"/>
              <a:gd name="connsiteX0" fmla="*/ 536434 w 536876"/>
              <a:gd name="connsiteY0" fmla="*/ 0 h 645974"/>
              <a:gd name="connsiteX1" fmla="*/ 153266 w 536876"/>
              <a:gd name="connsiteY1" fmla="*/ 339411 h 645974"/>
              <a:gd name="connsiteX2" fmla="*/ 0 w 536876"/>
              <a:gd name="connsiteY2" fmla="*/ 645974 h 645974"/>
              <a:gd name="connsiteX0" fmla="*/ 537064 w 537420"/>
              <a:gd name="connsiteY0" fmla="*/ 0 h 645974"/>
              <a:gd name="connsiteX1" fmla="*/ 77262 w 537420"/>
              <a:gd name="connsiteY1" fmla="*/ 350360 h 645974"/>
              <a:gd name="connsiteX2" fmla="*/ 630 w 537420"/>
              <a:gd name="connsiteY2" fmla="*/ 645974 h 645974"/>
              <a:gd name="connsiteX0" fmla="*/ 538056 w 538418"/>
              <a:gd name="connsiteY0" fmla="*/ 0 h 645974"/>
              <a:gd name="connsiteX1" fmla="*/ 78254 w 538418"/>
              <a:gd name="connsiteY1" fmla="*/ 350360 h 645974"/>
              <a:gd name="connsiteX2" fmla="*/ 1622 w 538418"/>
              <a:gd name="connsiteY2" fmla="*/ 645974 h 645974"/>
              <a:gd name="connsiteX0" fmla="*/ 536434 w 536820"/>
              <a:gd name="connsiteY0" fmla="*/ 0 h 645974"/>
              <a:gd name="connsiteX1" fmla="*/ 100150 w 536820"/>
              <a:gd name="connsiteY1" fmla="*/ 313403 h 645974"/>
              <a:gd name="connsiteX2" fmla="*/ 0 w 536820"/>
              <a:gd name="connsiteY2" fmla="*/ 645974 h 645974"/>
              <a:gd name="connsiteX0" fmla="*/ 536434 w 536768"/>
              <a:gd name="connsiteY0" fmla="*/ 0 h 645974"/>
              <a:gd name="connsiteX1" fmla="*/ 100150 w 536768"/>
              <a:gd name="connsiteY1" fmla="*/ 313403 h 645974"/>
              <a:gd name="connsiteX2" fmla="*/ 0 w 536768"/>
              <a:gd name="connsiteY2" fmla="*/ 645974 h 645974"/>
              <a:gd name="connsiteX0" fmla="*/ 536773 w 537061"/>
              <a:gd name="connsiteY0" fmla="*/ 0 h 645974"/>
              <a:gd name="connsiteX1" fmla="*/ 33294 w 537061"/>
              <a:gd name="connsiteY1" fmla="*/ 310043 h 645974"/>
              <a:gd name="connsiteX2" fmla="*/ 339 w 537061"/>
              <a:gd name="connsiteY2" fmla="*/ 645974 h 645974"/>
              <a:gd name="connsiteX0" fmla="*/ 536434 w 536710"/>
              <a:gd name="connsiteY0" fmla="*/ 0 h 645974"/>
              <a:gd name="connsiteX1" fmla="*/ 32955 w 536710"/>
              <a:gd name="connsiteY1" fmla="*/ 310043 h 645974"/>
              <a:gd name="connsiteX2" fmla="*/ 0 w 536710"/>
              <a:gd name="connsiteY2" fmla="*/ 645974 h 645974"/>
              <a:gd name="connsiteX0" fmla="*/ 536434 w 536434"/>
              <a:gd name="connsiteY0" fmla="*/ 0 h 645974"/>
              <a:gd name="connsiteX1" fmla="*/ 196058 w 536434"/>
              <a:gd name="connsiteY1" fmla="*/ 225450 h 645974"/>
              <a:gd name="connsiteX2" fmla="*/ 32955 w 536434"/>
              <a:gd name="connsiteY2" fmla="*/ 310043 h 645974"/>
              <a:gd name="connsiteX3" fmla="*/ 0 w 536434"/>
              <a:gd name="connsiteY3" fmla="*/ 645974 h 645974"/>
              <a:gd name="connsiteX0" fmla="*/ 547391 w 547391"/>
              <a:gd name="connsiteY0" fmla="*/ 0 h 645974"/>
              <a:gd name="connsiteX1" fmla="*/ 448918 w 547391"/>
              <a:gd name="connsiteY1" fmla="*/ 252328 h 645974"/>
              <a:gd name="connsiteX2" fmla="*/ 43912 w 547391"/>
              <a:gd name="connsiteY2" fmla="*/ 310043 h 645974"/>
              <a:gd name="connsiteX3" fmla="*/ 10957 w 547391"/>
              <a:gd name="connsiteY3" fmla="*/ 645974 h 645974"/>
              <a:gd name="connsiteX0" fmla="*/ 538907 w 538907"/>
              <a:gd name="connsiteY0" fmla="*/ 0 h 645974"/>
              <a:gd name="connsiteX1" fmla="*/ 440434 w 538907"/>
              <a:gd name="connsiteY1" fmla="*/ 252328 h 645974"/>
              <a:gd name="connsiteX2" fmla="*/ 55586 w 538907"/>
              <a:gd name="connsiteY2" fmla="*/ 387316 h 645974"/>
              <a:gd name="connsiteX3" fmla="*/ 2473 w 538907"/>
              <a:gd name="connsiteY3" fmla="*/ 645974 h 645974"/>
              <a:gd name="connsiteX0" fmla="*/ 538907 w 538907"/>
              <a:gd name="connsiteY0" fmla="*/ 0 h 645974"/>
              <a:gd name="connsiteX1" fmla="*/ 440434 w 538907"/>
              <a:gd name="connsiteY1" fmla="*/ 252328 h 645974"/>
              <a:gd name="connsiteX2" fmla="*/ 55586 w 538907"/>
              <a:gd name="connsiteY2" fmla="*/ 387316 h 645974"/>
              <a:gd name="connsiteX3" fmla="*/ 2473 w 538907"/>
              <a:gd name="connsiteY3" fmla="*/ 645974 h 645974"/>
              <a:gd name="connsiteX0" fmla="*/ 541524 w 541524"/>
              <a:gd name="connsiteY0" fmla="*/ 0 h 645974"/>
              <a:gd name="connsiteX1" fmla="*/ 500167 w 541524"/>
              <a:gd name="connsiteY1" fmla="*/ 312803 h 645974"/>
              <a:gd name="connsiteX2" fmla="*/ 58203 w 541524"/>
              <a:gd name="connsiteY2" fmla="*/ 387316 h 645974"/>
              <a:gd name="connsiteX3" fmla="*/ 5090 w 541524"/>
              <a:gd name="connsiteY3" fmla="*/ 645974 h 645974"/>
              <a:gd name="connsiteX0" fmla="*/ 541524 w 541529"/>
              <a:gd name="connsiteY0" fmla="*/ 0 h 645974"/>
              <a:gd name="connsiteX1" fmla="*/ 500167 w 541529"/>
              <a:gd name="connsiteY1" fmla="*/ 312803 h 645974"/>
              <a:gd name="connsiteX2" fmla="*/ 58203 w 541529"/>
              <a:gd name="connsiteY2" fmla="*/ 387316 h 645974"/>
              <a:gd name="connsiteX3" fmla="*/ 5090 w 541529"/>
              <a:gd name="connsiteY3" fmla="*/ 645974 h 645974"/>
              <a:gd name="connsiteX0" fmla="*/ 541524 w 541879"/>
              <a:gd name="connsiteY0" fmla="*/ 0 h 645974"/>
              <a:gd name="connsiteX1" fmla="*/ 500167 w 541879"/>
              <a:gd name="connsiteY1" fmla="*/ 312803 h 645974"/>
              <a:gd name="connsiteX2" fmla="*/ 58203 w 541879"/>
              <a:gd name="connsiteY2" fmla="*/ 387316 h 645974"/>
              <a:gd name="connsiteX3" fmla="*/ 5090 w 541879"/>
              <a:gd name="connsiteY3" fmla="*/ 645974 h 645974"/>
              <a:gd name="connsiteX0" fmla="*/ 538513 w 538514"/>
              <a:gd name="connsiteY0" fmla="*/ 0 h 645974"/>
              <a:gd name="connsiteX1" fmla="*/ 429961 w 538514"/>
              <a:gd name="connsiteY1" fmla="*/ 306084 h 645974"/>
              <a:gd name="connsiteX2" fmla="*/ 55192 w 538514"/>
              <a:gd name="connsiteY2" fmla="*/ 387316 h 645974"/>
              <a:gd name="connsiteX3" fmla="*/ 2079 w 538514"/>
              <a:gd name="connsiteY3" fmla="*/ 645974 h 645974"/>
              <a:gd name="connsiteX0" fmla="*/ 538513 w 538516"/>
              <a:gd name="connsiteY0" fmla="*/ 0 h 645974"/>
              <a:gd name="connsiteX1" fmla="*/ 429961 w 538516"/>
              <a:gd name="connsiteY1" fmla="*/ 306084 h 645974"/>
              <a:gd name="connsiteX2" fmla="*/ 55192 w 538516"/>
              <a:gd name="connsiteY2" fmla="*/ 387316 h 645974"/>
              <a:gd name="connsiteX3" fmla="*/ 2079 w 538516"/>
              <a:gd name="connsiteY3" fmla="*/ 645974 h 645974"/>
              <a:gd name="connsiteX0" fmla="*/ 538513 w 538516"/>
              <a:gd name="connsiteY0" fmla="*/ 0 h 645974"/>
              <a:gd name="connsiteX1" fmla="*/ 429961 w 538516"/>
              <a:gd name="connsiteY1" fmla="*/ 306084 h 645974"/>
              <a:gd name="connsiteX2" fmla="*/ 55192 w 538516"/>
              <a:gd name="connsiteY2" fmla="*/ 387316 h 645974"/>
              <a:gd name="connsiteX3" fmla="*/ 2079 w 538516"/>
              <a:gd name="connsiteY3" fmla="*/ 645974 h 645974"/>
              <a:gd name="connsiteX0" fmla="*/ 348013 w 449858"/>
              <a:gd name="connsiteY0" fmla="*/ 0 h 627831"/>
              <a:gd name="connsiteX1" fmla="*/ 429961 w 449858"/>
              <a:gd name="connsiteY1" fmla="*/ 287941 h 627831"/>
              <a:gd name="connsiteX2" fmla="*/ 55192 w 449858"/>
              <a:gd name="connsiteY2" fmla="*/ 369173 h 627831"/>
              <a:gd name="connsiteX3" fmla="*/ 2079 w 449858"/>
              <a:gd name="connsiteY3" fmla="*/ 627831 h 627831"/>
              <a:gd name="connsiteX0" fmla="*/ 429961 w 429961"/>
              <a:gd name="connsiteY0" fmla="*/ 0 h 339890"/>
              <a:gd name="connsiteX1" fmla="*/ 55192 w 429961"/>
              <a:gd name="connsiteY1" fmla="*/ 81232 h 339890"/>
              <a:gd name="connsiteX2" fmla="*/ 2079 w 429961"/>
              <a:gd name="connsiteY2" fmla="*/ 339890 h 339890"/>
              <a:gd name="connsiteX0" fmla="*/ 155739 w 155739"/>
              <a:gd name="connsiteY0" fmla="*/ 0 h 666461"/>
              <a:gd name="connsiteX1" fmla="*/ 53113 w 155739"/>
              <a:gd name="connsiteY1" fmla="*/ 407803 h 666461"/>
              <a:gd name="connsiteX2" fmla="*/ 0 w 155739"/>
              <a:gd name="connsiteY2" fmla="*/ 666461 h 666461"/>
              <a:gd name="connsiteX0" fmla="*/ 155739 w 155761"/>
              <a:gd name="connsiteY0" fmla="*/ 0 h 666461"/>
              <a:gd name="connsiteX1" fmla="*/ 53113 w 155761"/>
              <a:gd name="connsiteY1" fmla="*/ 407803 h 666461"/>
              <a:gd name="connsiteX2" fmla="*/ 0 w 155761"/>
              <a:gd name="connsiteY2" fmla="*/ 666461 h 666461"/>
              <a:gd name="connsiteX0" fmla="*/ 131712 w 131741"/>
              <a:gd name="connsiteY0" fmla="*/ 0 h 663029"/>
              <a:gd name="connsiteX1" fmla="*/ 53113 w 131741"/>
              <a:gd name="connsiteY1" fmla="*/ 404371 h 663029"/>
              <a:gd name="connsiteX2" fmla="*/ 0 w 131741"/>
              <a:gd name="connsiteY2" fmla="*/ 663029 h 663029"/>
              <a:gd name="connsiteX0" fmla="*/ 128280 w 128311"/>
              <a:gd name="connsiteY0" fmla="*/ 0 h 659596"/>
              <a:gd name="connsiteX1" fmla="*/ 53113 w 128311"/>
              <a:gd name="connsiteY1" fmla="*/ 400938 h 659596"/>
              <a:gd name="connsiteX2" fmla="*/ 0 w 128311"/>
              <a:gd name="connsiteY2" fmla="*/ 659596 h 659596"/>
              <a:gd name="connsiteX0" fmla="*/ 117983 w 118019"/>
              <a:gd name="connsiteY0" fmla="*/ 0 h 656164"/>
              <a:gd name="connsiteX1" fmla="*/ 53113 w 118019"/>
              <a:gd name="connsiteY1" fmla="*/ 397506 h 656164"/>
              <a:gd name="connsiteX2" fmla="*/ 0 w 118019"/>
              <a:gd name="connsiteY2" fmla="*/ 656164 h 656164"/>
              <a:gd name="connsiteX0" fmla="*/ 119484 w 119503"/>
              <a:gd name="connsiteY0" fmla="*/ 0 h 656164"/>
              <a:gd name="connsiteX1" fmla="*/ 13425 w 119503"/>
              <a:gd name="connsiteY1" fmla="*/ 383776 h 656164"/>
              <a:gd name="connsiteX2" fmla="*/ 1501 w 119503"/>
              <a:gd name="connsiteY2" fmla="*/ 656164 h 656164"/>
              <a:gd name="connsiteX0" fmla="*/ 118383 w 118403"/>
              <a:gd name="connsiteY0" fmla="*/ 0 h 656164"/>
              <a:gd name="connsiteX1" fmla="*/ 15757 w 118403"/>
              <a:gd name="connsiteY1" fmla="*/ 383776 h 656164"/>
              <a:gd name="connsiteX2" fmla="*/ 400 w 118403"/>
              <a:gd name="connsiteY2" fmla="*/ 656164 h 656164"/>
              <a:gd name="connsiteX0" fmla="*/ 117983 w 118001"/>
              <a:gd name="connsiteY0" fmla="*/ 0 h 656164"/>
              <a:gd name="connsiteX1" fmla="*/ 15357 w 118001"/>
              <a:gd name="connsiteY1" fmla="*/ 383776 h 656164"/>
              <a:gd name="connsiteX2" fmla="*/ 0 w 118001"/>
              <a:gd name="connsiteY2" fmla="*/ 656164 h 656164"/>
              <a:gd name="connsiteX0" fmla="*/ 124204 w 124229"/>
              <a:gd name="connsiteY0" fmla="*/ 0 h 656164"/>
              <a:gd name="connsiteX1" fmla="*/ 21578 w 124229"/>
              <a:gd name="connsiteY1" fmla="*/ 383776 h 656164"/>
              <a:gd name="connsiteX2" fmla="*/ 6221 w 124229"/>
              <a:gd name="connsiteY2" fmla="*/ 656164 h 656164"/>
            </a:gdLst>
            <a:ahLst/>
            <a:cxnLst>
              <a:cxn ang="0">
                <a:pos x="connsiteX0" y="connsiteY0"/>
              </a:cxn>
              <a:cxn ang="0">
                <a:pos x="connsiteX1" y="connsiteY1"/>
              </a:cxn>
              <a:cxn ang="0">
                <a:pos x="connsiteX2" y="connsiteY2"/>
              </a:cxn>
            </a:cxnLst>
            <a:rect l="l" t="t" r="r" b="b"/>
            <a:pathLst>
              <a:path w="124229" h="656164">
                <a:moveTo>
                  <a:pt x="124204" y="0"/>
                </a:moveTo>
                <a:cubicBezTo>
                  <a:pt x="125739" y="222714"/>
                  <a:pt x="58405" y="260686"/>
                  <a:pt x="21578" y="383776"/>
                </a:cubicBezTo>
                <a:cubicBezTo>
                  <a:pt x="-15249" y="506866"/>
                  <a:pt x="6221" y="656164"/>
                  <a:pt x="6221" y="656164"/>
                </a:cubicBezTo>
              </a:path>
            </a:pathLst>
          </a:custGeom>
          <a:ln w="76200" cmpd="sng">
            <a:solidFill>
              <a:srgbClr val="FF66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cs typeface="Arial"/>
            </a:endParaRPr>
          </a:p>
        </p:txBody>
      </p:sp>
      <p:cxnSp>
        <p:nvCxnSpPr>
          <p:cNvPr id="50" name="Straight Connector 49"/>
          <p:cNvCxnSpPr/>
          <p:nvPr/>
        </p:nvCxnSpPr>
        <p:spPr>
          <a:xfrm>
            <a:off x="3341042" y="1803397"/>
            <a:ext cx="0" cy="1766950"/>
          </a:xfrm>
          <a:prstGeom prst="line">
            <a:avLst/>
          </a:prstGeom>
          <a:ln w="38100" cmpd="sng">
            <a:solidFill>
              <a:srgbClr val="FF6600"/>
            </a:solidFill>
            <a:prstDash val="sysDash"/>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3287006" y="3553326"/>
            <a:ext cx="753431" cy="523220"/>
          </a:xfrm>
          <a:prstGeom prst="rect">
            <a:avLst/>
          </a:prstGeom>
          <a:noFill/>
        </p:spPr>
        <p:txBody>
          <a:bodyPr wrap="none" rtlCol="0">
            <a:spAutoFit/>
          </a:bodyPr>
          <a:lstStyle/>
          <a:p>
            <a:pPr algn="ctr"/>
            <a:r>
              <a:rPr lang="en-US" sz="1400" b="1" dirty="0" smtClean="0">
                <a:solidFill>
                  <a:prstClr val="black"/>
                </a:solidFill>
                <a:latin typeface="Arial"/>
                <a:cs typeface="Arial"/>
              </a:rPr>
              <a:t>26 Feb</a:t>
            </a:r>
          </a:p>
          <a:p>
            <a:pPr algn="ctr"/>
            <a:r>
              <a:rPr lang="en-US" sz="1400" b="1" dirty="0" smtClean="0">
                <a:solidFill>
                  <a:prstClr val="black"/>
                </a:solidFill>
                <a:latin typeface="Arial"/>
                <a:cs typeface="Arial"/>
              </a:rPr>
              <a:t>2001</a:t>
            </a:r>
            <a:endParaRPr lang="en-US" sz="1400" b="1" dirty="0">
              <a:solidFill>
                <a:prstClr val="black"/>
              </a:solidFill>
              <a:latin typeface="Arial"/>
              <a:cs typeface="Arial"/>
            </a:endParaRPr>
          </a:p>
        </p:txBody>
      </p:sp>
      <p:grpSp>
        <p:nvGrpSpPr>
          <p:cNvPr id="37" name="Group 36"/>
          <p:cNvGrpSpPr/>
          <p:nvPr/>
        </p:nvGrpSpPr>
        <p:grpSpPr>
          <a:xfrm>
            <a:off x="7343410" y="3110254"/>
            <a:ext cx="2517207" cy="3268318"/>
            <a:chOff x="1735099" y="2960335"/>
            <a:chExt cx="773654" cy="1004505"/>
          </a:xfrm>
        </p:grpSpPr>
        <p:pic>
          <p:nvPicPr>
            <p:cNvPr id="38" name="Picture 37" descr="gbr_counties_simplified1000.pdf"/>
            <p:cNvPicPr>
              <a:picLocks noChangeAspect="1"/>
            </p:cNvPicPr>
            <p:nvPr/>
          </p:nvPicPr>
          <p:blipFill rotWithShape="1">
            <a:blip r:embed="rId4">
              <a:extLst>
                <a:ext uri="{28A0092B-C50C-407E-A947-70E740481C1C}">
                  <a14:useLocalDpi xmlns:a14="http://schemas.microsoft.com/office/drawing/2010/main" val="0"/>
                </a:ext>
              </a:extLst>
            </a:blip>
            <a:srcRect l="28165" t="11031" r="26305" b="10148"/>
            <a:stretch/>
          </p:blipFill>
          <p:spPr>
            <a:xfrm>
              <a:off x="1735099" y="2960335"/>
              <a:ext cx="773654" cy="1004505"/>
            </a:xfrm>
            <a:prstGeom prst="rect">
              <a:avLst/>
            </a:prstGeom>
            <a:ln>
              <a:solidFill>
                <a:srgbClr val="000000"/>
              </a:solidFill>
            </a:ln>
          </p:spPr>
        </p:pic>
        <p:sp>
          <p:nvSpPr>
            <p:cNvPr id="39" name="Oval 38"/>
            <p:cNvSpPr/>
            <p:nvPr/>
          </p:nvSpPr>
          <p:spPr>
            <a:xfrm>
              <a:off x="2034484" y="3216800"/>
              <a:ext cx="49162" cy="49162"/>
            </a:xfrm>
            <a:prstGeom prst="ellipse">
              <a:avLst/>
            </a:prstGeom>
            <a:solidFill>
              <a:srgbClr val="FF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sp>
          <p:nvSpPr>
            <p:cNvPr id="40" name="Oval 39"/>
            <p:cNvSpPr/>
            <p:nvPr/>
          </p:nvSpPr>
          <p:spPr>
            <a:xfrm>
              <a:off x="2009903" y="3126406"/>
              <a:ext cx="49162" cy="49162"/>
            </a:xfrm>
            <a:prstGeom prst="ellipse">
              <a:avLst/>
            </a:prstGeom>
            <a:solidFill>
              <a:srgbClr val="FF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sp>
          <p:nvSpPr>
            <p:cNvPr id="41" name="Oval 40"/>
            <p:cNvSpPr/>
            <p:nvPr/>
          </p:nvSpPr>
          <p:spPr>
            <a:xfrm>
              <a:off x="2059065" y="3150987"/>
              <a:ext cx="49162" cy="49162"/>
            </a:xfrm>
            <a:prstGeom prst="ellipse">
              <a:avLst/>
            </a:prstGeom>
            <a:solidFill>
              <a:srgbClr val="FF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sp>
          <p:nvSpPr>
            <p:cNvPr id="42" name="Oval 41"/>
            <p:cNvSpPr/>
            <p:nvPr/>
          </p:nvSpPr>
          <p:spPr>
            <a:xfrm>
              <a:off x="1932590" y="3772296"/>
              <a:ext cx="49162" cy="49162"/>
            </a:xfrm>
            <a:prstGeom prst="ellipse">
              <a:avLst/>
            </a:prstGeom>
            <a:solidFill>
              <a:srgbClr val="FF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sp>
          <p:nvSpPr>
            <p:cNvPr id="43" name="Oval 42"/>
            <p:cNvSpPr/>
            <p:nvPr/>
          </p:nvSpPr>
          <p:spPr>
            <a:xfrm>
              <a:off x="2020165" y="3509715"/>
              <a:ext cx="49162" cy="49162"/>
            </a:xfrm>
            <a:prstGeom prst="ellipse">
              <a:avLst/>
            </a:prstGeom>
            <a:solidFill>
              <a:srgbClr val="FF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sp>
          <p:nvSpPr>
            <p:cNvPr id="44" name="Oval 43"/>
            <p:cNvSpPr/>
            <p:nvPr/>
          </p:nvSpPr>
          <p:spPr>
            <a:xfrm>
              <a:off x="2283343" y="3509715"/>
              <a:ext cx="49162" cy="49162"/>
            </a:xfrm>
            <a:prstGeom prst="ellipse">
              <a:avLst/>
            </a:prstGeom>
            <a:solidFill>
              <a:srgbClr val="FF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sp>
          <p:nvSpPr>
            <p:cNvPr id="45" name="Oval 44"/>
            <p:cNvSpPr/>
            <p:nvPr/>
          </p:nvSpPr>
          <p:spPr>
            <a:xfrm>
              <a:off x="2172565" y="3662115"/>
              <a:ext cx="49162" cy="49162"/>
            </a:xfrm>
            <a:prstGeom prst="ellipse">
              <a:avLst/>
            </a:prstGeom>
            <a:solidFill>
              <a:srgbClr val="008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sp>
          <p:nvSpPr>
            <p:cNvPr id="46" name="Oval 45"/>
            <p:cNvSpPr/>
            <p:nvPr/>
          </p:nvSpPr>
          <p:spPr>
            <a:xfrm>
              <a:off x="2059065" y="3306883"/>
              <a:ext cx="49162" cy="49162"/>
            </a:xfrm>
            <a:prstGeom prst="ellipse">
              <a:avLst/>
            </a:prstGeom>
            <a:solidFill>
              <a:srgbClr val="008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sp>
          <p:nvSpPr>
            <p:cNvPr id="47" name="Oval 46"/>
            <p:cNvSpPr/>
            <p:nvPr/>
          </p:nvSpPr>
          <p:spPr>
            <a:xfrm>
              <a:off x="2123403" y="3241381"/>
              <a:ext cx="49162" cy="49162"/>
            </a:xfrm>
            <a:prstGeom prst="ellipse">
              <a:avLst/>
            </a:prstGeom>
            <a:solidFill>
              <a:srgbClr val="008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sp>
          <p:nvSpPr>
            <p:cNvPr id="51" name="Oval 50"/>
            <p:cNvSpPr/>
            <p:nvPr/>
          </p:nvSpPr>
          <p:spPr>
            <a:xfrm>
              <a:off x="2152038" y="3167638"/>
              <a:ext cx="49162" cy="49162"/>
            </a:xfrm>
            <a:prstGeom prst="ellipse">
              <a:avLst/>
            </a:prstGeom>
            <a:solidFill>
              <a:srgbClr val="008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sp>
          <p:nvSpPr>
            <p:cNvPr id="53" name="Oval 52"/>
            <p:cNvSpPr/>
            <p:nvPr/>
          </p:nvSpPr>
          <p:spPr>
            <a:xfrm>
              <a:off x="1932590" y="3439674"/>
              <a:ext cx="49162" cy="49162"/>
            </a:xfrm>
            <a:prstGeom prst="ellipse">
              <a:avLst/>
            </a:prstGeom>
            <a:solidFill>
              <a:srgbClr val="008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sp>
          <p:nvSpPr>
            <p:cNvPr id="54" name="Oval 53"/>
            <p:cNvSpPr/>
            <p:nvPr/>
          </p:nvSpPr>
          <p:spPr>
            <a:xfrm>
              <a:off x="1989376" y="3405600"/>
              <a:ext cx="49162" cy="49162"/>
            </a:xfrm>
            <a:prstGeom prst="ellipse">
              <a:avLst/>
            </a:prstGeom>
            <a:solidFill>
              <a:srgbClr val="008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sp>
          <p:nvSpPr>
            <p:cNvPr id="55" name="Oval 54"/>
            <p:cNvSpPr/>
            <p:nvPr/>
          </p:nvSpPr>
          <p:spPr>
            <a:xfrm>
              <a:off x="1964795" y="3488836"/>
              <a:ext cx="49162" cy="49162"/>
            </a:xfrm>
            <a:prstGeom prst="ellipse">
              <a:avLst/>
            </a:prstGeom>
            <a:solidFill>
              <a:srgbClr val="008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grpSp>
      <p:sp>
        <p:nvSpPr>
          <p:cNvPr id="58" name="Oval 57"/>
          <p:cNvSpPr/>
          <p:nvPr/>
        </p:nvSpPr>
        <p:spPr>
          <a:xfrm>
            <a:off x="10128686" y="3652238"/>
            <a:ext cx="149843" cy="149843"/>
          </a:xfrm>
          <a:prstGeom prst="ellipse">
            <a:avLst/>
          </a:prstGeom>
          <a:solidFill>
            <a:srgbClr val="FF0000"/>
          </a:solidFill>
          <a:ln>
            <a:noFill/>
          </a:ln>
          <a:scene3d>
            <a:camera prst="obliqueTopRight"/>
            <a:lightRig rig="threePt" dir="tl"/>
          </a:scene3d>
          <a:sp3d>
            <a:bevelT w="2540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9" name="Oval 58"/>
          <p:cNvSpPr/>
          <p:nvPr/>
        </p:nvSpPr>
        <p:spPr>
          <a:xfrm>
            <a:off x="10128686" y="3969734"/>
            <a:ext cx="149843" cy="149843"/>
          </a:xfrm>
          <a:prstGeom prst="ellipse">
            <a:avLst/>
          </a:prstGeom>
          <a:solidFill>
            <a:srgbClr val="008000"/>
          </a:solidFill>
          <a:ln>
            <a:noFill/>
          </a:ln>
          <a:scene3d>
            <a:camera prst="obliqueTopRight"/>
            <a:lightRig rig="threePt" dir="tl"/>
          </a:scene3d>
          <a:sp3d>
            <a:bevelT w="2540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60" name="TextBox 59"/>
          <p:cNvSpPr txBox="1"/>
          <p:nvPr/>
        </p:nvSpPr>
        <p:spPr>
          <a:xfrm>
            <a:off x="10310120" y="3581261"/>
            <a:ext cx="1701520" cy="307777"/>
          </a:xfrm>
          <a:prstGeom prst="rect">
            <a:avLst/>
          </a:prstGeom>
          <a:noFill/>
        </p:spPr>
        <p:txBody>
          <a:bodyPr wrap="none" rtlCol="0">
            <a:spAutoFit/>
          </a:bodyPr>
          <a:lstStyle/>
          <a:p>
            <a:r>
              <a:rPr lang="en-US" sz="1400" dirty="0" smtClean="0">
                <a:latin typeface="Arial"/>
                <a:cs typeface="Arial"/>
              </a:rPr>
              <a:t>Confirmed Infected</a:t>
            </a:r>
            <a:endParaRPr lang="en-US" sz="1400" dirty="0">
              <a:latin typeface="Arial"/>
              <a:cs typeface="Arial"/>
            </a:endParaRPr>
          </a:p>
        </p:txBody>
      </p:sp>
      <p:sp>
        <p:nvSpPr>
          <p:cNvPr id="61" name="TextBox 60"/>
          <p:cNvSpPr txBox="1"/>
          <p:nvPr/>
        </p:nvSpPr>
        <p:spPr>
          <a:xfrm>
            <a:off x="10310120" y="3911456"/>
            <a:ext cx="1112855" cy="307777"/>
          </a:xfrm>
          <a:prstGeom prst="rect">
            <a:avLst/>
          </a:prstGeom>
          <a:noFill/>
        </p:spPr>
        <p:txBody>
          <a:bodyPr wrap="none" rtlCol="0">
            <a:spAutoFit/>
          </a:bodyPr>
          <a:lstStyle/>
          <a:p>
            <a:r>
              <a:rPr lang="en-US" sz="1400" dirty="0" smtClean="0">
                <a:latin typeface="Arial"/>
                <a:cs typeface="Arial"/>
              </a:rPr>
              <a:t>Susceptible</a:t>
            </a:r>
            <a:endParaRPr lang="en-US" sz="1400" dirty="0">
              <a:latin typeface="Arial"/>
              <a:cs typeface="Arial"/>
            </a:endParaRPr>
          </a:p>
        </p:txBody>
      </p:sp>
    </p:spTree>
    <p:extLst>
      <p:ext uri="{BB962C8B-B14F-4D97-AF65-F5344CB8AC3E}">
        <p14:creationId xmlns:p14="http://schemas.microsoft.com/office/powerpoint/2010/main" val="4649580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lls_inf_cases.pdf"/>
          <p:cNvPicPr>
            <a:picLocks noChangeAspect="1"/>
          </p:cNvPicPr>
          <p:nvPr/>
        </p:nvPicPr>
        <p:blipFill rotWithShape="1">
          <a:blip r:embed="rId3">
            <a:extLst>
              <a:ext uri="{28A0092B-C50C-407E-A947-70E740481C1C}">
                <a14:useLocalDpi xmlns:a14="http://schemas.microsoft.com/office/drawing/2010/main" val="0"/>
              </a:ext>
            </a:extLst>
          </a:blip>
          <a:srcRect t="6549"/>
          <a:stretch/>
        </p:blipFill>
        <p:spPr>
          <a:xfrm>
            <a:off x="2661932" y="888998"/>
            <a:ext cx="6865078" cy="2851320"/>
          </a:xfrm>
          <a:prstGeom prst="rect">
            <a:avLst/>
          </a:prstGeom>
        </p:spPr>
      </p:pic>
      <p:sp>
        <p:nvSpPr>
          <p:cNvPr id="4" name="Rectangle 3"/>
          <p:cNvSpPr/>
          <p:nvPr/>
        </p:nvSpPr>
        <p:spPr>
          <a:xfrm>
            <a:off x="6400823" y="1335058"/>
            <a:ext cx="3725333" cy="138853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5" name="Rectangle 4"/>
          <p:cNvSpPr/>
          <p:nvPr/>
        </p:nvSpPr>
        <p:spPr>
          <a:xfrm>
            <a:off x="2173604" y="837341"/>
            <a:ext cx="853380" cy="28641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sp>
        <p:nvSpPr>
          <p:cNvPr id="6" name="Rectangle 5"/>
          <p:cNvSpPr/>
          <p:nvPr/>
        </p:nvSpPr>
        <p:spPr>
          <a:xfrm flipV="1">
            <a:off x="2901737" y="3451729"/>
            <a:ext cx="6445486" cy="56135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cs typeface="Arial"/>
            </a:endParaRPr>
          </a:p>
        </p:txBody>
      </p:sp>
      <p:cxnSp>
        <p:nvCxnSpPr>
          <p:cNvPr id="7" name="Straight Connector 6"/>
          <p:cNvCxnSpPr/>
          <p:nvPr/>
        </p:nvCxnSpPr>
        <p:spPr>
          <a:xfrm>
            <a:off x="2997613" y="3453299"/>
            <a:ext cx="6857610" cy="0"/>
          </a:xfrm>
          <a:prstGeom prst="line">
            <a:avLst/>
          </a:prstGeom>
          <a:ln w="38100" cmpd="sng"/>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V="1">
            <a:off x="3016721" y="1130712"/>
            <a:ext cx="0" cy="2337950"/>
          </a:xfrm>
          <a:prstGeom prst="line">
            <a:avLst/>
          </a:prstGeom>
          <a:ln w="38100" cmpd="sng"/>
        </p:spPr>
        <p:style>
          <a:lnRef idx="1">
            <a:schemeClr val="dk1"/>
          </a:lnRef>
          <a:fillRef idx="0">
            <a:schemeClr val="dk1"/>
          </a:fillRef>
          <a:effectRef idx="0">
            <a:schemeClr val="dk1"/>
          </a:effectRef>
          <a:fontRef idx="minor">
            <a:schemeClr val="tx1"/>
          </a:fontRef>
        </p:style>
      </p:cxnSp>
      <p:sp>
        <p:nvSpPr>
          <p:cNvPr id="9" name="TextBox 8"/>
          <p:cNvSpPr txBox="1"/>
          <p:nvPr/>
        </p:nvSpPr>
        <p:spPr>
          <a:xfrm rot="16200000">
            <a:off x="2349890" y="1303340"/>
            <a:ext cx="789299" cy="338554"/>
          </a:xfrm>
          <a:prstGeom prst="rect">
            <a:avLst/>
          </a:prstGeom>
          <a:noFill/>
        </p:spPr>
        <p:txBody>
          <a:bodyPr wrap="none" rtlCol="0">
            <a:spAutoFit/>
          </a:bodyPr>
          <a:lstStyle/>
          <a:p>
            <a:pPr algn="ctr"/>
            <a:r>
              <a:rPr lang="en-US" sz="1600" b="1" dirty="0" smtClean="0">
                <a:solidFill>
                  <a:prstClr val="black"/>
                </a:solidFill>
                <a:latin typeface="Arial"/>
                <a:cs typeface="Arial"/>
              </a:rPr>
              <a:t>Cases</a:t>
            </a:r>
            <a:endParaRPr lang="en-US" sz="1600" b="1" dirty="0">
              <a:solidFill>
                <a:prstClr val="black"/>
              </a:solidFill>
              <a:latin typeface="Arial"/>
              <a:cs typeface="Arial"/>
            </a:endParaRPr>
          </a:p>
        </p:txBody>
      </p:sp>
      <p:sp>
        <p:nvSpPr>
          <p:cNvPr id="14" name="TextBox 13"/>
          <p:cNvSpPr txBox="1"/>
          <p:nvPr/>
        </p:nvSpPr>
        <p:spPr>
          <a:xfrm>
            <a:off x="2793915" y="5576836"/>
            <a:ext cx="989073" cy="307777"/>
          </a:xfrm>
          <a:prstGeom prst="rect">
            <a:avLst/>
          </a:prstGeom>
          <a:noFill/>
        </p:spPr>
        <p:txBody>
          <a:bodyPr wrap="none" rtlCol="0">
            <a:spAutoFit/>
          </a:bodyPr>
          <a:lstStyle/>
          <a:p>
            <a:r>
              <a:rPr lang="en-US" sz="1400" b="1" dirty="0" smtClean="0">
                <a:solidFill>
                  <a:srgbClr val="1F497D">
                    <a:lumMod val="60000"/>
                    <a:lumOff val="40000"/>
                  </a:srgbClr>
                </a:solidFill>
                <a:latin typeface="Arial"/>
                <a:cs typeface="Arial"/>
              </a:rPr>
              <a:t>Control A</a:t>
            </a:r>
            <a:endParaRPr lang="en-US" sz="1400" b="1" dirty="0">
              <a:solidFill>
                <a:srgbClr val="1F497D">
                  <a:lumMod val="60000"/>
                  <a:lumOff val="40000"/>
                </a:srgbClr>
              </a:solidFill>
              <a:latin typeface="Arial"/>
              <a:cs typeface="Arial"/>
            </a:endParaRPr>
          </a:p>
        </p:txBody>
      </p:sp>
      <p:sp>
        <p:nvSpPr>
          <p:cNvPr id="15" name="TextBox 14"/>
          <p:cNvSpPr txBox="1"/>
          <p:nvPr/>
        </p:nvSpPr>
        <p:spPr>
          <a:xfrm>
            <a:off x="2790621" y="5884613"/>
            <a:ext cx="1002398" cy="307777"/>
          </a:xfrm>
          <a:prstGeom prst="rect">
            <a:avLst/>
          </a:prstGeom>
          <a:noFill/>
        </p:spPr>
        <p:txBody>
          <a:bodyPr wrap="none" rtlCol="0">
            <a:spAutoFit/>
          </a:bodyPr>
          <a:lstStyle/>
          <a:p>
            <a:r>
              <a:rPr lang="en-US" sz="1400" b="1" dirty="0" smtClean="0">
                <a:solidFill>
                  <a:srgbClr val="9BBB59">
                    <a:lumMod val="75000"/>
                  </a:srgbClr>
                </a:solidFill>
                <a:latin typeface="Arial"/>
                <a:cs typeface="Arial"/>
              </a:rPr>
              <a:t>Control B</a:t>
            </a:r>
            <a:endParaRPr lang="en-US" sz="1400" b="1" dirty="0">
              <a:solidFill>
                <a:srgbClr val="9BBB59">
                  <a:lumMod val="75000"/>
                </a:srgbClr>
              </a:solidFill>
              <a:latin typeface="Arial"/>
              <a:cs typeface="Arial"/>
            </a:endParaRPr>
          </a:p>
        </p:txBody>
      </p:sp>
      <p:sp>
        <p:nvSpPr>
          <p:cNvPr id="16" name="TextBox 15"/>
          <p:cNvSpPr txBox="1"/>
          <p:nvPr/>
        </p:nvSpPr>
        <p:spPr>
          <a:xfrm>
            <a:off x="2790621" y="6181375"/>
            <a:ext cx="1002398" cy="307777"/>
          </a:xfrm>
          <a:prstGeom prst="rect">
            <a:avLst/>
          </a:prstGeom>
          <a:noFill/>
        </p:spPr>
        <p:txBody>
          <a:bodyPr wrap="none" rtlCol="0">
            <a:spAutoFit/>
          </a:bodyPr>
          <a:lstStyle/>
          <a:p>
            <a:r>
              <a:rPr lang="en-US" sz="1400" b="1" dirty="0" smtClean="0">
                <a:solidFill>
                  <a:srgbClr val="C0504D">
                    <a:lumMod val="75000"/>
                  </a:srgbClr>
                </a:solidFill>
                <a:latin typeface="Arial"/>
                <a:cs typeface="Arial"/>
              </a:rPr>
              <a:t>Control C</a:t>
            </a:r>
            <a:endParaRPr lang="en-US" sz="1400" b="1" dirty="0">
              <a:solidFill>
                <a:srgbClr val="C0504D">
                  <a:lumMod val="75000"/>
                </a:srgbClr>
              </a:solidFill>
              <a:latin typeface="Arial"/>
              <a:cs typeface="Arial"/>
            </a:endParaRPr>
          </a:p>
        </p:txBody>
      </p:sp>
      <p:grpSp>
        <p:nvGrpSpPr>
          <p:cNvPr id="20" name="Group 19"/>
          <p:cNvGrpSpPr/>
          <p:nvPr/>
        </p:nvGrpSpPr>
        <p:grpSpPr>
          <a:xfrm>
            <a:off x="2702090" y="4139078"/>
            <a:ext cx="1068916" cy="1161095"/>
            <a:chOff x="1042913" y="2330318"/>
            <a:chExt cx="1068916" cy="1161095"/>
          </a:xfrm>
        </p:grpSpPr>
        <p:cxnSp>
          <p:nvCxnSpPr>
            <p:cNvPr id="21" name="Straight Connector 20"/>
            <p:cNvCxnSpPr/>
            <p:nvPr/>
          </p:nvCxnSpPr>
          <p:spPr>
            <a:xfrm>
              <a:off x="1047748" y="2552096"/>
              <a:ext cx="1064081"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047748" y="3067352"/>
              <a:ext cx="1064081"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042913" y="2777066"/>
              <a:ext cx="1068916"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042913" y="3304417"/>
              <a:ext cx="1068916" cy="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1197429" y="2330318"/>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1349829" y="2337578"/>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1502229" y="2332743"/>
              <a:ext cx="0" cy="1151410"/>
            </a:xfrm>
            <a:prstGeom prst="line">
              <a:avLst/>
            </a:prstGeom>
            <a:ln w="12700" cmpd="sng">
              <a:solidFill>
                <a:srgbClr val="BFBFBF"/>
              </a:solidFill>
              <a:prstDash val="solid"/>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1654629" y="2340003"/>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1807029" y="2335168"/>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1959429" y="2330333"/>
              <a:ext cx="0" cy="1151410"/>
            </a:xfrm>
            <a:prstGeom prst="line">
              <a:avLst/>
            </a:prstGeom>
            <a:ln w="12700" cmpd="sng">
              <a:solidFill>
                <a:schemeClr val="bg1">
                  <a:lumMod val="75000"/>
                </a:schemeClr>
              </a:solidFill>
              <a:prstDash val="solid"/>
            </a:ln>
          </p:spPr>
          <p:style>
            <a:lnRef idx="2">
              <a:schemeClr val="accent1"/>
            </a:lnRef>
            <a:fillRef idx="0">
              <a:schemeClr val="accent1"/>
            </a:fillRef>
            <a:effectRef idx="1">
              <a:schemeClr val="accent1"/>
            </a:effectRef>
            <a:fontRef idx="minor">
              <a:schemeClr val="tx1"/>
            </a:fontRef>
          </p:style>
        </p:cxnSp>
      </p:grpSp>
      <p:sp>
        <p:nvSpPr>
          <p:cNvPr id="31" name="Rectangle 30"/>
          <p:cNvSpPr/>
          <p:nvPr/>
        </p:nvSpPr>
        <p:spPr>
          <a:xfrm>
            <a:off x="2690011" y="4141506"/>
            <a:ext cx="1076176" cy="1151410"/>
          </a:xfrm>
          <a:prstGeom prst="rect">
            <a:avLst/>
          </a:prstGeom>
          <a:noFill/>
          <a:ln w="28575"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solidFill>
                  <a:prstClr val="black"/>
                </a:solidFill>
                <a:latin typeface="Arial"/>
                <a:cs typeface="Arial"/>
              </a:rPr>
              <a:t>Data</a:t>
            </a:r>
            <a:endParaRPr lang="en-US" sz="2400" dirty="0">
              <a:solidFill>
                <a:prstClr val="black"/>
              </a:solidFill>
              <a:latin typeface="Arial"/>
              <a:cs typeface="Arial"/>
            </a:endParaRPr>
          </a:p>
        </p:txBody>
      </p:sp>
      <p:sp>
        <p:nvSpPr>
          <p:cNvPr id="32" name="Rectangle 31"/>
          <p:cNvSpPr/>
          <p:nvPr/>
        </p:nvSpPr>
        <p:spPr>
          <a:xfrm>
            <a:off x="2709345" y="5445316"/>
            <a:ext cx="1076176" cy="1151410"/>
          </a:xfrm>
          <a:prstGeom prst="rect">
            <a:avLst/>
          </a:prstGeom>
          <a:noFill/>
          <a:ln w="28575"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a:solidFill>
                <a:prstClr val="black"/>
              </a:solidFill>
              <a:latin typeface="Arial"/>
              <a:cs typeface="Arial"/>
            </a:endParaRPr>
          </a:p>
        </p:txBody>
      </p:sp>
      <p:sp>
        <p:nvSpPr>
          <p:cNvPr id="48" name="Down Arrow 47"/>
          <p:cNvSpPr/>
          <p:nvPr/>
        </p:nvSpPr>
        <p:spPr>
          <a:xfrm>
            <a:off x="3170863" y="4025818"/>
            <a:ext cx="99238" cy="372256"/>
          </a:xfrm>
          <a:prstGeom prst="downArrow">
            <a:avLst/>
          </a:prstGeom>
          <a:solidFill>
            <a:srgbClr val="FF6600"/>
          </a:solidFill>
          <a:ln>
            <a:solidFill>
              <a:srgbClr val="FF6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Arial"/>
              <a:cs typeface="Arial"/>
            </a:endParaRPr>
          </a:p>
        </p:txBody>
      </p:sp>
      <p:sp>
        <p:nvSpPr>
          <p:cNvPr id="49" name="Freeform 48"/>
          <p:cNvSpPr/>
          <p:nvPr/>
        </p:nvSpPr>
        <p:spPr>
          <a:xfrm>
            <a:off x="3215649" y="3560158"/>
            <a:ext cx="124229" cy="656164"/>
          </a:xfrm>
          <a:custGeom>
            <a:avLst/>
            <a:gdLst>
              <a:gd name="connsiteX0" fmla="*/ 295586 w 308346"/>
              <a:gd name="connsiteY0" fmla="*/ 0 h 569333"/>
              <a:gd name="connsiteX1" fmla="*/ 273690 w 308346"/>
              <a:gd name="connsiteY1" fmla="*/ 459846 h 569333"/>
              <a:gd name="connsiteX2" fmla="*/ 0 w 308346"/>
              <a:gd name="connsiteY2" fmla="*/ 569333 h 569333"/>
              <a:gd name="connsiteX0" fmla="*/ 295586 w 297488"/>
              <a:gd name="connsiteY0" fmla="*/ 0 h 569333"/>
              <a:gd name="connsiteX1" fmla="*/ 197056 w 297488"/>
              <a:gd name="connsiteY1" fmla="*/ 394154 h 569333"/>
              <a:gd name="connsiteX2" fmla="*/ 0 w 297488"/>
              <a:gd name="connsiteY2" fmla="*/ 569333 h 569333"/>
              <a:gd name="connsiteX0" fmla="*/ 295586 w 323468"/>
              <a:gd name="connsiteY0" fmla="*/ 0 h 569333"/>
              <a:gd name="connsiteX1" fmla="*/ 197056 w 323468"/>
              <a:gd name="connsiteY1" fmla="*/ 394154 h 569333"/>
              <a:gd name="connsiteX2" fmla="*/ 0 w 323468"/>
              <a:gd name="connsiteY2" fmla="*/ 569333 h 569333"/>
              <a:gd name="connsiteX0" fmla="*/ 450332 w 450980"/>
              <a:gd name="connsiteY0" fmla="*/ 0 h 569333"/>
              <a:gd name="connsiteX1" fmla="*/ 67164 w 450980"/>
              <a:gd name="connsiteY1" fmla="*/ 339411 h 569333"/>
              <a:gd name="connsiteX2" fmla="*/ 154746 w 450980"/>
              <a:gd name="connsiteY2" fmla="*/ 569333 h 569333"/>
              <a:gd name="connsiteX0" fmla="*/ 536434 w 536876"/>
              <a:gd name="connsiteY0" fmla="*/ 0 h 645974"/>
              <a:gd name="connsiteX1" fmla="*/ 153266 w 536876"/>
              <a:gd name="connsiteY1" fmla="*/ 339411 h 645974"/>
              <a:gd name="connsiteX2" fmla="*/ 0 w 536876"/>
              <a:gd name="connsiteY2" fmla="*/ 645974 h 645974"/>
              <a:gd name="connsiteX0" fmla="*/ 537064 w 537420"/>
              <a:gd name="connsiteY0" fmla="*/ 0 h 645974"/>
              <a:gd name="connsiteX1" fmla="*/ 77262 w 537420"/>
              <a:gd name="connsiteY1" fmla="*/ 350360 h 645974"/>
              <a:gd name="connsiteX2" fmla="*/ 630 w 537420"/>
              <a:gd name="connsiteY2" fmla="*/ 645974 h 645974"/>
              <a:gd name="connsiteX0" fmla="*/ 538056 w 538418"/>
              <a:gd name="connsiteY0" fmla="*/ 0 h 645974"/>
              <a:gd name="connsiteX1" fmla="*/ 78254 w 538418"/>
              <a:gd name="connsiteY1" fmla="*/ 350360 h 645974"/>
              <a:gd name="connsiteX2" fmla="*/ 1622 w 538418"/>
              <a:gd name="connsiteY2" fmla="*/ 645974 h 645974"/>
              <a:gd name="connsiteX0" fmla="*/ 536434 w 536820"/>
              <a:gd name="connsiteY0" fmla="*/ 0 h 645974"/>
              <a:gd name="connsiteX1" fmla="*/ 100150 w 536820"/>
              <a:gd name="connsiteY1" fmla="*/ 313403 h 645974"/>
              <a:gd name="connsiteX2" fmla="*/ 0 w 536820"/>
              <a:gd name="connsiteY2" fmla="*/ 645974 h 645974"/>
              <a:gd name="connsiteX0" fmla="*/ 536434 w 536768"/>
              <a:gd name="connsiteY0" fmla="*/ 0 h 645974"/>
              <a:gd name="connsiteX1" fmla="*/ 100150 w 536768"/>
              <a:gd name="connsiteY1" fmla="*/ 313403 h 645974"/>
              <a:gd name="connsiteX2" fmla="*/ 0 w 536768"/>
              <a:gd name="connsiteY2" fmla="*/ 645974 h 645974"/>
              <a:gd name="connsiteX0" fmla="*/ 536773 w 537061"/>
              <a:gd name="connsiteY0" fmla="*/ 0 h 645974"/>
              <a:gd name="connsiteX1" fmla="*/ 33294 w 537061"/>
              <a:gd name="connsiteY1" fmla="*/ 310043 h 645974"/>
              <a:gd name="connsiteX2" fmla="*/ 339 w 537061"/>
              <a:gd name="connsiteY2" fmla="*/ 645974 h 645974"/>
              <a:gd name="connsiteX0" fmla="*/ 536434 w 536710"/>
              <a:gd name="connsiteY0" fmla="*/ 0 h 645974"/>
              <a:gd name="connsiteX1" fmla="*/ 32955 w 536710"/>
              <a:gd name="connsiteY1" fmla="*/ 310043 h 645974"/>
              <a:gd name="connsiteX2" fmla="*/ 0 w 536710"/>
              <a:gd name="connsiteY2" fmla="*/ 645974 h 645974"/>
              <a:gd name="connsiteX0" fmla="*/ 536434 w 536434"/>
              <a:gd name="connsiteY0" fmla="*/ 0 h 645974"/>
              <a:gd name="connsiteX1" fmla="*/ 196058 w 536434"/>
              <a:gd name="connsiteY1" fmla="*/ 225450 h 645974"/>
              <a:gd name="connsiteX2" fmla="*/ 32955 w 536434"/>
              <a:gd name="connsiteY2" fmla="*/ 310043 h 645974"/>
              <a:gd name="connsiteX3" fmla="*/ 0 w 536434"/>
              <a:gd name="connsiteY3" fmla="*/ 645974 h 645974"/>
              <a:gd name="connsiteX0" fmla="*/ 547391 w 547391"/>
              <a:gd name="connsiteY0" fmla="*/ 0 h 645974"/>
              <a:gd name="connsiteX1" fmla="*/ 448918 w 547391"/>
              <a:gd name="connsiteY1" fmla="*/ 252328 h 645974"/>
              <a:gd name="connsiteX2" fmla="*/ 43912 w 547391"/>
              <a:gd name="connsiteY2" fmla="*/ 310043 h 645974"/>
              <a:gd name="connsiteX3" fmla="*/ 10957 w 547391"/>
              <a:gd name="connsiteY3" fmla="*/ 645974 h 645974"/>
              <a:gd name="connsiteX0" fmla="*/ 538907 w 538907"/>
              <a:gd name="connsiteY0" fmla="*/ 0 h 645974"/>
              <a:gd name="connsiteX1" fmla="*/ 440434 w 538907"/>
              <a:gd name="connsiteY1" fmla="*/ 252328 h 645974"/>
              <a:gd name="connsiteX2" fmla="*/ 55586 w 538907"/>
              <a:gd name="connsiteY2" fmla="*/ 387316 h 645974"/>
              <a:gd name="connsiteX3" fmla="*/ 2473 w 538907"/>
              <a:gd name="connsiteY3" fmla="*/ 645974 h 645974"/>
              <a:gd name="connsiteX0" fmla="*/ 538907 w 538907"/>
              <a:gd name="connsiteY0" fmla="*/ 0 h 645974"/>
              <a:gd name="connsiteX1" fmla="*/ 440434 w 538907"/>
              <a:gd name="connsiteY1" fmla="*/ 252328 h 645974"/>
              <a:gd name="connsiteX2" fmla="*/ 55586 w 538907"/>
              <a:gd name="connsiteY2" fmla="*/ 387316 h 645974"/>
              <a:gd name="connsiteX3" fmla="*/ 2473 w 538907"/>
              <a:gd name="connsiteY3" fmla="*/ 645974 h 645974"/>
              <a:gd name="connsiteX0" fmla="*/ 541524 w 541524"/>
              <a:gd name="connsiteY0" fmla="*/ 0 h 645974"/>
              <a:gd name="connsiteX1" fmla="*/ 500167 w 541524"/>
              <a:gd name="connsiteY1" fmla="*/ 312803 h 645974"/>
              <a:gd name="connsiteX2" fmla="*/ 58203 w 541524"/>
              <a:gd name="connsiteY2" fmla="*/ 387316 h 645974"/>
              <a:gd name="connsiteX3" fmla="*/ 5090 w 541524"/>
              <a:gd name="connsiteY3" fmla="*/ 645974 h 645974"/>
              <a:gd name="connsiteX0" fmla="*/ 541524 w 541529"/>
              <a:gd name="connsiteY0" fmla="*/ 0 h 645974"/>
              <a:gd name="connsiteX1" fmla="*/ 500167 w 541529"/>
              <a:gd name="connsiteY1" fmla="*/ 312803 h 645974"/>
              <a:gd name="connsiteX2" fmla="*/ 58203 w 541529"/>
              <a:gd name="connsiteY2" fmla="*/ 387316 h 645974"/>
              <a:gd name="connsiteX3" fmla="*/ 5090 w 541529"/>
              <a:gd name="connsiteY3" fmla="*/ 645974 h 645974"/>
              <a:gd name="connsiteX0" fmla="*/ 541524 w 541879"/>
              <a:gd name="connsiteY0" fmla="*/ 0 h 645974"/>
              <a:gd name="connsiteX1" fmla="*/ 500167 w 541879"/>
              <a:gd name="connsiteY1" fmla="*/ 312803 h 645974"/>
              <a:gd name="connsiteX2" fmla="*/ 58203 w 541879"/>
              <a:gd name="connsiteY2" fmla="*/ 387316 h 645974"/>
              <a:gd name="connsiteX3" fmla="*/ 5090 w 541879"/>
              <a:gd name="connsiteY3" fmla="*/ 645974 h 645974"/>
              <a:gd name="connsiteX0" fmla="*/ 538513 w 538514"/>
              <a:gd name="connsiteY0" fmla="*/ 0 h 645974"/>
              <a:gd name="connsiteX1" fmla="*/ 429961 w 538514"/>
              <a:gd name="connsiteY1" fmla="*/ 306084 h 645974"/>
              <a:gd name="connsiteX2" fmla="*/ 55192 w 538514"/>
              <a:gd name="connsiteY2" fmla="*/ 387316 h 645974"/>
              <a:gd name="connsiteX3" fmla="*/ 2079 w 538514"/>
              <a:gd name="connsiteY3" fmla="*/ 645974 h 645974"/>
              <a:gd name="connsiteX0" fmla="*/ 538513 w 538516"/>
              <a:gd name="connsiteY0" fmla="*/ 0 h 645974"/>
              <a:gd name="connsiteX1" fmla="*/ 429961 w 538516"/>
              <a:gd name="connsiteY1" fmla="*/ 306084 h 645974"/>
              <a:gd name="connsiteX2" fmla="*/ 55192 w 538516"/>
              <a:gd name="connsiteY2" fmla="*/ 387316 h 645974"/>
              <a:gd name="connsiteX3" fmla="*/ 2079 w 538516"/>
              <a:gd name="connsiteY3" fmla="*/ 645974 h 645974"/>
              <a:gd name="connsiteX0" fmla="*/ 538513 w 538516"/>
              <a:gd name="connsiteY0" fmla="*/ 0 h 645974"/>
              <a:gd name="connsiteX1" fmla="*/ 429961 w 538516"/>
              <a:gd name="connsiteY1" fmla="*/ 306084 h 645974"/>
              <a:gd name="connsiteX2" fmla="*/ 55192 w 538516"/>
              <a:gd name="connsiteY2" fmla="*/ 387316 h 645974"/>
              <a:gd name="connsiteX3" fmla="*/ 2079 w 538516"/>
              <a:gd name="connsiteY3" fmla="*/ 645974 h 645974"/>
              <a:gd name="connsiteX0" fmla="*/ 348013 w 449858"/>
              <a:gd name="connsiteY0" fmla="*/ 0 h 627831"/>
              <a:gd name="connsiteX1" fmla="*/ 429961 w 449858"/>
              <a:gd name="connsiteY1" fmla="*/ 287941 h 627831"/>
              <a:gd name="connsiteX2" fmla="*/ 55192 w 449858"/>
              <a:gd name="connsiteY2" fmla="*/ 369173 h 627831"/>
              <a:gd name="connsiteX3" fmla="*/ 2079 w 449858"/>
              <a:gd name="connsiteY3" fmla="*/ 627831 h 627831"/>
              <a:gd name="connsiteX0" fmla="*/ 429961 w 429961"/>
              <a:gd name="connsiteY0" fmla="*/ 0 h 339890"/>
              <a:gd name="connsiteX1" fmla="*/ 55192 w 429961"/>
              <a:gd name="connsiteY1" fmla="*/ 81232 h 339890"/>
              <a:gd name="connsiteX2" fmla="*/ 2079 w 429961"/>
              <a:gd name="connsiteY2" fmla="*/ 339890 h 339890"/>
              <a:gd name="connsiteX0" fmla="*/ 155739 w 155739"/>
              <a:gd name="connsiteY0" fmla="*/ 0 h 666461"/>
              <a:gd name="connsiteX1" fmla="*/ 53113 w 155739"/>
              <a:gd name="connsiteY1" fmla="*/ 407803 h 666461"/>
              <a:gd name="connsiteX2" fmla="*/ 0 w 155739"/>
              <a:gd name="connsiteY2" fmla="*/ 666461 h 666461"/>
              <a:gd name="connsiteX0" fmla="*/ 155739 w 155761"/>
              <a:gd name="connsiteY0" fmla="*/ 0 h 666461"/>
              <a:gd name="connsiteX1" fmla="*/ 53113 w 155761"/>
              <a:gd name="connsiteY1" fmla="*/ 407803 h 666461"/>
              <a:gd name="connsiteX2" fmla="*/ 0 w 155761"/>
              <a:gd name="connsiteY2" fmla="*/ 666461 h 666461"/>
              <a:gd name="connsiteX0" fmla="*/ 131712 w 131741"/>
              <a:gd name="connsiteY0" fmla="*/ 0 h 663029"/>
              <a:gd name="connsiteX1" fmla="*/ 53113 w 131741"/>
              <a:gd name="connsiteY1" fmla="*/ 404371 h 663029"/>
              <a:gd name="connsiteX2" fmla="*/ 0 w 131741"/>
              <a:gd name="connsiteY2" fmla="*/ 663029 h 663029"/>
              <a:gd name="connsiteX0" fmla="*/ 128280 w 128311"/>
              <a:gd name="connsiteY0" fmla="*/ 0 h 659596"/>
              <a:gd name="connsiteX1" fmla="*/ 53113 w 128311"/>
              <a:gd name="connsiteY1" fmla="*/ 400938 h 659596"/>
              <a:gd name="connsiteX2" fmla="*/ 0 w 128311"/>
              <a:gd name="connsiteY2" fmla="*/ 659596 h 659596"/>
              <a:gd name="connsiteX0" fmla="*/ 117983 w 118019"/>
              <a:gd name="connsiteY0" fmla="*/ 0 h 656164"/>
              <a:gd name="connsiteX1" fmla="*/ 53113 w 118019"/>
              <a:gd name="connsiteY1" fmla="*/ 397506 h 656164"/>
              <a:gd name="connsiteX2" fmla="*/ 0 w 118019"/>
              <a:gd name="connsiteY2" fmla="*/ 656164 h 656164"/>
              <a:gd name="connsiteX0" fmla="*/ 119484 w 119503"/>
              <a:gd name="connsiteY0" fmla="*/ 0 h 656164"/>
              <a:gd name="connsiteX1" fmla="*/ 13425 w 119503"/>
              <a:gd name="connsiteY1" fmla="*/ 383776 h 656164"/>
              <a:gd name="connsiteX2" fmla="*/ 1501 w 119503"/>
              <a:gd name="connsiteY2" fmla="*/ 656164 h 656164"/>
              <a:gd name="connsiteX0" fmla="*/ 118383 w 118403"/>
              <a:gd name="connsiteY0" fmla="*/ 0 h 656164"/>
              <a:gd name="connsiteX1" fmla="*/ 15757 w 118403"/>
              <a:gd name="connsiteY1" fmla="*/ 383776 h 656164"/>
              <a:gd name="connsiteX2" fmla="*/ 400 w 118403"/>
              <a:gd name="connsiteY2" fmla="*/ 656164 h 656164"/>
              <a:gd name="connsiteX0" fmla="*/ 117983 w 118001"/>
              <a:gd name="connsiteY0" fmla="*/ 0 h 656164"/>
              <a:gd name="connsiteX1" fmla="*/ 15357 w 118001"/>
              <a:gd name="connsiteY1" fmla="*/ 383776 h 656164"/>
              <a:gd name="connsiteX2" fmla="*/ 0 w 118001"/>
              <a:gd name="connsiteY2" fmla="*/ 656164 h 656164"/>
              <a:gd name="connsiteX0" fmla="*/ 124204 w 124229"/>
              <a:gd name="connsiteY0" fmla="*/ 0 h 656164"/>
              <a:gd name="connsiteX1" fmla="*/ 21578 w 124229"/>
              <a:gd name="connsiteY1" fmla="*/ 383776 h 656164"/>
              <a:gd name="connsiteX2" fmla="*/ 6221 w 124229"/>
              <a:gd name="connsiteY2" fmla="*/ 656164 h 656164"/>
            </a:gdLst>
            <a:ahLst/>
            <a:cxnLst>
              <a:cxn ang="0">
                <a:pos x="connsiteX0" y="connsiteY0"/>
              </a:cxn>
              <a:cxn ang="0">
                <a:pos x="connsiteX1" y="connsiteY1"/>
              </a:cxn>
              <a:cxn ang="0">
                <a:pos x="connsiteX2" y="connsiteY2"/>
              </a:cxn>
            </a:cxnLst>
            <a:rect l="l" t="t" r="r" b="b"/>
            <a:pathLst>
              <a:path w="124229" h="656164">
                <a:moveTo>
                  <a:pt x="124204" y="0"/>
                </a:moveTo>
                <a:cubicBezTo>
                  <a:pt x="125739" y="222714"/>
                  <a:pt x="58405" y="260686"/>
                  <a:pt x="21578" y="383776"/>
                </a:cubicBezTo>
                <a:cubicBezTo>
                  <a:pt x="-15249" y="506866"/>
                  <a:pt x="6221" y="656164"/>
                  <a:pt x="6221" y="656164"/>
                </a:cubicBezTo>
              </a:path>
            </a:pathLst>
          </a:custGeom>
          <a:ln w="76200" cmpd="sng">
            <a:solidFill>
              <a:srgbClr val="FF66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cs typeface="Arial"/>
            </a:endParaRPr>
          </a:p>
        </p:txBody>
      </p:sp>
      <p:cxnSp>
        <p:nvCxnSpPr>
          <p:cNvPr id="50" name="Straight Connector 49"/>
          <p:cNvCxnSpPr/>
          <p:nvPr/>
        </p:nvCxnSpPr>
        <p:spPr>
          <a:xfrm>
            <a:off x="3341042" y="1803397"/>
            <a:ext cx="0" cy="1766950"/>
          </a:xfrm>
          <a:prstGeom prst="line">
            <a:avLst/>
          </a:prstGeom>
          <a:ln w="38100" cmpd="sng">
            <a:solidFill>
              <a:srgbClr val="FF6600"/>
            </a:solidFill>
            <a:prstDash val="sysDash"/>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3365158" y="3553326"/>
            <a:ext cx="753431" cy="523220"/>
          </a:xfrm>
          <a:prstGeom prst="rect">
            <a:avLst/>
          </a:prstGeom>
          <a:noFill/>
        </p:spPr>
        <p:txBody>
          <a:bodyPr wrap="none" rtlCol="0">
            <a:spAutoFit/>
          </a:bodyPr>
          <a:lstStyle/>
          <a:p>
            <a:pPr algn="ctr"/>
            <a:r>
              <a:rPr lang="en-US" sz="1400" b="1" dirty="0" smtClean="0">
                <a:solidFill>
                  <a:prstClr val="black"/>
                </a:solidFill>
                <a:latin typeface="Arial"/>
                <a:cs typeface="Arial"/>
              </a:rPr>
              <a:t>26 Feb</a:t>
            </a:r>
          </a:p>
          <a:p>
            <a:pPr algn="ctr"/>
            <a:r>
              <a:rPr lang="en-US" sz="1400" b="1" dirty="0" smtClean="0">
                <a:solidFill>
                  <a:prstClr val="black"/>
                </a:solidFill>
                <a:latin typeface="Arial"/>
                <a:cs typeface="Arial"/>
              </a:rPr>
              <a:t>2001</a:t>
            </a:r>
            <a:endParaRPr lang="en-US" sz="1400" b="1" dirty="0">
              <a:solidFill>
                <a:prstClr val="black"/>
              </a:solidFill>
              <a:latin typeface="Arial"/>
              <a:cs typeface="Arial"/>
            </a:endParaRPr>
          </a:p>
        </p:txBody>
      </p:sp>
      <p:sp>
        <p:nvSpPr>
          <p:cNvPr id="58" name="Oval 57"/>
          <p:cNvSpPr/>
          <p:nvPr/>
        </p:nvSpPr>
        <p:spPr>
          <a:xfrm>
            <a:off x="10128686" y="3652238"/>
            <a:ext cx="149843" cy="149843"/>
          </a:xfrm>
          <a:prstGeom prst="ellipse">
            <a:avLst/>
          </a:prstGeom>
          <a:solidFill>
            <a:srgbClr val="FF0000"/>
          </a:solidFill>
          <a:ln>
            <a:noFill/>
          </a:ln>
          <a:scene3d>
            <a:camera prst="obliqueTopRight"/>
            <a:lightRig rig="threePt" dir="tl"/>
          </a:scene3d>
          <a:sp3d>
            <a:bevelT w="2540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9" name="Oval 58"/>
          <p:cNvSpPr/>
          <p:nvPr/>
        </p:nvSpPr>
        <p:spPr>
          <a:xfrm>
            <a:off x="10128686" y="3969734"/>
            <a:ext cx="149843" cy="149843"/>
          </a:xfrm>
          <a:prstGeom prst="ellipse">
            <a:avLst/>
          </a:prstGeom>
          <a:solidFill>
            <a:srgbClr val="008000"/>
          </a:solidFill>
          <a:ln>
            <a:noFill/>
          </a:ln>
          <a:scene3d>
            <a:camera prst="obliqueTopRight"/>
            <a:lightRig rig="threePt" dir="tl"/>
          </a:scene3d>
          <a:sp3d>
            <a:bevelT w="2540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60" name="TextBox 59"/>
          <p:cNvSpPr txBox="1"/>
          <p:nvPr/>
        </p:nvSpPr>
        <p:spPr>
          <a:xfrm>
            <a:off x="10310120" y="3581261"/>
            <a:ext cx="1701520" cy="307777"/>
          </a:xfrm>
          <a:prstGeom prst="rect">
            <a:avLst/>
          </a:prstGeom>
          <a:noFill/>
        </p:spPr>
        <p:txBody>
          <a:bodyPr wrap="none" rtlCol="0">
            <a:spAutoFit/>
          </a:bodyPr>
          <a:lstStyle/>
          <a:p>
            <a:r>
              <a:rPr lang="en-US" sz="1400" dirty="0" smtClean="0">
                <a:latin typeface="Arial"/>
                <a:cs typeface="Arial"/>
              </a:rPr>
              <a:t>Confirmed Infected</a:t>
            </a:r>
            <a:endParaRPr lang="en-US" sz="1400" dirty="0">
              <a:latin typeface="Arial"/>
              <a:cs typeface="Arial"/>
            </a:endParaRPr>
          </a:p>
        </p:txBody>
      </p:sp>
      <p:sp>
        <p:nvSpPr>
          <p:cNvPr id="61" name="TextBox 60"/>
          <p:cNvSpPr txBox="1"/>
          <p:nvPr/>
        </p:nvSpPr>
        <p:spPr>
          <a:xfrm>
            <a:off x="10310120" y="3911456"/>
            <a:ext cx="1112855" cy="307777"/>
          </a:xfrm>
          <a:prstGeom prst="rect">
            <a:avLst/>
          </a:prstGeom>
          <a:noFill/>
        </p:spPr>
        <p:txBody>
          <a:bodyPr wrap="none" rtlCol="0">
            <a:spAutoFit/>
          </a:bodyPr>
          <a:lstStyle/>
          <a:p>
            <a:r>
              <a:rPr lang="en-US" sz="1400" dirty="0" smtClean="0">
                <a:latin typeface="Arial"/>
                <a:cs typeface="Arial"/>
              </a:rPr>
              <a:t>Susceptible</a:t>
            </a:r>
            <a:endParaRPr lang="en-US" sz="1400" dirty="0">
              <a:latin typeface="Arial"/>
              <a:cs typeface="Arial"/>
            </a:endParaRPr>
          </a:p>
        </p:txBody>
      </p:sp>
      <p:sp>
        <p:nvSpPr>
          <p:cNvPr id="75" name="Oval 74"/>
          <p:cNvSpPr/>
          <p:nvPr/>
        </p:nvSpPr>
        <p:spPr>
          <a:xfrm>
            <a:off x="10130952" y="4342119"/>
            <a:ext cx="149843" cy="149843"/>
          </a:xfrm>
          <a:prstGeom prst="ellipse">
            <a:avLst/>
          </a:prstGeom>
          <a:solidFill>
            <a:srgbClr val="CC66FF"/>
          </a:solidFill>
          <a:ln w="19050">
            <a:solidFill>
              <a:srgbClr val="FFFF03"/>
            </a:solidFill>
          </a:ln>
          <a:scene3d>
            <a:camera prst="obliqueTopRight"/>
            <a:lightRig rig="threePt" dir="tl"/>
          </a:scene3d>
          <a:sp3d>
            <a:bevelT w="2540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76" name="TextBox 75"/>
          <p:cNvSpPr txBox="1"/>
          <p:nvPr/>
        </p:nvSpPr>
        <p:spPr>
          <a:xfrm>
            <a:off x="10312386" y="4277829"/>
            <a:ext cx="1821532" cy="307777"/>
          </a:xfrm>
          <a:prstGeom prst="rect">
            <a:avLst/>
          </a:prstGeom>
          <a:noFill/>
        </p:spPr>
        <p:txBody>
          <a:bodyPr wrap="none" rtlCol="0">
            <a:spAutoFit/>
          </a:bodyPr>
          <a:lstStyle/>
          <a:p>
            <a:r>
              <a:rPr lang="en-US" sz="1400" dirty="0" smtClean="0">
                <a:latin typeface="Arial"/>
                <a:cs typeface="Arial"/>
              </a:rPr>
              <a:t>Undetected infection</a:t>
            </a:r>
            <a:endParaRPr lang="en-US" sz="1400" dirty="0">
              <a:latin typeface="Arial"/>
              <a:cs typeface="Arial"/>
            </a:endParaRPr>
          </a:p>
        </p:txBody>
      </p:sp>
      <p:grpSp>
        <p:nvGrpSpPr>
          <p:cNvPr id="77" name="Group 76"/>
          <p:cNvGrpSpPr/>
          <p:nvPr/>
        </p:nvGrpSpPr>
        <p:grpSpPr>
          <a:xfrm>
            <a:off x="5160284" y="3925249"/>
            <a:ext cx="984541" cy="1084612"/>
            <a:chOff x="7955994" y="5272161"/>
            <a:chExt cx="984541" cy="1084612"/>
          </a:xfrm>
        </p:grpSpPr>
        <p:sp>
          <p:nvSpPr>
            <p:cNvPr id="78" name="TextBox 77"/>
            <p:cNvSpPr txBox="1"/>
            <p:nvPr/>
          </p:nvSpPr>
          <p:spPr>
            <a:xfrm>
              <a:off x="7955994" y="5634108"/>
              <a:ext cx="447734" cy="369332"/>
            </a:xfrm>
            <a:prstGeom prst="rect">
              <a:avLst/>
            </a:prstGeom>
            <a:noFill/>
          </p:spPr>
          <p:txBody>
            <a:bodyPr wrap="none" rtlCol="0">
              <a:spAutoFit/>
            </a:bodyPr>
            <a:lstStyle/>
            <a:p>
              <a:pPr algn="ctr"/>
              <a:r>
                <a:rPr lang="en-US" dirty="0" smtClean="0">
                  <a:solidFill>
                    <a:prstClr val="black"/>
                  </a:solidFill>
                  <a:latin typeface="Arial"/>
                  <a:cs typeface="Arial"/>
                </a:rPr>
                <a:t>I =</a:t>
              </a:r>
              <a:endParaRPr lang="en-US" dirty="0">
                <a:solidFill>
                  <a:prstClr val="black"/>
                </a:solidFill>
                <a:latin typeface="Arial"/>
                <a:cs typeface="Arial"/>
              </a:endParaRPr>
            </a:p>
          </p:txBody>
        </p:sp>
        <p:sp>
          <p:nvSpPr>
            <p:cNvPr id="79" name="Left Bracket 78"/>
            <p:cNvSpPr/>
            <p:nvPr/>
          </p:nvSpPr>
          <p:spPr>
            <a:xfrm>
              <a:off x="8392373" y="5280642"/>
              <a:ext cx="89074" cy="1076131"/>
            </a:xfrm>
            <a:prstGeom prst="leftBracket">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a:cs typeface="Arial"/>
              </a:endParaRPr>
            </a:p>
          </p:txBody>
        </p:sp>
        <p:sp>
          <p:nvSpPr>
            <p:cNvPr id="80" name="Left Bracket 79"/>
            <p:cNvSpPr/>
            <p:nvPr/>
          </p:nvSpPr>
          <p:spPr>
            <a:xfrm flipH="1">
              <a:off x="8796044" y="5280642"/>
              <a:ext cx="89074" cy="1076131"/>
            </a:xfrm>
            <a:prstGeom prst="leftBracket">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a:cs typeface="Arial"/>
              </a:endParaRPr>
            </a:p>
          </p:txBody>
        </p:sp>
        <p:sp>
          <p:nvSpPr>
            <p:cNvPr id="81" name="TextBox 80"/>
            <p:cNvSpPr txBox="1"/>
            <p:nvPr/>
          </p:nvSpPr>
          <p:spPr>
            <a:xfrm>
              <a:off x="8356521" y="5272161"/>
              <a:ext cx="584014" cy="1077218"/>
            </a:xfrm>
            <a:prstGeom prst="rect">
              <a:avLst/>
            </a:prstGeom>
            <a:noFill/>
          </p:spPr>
          <p:txBody>
            <a:bodyPr wrap="none" rtlCol="0">
              <a:spAutoFit/>
            </a:bodyPr>
            <a:lstStyle/>
            <a:p>
              <a:pPr algn="ctr"/>
              <a:r>
                <a:rPr lang="en-US" sz="1600" dirty="0" smtClean="0">
                  <a:solidFill>
                    <a:prstClr val="black"/>
                  </a:solidFill>
                  <a:latin typeface="Arial"/>
                  <a:cs typeface="Arial"/>
                </a:rPr>
                <a:t>12.5</a:t>
              </a:r>
            </a:p>
            <a:p>
              <a:pPr algn="ctr"/>
              <a:r>
                <a:rPr lang="en-US" sz="1600" dirty="0" smtClean="0">
                  <a:solidFill>
                    <a:prstClr val="black"/>
                  </a:solidFill>
                  <a:latin typeface="Arial"/>
                  <a:cs typeface="Arial"/>
                </a:rPr>
                <a:t>*</a:t>
              </a:r>
            </a:p>
            <a:p>
              <a:pPr algn="ctr"/>
              <a:r>
                <a:rPr lang="en-US" sz="1600" dirty="0" smtClean="0">
                  <a:solidFill>
                    <a:prstClr val="black"/>
                  </a:solidFill>
                  <a:latin typeface="Arial"/>
                  <a:cs typeface="Arial"/>
                </a:rPr>
                <a:t>*</a:t>
              </a:r>
            </a:p>
            <a:p>
              <a:pPr algn="ctr"/>
              <a:r>
                <a:rPr lang="en-US" sz="1600" dirty="0" smtClean="0">
                  <a:solidFill>
                    <a:prstClr val="black"/>
                  </a:solidFill>
                  <a:latin typeface="Arial"/>
                  <a:cs typeface="Arial"/>
                </a:rPr>
                <a:t>62.1</a:t>
              </a:r>
              <a:endParaRPr lang="en-US" sz="1600" dirty="0">
                <a:solidFill>
                  <a:prstClr val="black"/>
                </a:solidFill>
                <a:latin typeface="Arial"/>
                <a:cs typeface="Arial"/>
              </a:endParaRPr>
            </a:p>
          </p:txBody>
        </p:sp>
      </p:grpSp>
      <p:sp>
        <p:nvSpPr>
          <p:cNvPr id="82" name="TextBox 81"/>
          <p:cNvSpPr txBox="1"/>
          <p:nvPr/>
        </p:nvSpPr>
        <p:spPr>
          <a:xfrm>
            <a:off x="4447719" y="5255851"/>
            <a:ext cx="2631750" cy="1015663"/>
          </a:xfrm>
          <a:prstGeom prst="rect">
            <a:avLst/>
          </a:prstGeom>
          <a:noFill/>
        </p:spPr>
        <p:txBody>
          <a:bodyPr wrap="none" rtlCol="0">
            <a:spAutoFit/>
          </a:bodyPr>
          <a:lstStyle/>
          <a:p>
            <a:r>
              <a:rPr lang="en-US" sz="2000" dirty="0" smtClean="0">
                <a:latin typeface="Arial"/>
                <a:cs typeface="Arial"/>
              </a:rPr>
              <a:t>We’re also estimating</a:t>
            </a:r>
          </a:p>
          <a:p>
            <a:r>
              <a:rPr lang="en-US" sz="2000" dirty="0">
                <a:latin typeface="Arial"/>
                <a:cs typeface="Arial"/>
              </a:rPr>
              <a:t>t</a:t>
            </a:r>
            <a:r>
              <a:rPr lang="en-US" sz="2000" dirty="0" smtClean="0">
                <a:latin typeface="Arial"/>
                <a:cs typeface="Arial"/>
              </a:rPr>
              <a:t>he infection times of </a:t>
            </a:r>
          </a:p>
          <a:p>
            <a:r>
              <a:rPr lang="en-US" sz="2000" dirty="0">
                <a:latin typeface="Arial"/>
                <a:cs typeface="Arial"/>
              </a:rPr>
              <a:t>u</a:t>
            </a:r>
            <a:r>
              <a:rPr lang="en-US" sz="2000" dirty="0" smtClean="0">
                <a:latin typeface="Arial"/>
                <a:cs typeface="Arial"/>
              </a:rPr>
              <a:t>ndetected infections</a:t>
            </a:r>
            <a:endParaRPr lang="en-US" sz="2000" dirty="0">
              <a:latin typeface="Arial"/>
              <a:cs typeface="Arial"/>
            </a:endParaRPr>
          </a:p>
        </p:txBody>
      </p:sp>
      <p:grpSp>
        <p:nvGrpSpPr>
          <p:cNvPr id="56" name="Group 55"/>
          <p:cNvGrpSpPr/>
          <p:nvPr/>
        </p:nvGrpSpPr>
        <p:grpSpPr>
          <a:xfrm>
            <a:off x="7339127" y="3108984"/>
            <a:ext cx="2517207" cy="3268318"/>
            <a:chOff x="1735099" y="2960335"/>
            <a:chExt cx="773654" cy="1004505"/>
          </a:xfrm>
        </p:grpSpPr>
        <p:pic>
          <p:nvPicPr>
            <p:cNvPr id="57" name="Picture 56" descr="gbr_counties_simplified1000.pdf"/>
            <p:cNvPicPr>
              <a:picLocks noChangeAspect="1"/>
            </p:cNvPicPr>
            <p:nvPr/>
          </p:nvPicPr>
          <p:blipFill rotWithShape="1">
            <a:blip r:embed="rId4">
              <a:extLst>
                <a:ext uri="{28A0092B-C50C-407E-A947-70E740481C1C}">
                  <a14:useLocalDpi xmlns:a14="http://schemas.microsoft.com/office/drawing/2010/main" val="0"/>
                </a:ext>
              </a:extLst>
            </a:blip>
            <a:srcRect l="28165" t="11031" r="26305" b="10148"/>
            <a:stretch/>
          </p:blipFill>
          <p:spPr>
            <a:xfrm>
              <a:off x="1735099" y="2960335"/>
              <a:ext cx="773654" cy="1004505"/>
            </a:xfrm>
            <a:prstGeom prst="rect">
              <a:avLst/>
            </a:prstGeom>
            <a:ln>
              <a:solidFill>
                <a:srgbClr val="000000"/>
              </a:solidFill>
            </a:ln>
          </p:spPr>
        </p:pic>
        <p:sp>
          <p:nvSpPr>
            <p:cNvPr id="62" name="Oval 61"/>
            <p:cNvSpPr/>
            <p:nvPr/>
          </p:nvSpPr>
          <p:spPr>
            <a:xfrm>
              <a:off x="2034484" y="3216800"/>
              <a:ext cx="49162" cy="49162"/>
            </a:xfrm>
            <a:prstGeom prst="ellipse">
              <a:avLst/>
            </a:prstGeom>
            <a:solidFill>
              <a:srgbClr val="FF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sp>
          <p:nvSpPr>
            <p:cNvPr id="63" name="Oval 62"/>
            <p:cNvSpPr/>
            <p:nvPr/>
          </p:nvSpPr>
          <p:spPr>
            <a:xfrm>
              <a:off x="2009903" y="3126406"/>
              <a:ext cx="49162" cy="49162"/>
            </a:xfrm>
            <a:prstGeom prst="ellipse">
              <a:avLst/>
            </a:prstGeom>
            <a:solidFill>
              <a:srgbClr val="FF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sp>
          <p:nvSpPr>
            <p:cNvPr id="64" name="Oval 63"/>
            <p:cNvSpPr/>
            <p:nvPr/>
          </p:nvSpPr>
          <p:spPr>
            <a:xfrm>
              <a:off x="2059065" y="3150987"/>
              <a:ext cx="49162" cy="49162"/>
            </a:xfrm>
            <a:prstGeom prst="ellipse">
              <a:avLst/>
            </a:prstGeom>
            <a:solidFill>
              <a:srgbClr val="FF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sp>
          <p:nvSpPr>
            <p:cNvPr id="65" name="Oval 64"/>
            <p:cNvSpPr/>
            <p:nvPr/>
          </p:nvSpPr>
          <p:spPr>
            <a:xfrm>
              <a:off x="1932590" y="3772296"/>
              <a:ext cx="49162" cy="49162"/>
            </a:xfrm>
            <a:prstGeom prst="ellipse">
              <a:avLst/>
            </a:prstGeom>
            <a:solidFill>
              <a:srgbClr val="FF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sp>
          <p:nvSpPr>
            <p:cNvPr id="66" name="Oval 65"/>
            <p:cNvSpPr/>
            <p:nvPr/>
          </p:nvSpPr>
          <p:spPr>
            <a:xfrm>
              <a:off x="2020165" y="3509715"/>
              <a:ext cx="49162" cy="49162"/>
            </a:xfrm>
            <a:prstGeom prst="ellipse">
              <a:avLst/>
            </a:prstGeom>
            <a:solidFill>
              <a:srgbClr val="FF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sp>
          <p:nvSpPr>
            <p:cNvPr id="67" name="Oval 66"/>
            <p:cNvSpPr/>
            <p:nvPr/>
          </p:nvSpPr>
          <p:spPr>
            <a:xfrm>
              <a:off x="2283343" y="3509715"/>
              <a:ext cx="49162" cy="49162"/>
            </a:xfrm>
            <a:prstGeom prst="ellipse">
              <a:avLst/>
            </a:prstGeom>
            <a:solidFill>
              <a:srgbClr val="FF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sp>
          <p:nvSpPr>
            <p:cNvPr id="68" name="Oval 67"/>
            <p:cNvSpPr/>
            <p:nvPr/>
          </p:nvSpPr>
          <p:spPr>
            <a:xfrm>
              <a:off x="2172565" y="3662115"/>
              <a:ext cx="49162" cy="49162"/>
            </a:xfrm>
            <a:prstGeom prst="ellipse">
              <a:avLst/>
            </a:prstGeom>
            <a:solidFill>
              <a:srgbClr val="008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sp>
          <p:nvSpPr>
            <p:cNvPr id="69" name="Oval 68"/>
            <p:cNvSpPr/>
            <p:nvPr/>
          </p:nvSpPr>
          <p:spPr>
            <a:xfrm>
              <a:off x="2059065" y="3306883"/>
              <a:ext cx="49162" cy="49162"/>
            </a:xfrm>
            <a:prstGeom prst="ellipse">
              <a:avLst/>
            </a:prstGeom>
            <a:solidFill>
              <a:srgbClr val="008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sp>
          <p:nvSpPr>
            <p:cNvPr id="70" name="Oval 69"/>
            <p:cNvSpPr/>
            <p:nvPr/>
          </p:nvSpPr>
          <p:spPr>
            <a:xfrm>
              <a:off x="2123403" y="3241381"/>
              <a:ext cx="49162" cy="49162"/>
            </a:xfrm>
            <a:prstGeom prst="ellipse">
              <a:avLst/>
            </a:prstGeom>
            <a:solidFill>
              <a:srgbClr val="CC66FF"/>
            </a:solidFill>
            <a:ln w="38100" cmpd="sng">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sp>
          <p:nvSpPr>
            <p:cNvPr id="71" name="Oval 70"/>
            <p:cNvSpPr/>
            <p:nvPr/>
          </p:nvSpPr>
          <p:spPr>
            <a:xfrm>
              <a:off x="2152038" y="3167638"/>
              <a:ext cx="49162" cy="49162"/>
            </a:xfrm>
            <a:prstGeom prst="ellipse">
              <a:avLst/>
            </a:prstGeom>
            <a:solidFill>
              <a:srgbClr val="008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sp>
          <p:nvSpPr>
            <p:cNvPr id="72" name="Oval 71"/>
            <p:cNvSpPr/>
            <p:nvPr/>
          </p:nvSpPr>
          <p:spPr>
            <a:xfrm>
              <a:off x="1932590" y="3439674"/>
              <a:ext cx="49162" cy="49162"/>
            </a:xfrm>
            <a:prstGeom prst="ellipse">
              <a:avLst/>
            </a:prstGeom>
            <a:solidFill>
              <a:srgbClr val="008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sp>
          <p:nvSpPr>
            <p:cNvPr id="73" name="Oval 72"/>
            <p:cNvSpPr/>
            <p:nvPr/>
          </p:nvSpPr>
          <p:spPr>
            <a:xfrm>
              <a:off x="1989376" y="3405600"/>
              <a:ext cx="49162" cy="49162"/>
            </a:xfrm>
            <a:prstGeom prst="ellipse">
              <a:avLst/>
            </a:prstGeom>
            <a:solidFill>
              <a:srgbClr val="CC66FF"/>
            </a:solidFill>
            <a:ln w="38100" cmpd="sng">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sp>
          <p:nvSpPr>
            <p:cNvPr id="74" name="Oval 73"/>
            <p:cNvSpPr/>
            <p:nvPr/>
          </p:nvSpPr>
          <p:spPr>
            <a:xfrm>
              <a:off x="1964795" y="3488836"/>
              <a:ext cx="49162" cy="49162"/>
            </a:xfrm>
            <a:prstGeom prst="ellipse">
              <a:avLst/>
            </a:prstGeom>
            <a:solidFill>
              <a:srgbClr val="CC66FF"/>
            </a:solidFill>
            <a:ln w="38100" cmpd="sng">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
                <a:cs typeface="Arial"/>
              </a:endParaRPr>
            </a:p>
          </p:txBody>
        </p:sp>
      </p:grpSp>
    </p:spTree>
    <p:extLst>
      <p:ext uri="{BB962C8B-B14F-4D97-AF65-F5344CB8AC3E}">
        <p14:creationId xmlns:p14="http://schemas.microsoft.com/office/powerpoint/2010/main" val="35711458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4679</TotalTime>
  <Words>2064</Words>
  <Application>Microsoft Macintosh PowerPoint</Application>
  <PresentationFormat>Custom</PresentationFormat>
  <Paragraphs>480</Paragraphs>
  <Slides>32</Slides>
  <Notes>31</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1_Office Theme</vt:lpstr>
      <vt:lpstr>Custom Design</vt:lpstr>
      <vt:lpstr>Real-time updating in emergency response to foot-and-mouth disease outbreaks  Will Probert  Research Fellow, Tildesley Lab School of Life Sciences, Mathematics Institute University of Warwick, UK</vt:lpstr>
      <vt:lpstr>Acknowledgements</vt:lpstr>
      <vt:lpstr>PowerPoint Presentation</vt:lpstr>
      <vt:lpstr>PowerPoint Presentation</vt:lpstr>
      <vt:lpstr>UK 2001; Miyazaki 2010 Contrasting outbreaks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FAO of the 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Rumich, Nadia (AGAH)</dc:creator>
  <cp:lastModifiedBy>Will Probert</cp:lastModifiedBy>
  <cp:revision>253</cp:revision>
  <dcterms:created xsi:type="dcterms:W3CDTF">2016-10-06T12:20:10Z</dcterms:created>
  <dcterms:modified xsi:type="dcterms:W3CDTF">2016-10-27T11:28:28Z</dcterms:modified>
</cp:coreProperties>
</file>