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5" r:id="rId3"/>
    <p:sldId id="257" r:id="rId4"/>
    <p:sldId id="267" r:id="rId5"/>
    <p:sldId id="270" r:id="rId6"/>
    <p:sldId id="272" r:id="rId7"/>
    <p:sldId id="303" r:id="rId8"/>
    <p:sldId id="316" r:id="rId9"/>
    <p:sldId id="318" r:id="rId10"/>
    <p:sldId id="317" r:id="rId11"/>
    <p:sldId id="319" r:id="rId12"/>
    <p:sldId id="268" r:id="rId13"/>
    <p:sldId id="274" r:id="rId14"/>
    <p:sldId id="299" r:id="rId15"/>
    <p:sldId id="275" r:id="rId16"/>
    <p:sldId id="276" r:id="rId17"/>
    <p:sldId id="279" r:id="rId18"/>
    <p:sldId id="278" r:id="rId19"/>
    <p:sldId id="277" r:id="rId20"/>
    <p:sldId id="314" r:id="rId21"/>
    <p:sldId id="280" r:id="rId22"/>
    <p:sldId id="283" r:id="rId23"/>
    <p:sldId id="308" r:id="rId24"/>
    <p:sldId id="289" r:id="rId25"/>
    <p:sldId id="288" r:id="rId26"/>
    <p:sldId id="291" r:id="rId27"/>
    <p:sldId id="309" r:id="rId28"/>
    <p:sldId id="292" r:id="rId29"/>
    <p:sldId id="311" r:id="rId30"/>
    <p:sldId id="298" r:id="rId31"/>
    <p:sldId id="312" r:id="rId32"/>
    <p:sldId id="296" r:id="rId33"/>
    <p:sldId id="304" r:id="rId34"/>
    <p:sldId id="269" r:id="rId35"/>
    <p:sldId id="3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3" clrIdx="0">
    <p:extLst>
      <p:ext uri="{19B8F6BF-5375-455C-9EA6-DF929625EA0E}">
        <p15:presenceInfo xmlns:p15="http://schemas.microsoft.com/office/powerpoint/2012/main" userId="7083b0ddb03f4618" providerId="Windows Live"/>
      </p:ext>
    </p:extLst>
  </p:cmAuthor>
  <p:cmAuthor id="2" name="Garabed, Rebecca" initials="GR" lastIdx="11" clrIdx="1">
    <p:extLst>
      <p:ext uri="{19B8F6BF-5375-455C-9EA6-DF929625EA0E}">
        <p15:presenceInfo xmlns:p15="http://schemas.microsoft.com/office/powerpoint/2012/main" userId="S-1-5-21-585917979-764506380-25656452-8092" providerId="AD"/>
      </p:ext>
    </p:extLst>
  </p:cmAuthor>
  <p:cmAuthor id="3" name="Calinger-Yoak, Andrew J." initials="CAJ" lastIdx="2" clrIdx="2">
    <p:extLst>
      <p:ext uri="{19B8F6BF-5375-455C-9EA6-DF929625EA0E}">
        <p15:presenceInfo xmlns:p15="http://schemas.microsoft.com/office/powerpoint/2012/main" userId="S-1-5-21-585917979-764506380-25656452-25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4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0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2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6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5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3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4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7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3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6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2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54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-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–Portugal 26-28 October 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8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9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2D67-AAB2-4F49-A592-043121109C7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3205-81EA-4E5A-B615-8616988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OS16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Open Session of the EuFMD 26-28 October 2016 –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Cascais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- Portugal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252175"/>
            <a:ext cx="9144000" cy="3233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H.A.E.B.O.S.</a:t>
            </a:r>
            <a:br>
              <a:rPr lang="en-US" sz="96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</a:b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 Hybrid Agent- and Equation-based Behavioral Outbreak Simulator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390050"/>
            <a:ext cx="9144000" cy="520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AJ Yoak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sz="2800" b="1" dirty="0" smtClean="0"/>
              <a:t>RB Garabed</a:t>
            </a:r>
            <a:r>
              <a:rPr lang="en-US" baseline="30000" dirty="0"/>
              <a:t>1</a:t>
            </a:r>
            <a:r>
              <a:rPr lang="en-US" dirty="0" smtClean="0"/>
              <a:t>, AH Delgado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8" y="4185049"/>
            <a:ext cx="1626498" cy="1573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22010" b="32275"/>
          <a:stretch/>
        </p:blipFill>
        <p:spPr>
          <a:xfrm>
            <a:off x="2994687" y="4185048"/>
            <a:ext cx="1930628" cy="1573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15" y="4185049"/>
            <a:ext cx="2098513" cy="1573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899" y="5759854"/>
            <a:ext cx="762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The Ohio State University, Department of Veterinary Preventive Medicine</a:t>
            </a:r>
          </a:p>
          <a:p>
            <a:r>
              <a:rPr lang="en-US" dirty="0" smtClean="0"/>
              <a:t>2 Center for Epidemiology and Animal Health, US Department of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Data Sources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299" y="1825624"/>
            <a:ext cx="6632575" cy="4930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Input data was produced by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FLAPS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(farm location and animal population simulator, Burdett </a:t>
            </a:r>
            <a:r>
              <a:rPr lang="en-US" i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et al.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2015)</a:t>
            </a:r>
          </a:p>
          <a:p>
            <a:pPr lvl="1"/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Generalized data created from summaries of real-world farm locations creates </a:t>
            </a:r>
            <a:r>
              <a:rPr lang="en-US" sz="2800" b="1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pseudo-real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 farms </a:t>
            </a:r>
          </a:p>
          <a:p>
            <a:pPr lvl="1"/>
            <a:r>
              <a:rPr lang="en-US" sz="26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Based on the Census of Agriculture done by the National Agricultural Statistics Service</a:t>
            </a:r>
            <a:endParaRPr lang="en-US" sz="26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855"/>
            <a:ext cx="5970182" cy="5294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36" y="6387067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Lucida Bright" panose="02040602050505020304" pitchFamily="18" charset="0"/>
                <a:ea typeface="Adobe Gothic Std B" panose="020B0800000000000000" pitchFamily="34" charset="-128"/>
              </a:rPr>
              <a:t>HAEBOS model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An Introduction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HAEBOS is a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hybrid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model, meaning it operates using both traditional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equation-based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compartmental models and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agent-based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models</a:t>
            </a:r>
          </a:p>
          <a:p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An ‘agent’ is the farm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It has unique traits such as: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Location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Species and Number of </a:t>
            </a:r>
            <a:b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</a:b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animals present 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Commodity Type</a:t>
            </a:r>
          </a:p>
          <a:p>
            <a:pPr lvl="1"/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Compliance Behavior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Etc.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74" y="3214609"/>
            <a:ext cx="3419030" cy="31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An Introduction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748" y="2007703"/>
            <a:ext cx="5271052" cy="41692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Within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each farm, the number of animals in each disease class is determined by an unique </a:t>
            </a:r>
            <a:r>
              <a:rPr lang="en-US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SEI</a:t>
            </a:r>
            <a:r>
              <a:rPr lang="en-US" baseline="-250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</a:t>
            </a:r>
            <a:r>
              <a:rPr lang="en-US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</a:t>
            </a:r>
            <a:r>
              <a:rPr lang="en-US" baseline="-250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</a:t>
            </a:r>
            <a:r>
              <a:rPr lang="en-US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model</a:t>
            </a:r>
          </a:p>
          <a:p>
            <a:pPr marL="0" indent="0">
              <a:buNone/>
            </a:pP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Spread of disease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farms is driven by stochastic agent-based actions</a:t>
            </a:r>
          </a:p>
          <a:p>
            <a:pPr marL="457200" lvl="1" indent="0">
              <a:buNone/>
            </a:pP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" y="1803758"/>
            <a:ext cx="5178382" cy="45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Within-Farm Equation-Based Model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29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Four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compartmental models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run simultaneously in each infected farm</a:t>
            </a:r>
          </a:p>
          <a:p>
            <a:pPr marL="0" indent="0">
              <a:buNone/>
            </a:pP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The between species force of infection (dotted-line) is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lowered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by 90%</a:t>
            </a:r>
            <a:endParaRPr lang="en-US" b="1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6666" r="15382" b="21297"/>
          <a:stretch/>
        </p:blipFill>
        <p:spPr>
          <a:xfrm>
            <a:off x="5086351" y="1980406"/>
            <a:ext cx="6732264" cy="40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Between-Farm Agent-Based Model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We model FMD spread through five possible spread mechanisms:</a:t>
            </a:r>
            <a:endParaRPr lang="en-US" sz="32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Local Area Spread</a:t>
            </a:r>
          </a:p>
          <a:p>
            <a:pPr lvl="1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Direct Transfer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of </a:t>
            </a:r>
            <a:b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</a:b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infected livestock</a:t>
            </a:r>
          </a:p>
          <a:p>
            <a:pPr lvl="1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Indirect Spread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because of </a:t>
            </a:r>
            <a:b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</a:b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shared resources</a:t>
            </a:r>
          </a:p>
          <a:p>
            <a:pPr lvl="1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Airborne Spread</a:t>
            </a:r>
          </a:p>
          <a:p>
            <a:pPr lvl="1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Milk Tanker Spread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B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B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Farms: Local Area Spread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291940" cy="47640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Local Area Spread which is influenced by:</a:t>
            </a:r>
          </a:p>
          <a:p>
            <a:pPr lvl="1">
              <a:lnSpc>
                <a:spcPct val="120000"/>
              </a:lnSpc>
            </a:pPr>
            <a:r>
              <a:rPr lang="en-US" sz="30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Distance</a:t>
            </a:r>
            <a:r>
              <a:rPr lang="en-US" sz="30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from source farm</a:t>
            </a:r>
          </a:p>
          <a:p>
            <a:pPr lvl="1">
              <a:lnSpc>
                <a:spcPct val="110000"/>
              </a:lnSpc>
            </a:pPr>
            <a:r>
              <a:rPr lang="en-US" sz="30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Time</a:t>
            </a:r>
            <a:r>
              <a:rPr lang="en-US" sz="30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since infection began on source farm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Based on </a:t>
            </a:r>
            <a:r>
              <a:rPr lang="en-US" sz="20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Sanson</a:t>
            </a:r>
            <a:r>
              <a:rPr lang="en-US" sz="20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, Stevenson, and Moles-</a:t>
            </a:r>
            <a:r>
              <a:rPr lang="en-US" sz="20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Benfell’s</a:t>
            </a:r>
            <a:r>
              <a:rPr lang="en-US" sz="20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2006 figures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/>
          <a:stretch/>
        </p:blipFill>
        <p:spPr>
          <a:xfrm>
            <a:off x="5225143" y="1690688"/>
            <a:ext cx="6495802" cy="49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Farms: Direct Transfer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78" y="2057401"/>
            <a:ext cx="4542183" cy="41195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Direct Transfer of infected livestock</a:t>
            </a:r>
          </a:p>
          <a:p>
            <a:pPr lvl="2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Using </a:t>
            </a:r>
            <a:r>
              <a:rPr lang="en-US" sz="2800" b="1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real-time prevalence 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created by the within-herd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model</a:t>
            </a:r>
          </a:p>
          <a:p>
            <a:pPr lvl="2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Shipments are built by roulette wheel selection</a:t>
            </a: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561854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Farms: Indirect Spread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6799286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Indirect Spread represents:</a:t>
            </a:r>
          </a:p>
          <a:p>
            <a:pPr lvl="1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2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Shared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farm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workers, veterinarians, or equipment</a:t>
            </a:r>
          </a:p>
          <a:p>
            <a:pPr lvl="2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Common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Feed trucks </a:t>
            </a:r>
          </a:p>
          <a:p>
            <a:pPr lvl="2"/>
            <a:endParaRPr lang="en-US" sz="24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19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19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19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Uses </a:t>
            </a:r>
            <a:r>
              <a:rPr lang="en-US" sz="19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CEAH estimates </a:t>
            </a:r>
            <a:r>
              <a:rPr lang="en-US" sz="19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from </a:t>
            </a:r>
            <a:r>
              <a:rPr lang="en-US" sz="19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NAHMS and other national surveys </a:t>
            </a:r>
          </a:p>
          <a:p>
            <a:pPr lvl="2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04" y="1932226"/>
            <a:ext cx="5479733" cy="41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Farms: Airborne Spread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954" y="1566862"/>
            <a:ext cx="5045528" cy="52911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Airborne Spread which is influenced by:</a:t>
            </a:r>
          </a:p>
          <a:p>
            <a:pPr lvl="2"/>
            <a:r>
              <a:rPr lang="en-US" sz="2800" b="1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Wind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direction</a:t>
            </a:r>
          </a:p>
          <a:p>
            <a:pPr lvl="2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Distance</a:t>
            </a:r>
            <a:endParaRPr lang="en-US" sz="2800" b="1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2"/>
            <a:r>
              <a:rPr lang="en-US" sz="2800" b="1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Species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 of source farm</a:t>
            </a:r>
          </a:p>
          <a:p>
            <a:pPr lvl="2"/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Species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of target farm</a:t>
            </a:r>
          </a:p>
          <a:p>
            <a:pPr lvl="2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We use Interspread+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4532" r="18225" b="4869"/>
          <a:stretch/>
        </p:blipFill>
        <p:spPr>
          <a:xfrm>
            <a:off x="344155" y="1566862"/>
            <a:ext cx="4774498" cy="51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Farms: Airborne Spread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0687"/>
            <a:ext cx="5045528" cy="54260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Wind Direction data was compiled from ASOS  meteorological stations in Vermont.</a:t>
            </a:r>
          </a:p>
          <a:p>
            <a:pPr lvl="1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Collected using the </a:t>
            </a:r>
            <a:r>
              <a:rPr lang="en-US" sz="28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reim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R package</a:t>
            </a: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Monthly data was summed to weight direction</a:t>
            </a: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263" t="18083" r="18104" b="40816"/>
          <a:stretch/>
        </p:blipFill>
        <p:spPr>
          <a:xfrm>
            <a:off x="5663264" y="1796813"/>
            <a:ext cx="5812093" cy="3585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5665" y="5676652"/>
            <a:ext cx="565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Example Wind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Direction counts showing speed as color</a:t>
            </a: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9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Modeling Foot and Mouth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 long history of FMD Models</a:t>
            </a:r>
          </a:p>
          <a:p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AusSpread</a:t>
            </a: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ADDIS </a:t>
            </a: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DADS/DTU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DADS</a:t>
            </a:r>
          </a:p>
          <a:p>
            <a:pPr lvl="1"/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Interspread (+)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NAADSM</a:t>
            </a:r>
          </a:p>
          <a:p>
            <a:pPr lvl="1"/>
            <a:r>
              <a:rPr lang="en-US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Labute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Model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1028" name="Picture 4" descr="http://www.frontiersin.org/files/Articles/128449/fenvs-03-00017-HTML/image_m/fenvs-03-00017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24" y="4453979"/>
            <a:ext cx="4228672" cy="20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622" y="621740"/>
            <a:ext cx="3174206" cy="2384852"/>
          </a:xfrm>
          <a:prstGeom prst="rect">
            <a:avLst/>
          </a:prstGeom>
        </p:spPr>
      </p:pic>
      <p:pic>
        <p:nvPicPr>
          <p:cNvPr id="1026" name="Picture 2" descr="http://www.nature.com/polopoly_fs/7.9742.1364499828!/image/web-FMD_virus.jpg_gen/derivatives/landscape_300/web-FMD_vi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52" y="2691721"/>
            <a:ext cx="2857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9190" y="6488668"/>
            <a:ext cx="339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Bright" panose="02040602050505020304" pitchFamily="18" charset="0"/>
              </a:rPr>
              <a:t>Bradhurst</a:t>
            </a:r>
            <a:r>
              <a:rPr lang="en-US" dirty="0" smtClean="0">
                <a:latin typeface="Lucida Bright" panose="02040602050505020304" pitchFamily="18" charset="0"/>
              </a:rPr>
              <a:t> et al 2015</a:t>
            </a:r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3892" y="1283608"/>
            <a:ext cx="339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Bright" panose="02040602050505020304" pitchFamily="18" charset="0"/>
              </a:rPr>
              <a:t>AuSpread</a:t>
            </a: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Between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Farms: Milk Tanker Spread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450" y="1825624"/>
            <a:ext cx="6381750" cy="483811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Milk Tanker Spread</a:t>
            </a:r>
          </a:p>
          <a:p>
            <a:pPr lvl="1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2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Moved by tankers on a realistic </a:t>
            </a:r>
            <a:r>
              <a:rPr lang="en-US" sz="2800" b="1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network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 from Vermont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data 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(collected by J Smith and analyzed by H Kim)</a:t>
            </a:r>
          </a:p>
          <a:p>
            <a:pPr lvl="2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2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Infected farms can be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removed from network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upon discovery of disease</a:t>
            </a:r>
          </a:p>
          <a:p>
            <a:pPr marL="914400" lvl="2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914400" lvl="2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914400" lvl="2" indent="0">
              <a:buNone/>
            </a:pPr>
            <a:r>
              <a:rPr lang="en-US" sz="19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Parameters from USDA risk assessment 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4776" r="3924" b="9712"/>
          <a:stretch/>
        </p:blipFill>
        <p:spPr>
          <a:xfrm>
            <a:off x="437322" y="2439612"/>
            <a:ext cx="5786481" cy="42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Farmer Compliance Behavior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1828799"/>
            <a:ext cx="5481283" cy="51625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There’s concern that non-compliance with reporting and movement restrictions would severely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worsen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the outbreak</a:t>
            </a:r>
          </a:p>
          <a:p>
            <a:pPr marL="457200" lvl="1" indent="0">
              <a:buNone/>
            </a:pP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This is built in to the ABM by </a:t>
            </a:r>
            <a:r>
              <a:rPr lang="en-US" sz="2800" b="1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altering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farmer compliance rates</a:t>
            </a:r>
          </a:p>
          <a:p>
            <a:pPr lvl="1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1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Estimates taken from Delgado et al.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5362" y="6099485"/>
            <a:ext cx="522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Baseline Degree of Compliance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7"/>
          <a:stretch/>
        </p:blipFill>
        <p:spPr>
          <a:xfrm>
            <a:off x="6045315" y="1576594"/>
            <a:ext cx="5563589" cy="45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Detection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825625"/>
            <a:ext cx="109220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 farmer is assumed to survey 15 animals each day sufficiently enough to detect disease. </a:t>
            </a: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Discovery is influenced by</a:t>
            </a: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 size</a:t>
            </a: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Real-time prevalence of clinical animals</a:t>
            </a: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2900" y="5129193"/>
                <a:ext cx="11239500" cy="11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𝑫𝒆𝒕𝒆𝒄𝒕𝒊𝒐𝒏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𝑷𝒓𝒐𝒃𝒂𝒃𝒊𝒍𝒊𝒕𝒚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 ×(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𝑪𝒖𝒓𝒓𝒆𝒏𝒕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𝑪𝒍𝒊𝒏𝒊𝒄𝒂𝒍𝒍𝒚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𝑰𝒏𝒇𝒆𝒄𝒕𝒆𝒅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𝑷𝒓𝒆𝒗𝒂𝒍𝒆𝒏𝒄𝒆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129193"/>
                <a:ext cx="11239500" cy="1187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Outbreak Control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0" y="1485900"/>
            <a:ext cx="5537199" cy="4805363"/>
          </a:xfrm>
        </p:spPr>
        <p:txBody>
          <a:bodyPr>
            <a:normAutofit/>
          </a:bodyPr>
          <a:lstStyle/>
          <a:p>
            <a:pPr lvl="1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Once reported,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depopulation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teams build up slowly in the system</a:t>
            </a: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Depopulation 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permanently removes farm from model </a:t>
            </a: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No vaccination currently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t="39630" r="15561" b="27962"/>
          <a:stretch/>
        </p:blipFill>
        <p:spPr>
          <a:xfrm>
            <a:off x="328384" y="2172494"/>
            <a:ext cx="648440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Outbreak Control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5625"/>
            <a:ext cx="67818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Areas around known infected farms have :</a:t>
            </a:r>
          </a:p>
          <a:p>
            <a:pPr lvl="2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 10 km Movement Ban Zone</a:t>
            </a:r>
          </a:p>
          <a:p>
            <a:pPr lvl="2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 20 km Surveillance Zone </a:t>
            </a:r>
          </a:p>
          <a:p>
            <a:pPr lvl="2"/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These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zones</a:t>
            </a: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Increase detection rates</a:t>
            </a:r>
          </a:p>
          <a:p>
            <a:pPr lvl="1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Decrease spread (except airborne and local area spread)</a:t>
            </a:r>
          </a:p>
          <a:p>
            <a:pPr lvl="1"/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6" y="1838325"/>
            <a:ext cx="4738688" cy="47386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075543" y="3695700"/>
            <a:ext cx="629557" cy="17181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2114" y="5500113"/>
            <a:ext cx="24384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Known Infected Farm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73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Study Experiments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1" y="1690688"/>
            <a:ext cx="5707743" cy="486976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We can vary the initial infected farm’s: 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Location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Commodity Type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Compliance Behavior</a:t>
            </a:r>
          </a:p>
          <a:p>
            <a:pPr lvl="1">
              <a:lnSpc>
                <a:spcPct val="100000"/>
              </a:lnSpc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As well as the population’s degree of compliance behavior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8" y="1458573"/>
            <a:ext cx="533400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Results – Starting Location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" y="2060883"/>
            <a:ext cx="5769864" cy="4303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82" y="2060883"/>
            <a:ext cx="5790368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Results – Starting Commodity Type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/>
          <a:stretch/>
        </p:blipFill>
        <p:spPr>
          <a:xfrm>
            <a:off x="457373" y="1857826"/>
            <a:ext cx="5896167" cy="4465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/>
          <a:stretch/>
        </p:blipFill>
        <p:spPr>
          <a:xfrm>
            <a:off x="6067580" y="1857826"/>
            <a:ext cx="5766817" cy="44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1233" cy="1325563"/>
          </a:xfrm>
        </p:spPr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Results – Overall Degree of Compliance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>
          <a:xfrm>
            <a:off x="465995" y="2249714"/>
            <a:ext cx="5769864" cy="4128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>
          <a:xfrm>
            <a:off x="6002616" y="2249714"/>
            <a:ext cx="5766816" cy="41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Results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40" y="1342091"/>
            <a:ext cx="8763001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1323" r="19526" b="28254"/>
          <a:stretch/>
        </p:blipFill>
        <p:spPr>
          <a:xfrm>
            <a:off x="3392846" y="703461"/>
            <a:ext cx="7604414" cy="57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Modeling With Agent-Based Models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“Agent” or “Individual”-based models apply a list of simple (or complex) commands to a group of agents acting independently</a:t>
            </a:r>
          </a:p>
          <a:p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Here we are using</a:t>
            </a:r>
            <a:b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</a:b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NetLogo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v5.3.1 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1026" name="Picture 2" descr="http://modelingcommons.org/assets/default-person/medium/default-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4" y="3713162"/>
            <a:ext cx="2781301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Discussion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191" y="824948"/>
            <a:ext cx="5474095" cy="56048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The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Route of Transmission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appears mostly* unaffected by the degree of non-compliance</a:t>
            </a: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Local Area Spread accounts for ~80% of infections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3" y="1825625"/>
            <a:ext cx="8571808" cy="49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Discussion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22249"/>
            <a:ext cx="5772150" cy="44075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The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commodity type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of the initially infected farm has minimal influence on final outbreak demographics</a:t>
            </a:r>
          </a:p>
          <a:p>
            <a:pPr marL="457200" lvl="1" indent="0">
              <a:buNone/>
            </a:pP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This may show a possible need to reassess Local Area Spread parameters? </a:t>
            </a:r>
          </a:p>
          <a:p>
            <a:pPr lvl="1"/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19393" b="19911"/>
          <a:stretch/>
        </p:blipFill>
        <p:spPr>
          <a:xfrm>
            <a:off x="4920342" y="696686"/>
            <a:ext cx="7385957" cy="58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Future Work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121901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Further analysis of compliance on outbreak trajectories </a:t>
            </a: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Addition of farm data from Canada</a:t>
            </a:r>
          </a:p>
          <a:p>
            <a:pPr marL="457200" lvl="1" indent="0">
              <a:buNone/>
            </a:pPr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Adding 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tracing and vaccination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capabilities</a:t>
            </a:r>
          </a:p>
          <a:p>
            <a:pPr marL="457200" lvl="1" indent="0">
              <a:buNone/>
            </a:pPr>
            <a:endParaRPr lang="en-US" sz="2800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Adaptation of model to other diseases and populations</a:t>
            </a:r>
          </a:p>
        </p:txBody>
      </p:sp>
    </p:spTree>
    <p:extLst>
      <p:ext uri="{BB962C8B-B14F-4D97-AF65-F5344CB8AC3E}">
        <p14:creationId xmlns:p14="http://schemas.microsoft.com/office/powerpoint/2010/main" val="18646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Cited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5467349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Rahmandad</a:t>
            </a:r>
            <a:r>
              <a:rPr lang="en-US" sz="1800" dirty="0"/>
              <a:t> and </a:t>
            </a:r>
            <a:r>
              <a:rPr lang="en-US" sz="1800" dirty="0" err="1"/>
              <a:t>Sterman</a:t>
            </a:r>
            <a:r>
              <a:rPr lang="en-US" sz="1800" dirty="0"/>
              <a:t>, 2004. Heterogeneity and Network Structure in the Dynamics of Diffusion: Comparing Agent-Based and Differential Equation Models. MIT Sloan Working paper 4512-04</a:t>
            </a:r>
          </a:p>
          <a:p>
            <a:r>
              <a:rPr lang="en-US" sz="1800" dirty="0" err="1"/>
              <a:t>Bradhurst</a:t>
            </a:r>
            <a:r>
              <a:rPr lang="en-US" sz="1800" dirty="0"/>
              <a:t>, R.A., Roche, S.E., East, I.J., Kwan, P. and Garner, M.G., 2015. A hybrid modeling approach to simulating foot-and-mouth disease outbreaks in Australian livestock. </a:t>
            </a:r>
            <a:r>
              <a:rPr lang="en-US" sz="1800" i="1" dirty="0"/>
              <a:t>Frontiers in Environmental Science</a:t>
            </a:r>
            <a:r>
              <a:rPr lang="en-US" sz="1800" dirty="0"/>
              <a:t>, </a:t>
            </a:r>
            <a:r>
              <a:rPr lang="en-US" sz="1800" i="1" dirty="0"/>
              <a:t>3</a:t>
            </a:r>
            <a:r>
              <a:rPr lang="en-US" sz="1800" dirty="0"/>
              <a:t>, p.17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Sanson</a:t>
            </a:r>
            <a:r>
              <a:rPr lang="en-US" sz="1800" dirty="0"/>
              <a:t>, R.L., Stevenson, M.A., </a:t>
            </a:r>
            <a:r>
              <a:rPr lang="en-US" sz="1800" dirty="0" err="1"/>
              <a:t>Mackereth</a:t>
            </a:r>
            <a:r>
              <a:rPr lang="en-US" sz="1800" dirty="0"/>
              <a:t>, G.F. and Moles-</a:t>
            </a:r>
            <a:r>
              <a:rPr lang="en-US" sz="1800" dirty="0" err="1"/>
              <a:t>Benfell</a:t>
            </a:r>
            <a:r>
              <a:rPr lang="en-US" sz="1800" dirty="0"/>
              <a:t>, N., 2006, August. The development of an </a:t>
            </a:r>
            <a:r>
              <a:rPr lang="en-US" sz="1800" dirty="0" err="1"/>
              <a:t>InterSpread</a:t>
            </a:r>
            <a:r>
              <a:rPr lang="en-US" sz="1800" dirty="0"/>
              <a:t> Plus parameter set to simulate the spread of FMD in New Zealand. In International Symposia on Veterinary Epidemiology and Economics (ISVEE) proceedings (p. 682).</a:t>
            </a:r>
          </a:p>
          <a:p>
            <a:r>
              <a:rPr lang="en-US" sz="1800" dirty="0"/>
              <a:t>Delgado, A.H., </a:t>
            </a:r>
            <a:r>
              <a:rPr lang="en-US" sz="1800" dirty="0" err="1"/>
              <a:t>Norby</a:t>
            </a:r>
            <a:r>
              <a:rPr lang="en-US" sz="1800" dirty="0"/>
              <a:t>, B., Scott, H.M., Dean, W., McIntosh, W.A. and Bush, E., 2014. Distribution of cow–calf producers’ beliefs about reporting cattle with clinical signs of foot-and-mouth disease to a veterinarian before or during a hypothetical outbreak. Preventive veterinary medicine, 117(3), pp.505-517.</a:t>
            </a:r>
          </a:p>
          <a:p>
            <a:r>
              <a:rPr lang="en-US" sz="1800" dirty="0"/>
              <a:t>Burdett, C.L., Kraus, B.R., Garza, S.J., Miller, R.S. and Bjork, K.E., 2015. Simulating the distribution of individual livestock farms and their populations in the United States: An example using domestic swine (</a:t>
            </a:r>
            <a:r>
              <a:rPr lang="en-US" sz="1800" dirty="0" err="1"/>
              <a:t>Sus</a:t>
            </a:r>
            <a:r>
              <a:rPr lang="en-US" sz="1800" dirty="0"/>
              <a:t> </a:t>
            </a:r>
            <a:r>
              <a:rPr lang="en-US" sz="1800" dirty="0" err="1"/>
              <a:t>scrofa</a:t>
            </a:r>
            <a:r>
              <a:rPr lang="en-US" sz="1800" dirty="0"/>
              <a:t> </a:t>
            </a:r>
            <a:r>
              <a:rPr lang="en-US" sz="1800" dirty="0" err="1"/>
              <a:t>domesticus</a:t>
            </a:r>
            <a:r>
              <a:rPr lang="en-US" sz="1800" dirty="0"/>
              <a:t>) farms. </a:t>
            </a:r>
            <a:r>
              <a:rPr lang="en-US" sz="1800" i="1" dirty="0" err="1"/>
              <a:t>PloS</a:t>
            </a:r>
            <a:r>
              <a:rPr lang="en-US" sz="1800" i="1" dirty="0"/>
              <a:t> one</a:t>
            </a:r>
            <a:r>
              <a:rPr lang="en-US" sz="1800" dirty="0"/>
              <a:t>, </a:t>
            </a:r>
            <a:r>
              <a:rPr lang="en-US" sz="1800" i="1" dirty="0"/>
              <a:t>10</a:t>
            </a:r>
            <a:r>
              <a:rPr lang="en-US" sz="1800" dirty="0"/>
              <a:t>(11), p.e0140338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USDA </a:t>
            </a:r>
            <a:r>
              <a:rPr lang="en-US" sz="1800" dirty="0" smtClean="0"/>
              <a:t>2013. Risk </a:t>
            </a:r>
            <a:r>
              <a:rPr lang="en-US" sz="1800" dirty="0"/>
              <a:t>assessment for the transmission of foot-and-mouth disease via the transport of raw milk into, within, and outside of a control area during an outbreak. Collaborative agreement between USDA:APHIS:VS and University of Minnesota Center for Animal Health and Food Safety. Fort Collins, CO. May 2013. 126 pgs. http// fadprep.lmi.org</a:t>
            </a:r>
          </a:p>
          <a:p>
            <a:r>
              <a:rPr lang="en-US" sz="1800" dirty="0" smtClean="0"/>
              <a:t>NAHMS Survey Documents</a:t>
            </a:r>
          </a:p>
          <a:p>
            <a:r>
              <a:rPr lang="en-US" sz="1800" dirty="0" smtClean="0"/>
              <a:t>Interspread Plus Movement Parameter </a:t>
            </a:r>
            <a:r>
              <a:rPr lang="en-US" sz="1800" dirty="0"/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2298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Acknowledgements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4919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Missy </a:t>
            </a:r>
            <a:r>
              <a:rPr lang="en-US" sz="24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Schoenbaum</a:t>
            </a:r>
            <a:r>
              <a:rPr lang="en-US" sz="24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sz="24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and </a:t>
            </a:r>
            <a:r>
              <a:rPr lang="en-US" sz="24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Columb</a:t>
            </a:r>
            <a:r>
              <a:rPr lang="en-US" sz="24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  <a:r>
              <a:rPr lang="en-US" sz="24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Rigney</a:t>
            </a:r>
            <a:r>
              <a:rPr lang="en-US" sz="24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at USDA-APHIS</a:t>
            </a:r>
          </a:p>
          <a:p>
            <a:r>
              <a:rPr lang="en-US" sz="24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Julie Smith, University of Vermont</a:t>
            </a:r>
          </a:p>
          <a:p>
            <a:r>
              <a:rPr lang="en-US" sz="24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The Ohio State University </a:t>
            </a:r>
          </a:p>
          <a:p>
            <a:pPr lvl="1"/>
            <a:r>
              <a:rPr lang="en-US" sz="22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Matt </a:t>
            </a:r>
            <a:r>
              <a:rPr lang="en-US" sz="22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Oremland</a:t>
            </a:r>
            <a:r>
              <a:rPr lang="en-US" sz="22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at Mathematical Biosciences Institute</a:t>
            </a:r>
          </a:p>
          <a:p>
            <a:pPr lvl="1"/>
            <a:r>
              <a:rPr lang="en-US" sz="2200" dirty="0" err="1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Hyeyoung</a:t>
            </a:r>
            <a:r>
              <a:rPr lang="en-US" sz="22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Kim and the Disease Ecology and Computer Modeling Laboratory </a:t>
            </a:r>
          </a:p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Funded by USDA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2050" name="Picture 2" descr="http://aavmc.org/data/images/ohio%20state%20univers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48" y="4488953"/>
            <a:ext cx="2606704" cy="230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2/28/USDA-APHI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4" y="4721023"/>
            <a:ext cx="2952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602" y="4777089"/>
            <a:ext cx="4115714" cy="19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Modeling With Agent-Based Models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600" y="3098799"/>
            <a:ext cx="5918200" cy="3078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From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simple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rules,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complex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interactions and patterns can emerge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825625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Modeling With Agent-Based Models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These types of models allow easier understanding of:</a:t>
            </a:r>
          </a:p>
          <a:p>
            <a:pPr lvl="1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Spatial patterns</a:t>
            </a:r>
          </a:p>
          <a:p>
            <a:pPr lvl="1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Heterogeneities in actions/responses</a:t>
            </a:r>
          </a:p>
          <a:p>
            <a:pPr lvl="1"/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Contact and network structures</a:t>
            </a:r>
          </a:p>
          <a:p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Especially important in highly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stochastic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systems 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16000" r="65000" b="20750"/>
          <a:stretch/>
        </p:blipFill>
        <p:spPr>
          <a:xfrm>
            <a:off x="6731627" y="1604962"/>
            <a:ext cx="4622173" cy="4792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639762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Rahmandad</a:t>
            </a:r>
            <a:r>
              <a:rPr lang="en-US" dirty="0" smtClean="0"/>
              <a:t> &amp; </a:t>
            </a:r>
            <a:r>
              <a:rPr lang="en-US" dirty="0" err="1" smtClean="0"/>
              <a:t>Sterman</a:t>
            </a:r>
            <a:r>
              <a:rPr lang="en-US" dirty="0" smtClean="0"/>
              <a:t>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Farmer Compliance Influences Disease Outbreak Demographics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46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Here we focus on two specific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farmer compliance behaviors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Likelihood to report disease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Likelihood to follow movement restrictions</a:t>
            </a:r>
          </a:p>
          <a:p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Large, long outbreaks are reached more often with more </a:t>
            </a:r>
            <a:r>
              <a:rPr lang="en-US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non-compliant</a:t>
            </a:r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farms</a:t>
            </a:r>
          </a:p>
          <a:p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30688" r="19252" b="27830"/>
          <a:stretch/>
        </p:blipFill>
        <p:spPr>
          <a:xfrm>
            <a:off x="5884913" y="2051014"/>
            <a:ext cx="6039198" cy="46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4498"/>
            <a:ext cx="3981185" cy="492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Study Location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385" y="1127512"/>
            <a:ext cx="66929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We focus this initial study in </a:t>
            </a:r>
            <a:r>
              <a:rPr lang="en-US" sz="2800" b="1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Vermont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, USA and the proximate counties in the surrounding states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85" y="3649714"/>
            <a:ext cx="4955517" cy="3067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343" y="634784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From FLAPS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2060" y="2756848"/>
            <a:ext cx="509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42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Study Location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088" y="2353469"/>
            <a:ext cx="5178711" cy="382349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This area is predominated by cattle operations</a:t>
            </a: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Cattle farms are mostly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beef but there are 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dairy farms</a:t>
            </a:r>
          </a:p>
          <a:p>
            <a:pPr lvl="1"/>
            <a:endParaRPr lang="en-US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3" y="1027906"/>
            <a:ext cx="5588486" cy="5830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3125" y="1273731"/>
            <a:ext cx="47529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Lucida Bright" panose="02040602050505020304" pitchFamily="18" charset="0"/>
                <a:ea typeface="Adobe Gothic Std B" panose="020B0800000000000000" pitchFamily="34" charset="-128"/>
              </a:rPr>
              <a:t>Includes 11,401 </a:t>
            </a:r>
            <a:r>
              <a:rPr lang="en-US" sz="3200" dirty="0" smtClean="0">
                <a:solidFill>
                  <a:prstClr val="black"/>
                </a:solidFill>
                <a:latin typeface="Lucida Bright" panose="02040602050505020304" pitchFamily="18" charset="0"/>
                <a:ea typeface="Adobe Gothic Std B" panose="020B0800000000000000" pitchFamily="34" charset="-128"/>
              </a:rPr>
              <a:t>farms</a:t>
            </a:r>
            <a:endParaRPr lang="en-US" sz="3200" dirty="0">
              <a:solidFill>
                <a:prstClr val="black"/>
              </a:solidFill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0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Study Location</a:t>
            </a:r>
            <a:endParaRPr lang="en-US" dirty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3009899"/>
            <a:ext cx="4495800" cy="31670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Model’s total </a:t>
            </a:r>
            <a:r>
              <a:rPr lang="en-US" sz="2800" dirty="0">
                <a:latin typeface="Lucida Bright" panose="02040602050505020304" pitchFamily="18" charset="0"/>
                <a:ea typeface="Adobe Gothic Std B" panose="020B0800000000000000" pitchFamily="34" charset="-128"/>
              </a:rPr>
              <a:t>a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rea is 56,029 km</a:t>
            </a:r>
            <a:r>
              <a:rPr lang="en-US" sz="2800" baseline="300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2</a:t>
            </a:r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 </a:t>
            </a:r>
          </a:p>
          <a:p>
            <a:pPr lvl="1"/>
            <a:endParaRPr lang="en-US" sz="2800" dirty="0" smtClean="0">
              <a:latin typeface="Lucida Bright" panose="02040602050505020304" pitchFamily="18" charset="0"/>
              <a:ea typeface="Adobe Gothic Std B" panose="020B0800000000000000" pitchFamily="34" charset="-128"/>
            </a:endParaRPr>
          </a:p>
          <a:p>
            <a:pPr lvl="1"/>
            <a:r>
              <a:rPr lang="en-US" sz="2800" dirty="0" smtClean="0">
                <a:latin typeface="Lucida Bright" panose="02040602050505020304" pitchFamily="18" charset="0"/>
                <a:ea typeface="Adobe Gothic Std B" panose="020B0800000000000000" pitchFamily="34" charset="-128"/>
              </a:rPr>
              <a:t>~60% of Portugal’s landmass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71" y="1385888"/>
            <a:ext cx="6091911" cy="5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950</Words>
  <Application>Microsoft Office PowerPoint</Application>
  <PresentationFormat>Widescreen</PresentationFormat>
  <Paragraphs>201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Adobe Gothic Std B</vt:lpstr>
      <vt:lpstr>Arial</vt:lpstr>
      <vt:lpstr>Calibri</vt:lpstr>
      <vt:lpstr>Calibri Light</vt:lpstr>
      <vt:lpstr>Cambria Math</vt:lpstr>
      <vt:lpstr>Lucida Bright</vt:lpstr>
      <vt:lpstr>Office Theme</vt:lpstr>
      <vt:lpstr>1_Office Theme</vt:lpstr>
      <vt:lpstr>PowerPoint Presentation</vt:lpstr>
      <vt:lpstr>Modeling Foot and Mouth</vt:lpstr>
      <vt:lpstr>Modeling With Agent-Based Models</vt:lpstr>
      <vt:lpstr>Modeling With Agent-Based Models</vt:lpstr>
      <vt:lpstr>Modeling With Agent-Based Models</vt:lpstr>
      <vt:lpstr>Farmer Compliance Influences Disease Outbreak Demographics</vt:lpstr>
      <vt:lpstr>Study Location</vt:lpstr>
      <vt:lpstr>Study Location</vt:lpstr>
      <vt:lpstr>Study Location</vt:lpstr>
      <vt:lpstr>Data Sources</vt:lpstr>
      <vt:lpstr>An Introduction</vt:lpstr>
      <vt:lpstr>An Introduction</vt:lpstr>
      <vt:lpstr>Within-Farm Equation-Based Model</vt:lpstr>
      <vt:lpstr>Between-Farm Agent-Based Model</vt:lpstr>
      <vt:lpstr>Between Farms: Local Area Spread</vt:lpstr>
      <vt:lpstr>Between Farms: Direct Transfer</vt:lpstr>
      <vt:lpstr>Between Farms: Indirect Spread</vt:lpstr>
      <vt:lpstr>Between Farms: Airborne Spread</vt:lpstr>
      <vt:lpstr>Between Farms: Airborne Spread</vt:lpstr>
      <vt:lpstr>Between Farms: Milk Tanker Spread</vt:lpstr>
      <vt:lpstr>Farmer Compliance Behavior</vt:lpstr>
      <vt:lpstr>Detection</vt:lpstr>
      <vt:lpstr>Outbreak Control</vt:lpstr>
      <vt:lpstr>Outbreak Control</vt:lpstr>
      <vt:lpstr>Study Experiments</vt:lpstr>
      <vt:lpstr>Results – Starting Location</vt:lpstr>
      <vt:lpstr>Results – Starting Commodity Type</vt:lpstr>
      <vt:lpstr>Results – Overall Degree of Compliance</vt:lpstr>
      <vt:lpstr>Results</vt:lpstr>
      <vt:lpstr>Discussion</vt:lpstr>
      <vt:lpstr>Discussion</vt:lpstr>
      <vt:lpstr>Future Work</vt:lpstr>
      <vt:lpstr>Cited</vt:lpstr>
      <vt:lpstr>Acknowledgements</vt:lpstr>
    </vt:vector>
  </TitlesOfParts>
  <Company>The 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HAEBOS</dc:title>
  <dc:creator>Calinger-Yoak, Andrew J.</dc:creator>
  <cp:lastModifiedBy>RBG</cp:lastModifiedBy>
  <cp:revision>83</cp:revision>
  <dcterms:created xsi:type="dcterms:W3CDTF">2016-09-27T17:08:47Z</dcterms:created>
  <dcterms:modified xsi:type="dcterms:W3CDTF">2016-10-26T17:14:13Z</dcterms:modified>
</cp:coreProperties>
</file>