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59" r:id="rId3"/>
  </p:sldMasterIdLst>
  <p:notesMasterIdLst>
    <p:notesMasterId r:id="rId9"/>
  </p:notesMasterIdLst>
  <p:handoutMasterIdLst>
    <p:handoutMasterId r:id="rId10"/>
  </p:handoutMasterIdLst>
  <p:sldIdLst>
    <p:sldId id="393" r:id="rId4"/>
    <p:sldId id="385" r:id="rId5"/>
    <p:sldId id="386" r:id="rId6"/>
    <p:sldId id="387" r:id="rId7"/>
    <p:sldId id="392" r:id="rId8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1414"/>
    <a:srgbClr val="000000"/>
    <a:srgbClr val="333333"/>
    <a:srgbClr val="DFE2DF"/>
    <a:srgbClr val="272727"/>
    <a:srgbClr val="505150"/>
    <a:srgbClr val="C0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30" autoAdjust="0"/>
    <p:restoredTop sz="94575" autoAdjust="0"/>
  </p:normalViewPr>
  <p:slideViewPr>
    <p:cSldViewPr snapToGrid="0" snapToObjects="1">
      <p:cViewPr>
        <p:scale>
          <a:sx n="60" d="100"/>
          <a:sy n="60" d="100"/>
        </p:scale>
        <p:origin x="-852" y="-228"/>
      </p:cViewPr>
      <p:guideLst>
        <p:guide orient="horz" pos="2056"/>
        <p:guide orient="horz" pos="2539"/>
        <p:guide pos="1055"/>
        <p:guide pos="2982"/>
        <p:guide pos="3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558" y="-82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200"/>
            </a:lvl1pPr>
          </a:lstStyle>
          <a:p>
            <a:fld id="{42F8D77B-797F-44BC-9E03-258AD9CA5595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200"/>
            </a:lvl1pPr>
          </a:lstStyle>
          <a:p>
            <a:fld id="{4E1D0FC1-A6FF-4C67-89AC-26AA83F5F2B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8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FD1ADFD-E92D-4987-B972-18A67F567ACC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C12A368-0A9E-4D5D-B8A7-A71AF302A72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2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7982" y="2130425"/>
            <a:ext cx="357021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7982" y="4026106"/>
            <a:ext cx="3567278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8" name="Picture 7" descr="HEXAGON FRONT IMAGE2A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54808" cy="5099304"/>
          </a:xfrm>
          <a:prstGeom prst="rect">
            <a:avLst/>
          </a:prstGeom>
        </p:spPr>
      </p:pic>
      <p:pic>
        <p:nvPicPr>
          <p:cNvPr id="10" name="Picture 9" descr="HEXAGON FRONT IMAGE1.psd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9768"/>
            <a:ext cx="4733544" cy="43769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65948" y="4541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Hexagon 21"/>
          <p:cNvSpPr/>
          <p:nvPr userDrawn="1"/>
        </p:nvSpPr>
        <p:spPr>
          <a:xfrm>
            <a:off x="212556" y="1404790"/>
            <a:ext cx="3779999" cy="3240000"/>
          </a:xfrm>
          <a:prstGeom prst="hexagon">
            <a:avLst>
              <a:gd name="adj" fmla="val 29211"/>
              <a:gd name="vf" fmla="val 115470"/>
            </a:avLst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3906000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5516158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2311028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26200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31807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7982" y="2130425"/>
            <a:ext cx="357021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7982" y="4026106"/>
            <a:ext cx="3567278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8" name="Picture 7" descr="HEXAGON FRONT IMAGE2A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54808" cy="5099304"/>
          </a:xfrm>
          <a:prstGeom prst="rect">
            <a:avLst/>
          </a:prstGeom>
        </p:spPr>
      </p:pic>
      <p:pic>
        <p:nvPicPr>
          <p:cNvPr id="10" name="Picture 9" descr="HEXAGON FRONT IMAGE1.psd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9768"/>
            <a:ext cx="4733544" cy="43769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65948" y="4541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Hexagon 21"/>
          <p:cNvSpPr/>
          <p:nvPr userDrawn="1"/>
        </p:nvSpPr>
        <p:spPr>
          <a:xfrm>
            <a:off x="212556" y="1404790"/>
            <a:ext cx="3779999" cy="3240000"/>
          </a:xfrm>
          <a:prstGeom prst="hexagon">
            <a:avLst>
              <a:gd name="adj" fmla="val 29211"/>
              <a:gd name="vf" fmla="val 115470"/>
            </a:avLst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9917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1422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74431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5935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374398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25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2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off-white background)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410" y="2339379"/>
            <a:ext cx="9377194" cy="4529761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257580" y="3991196"/>
            <a:ext cx="4225560" cy="70365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en-US" sz="1900" dirty="0" smtClean="0">
                <a:solidFill>
                  <a:srgbClr val="FFFFFF"/>
                </a:solidFill>
                <a:latin typeface="Avenir"/>
                <a:cs typeface="Avenir"/>
              </a:rPr>
              <a:t>Sub heading here</a:t>
            </a:r>
            <a:endParaRPr lang="en-US" sz="1900" dirty="0">
              <a:solidFill>
                <a:srgbClr val="FFFFFF"/>
              </a:solidFill>
              <a:latin typeface="Avenir"/>
              <a:cs typeface="Aveni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2930"/>
            <a:ext cx="5892340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4431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5935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374398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56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1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8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2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Acknowledgements</a:t>
            </a:r>
            <a:endParaRPr lang="en-GB" sz="400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FF56-3068-4296-90BE-481F7BE484E5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C111-038A-4203-B7CA-5111A4BB599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1366-4513-8245-898E-A5841EFE9896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C4F8-F48F-DA46-ABD5-2D07E469F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3333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500" kern="1200">
          <a:solidFill>
            <a:srgbClr val="33333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333333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33333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3333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610F-728C-4F11-B13C-200D0BD9B940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2555-7A53-4B5F-806E-F71F1FE11C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013D-CAEA-426B-8A09-ECFEF32F5C00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F30D-B8C7-416A-BDFF-0E6912A374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3501468" y="4416648"/>
            <a:ext cx="5803900" cy="16510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/>
            </a:r>
            <a:br>
              <a:rPr lang="en-GB" sz="2800" b="1" dirty="0" smtClean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b="1" dirty="0" smtClean="0">
                <a:solidFill>
                  <a:srgbClr val="0000FF"/>
                </a:solidFill>
              </a:rPr>
              <a:t/>
            </a:r>
            <a:br>
              <a:rPr lang="en-GB" sz="2800" b="1" dirty="0" smtClean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b="1" dirty="0" smtClean="0">
                <a:solidFill>
                  <a:srgbClr val="0000FF"/>
                </a:solidFill>
              </a:rPr>
              <a:t/>
            </a:r>
            <a:br>
              <a:rPr lang="en-GB" sz="2800" b="1" dirty="0" smtClean="0">
                <a:solidFill>
                  <a:srgbClr val="0000FF"/>
                </a:solidFill>
              </a:rPr>
            </a:br>
            <a:r>
              <a:rPr lang="en-GB" sz="2800" b="1" dirty="0" smtClean="0">
                <a:solidFill>
                  <a:srgbClr val="0000FF"/>
                </a:solidFill>
              </a:rPr>
              <a:t/>
            </a:r>
            <a:br>
              <a:rPr lang="en-GB" sz="2800" b="1" dirty="0" smtClean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>Comparison of two commercial NSP antibody tests (</a:t>
            </a:r>
            <a:r>
              <a:rPr lang="en-GB" sz="2800" b="1" dirty="0" err="1">
                <a:solidFill>
                  <a:srgbClr val="0000FF"/>
                </a:solidFill>
              </a:rPr>
              <a:t>PrioCHECK</a:t>
            </a:r>
            <a:r>
              <a:rPr lang="en-GB" sz="2800" b="1" baseline="30000" dirty="0">
                <a:solidFill>
                  <a:srgbClr val="0000FF"/>
                </a:solidFill>
              </a:rPr>
              <a:t>®</a:t>
            </a:r>
            <a:r>
              <a:rPr lang="en-GB" sz="2800" b="1" dirty="0">
                <a:solidFill>
                  <a:srgbClr val="0000FF"/>
                </a:solidFill>
              </a:rPr>
              <a:t> and </a:t>
            </a:r>
            <a:r>
              <a:rPr lang="en-GB" sz="2800" b="1" dirty="0" err="1">
                <a:solidFill>
                  <a:srgbClr val="0000FF"/>
                </a:solidFill>
              </a:rPr>
              <a:t>IDvet</a:t>
            </a:r>
            <a:r>
              <a:rPr lang="en-GB" sz="2800" b="1" baseline="30000" dirty="0" err="1">
                <a:solidFill>
                  <a:srgbClr val="0000FF"/>
                </a:solidFill>
              </a:rPr>
              <a:t>®</a:t>
            </a:r>
            <a:r>
              <a:rPr lang="en-GB" sz="2800" b="1" dirty="0" err="1">
                <a:solidFill>
                  <a:srgbClr val="0000FF"/>
                </a:solidFill>
              </a:rPr>
              <a:t>FMDV</a:t>
            </a:r>
            <a:r>
              <a:rPr lang="en-GB" sz="2800" b="1" dirty="0">
                <a:solidFill>
                  <a:srgbClr val="0000FF"/>
                </a:solidFill>
              </a:rPr>
              <a:t> NS ELISAs) to detect infection in vaccinated animals (DIVA)</a:t>
            </a:r>
            <a:r>
              <a:rPr lang="en-GB" sz="2800" dirty="0">
                <a:solidFill>
                  <a:srgbClr val="0000FF"/>
                </a:solidFill>
              </a:rPr>
              <a:t/>
            </a:r>
            <a:br>
              <a:rPr lang="en-GB" sz="2800" dirty="0">
                <a:solidFill>
                  <a:srgbClr val="0000FF"/>
                </a:solidFill>
              </a:rPr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i="1" dirty="0" err="1" smtClean="0"/>
              <a:t>A.Tewari</a:t>
            </a:r>
            <a:r>
              <a:rPr lang="en-GB" sz="2800" i="1" dirty="0"/>
              <a:t>, K.G. Parekh, A. Di </a:t>
            </a:r>
            <a:r>
              <a:rPr lang="en-GB" sz="2800" i="1" dirty="0" err="1"/>
              <a:t>Nardo</a:t>
            </a:r>
            <a:r>
              <a:rPr lang="en-GB" sz="2800" i="1" dirty="0"/>
              <a:t> and Parida S*.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b="1" dirty="0">
                <a:solidFill>
                  <a:srgbClr val="0000FF"/>
                </a:solidFill>
              </a:rPr>
              <a:t/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/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/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GB" sz="2800" dirty="0">
                <a:solidFill>
                  <a:srgbClr val="0000FF"/>
                </a:solidFill>
              </a:rPr>
              <a:t/>
            </a:r>
            <a:br>
              <a:rPr lang="en-GB" sz="2800" dirty="0">
                <a:solidFill>
                  <a:srgbClr val="0000FF"/>
                </a:solidFill>
              </a:rPr>
            </a:br>
            <a:r>
              <a:rPr lang="en-GB" sz="2800" dirty="0" smtClean="0">
                <a:solidFill>
                  <a:srgbClr val="0000FF"/>
                </a:solidFill>
              </a:rPr>
              <a:t>    </a:t>
            </a:r>
            <a:r>
              <a:rPr lang="en-GB" sz="2800" dirty="0">
                <a:solidFill>
                  <a:srgbClr val="0000FF"/>
                </a:solidFill>
              </a:rPr>
              <a:t/>
            </a:r>
            <a:br>
              <a:rPr lang="en-GB" sz="2800" dirty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b="1" dirty="0" smtClean="0">
                <a:solidFill>
                  <a:srgbClr val="0000FF"/>
                </a:solidFill>
              </a:rPr>
              <a:t/>
            </a:r>
            <a:br>
              <a:rPr lang="en-GB" sz="2800" b="1" dirty="0" smtClean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b="1" dirty="0" smtClean="0">
                <a:solidFill>
                  <a:srgbClr val="0000FF"/>
                </a:solidFill>
              </a:rPr>
              <a:t/>
            </a:r>
            <a:br>
              <a:rPr lang="en-GB" sz="2800" b="1" dirty="0" smtClean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b="1" dirty="0" smtClean="0">
                <a:solidFill>
                  <a:srgbClr val="0000FF"/>
                </a:solidFill>
              </a:rPr>
              <a:t/>
            </a:r>
            <a:br>
              <a:rPr lang="en-GB" sz="2800" b="1" dirty="0" smtClean="0">
                <a:solidFill>
                  <a:srgbClr val="0000FF"/>
                </a:solidFill>
              </a:rPr>
            </a:br>
            <a:r>
              <a:rPr lang="en-GB" sz="2800" b="1" dirty="0">
                <a:solidFill>
                  <a:srgbClr val="0000FF"/>
                </a:solidFill>
              </a:rPr>
              <a:t/>
            </a:r>
            <a:br>
              <a:rPr lang="en-GB" sz="2800" b="1" dirty="0">
                <a:solidFill>
                  <a:srgbClr val="0000FF"/>
                </a:solidFill>
              </a:rPr>
            </a:br>
            <a:r>
              <a:rPr lang="en-GB" sz="2800" dirty="0">
                <a:solidFill>
                  <a:srgbClr val="0000FF"/>
                </a:solidFill>
              </a:rPr>
              <a:t/>
            </a:r>
            <a:br>
              <a:rPr lang="en-GB" sz="2800" dirty="0">
                <a:solidFill>
                  <a:srgbClr val="0000FF"/>
                </a:solidFill>
              </a:rPr>
            </a:br>
            <a:endParaRPr lang="en-GB" sz="2800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2470295" y="4932718"/>
            <a:ext cx="7793037" cy="1558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charset="0"/>
              </a:rPr>
              <a:t>Vaccine Differentiation Group</a:t>
            </a:r>
          </a:p>
          <a:p>
            <a:pPr eaLnBrk="1" hangingPunct="1">
              <a:defRPr/>
            </a:pPr>
            <a:endParaRPr lang="en-GB" sz="24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defRPr/>
            </a:pPr>
            <a:endParaRPr lang="en-GB" sz="2400" dirty="0" smtClean="0">
              <a:solidFill>
                <a:srgbClr val="0000CC"/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en-GB" sz="24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567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21853"/>
              </p:ext>
            </p:extLst>
          </p:nvPr>
        </p:nvGraphicFramePr>
        <p:xfrm>
          <a:off x="467543" y="908727"/>
          <a:ext cx="8219257" cy="4748472"/>
        </p:xfrm>
        <a:graphic>
          <a:graphicData uri="http://schemas.openxmlformats.org/drawingml/2006/table">
            <a:tbl>
              <a:tblPr firstRow="1" firstCol="1" bandRow="1"/>
              <a:tblGrid>
                <a:gridCol w="1275629"/>
                <a:gridCol w="2554544"/>
                <a:gridCol w="272880"/>
                <a:gridCol w="1921662"/>
                <a:gridCol w="272880"/>
                <a:gridCol w="1921662"/>
              </a:tblGrid>
              <a:tr h="263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Roboto"/>
                          <a:ea typeface="Calibri"/>
                          <a:cs typeface="Times New Roman"/>
                        </a:rPr>
                        <a:t>Group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Roboto"/>
                          <a:ea typeface="Calibri"/>
                          <a:cs typeface="Times New Roman"/>
                        </a:rPr>
                        <a:t>Infection Route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Roboto"/>
                          <a:ea typeface="Calibri"/>
                          <a:cs typeface="Times New Roman"/>
                        </a:rPr>
                        <a:t>No of Animals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Roboto"/>
                          <a:ea typeface="Calibri"/>
                          <a:cs typeface="Times New Roman"/>
                        </a:rPr>
                        <a:t>No of Samples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Roboto"/>
                          <a:ea typeface="Calibri"/>
                          <a:cs typeface="Times New Roman"/>
                        </a:rPr>
                        <a:t>Non-carrier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oboto"/>
                          <a:ea typeface="Calibri"/>
                          <a:cs typeface="Times New Roman"/>
                        </a:rPr>
                        <a:t>Unvaccinated infected recovered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30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47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Contact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20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31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Needle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Vaccinated infected recovered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185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261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Contact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80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130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Needle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75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131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Roboto"/>
                          <a:ea typeface="Calibri"/>
                          <a:cs typeface="Times New Roman"/>
                        </a:rPr>
                        <a:t>Carrier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Unvaccinated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22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Contact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Needle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Vaccinated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68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154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oboto"/>
                          <a:ea typeface="Calibri"/>
                          <a:cs typeface="Times New Roman"/>
                        </a:rPr>
                        <a:t>Contact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32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74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Needle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36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80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oboto"/>
                          <a:ea typeface="Calibri"/>
                          <a:cs typeface="Times New Roman"/>
                        </a:rPr>
                        <a:t>Naïve </a:t>
                      </a:r>
                      <a:r>
                        <a:rPr lang="en-GB" sz="1600" dirty="0" smtClean="0">
                          <a:effectLst/>
                          <a:latin typeface="Roboto"/>
                          <a:ea typeface="Calibri"/>
                          <a:cs typeface="Times New Roman"/>
                        </a:rPr>
                        <a:t>sera                                         -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991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911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oboto"/>
                          <a:ea typeface="Calibri"/>
                          <a:cs typeface="Times New Roman"/>
                        </a:rPr>
                        <a:t>Known field clinically infected </a:t>
                      </a:r>
                      <a:r>
                        <a:rPr lang="en-GB" sz="1600" dirty="0" smtClean="0">
                          <a:effectLst/>
                          <a:latin typeface="Roboto"/>
                          <a:ea typeface="Calibri"/>
                          <a:cs typeface="Times New Roman"/>
                        </a:rPr>
                        <a:t>           -                                                        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Roboto"/>
                          <a:ea typeface="Calibri"/>
                          <a:cs typeface="Times New Roman"/>
                        </a:rPr>
                        <a:t>159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oboto"/>
                          <a:ea typeface="Calibri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Roboto"/>
                          <a:ea typeface="Calibri"/>
                          <a:cs typeface="Times New Roman"/>
                        </a:rPr>
                        <a:t>159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5535" y="150660"/>
            <a:ext cx="8473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Number </a:t>
            </a:r>
            <a:r>
              <a:rPr lang="en-GB" sz="2000" b="1" dirty="0"/>
              <a:t>of </a:t>
            </a:r>
            <a:r>
              <a:rPr lang="en-GB" sz="2000" b="1" dirty="0" smtClean="0"/>
              <a:t>Bovine samples used in NSP tests with infection status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55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0" y="105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Sensitivity and specificity calculation by ROC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02320"/>
            <a:ext cx="8715375" cy="57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Agreement between the tests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92" y="1600200"/>
            <a:ext cx="64382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Serial and Parallel testing regime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5" y="1417638"/>
            <a:ext cx="8922701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ience presentation - off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porat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Institute Presentation Template</Template>
  <TotalTime>5537</TotalTime>
  <Words>92</Words>
  <Application>Microsoft Office PowerPoint</Application>
  <PresentationFormat>Presentazione su schermo (4:3)</PresentationFormat>
  <Paragraphs>97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Institute Presentation Template</vt:lpstr>
      <vt:lpstr>Science presentation - off white</vt:lpstr>
      <vt:lpstr>Corporate presentation</vt:lpstr>
      <vt:lpstr>       Comparison of two commercial NSP antibody tests (PrioCHECK® and IDvet®FMDV NS ELISAs) to detect infection in vaccinated animals (DIVA)  A.Tewari, K.G. Parekh, A. Di Nardo and Parida S*.                     </vt:lpstr>
      <vt:lpstr>Presentazione standard di PowerPoint</vt:lpstr>
      <vt:lpstr>Sensitivity and specificity calculation by ROC</vt:lpstr>
      <vt:lpstr>Agreement between the tests</vt:lpstr>
      <vt:lpstr>Serial and Parallel testing regime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Netherton</dc:creator>
  <cp:lastModifiedBy>Jerome</cp:lastModifiedBy>
  <cp:revision>227</cp:revision>
  <cp:lastPrinted>2015-04-13T15:01:28Z</cp:lastPrinted>
  <dcterms:created xsi:type="dcterms:W3CDTF">2013-10-07T07:52:51Z</dcterms:created>
  <dcterms:modified xsi:type="dcterms:W3CDTF">2016-10-27T07:36:39Z</dcterms:modified>
</cp:coreProperties>
</file>