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59" r:id="rId3"/>
    <p:sldMasterId id="2147483689" r:id="rId4"/>
  </p:sldMasterIdLst>
  <p:notesMasterIdLst>
    <p:notesMasterId r:id="rId10"/>
  </p:notesMasterIdLst>
  <p:handoutMasterIdLst>
    <p:handoutMasterId r:id="rId11"/>
  </p:handoutMasterIdLst>
  <p:sldIdLst>
    <p:sldId id="263" r:id="rId5"/>
    <p:sldId id="257" r:id="rId6"/>
    <p:sldId id="258" r:id="rId7"/>
    <p:sldId id="259" r:id="rId8"/>
    <p:sldId id="260" r:id="rId9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0">
          <p15:clr>
            <a:srgbClr val="A4A3A4"/>
          </p15:clr>
        </p15:guide>
        <p15:guide id="2" orient="horz" pos="2161">
          <p15:clr>
            <a:srgbClr val="A4A3A4"/>
          </p15:clr>
        </p15:guide>
        <p15:guide id="3" orient="horz" pos="333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D60093"/>
    <a:srgbClr val="DFE2DF"/>
    <a:srgbClr val="272727"/>
    <a:srgbClr val="C0C1BF"/>
    <a:srgbClr val="141414"/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4757" autoAdjust="0"/>
    <p:restoredTop sz="86519" autoAdjust="0"/>
  </p:normalViewPr>
  <p:slideViewPr>
    <p:cSldViewPr snapToGrid="0" snapToObjects="1">
      <p:cViewPr varScale="1">
        <p:scale>
          <a:sx n="80" d="100"/>
          <a:sy n="80" d="100"/>
        </p:scale>
        <p:origin x="1416" y="78"/>
      </p:cViewPr>
      <p:guideLst>
        <p:guide orient="horz" pos="3880"/>
        <p:guide orient="horz" pos="2161"/>
        <p:guide orient="horz" pos="33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558" y="-8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D77B-797F-44BC-9E03-258AD9CA5595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0FC1-A6FF-4C67-89AC-26AA83F5F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8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DD67E-D101-4D5F-A329-5B1574B1877B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B4890-F3B6-45E7-A7E5-939679286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B4890-F3B6-45E7-A7E5-9396792865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B4890-F3B6-45E7-A7E5-9396792865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2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B4890-F3B6-45E7-A7E5-9396792865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9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B4890-F3B6-45E7-A7E5-9396792865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9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B4890-F3B6-45E7-A7E5-9396792865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8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982" y="2130425"/>
            <a:ext cx="357021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7982" y="4026106"/>
            <a:ext cx="3567278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8" name="Picture 7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4808" cy="5099304"/>
          </a:xfrm>
          <a:prstGeom prst="rect">
            <a:avLst/>
          </a:prstGeom>
        </p:spPr>
      </p:pic>
      <p:pic>
        <p:nvPicPr>
          <p:cNvPr id="10" name="Picture 9" descr="HEXAGON FRONT IMAGE1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68"/>
            <a:ext cx="4733544" cy="43769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65948" y="4541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Hexagon 21"/>
          <p:cNvSpPr/>
          <p:nvPr userDrawn="1"/>
        </p:nvSpPr>
        <p:spPr>
          <a:xfrm>
            <a:off x="212556" y="1404790"/>
            <a:ext cx="3779999" cy="3240000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906000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5516158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311028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26200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31807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off-white background)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410" y="2339379"/>
            <a:ext cx="9377194" cy="4529761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257580" y="3991196"/>
            <a:ext cx="4225560" cy="70365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en-US" sz="1900" dirty="0" smtClean="0">
                <a:solidFill>
                  <a:srgbClr val="FFFFFF"/>
                </a:solidFill>
                <a:latin typeface="Avenir"/>
                <a:cs typeface="Avenir"/>
              </a:rPr>
              <a:t>Sub heading here</a:t>
            </a:r>
            <a:endParaRPr lang="en-US" sz="1900" dirty="0">
              <a:solidFill>
                <a:srgbClr val="FFFFFF"/>
              </a:solidFill>
              <a:latin typeface="Avenir"/>
              <a:cs typeface="Aveni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2930"/>
            <a:ext cx="589234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5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15" name="Picture 14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975548" y="1949925"/>
            <a:ext cx="5482652" cy="165052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61719" y="3898691"/>
            <a:ext cx="7793541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8" name="Picture 17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9471" cy="3283519"/>
          </a:xfrm>
          <a:prstGeom prst="rect">
            <a:avLst/>
          </a:prstGeom>
        </p:spPr>
      </p:pic>
      <p:pic>
        <p:nvPicPr>
          <p:cNvPr id="19" name="Picture 18" descr="HEXAGON FRONT IMAGE1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39"/>
            <a:ext cx="3048000" cy="2818370"/>
          </a:xfrm>
          <a:prstGeom prst="rect">
            <a:avLst/>
          </a:prstGeom>
        </p:spPr>
      </p:pic>
      <p:sp>
        <p:nvSpPr>
          <p:cNvPr id="23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898505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5516158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1048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26200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656857" y="4988733"/>
            <a:ext cx="1332000" cy="1095883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/>
          <a:stretch/>
        </p:blipFill>
        <p:spPr>
          <a:xfrm>
            <a:off x="133562" y="903006"/>
            <a:ext cx="2464820" cy="2086285"/>
          </a:xfrm>
          <a:prstGeom prst="hexagon">
            <a:avLst>
              <a:gd name="adj" fmla="val 29786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228146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0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9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Acknowledgements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3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Acknowledgements</a:t>
            </a:r>
            <a:endParaRPr lang="en-GB" sz="400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982" y="2130425"/>
            <a:ext cx="357021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7982" y="4026106"/>
            <a:ext cx="3567278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8" name="Picture 7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4808" cy="5099304"/>
          </a:xfrm>
          <a:prstGeom prst="rect">
            <a:avLst/>
          </a:prstGeom>
        </p:spPr>
      </p:pic>
      <p:pic>
        <p:nvPicPr>
          <p:cNvPr id="10" name="Picture 9" descr="HEXAGON FRONT IMAGE1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68"/>
            <a:ext cx="4733544" cy="43769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65948" y="4541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Hexagon 21"/>
          <p:cNvSpPr/>
          <p:nvPr userDrawn="1"/>
        </p:nvSpPr>
        <p:spPr>
          <a:xfrm>
            <a:off x="212556" y="1404790"/>
            <a:ext cx="3779999" cy="3240000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9917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1422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2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1366-4513-8245-898E-A5841EFE9896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C4F8-F48F-DA46-ABD5-2D07E46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8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3333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5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610F-728C-4F11-B13C-200D0BD9B940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2555-7A53-4B5F-806E-F71F1FE11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013D-CAEA-426B-8A09-ECFEF32F5C00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F30D-B8C7-416A-BDFF-0E6912A37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1366-4513-8245-898E-A5841EFE9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C4F8-F48F-DA46-ABD5-2D07E469F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3333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5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DEVELOPMENT OF A REFERENCE FOOT-AND-MOUTH DISEASE VIRUS ANTIGEN PANEL FOR THE CONSISTENT VALIDATION OF DIAGNOSTIC ASSAYS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b="1" i="1" dirty="0">
                <a:latin typeface="Calibri" panose="020F0502020204030204" pitchFamily="34" charset="0"/>
              </a:rPr>
              <a:t>Alison Morris, </a:t>
            </a:r>
            <a:r>
              <a:rPr lang="en-US" sz="1800" b="1" dirty="0" err="1">
                <a:latin typeface="Calibri" panose="020F0502020204030204" pitchFamily="34" charset="0"/>
              </a:rPr>
              <a:t>Valérie</a:t>
            </a:r>
            <a:r>
              <a:rPr lang="en-US" sz="1800" b="1" dirty="0">
                <a:latin typeface="Calibri" panose="020F0502020204030204" pitchFamily="34" charset="0"/>
              </a:rPr>
              <a:t> Mioulet</a:t>
            </a:r>
            <a:r>
              <a:rPr lang="en-GB" sz="1800" b="1" i="1" dirty="0">
                <a:latin typeface="Calibri" panose="020F0502020204030204" pitchFamily="34" charset="0"/>
              </a:rPr>
              <a:t>, Britta Wood, Lissie Henry, Ashley Gray, </a:t>
            </a:r>
            <a:endParaRPr lang="en-GB" sz="1800" b="1" i="1" dirty="0" smtClean="0">
              <a:latin typeface="Calibri" panose="020F0502020204030204" pitchFamily="34" charset="0"/>
            </a:endParaRPr>
          </a:p>
          <a:p>
            <a:r>
              <a:rPr lang="en-GB" sz="1800" b="1" i="1" dirty="0" smtClean="0">
                <a:latin typeface="Calibri" panose="020F0502020204030204" pitchFamily="34" charset="0"/>
              </a:rPr>
              <a:t>Barsha </a:t>
            </a:r>
            <a:r>
              <a:rPr lang="en-GB" sz="1800" b="1" i="1" dirty="0">
                <a:latin typeface="Calibri" panose="020F0502020204030204" pitchFamily="34" charset="0"/>
              </a:rPr>
              <a:t>Thapa, Jemma Wadsworth, Nick J. Knowles and Donald P. King</a:t>
            </a:r>
            <a:endParaRPr lang="en-GB" sz="1800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527419" y="4811381"/>
            <a:ext cx="4062139" cy="683587"/>
            <a:chOff x="2789507" y="5662012"/>
            <a:chExt cx="6127682" cy="1075939"/>
          </a:xfrm>
        </p:grpSpPr>
        <p:grpSp>
          <p:nvGrpSpPr>
            <p:cNvPr id="10" name="Group 9"/>
            <p:cNvGrpSpPr/>
            <p:nvPr/>
          </p:nvGrpSpPr>
          <p:grpSpPr>
            <a:xfrm>
              <a:off x="2789507" y="5662012"/>
              <a:ext cx="6127682" cy="1072004"/>
              <a:chOff x="2789507" y="5662012"/>
              <a:chExt cx="6127682" cy="10720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104189" y="6094434"/>
                <a:ext cx="2813000" cy="63958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920" y="5662911"/>
                <a:ext cx="2073980" cy="897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9507" y="5662012"/>
                <a:ext cx="1778569" cy="93887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754460" y="6436717"/>
                <a:ext cx="2531165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FMD Reference Laboratory</a:t>
                </a:r>
                <a:endParaRPr lang="en-GB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1" name="Picture 21" descr="FAO_emblem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272" y="5698092"/>
              <a:ext cx="1039859" cy="1039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98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Blip>
                <a:blip r:embed="rId3"/>
              </a:buBlip>
            </a:pPr>
            <a:r>
              <a:rPr lang="en-GB" sz="2800" dirty="0" smtClean="0">
                <a:latin typeface="Calibri" panose="020F0502020204030204" pitchFamily="34" charset="0"/>
              </a:rPr>
              <a:t>Foot-and-mouth </a:t>
            </a:r>
            <a:r>
              <a:rPr lang="en-GB" sz="2800" dirty="0">
                <a:latin typeface="Calibri" panose="020F0502020204030204" pitchFamily="34" charset="0"/>
              </a:rPr>
              <a:t>disease virus (FMDV) is highly diverse, consisting of seven immunologically distinct </a:t>
            </a:r>
            <a:r>
              <a:rPr lang="en-GB" sz="2800" dirty="0" smtClean="0">
                <a:latin typeface="Calibri" panose="020F0502020204030204" pitchFamily="34" charset="0"/>
              </a:rPr>
              <a:t>serotypes</a:t>
            </a:r>
          </a:p>
          <a:p>
            <a:pPr marL="1314450" lvl="1" indent="-571500" algn="just">
              <a:buBlip>
                <a:blip r:embed="rId3"/>
              </a:buBlip>
            </a:pPr>
            <a:r>
              <a:rPr lang="en-GB" sz="2600" dirty="0" smtClean="0">
                <a:latin typeface="Calibri" panose="020F0502020204030204" pitchFamily="34" charset="0"/>
              </a:rPr>
              <a:t>Numerous </a:t>
            </a:r>
            <a:r>
              <a:rPr lang="en-GB" sz="2600" dirty="0" err="1" smtClean="0">
                <a:latin typeface="Calibri" panose="020F0502020204030204" pitchFamily="34" charset="0"/>
              </a:rPr>
              <a:t>topotypes</a:t>
            </a:r>
            <a:r>
              <a:rPr lang="en-GB" sz="2600" dirty="0" smtClean="0">
                <a:latin typeface="Calibri" panose="020F0502020204030204" pitchFamily="34" charset="0"/>
              </a:rPr>
              <a:t> and </a:t>
            </a:r>
            <a:r>
              <a:rPr lang="en-GB" sz="2600" dirty="0">
                <a:latin typeface="Calibri" panose="020F0502020204030204" pitchFamily="34" charset="0"/>
              </a:rPr>
              <a:t>l</a:t>
            </a:r>
            <a:r>
              <a:rPr lang="en-GB" sz="2600" dirty="0" smtClean="0">
                <a:latin typeface="Calibri" panose="020F0502020204030204" pitchFamily="34" charset="0"/>
              </a:rPr>
              <a:t>ineages</a:t>
            </a:r>
            <a:r>
              <a:rPr lang="en-GB" sz="2600" dirty="0">
                <a:latin typeface="Calibri" panose="020F0502020204030204" pitchFamily="34" charset="0"/>
              </a:rPr>
              <a:t>. </a:t>
            </a:r>
          </a:p>
          <a:p>
            <a:pPr marL="571500" indent="-571500" algn="just">
              <a:buBlip>
                <a:blip r:embed="rId3"/>
              </a:buBlip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571500" indent="-571500" algn="just">
              <a:buBlip>
                <a:blip r:embed="rId3"/>
              </a:buBlip>
            </a:pPr>
            <a:r>
              <a:rPr lang="en-GB" sz="2800" dirty="0" smtClean="0">
                <a:latin typeface="Calibri" panose="020F0502020204030204" pitchFamily="34" charset="0"/>
              </a:rPr>
              <a:t>The importance of laboratory-based diagnostics is critical. </a:t>
            </a:r>
          </a:p>
          <a:p>
            <a:pPr algn="just"/>
            <a:endParaRPr lang="en-GB" sz="2800" dirty="0" smtClean="0">
              <a:latin typeface="Calibri" panose="020F0502020204030204" pitchFamily="34" charset="0"/>
            </a:endParaRPr>
          </a:p>
          <a:p>
            <a:pPr marL="571500" indent="-571500" algn="just">
              <a:buBlip>
                <a:blip r:embed="rId3"/>
              </a:buBlip>
            </a:pPr>
            <a:r>
              <a:rPr lang="en-GB" sz="3400" b="1" dirty="0" smtClean="0">
                <a:latin typeface="Calibri" panose="020F0502020204030204" pitchFamily="34" charset="0"/>
              </a:rPr>
              <a:t>The </a:t>
            </a:r>
            <a:r>
              <a:rPr lang="en-GB" sz="3400" b="1" dirty="0">
                <a:latin typeface="Calibri" panose="020F0502020204030204" pitchFamily="34" charset="0"/>
              </a:rPr>
              <a:t>aim of this project is to prepare a reference panel suitable for </a:t>
            </a:r>
            <a:r>
              <a:rPr lang="en-GB" sz="3400" b="1" dirty="0" smtClean="0">
                <a:latin typeface="Calibri" panose="020F0502020204030204" pitchFamily="34" charset="0"/>
              </a:rPr>
              <a:t>the ongoing </a:t>
            </a:r>
            <a:r>
              <a:rPr lang="en-GB" sz="3400" b="1" dirty="0">
                <a:latin typeface="Calibri" panose="020F0502020204030204" pitchFamily="34" charset="0"/>
              </a:rPr>
              <a:t>validation of existing and novel FMDV diagnostic assays</a:t>
            </a:r>
            <a:r>
              <a:rPr lang="en-GB" sz="3400" b="1" dirty="0" smtClean="0">
                <a:latin typeface="Calibri" panose="020F0502020204030204" pitchFamily="34" charset="0"/>
              </a:rPr>
              <a:t>.</a:t>
            </a:r>
            <a:endParaRPr lang="en-GB" sz="3400" b="1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8382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Introduction 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982662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Selection of the panel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257300"/>
            <a:ext cx="4615543" cy="4883478"/>
          </a:xfrm>
        </p:spPr>
        <p:txBody>
          <a:bodyPr>
            <a:noAutofit/>
          </a:bodyPr>
          <a:lstStyle/>
          <a:p>
            <a:pPr marL="354013" indent="-354013">
              <a:buBlip>
                <a:blip r:embed="rId3"/>
              </a:buBlip>
              <a:tabLst>
                <a:tab pos="182563" algn="l"/>
                <a:tab pos="263525" algn="l"/>
                <a:tab pos="446088" algn="l"/>
              </a:tabLst>
            </a:pPr>
            <a:r>
              <a:rPr lang="en-GB" sz="2300" dirty="0" smtClean="0">
                <a:latin typeface="Calibri" panose="020F0502020204030204" pitchFamily="34" charset="0"/>
              </a:rPr>
              <a:t>Isolates selected representing</a:t>
            </a:r>
          </a:p>
          <a:p>
            <a:pPr marL="1096963" lvl="1" indent="-354013">
              <a:buBlip>
                <a:blip r:embed="rId3"/>
              </a:buBlip>
              <a:tabLst>
                <a:tab pos="182563" algn="l"/>
                <a:tab pos="263525" algn="l"/>
                <a:tab pos="446088" algn="l"/>
              </a:tabLst>
            </a:pPr>
            <a:r>
              <a:rPr lang="en-GB" sz="2200" dirty="0" smtClean="0">
                <a:latin typeface="Calibri" panose="020F0502020204030204" pitchFamily="34" charset="0"/>
              </a:rPr>
              <a:t>Global diversity of FMDV</a:t>
            </a:r>
          </a:p>
          <a:p>
            <a:pPr marL="1096963" lvl="1" indent="-354013">
              <a:buBlip>
                <a:blip r:embed="rId3"/>
              </a:buBlip>
              <a:tabLst>
                <a:tab pos="182563" algn="l"/>
                <a:tab pos="263525" algn="l"/>
                <a:tab pos="446088" algn="l"/>
              </a:tabLst>
            </a:pPr>
            <a:r>
              <a:rPr lang="en-GB" sz="2200" dirty="0" smtClean="0">
                <a:latin typeface="Calibri" panose="020F0502020204030204" pitchFamily="34" charset="0"/>
              </a:rPr>
              <a:t>Covering </a:t>
            </a:r>
            <a:r>
              <a:rPr lang="en-GB" sz="2200" dirty="0">
                <a:latin typeface="Calibri" panose="020F0502020204030204" pitchFamily="34" charset="0"/>
              </a:rPr>
              <a:t>all seven </a:t>
            </a:r>
            <a:r>
              <a:rPr lang="en-GB" sz="2200" dirty="0" smtClean="0">
                <a:latin typeface="Calibri" panose="020F0502020204030204" pitchFamily="34" charset="0"/>
              </a:rPr>
              <a:t>serotypes</a:t>
            </a:r>
          </a:p>
          <a:p>
            <a:pPr marL="1096963" lvl="1" indent="-354013">
              <a:buBlip>
                <a:blip r:embed="rId3"/>
              </a:buBlip>
              <a:tabLst>
                <a:tab pos="182563" algn="l"/>
                <a:tab pos="263525" algn="l"/>
                <a:tab pos="446088" algn="l"/>
              </a:tabLst>
            </a:pPr>
            <a:r>
              <a:rPr lang="en-GB" sz="2200" dirty="0" smtClean="0">
                <a:latin typeface="Calibri" panose="020F0502020204030204" pitchFamily="34" charset="0"/>
              </a:rPr>
              <a:t>Large </a:t>
            </a:r>
            <a:r>
              <a:rPr lang="en-GB" sz="2200" dirty="0">
                <a:latin typeface="Calibri" panose="020F0502020204030204" pitchFamily="34" charset="0"/>
              </a:rPr>
              <a:t>range of </a:t>
            </a:r>
            <a:r>
              <a:rPr lang="en-GB" sz="2200" dirty="0" err="1">
                <a:latin typeface="Calibri" panose="020F0502020204030204" pitchFamily="34" charset="0"/>
              </a:rPr>
              <a:t>topotypes</a:t>
            </a:r>
            <a:r>
              <a:rPr lang="en-GB" sz="2200" dirty="0">
                <a:latin typeface="Calibri" panose="020F0502020204030204" pitchFamily="34" charset="0"/>
              </a:rPr>
              <a:t> and </a:t>
            </a:r>
            <a:r>
              <a:rPr lang="en-GB" sz="2200" dirty="0" smtClean="0">
                <a:latin typeface="Calibri" panose="020F0502020204030204" pitchFamily="34" charset="0"/>
              </a:rPr>
              <a:t>linages</a:t>
            </a:r>
          </a:p>
          <a:p>
            <a:pPr lvl="1" indent="0">
              <a:buNone/>
              <a:tabLst>
                <a:tab pos="182563" algn="l"/>
                <a:tab pos="263525" algn="l"/>
                <a:tab pos="446088" algn="l"/>
              </a:tabLst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354013" indent="-354013">
              <a:buBlip>
                <a:blip r:embed="rId3"/>
              </a:buBlip>
              <a:tabLst>
                <a:tab pos="182563" algn="l"/>
                <a:tab pos="263525" algn="l"/>
                <a:tab pos="446088" algn="l"/>
              </a:tabLst>
            </a:pPr>
            <a:r>
              <a:rPr lang="en-GB" sz="2300" dirty="0" smtClean="0">
                <a:latin typeface="Calibri" panose="020F0502020204030204" pitchFamily="34" charset="0"/>
              </a:rPr>
              <a:t>Currently the panel consists of</a:t>
            </a:r>
            <a:r>
              <a:rPr lang="en-GB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300" dirty="0" smtClean="0">
                <a:latin typeface="Calibri" panose="020F0502020204030204" pitchFamily="34" charset="0"/>
              </a:rPr>
              <a:t>196 isolates</a:t>
            </a:r>
            <a:r>
              <a:rPr lang="en-GB" sz="2300" dirty="0">
                <a:latin typeface="Calibri" panose="020F0502020204030204" pitchFamily="34" charset="0"/>
              </a:rPr>
              <a:t> </a:t>
            </a:r>
            <a:r>
              <a:rPr lang="en-GB" sz="2300" dirty="0" smtClean="0">
                <a:latin typeface="Calibri" panose="020F0502020204030204" pitchFamily="34" charset="0"/>
              </a:rPr>
              <a:t>(Figure 1). </a:t>
            </a:r>
          </a:p>
          <a:p>
            <a:pPr>
              <a:tabLst>
                <a:tab pos="182563" algn="l"/>
                <a:tab pos="263525" algn="l"/>
                <a:tab pos="446088" algn="l"/>
              </a:tabLst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355600" indent="-355600">
              <a:buBlip>
                <a:blip r:embed="rId3"/>
              </a:buBlip>
              <a:tabLst>
                <a:tab pos="182563" algn="l"/>
                <a:tab pos="263525" algn="l"/>
                <a:tab pos="446088" algn="l"/>
              </a:tabLst>
            </a:pPr>
            <a:r>
              <a:rPr lang="en-GB" sz="2300" dirty="0" smtClean="0">
                <a:latin typeface="Calibri" panose="020F0502020204030204" pitchFamily="34" charset="0"/>
              </a:rPr>
              <a:t>Used </a:t>
            </a:r>
            <a:r>
              <a:rPr lang="en-GB" sz="2300" dirty="0">
                <a:latin typeface="Calibri" panose="020F0502020204030204" pitchFamily="34" charset="0"/>
              </a:rPr>
              <a:t>to</a:t>
            </a:r>
            <a:r>
              <a:rPr lang="en-GB" sz="2300" b="1" dirty="0">
                <a:latin typeface="Calibri" panose="020F0502020204030204" pitchFamily="34" charset="0"/>
              </a:rPr>
              <a:t> </a:t>
            </a:r>
            <a:r>
              <a:rPr lang="en-GB" sz="2300" dirty="0">
                <a:latin typeface="Calibri" panose="020F0502020204030204" pitchFamily="34" charset="0"/>
              </a:rPr>
              <a:t>assess</a:t>
            </a:r>
            <a:r>
              <a:rPr lang="en-GB" sz="2300" b="1" dirty="0">
                <a:latin typeface="Calibri" panose="020F0502020204030204" pitchFamily="34" charset="0"/>
              </a:rPr>
              <a:t> </a:t>
            </a:r>
            <a:r>
              <a:rPr lang="en-GB" sz="2300" dirty="0">
                <a:latin typeface="Calibri" panose="020F0502020204030204" pitchFamily="34" charset="0"/>
              </a:rPr>
              <a:t>the performance </a:t>
            </a:r>
            <a:r>
              <a:rPr lang="en-GB" sz="2300" dirty="0" smtClean="0">
                <a:latin typeface="Calibri" panose="020F0502020204030204" pitchFamily="34" charset="0"/>
              </a:rPr>
              <a:t>of </a:t>
            </a:r>
            <a:r>
              <a:rPr lang="en-GB" sz="2300" dirty="0">
                <a:latin typeface="Calibri" panose="020F0502020204030204" pitchFamily="34" charset="0"/>
              </a:rPr>
              <a:t>different antigen detection </a:t>
            </a:r>
            <a:r>
              <a:rPr lang="en-GB" sz="2300" dirty="0" smtClean="0">
                <a:latin typeface="Calibri" panose="020F0502020204030204" pitchFamily="34" charset="0"/>
              </a:rPr>
              <a:t>ELISAs. Data </a:t>
            </a:r>
            <a:r>
              <a:rPr lang="en-GB" sz="2300" dirty="0">
                <a:latin typeface="Calibri" panose="020F0502020204030204" pitchFamily="34" charset="0"/>
              </a:rPr>
              <a:t>presented: B. Thapa</a:t>
            </a:r>
            <a:r>
              <a:rPr lang="en-GB" sz="2300" i="1" dirty="0">
                <a:latin typeface="Calibri" panose="020F0502020204030204" pitchFamily="34" charset="0"/>
              </a:rPr>
              <a:t> et al., </a:t>
            </a:r>
            <a:r>
              <a:rPr lang="en-GB" sz="2300" dirty="0" err="1">
                <a:latin typeface="Calibri" panose="020F0502020204030204" pitchFamily="34" charset="0"/>
              </a:rPr>
              <a:t>Eu</a:t>
            </a:r>
            <a:r>
              <a:rPr lang="en-GB" sz="2300" dirty="0">
                <a:latin typeface="Calibri" panose="020F0502020204030204" pitchFamily="34" charset="0"/>
              </a:rPr>
              <a:t>-FMD 2016</a:t>
            </a:r>
            <a:r>
              <a:rPr lang="en-GB" sz="2300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411" y="1484783"/>
            <a:ext cx="3270932" cy="44285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08877" y="61407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Calibri" panose="020F0502020204030204" pitchFamily="34" charset="0"/>
              </a:rPr>
              <a:t>Figure 1- Phylogenetic tree of the seven FMDV serotypes that are represented in the reference panel. </a:t>
            </a:r>
          </a:p>
        </p:txBody>
      </p:sp>
    </p:spTree>
    <p:extLst>
      <p:ext uri="{BB962C8B-B14F-4D97-AF65-F5344CB8AC3E}">
        <p14:creationId xmlns:p14="http://schemas.microsoft.com/office/powerpoint/2010/main" val="10291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5366656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200" dirty="0">
                <a:latin typeface="Calibri" panose="020F0502020204030204" pitchFamily="34" charset="0"/>
              </a:rPr>
              <a:t>Dynamic panel that will be representative of circulating strains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200" dirty="0" smtClean="0">
                <a:latin typeface="Calibri" panose="020F0502020204030204" pitchFamily="34" charset="0"/>
              </a:rPr>
              <a:t>Inclusion </a:t>
            </a:r>
            <a:r>
              <a:rPr lang="en-GB" sz="2200" dirty="0">
                <a:latin typeface="Calibri" panose="020F0502020204030204" pitchFamily="34" charset="0"/>
              </a:rPr>
              <a:t>of other vesicular diseases:</a:t>
            </a: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 smtClean="0">
                <a:latin typeface="Calibri" panose="020F0502020204030204" pitchFamily="34" charset="0"/>
              </a:rPr>
              <a:t>Swine </a:t>
            </a:r>
            <a:r>
              <a:rPr lang="en-GB" sz="2000" dirty="0">
                <a:latin typeface="Calibri" panose="020F0502020204030204" pitchFamily="34" charset="0"/>
              </a:rPr>
              <a:t>Vesicular Disease, </a:t>
            </a: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>
                <a:latin typeface="Calibri" panose="020F0502020204030204" pitchFamily="34" charset="0"/>
              </a:rPr>
              <a:t>Vesicular Stomatitis, </a:t>
            </a: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>
                <a:latin typeface="Calibri" panose="020F0502020204030204" pitchFamily="34" charset="0"/>
              </a:rPr>
              <a:t>Vesicular Exanthema,</a:t>
            </a: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>
                <a:solidFill>
                  <a:srgbClr val="505150"/>
                </a:solidFill>
                <a:latin typeface="Calibri" panose="020F0502020204030204" pitchFamily="34" charset="0"/>
              </a:rPr>
              <a:t>Seneca Valley virus </a:t>
            </a:r>
            <a:endParaRPr lang="en-GB" sz="2000" dirty="0" smtClean="0">
              <a:solidFill>
                <a:srgbClr val="505150"/>
              </a:solidFill>
              <a:latin typeface="Calibri" panose="020F0502020204030204" pitchFamily="34" charset="0"/>
            </a:endParaRPr>
          </a:p>
          <a:p>
            <a:pPr lvl="1" indent="0">
              <a:buNone/>
            </a:pPr>
            <a:endParaRPr lang="en-GB" sz="1200" dirty="0">
              <a:solidFill>
                <a:srgbClr val="505150"/>
              </a:solidFill>
              <a:latin typeface="Calibri" panose="020F050202020403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200" dirty="0">
                <a:latin typeface="Calibri" panose="020F0502020204030204" pitchFamily="34" charset="0"/>
              </a:rPr>
              <a:t>A</a:t>
            </a:r>
            <a:r>
              <a:rPr lang="en-GB" sz="2200" dirty="0" smtClean="0">
                <a:latin typeface="Calibri" panose="020F0502020204030204" pitchFamily="34" charset="0"/>
              </a:rPr>
              <a:t>ssessing </a:t>
            </a:r>
            <a:r>
              <a:rPr lang="en-GB" sz="2200" dirty="0">
                <a:latin typeface="Calibri" panose="020F0502020204030204" pitchFamily="34" charset="0"/>
              </a:rPr>
              <a:t>performance of new diagnostic </a:t>
            </a:r>
            <a:r>
              <a:rPr lang="en-GB" sz="2200" dirty="0" smtClean="0">
                <a:latin typeface="Calibri" panose="020F0502020204030204" pitchFamily="34" charset="0"/>
              </a:rPr>
              <a:t>assays:</a:t>
            </a:r>
            <a:endParaRPr lang="en-GB" sz="2200" dirty="0">
              <a:latin typeface="Calibri" panose="020F0502020204030204" pitchFamily="34" charset="0"/>
            </a:endParaRP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 smtClean="0">
                <a:latin typeface="Calibri" panose="020F0502020204030204" pitchFamily="34" charset="0"/>
              </a:rPr>
              <a:t>Antigen detection, for example bovine </a:t>
            </a:r>
            <a:r>
              <a:rPr lang="en-GB" sz="2000" dirty="0">
                <a:latin typeface="Calibri" panose="020F0502020204030204" pitchFamily="34" charset="0"/>
              </a:rPr>
              <a:t>Integrin </a:t>
            </a:r>
            <a:r>
              <a:rPr lang="en-GB" sz="2000" dirty="0" smtClean="0">
                <a:latin typeface="Calibri" panose="020F0502020204030204" pitchFamily="34" charset="0"/>
              </a:rPr>
              <a:t>ELISA </a:t>
            </a:r>
            <a:endParaRPr lang="en-GB" sz="2000" dirty="0">
              <a:latin typeface="Calibri" panose="020F0502020204030204" pitchFamily="34" charset="0"/>
            </a:endParaRP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>
                <a:latin typeface="Calibri" panose="020F0502020204030204" pitchFamily="34" charset="0"/>
              </a:rPr>
              <a:t>Molecular diagnostics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lvl="1" indent="0">
              <a:buNone/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200" dirty="0" smtClean="0">
                <a:latin typeface="Calibri" panose="020F0502020204030204" pitchFamily="34" charset="0"/>
              </a:rPr>
              <a:t>Provide </a:t>
            </a:r>
            <a:r>
              <a:rPr lang="en-GB" sz="2200" dirty="0">
                <a:latin typeface="Calibri" panose="020F0502020204030204" pitchFamily="34" charset="0"/>
              </a:rPr>
              <a:t>a </a:t>
            </a:r>
            <a:r>
              <a:rPr lang="en-GB" sz="2200" dirty="0" smtClean="0">
                <a:latin typeface="Calibri" panose="020F0502020204030204" pitchFamily="34" charset="0"/>
              </a:rPr>
              <a:t>reference panel that will be available commercially </a:t>
            </a:r>
            <a:endParaRPr lang="en-GB" sz="2200" dirty="0">
              <a:latin typeface="Calibri" panose="020F0502020204030204" pitchFamily="34" charset="0"/>
            </a:endParaRP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 smtClean="0">
                <a:latin typeface="Calibri" panose="020F0502020204030204" pitchFamily="34" charset="0"/>
              </a:rPr>
              <a:t>Inactivated-reducing the biosafety restrictions </a:t>
            </a:r>
          </a:p>
          <a:p>
            <a:pPr marL="1085850" lvl="1" indent="-342900">
              <a:buBlip>
                <a:blip r:embed="rId3"/>
              </a:buBlip>
            </a:pPr>
            <a:r>
              <a:rPr lang="en-GB" sz="2000" dirty="0" smtClean="0">
                <a:latin typeface="Calibri" panose="020F0502020204030204" pitchFamily="34" charset="0"/>
              </a:rPr>
              <a:t>Selection of the larger panel (~30 isolates)</a:t>
            </a:r>
          </a:p>
          <a:p>
            <a:pPr marL="1085850" lvl="1" indent="-342900">
              <a:buBlip>
                <a:blip r:embed="rId3"/>
              </a:buBlip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8105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Ongoing development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53546"/>
            <a:ext cx="8229600" cy="48726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/>
              </a:rPr>
              <a:t>This project was supported by the UK Department for Environment, Food and Rural Affairs (Research Project SE1128).  </a:t>
            </a:r>
            <a:endParaRPr lang="en-US" sz="180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/>
              </a:rPr>
              <a:t>The </a:t>
            </a:r>
            <a:r>
              <a:rPr lang="en-US" sz="1800" dirty="0">
                <a:latin typeface="Calibri" panose="020F0502020204030204" pitchFamily="34" charset="0"/>
                <a:cs typeface="Calibri"/>
              </a:rPr>
              <a:t>authors </a:t>
            </a:r>
            <a:r>
              <a:rPr lang="en-US" sz="1800" dirty="0" smtClean="0">
                <a:latin typeface="Calibri" panose="020F0502020204030204" pitchFamily="34" charset="0"/>
                <a:cs typeface="Calibri"/>
              </a:rPr>
              <a:t>would like to thank </a:t>
            </a:r>
            <a:r>
              <a:rPr lang="en-US" sz="1800" dirty="0">
                <a:latin typeface="Calibri" panose="020F0502020204030204" pitchFamily="34" charset="0"/>
                <a:cs typeface="Calibri"/>
              </a:rPr>
              <a:t>collaborating FMD Reference Laboratories and other reference laboratories for submitting samples to WRLFMD.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b="1" dirty="0" smtClean="0"/>
              <a:t>Many thanks for your time, are there any questions? </a:t>
            </a:r>
            <a:endParaRPr lang="en-GB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908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Acknowledgements </a:t>
            </a:r>
            <a:endParaRPr lang="en-GB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27419" y="3359522"/>
            <a:ext cx="4062139" cy="701706"/>
            <a:chOff x="2789507" y="5629558"/>
            <a:chExt cx="6127682" cy="1104458"/>
          </a:xfrm>
        </p:grpSpPr>
        <p:grpSp>
          <p:nvGrpSpPr>
            <p:cNvPr id="11" name="Group 10"/>
            <p:cNvGrpSpPr/>
            <p:nvPr/>
          </p:nvGrpSpPr>
          <p:grpSpPr>
            <a:xfrm>
              <a:off x="2789507" y="5662911"/>
              <a:ext cx="6127682" cy="1071105"/>
              <a:chOff x="2789507" y="5662911"/>
              <a:chExt cx="6127682" cy="10711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04189" y="6094434"/>
                <a:ext cx="2813000" cy="63958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920" y="5662911"/>
                <a:ext cx="2073980" cy="897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9507" y="5730545"/>
                <a:ext cx="1778569" cy="93887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754460" y="6436717"/>
                <a:ext cx="2531165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FMD Reference Laboratory</a:t>
                </a:r>
                <a:endParaRPr lang="en-GB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2" name="Picture 21" descr="FAO_emblem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272" y="5629558"/>
              <a:ext cx="1039859" cy="1039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5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ience presentation - off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or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cienc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304</Words>
  <Application>Microsoft Office PowerPoint</Application>
  <PresentationFormat>On-screen Show (4:3)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</vt:lpstr>
      <vt:lpstr>Calibri</vt:lpstr>
      <vt:lpstr>Science presentation</vt:lpstr>
      <vt:lpstr>Science presentation - off white</vt:lpstr>
      <vt:lpstr>Corporate presentation</vt:lpstr>
      <vt:lpstr>1_Science presentation</vt:lpstr>
      <vt:lpstr>DEVELOPMENT OF A REFERENCE FOOT-AND-MOUTH DISEASE VIRUS ANTIGEN PANEL FOR THE CONSISTENT VALIDATION OF DIAGNOSTIC ASSAYS</vt:lpstr>
      <vt:lpstr>Introduction </vt:lpstr>
      <vt:lpstr>Selection of the panel</vt:lpstr>
      <vt:lpstr>Ongoing development</vt:lpstr>
      <vt:lpstr>Acknowledgements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Quartermaine</dc:creator>
  <cp:lastModifiedBy>alison morris</cp:lastModifiedBy>
  <cp:revision>90</cp:revision>
  <cp:lastPrinted>2016-10-21T08:58:46Z</cp:lastPrinted>
  <dcterms:created xsi:type="dcterms:W3CDTF">2012-09-12T09:39:55Z</dcterms:created>
  <dcterms:modified xsi:type="dcterms:W3CDTF">2016-10-21T12:23:03Z</dcterms:modified>
</cp:coreProperties>
</file>