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659" r:id="rId3"/>
  </p:sldMasterIdLst>
  <p:notesMasterIdLst>
    <p:notesMasterId r:id="rId8"/>
  </p:notesMasterIdLst>
  <p:handoutMasterIdLst>
    <p:handoutMasterId r:id="rId9"/>
  </p:handout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0">
          <p15:clr>
            <a:srgbClr val="A4A3A4"/>
          </p15:clr>
        </p15:guide>
        <p15:guide id="2" orient="horz" pos="2161">
          <p15:clr>
            <a:srgbClr val="A4A3A4"/>
          </p15:clr>
        </p15:guide>
        <p15:guide id="3" orient="horz" pos="333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2DF"/>
    <a:srgbClr val="272727"/>
    <a:srgbClr val="505150"/>
    <a:srgbClr val="C0C1BF"/>
    <a:srgbClr val="141414"/>
    <a:srgbClr val="00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41" autoAdjust="0"/>
    <p:restoredTop sz="92572" autoAdjust="0"/>
  </p:normalViewPr>
  <p:slideViewPr>
    <p:cSldViewPr snapToGrid="0" snapToObjects="1">
      <p:cViewPr varScale="1">
        <p:scale>
          <a:sx n="49" d="100"/>
          <a:sy n="49" d="100"/>
        </p:scale>
        <p:origin x="36" y="426"/>
      </p:cViewPr>
      <p:guideLst>
        <p:guide orient="horz" pos="3880"/>
        <p:guide orient="horz" pos="2161"/>
        <p:guide orient="horz" pos="33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hley\Desktop\Poster%20EU%20FMD\Cell%20line%20comparison%20-%20Titra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74466922617652"/>
          <c:y val="5.5955610401945688E-2"/>
          <c:w val="0.83786146357806013"/>
          <c:h val="0.75276976268942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'Raw data'!$A$12:$B$12</c:f>
              <c:strCache>
                <c:ptCount val="2"/>
                <c:pt idx="0">
                  <c:v>Virus Strain</c:v>
                </c:pt>
                <c:pt idx="1">
                  <c:v>HKN 1/2015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A5A5A5"/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'Raw data'!$I$12:$K$12</c:f>
                <c:numCache>
                  <c:formatCode>General</c:formatCode>
                  <c:ptCount val="3"/>
                  <c:pt idx="0">
                    <c:v>9.4280904158206433E-2</c:v>
                  </c:pt>
                  <c:pt idx="1">
                    <c:v>0.14999999999999991</c:v>
                  </c:pt>
                  <c:pt idx="2">
                    <c:v>0</c:v>
                  </c:pt>
                </c:numCache>
              </c:numRef>
            </c:plus>
            <c:minus>
              <c:numRef>
                <c:f>'Raw data'!$I$12:$K$12</c:f>
                <c:numCache>
                  <c:formatCode>General</c:formatCode>
                  <c:ptCount val="3"/>
                  <c:pt idx="0">
                    <c:v>9.4280904158206433E-2</c:v>
                  </c:pt>
                  <c:pt idx="1">
                    <c:v>0.14999999999999991</c:v>
                  </c:pt>
                  <c:pt idx="2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'Raw data'!$C$10:$E$11</c:f>
              <c:multiLvlStrCache>
                <c:ptCount val="3"/>
                <c:lvl>
                  <c:pt idx="0">
                    <c:v>IB-RS-2</c:v>
                  </c:pt>
                  <c:pt idx="1">
                    <c:v>ZZ-R</c:v>
                  </c:pt>
                  <c:pt idx="2">
                    <c:v>LFBK-αVβ6</c:v>
                  </c:pt>
                </c:lvl>
                <c:lvl>
                  <c:pt idx="0">
                    <c:v>Cell line</c:v>
                  </c:pt>
                </c:lvl>
              </c:multiLvlStrCache>
            </c:multiLvlStrRef>
          </c:cat>
          <c:val>
            <c:numRef>
              <c:f>'Raw data'!$C$12:$E$12</c:f>
              <c:numCache>
                <c:formatCode>General</c:formatCode>
                <c:ptCount val="3"/>
                <c:pt idx="0">
                  <c:v>5.8000000000000007</c:v>
                </c:pt>
                <c:pt idx="1">
                  <c:v>6.9</c:v>
                </c:pt>
                <c:pt idx="2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747528"/>
        <c:axId val="301747920"/>
      </c:barChart>
      <c:catAx>
        <c:axId val="30174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747920"/>
        <c:crosses val="autoZero"/>
        <c:auto val="1"/>
        <c:lblAlgn val="ctr"/>
        <c:lblOffset val="100"/>
        <c:noMultiLvlLbl val="0"/>
      </c:catAx>
      <c:valAx>
        <c:axId val="30174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0" i="0" u="none" strike="noStrike" baseline="0" dirty="0">
                    <a:effectLst/>
                  </a:rPr>
                  <a:t>logTCID</a:t>
                </a:r>
                <a:r>
                  <a:rPr lang="en-GB" sz="1500" b="0" i="0" u="none" strike="noStrike" baseline="-25000" dirty="0">
                    <a:effectLst/>
                  </a:rPr>
                  <a:t>50</a:t>
                </a:r>
                <a:endParaRPr lang="en-GB" sz="1500" dirty="0"/>
              </a:p>
            </c:rich>
          </c:tx>
          <c:layout>
            <c:manualLayout>
              <c:xMode val="edge"/>
              <c:yMode val="edge"/>
              <c:x val="9.0349861137820134E-3"/>
              <c:y val="0.298238043269512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_ ;[Red]\-#,##0.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74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8D77B-797F-44BC-9E03-258AD9CA5595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D0FC1-A6FF-4C67-89AC-26AA83F5F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8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95CF4-6D14-41BB-849A-E969A355611A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B17A6-9AE0-4349-AFA5-8511C02661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B17A6-9AE0-4349-AFA5-8511C02661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8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B17A6-9AE0-4349-AFA5-8511C02661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1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B17A6-9AE0-4349-AFA5-8511C02661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6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B17A6-9AE0-4349-AFA5-8511C02661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1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(with pic box in hex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7982" y="2130425"/>
            <a:ext cx="357021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u="none">
                <a:solidFill>
                  <a:srgbClr val="333333"/>
                </a:solidFill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7982" y="4026106"/>
            <a:ext cx="3567278" cy="892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pic>
        <p:nvPicPr>
          <p:cNvPr id="8" name="Picture 7" descr="HEXAGON FRONT IMAGE2A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" cy="365908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65948" y="4541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839768"/>
            <a:ext cx="3225800" cy="2760682"/>
            <a:chOff x="0" y="839768"/>
            <a:chExt cx="4733544" cy="4376928"/>
          </a:xfrm>
        </p:grpSpPr>
        <p:pic>
          <p:nvPicPr>
            <p:cNvPr id="10" name="Picture 9" descr="HEXAGON FRONT IMAGE1.psd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9768"/>
              <a:ext cx="4733544" cy="4376928"/>
            </a:xfrm>
            <a:prstGeom prst="rect">
              <a:avLst/>
            </a:prstGeom>
          </p:spPr>
        </p:pic>
        <p:sp>
          <p:nvSpPr>
            <p:cNvPr id="22" name="Hexagon 21"/>
            <p:cNvSpPr/>
            <p:nvPr userDrawn="1"/>
          </p:nvSpPr>
          <p:spPr>
            <a:xfrm>
              <a:off x="212556" y="1404790"/>
              <a:ext cx="3779999" cy="3240000"/>
            </a:xfrm>
            <a:prstGeom prst="hexagon">
              <a:avLst>
                <a:gd name="adj" fmla="val 29211"/>
                <a:gd name="vf" fmla="val 115470"/>
              </a:avLst>
            </a:prstGeom>
            <a:blipFill rotWithShape="1">
              <a:blip r:embed="rId6"/>
              <a:stretch>
                <a:fillRect/>
              </a:stretch>
            </a:blipFill>
            <a:ln w="127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3906000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 hasCustomPrompt="1"/>
          </p:nvPr>
        </p:nvSpPr>
        <p:spPr>
          <a:xfrm>
            <a:off x="5516158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2311028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7126200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31807" y="5289675"/>
            <a:ext cx="13320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87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7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2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off-white background)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6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5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bg>
      <p:bgPr>
        <a:solidFill>
          <a:srgbClr val="DF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55500" y="520721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latin typeface="Arial" pitchFamily="34" charset="0"/>
                <a:cs typeface="Arial" pitchFamily="34" charset="0"/>
              </a:rPr>
              <a:t>Acknowledgements</a:t>
            </a:r>
            <a:endParaRPr lang="en-GB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1719" y="1493838"/>
            <a:ext cx="4025244" cy="4680719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984750" y="1493838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888500" y="1493838"/>
            <a:ext cx="1593773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84750" y="2670085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89" y="4010523"/>
            <a:ext cx="3479151" cy="187200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88501" y="2670085"/>
            <a:ext cx="1618892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84750" y="5879903"/>
            <a:ext cx="352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aseline="0" dirty="0" smtClean="0">
                <a:solidFill>
                  <a:srgbClr val="333333"/>
                </a:solidFill>
              </a:rPr>
              <a:t>The Pirbright campus is being redeveloped</a:t>
            </a:r>
            <a:endParaRPr lang="en-GB" sz="1200" baseline="0" dirty="0">
              <a:solidFill>
                <a:srgbClr val="33333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84750" y="3984885"/>
            <a:ext cx="3522642" cy="2189672"/>
          </a:xfrm>
          <a:prstGeom prst="rect">
            <a:avLst/>
          </a:prstGeom>
          <a:noFill/>
          <a:ln w="12700">
            <a:solidFill>
              <a:srgbClr val="803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3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410" y="2339379"/>
            <a:ext cx="9377194" cy="4529761"/>
          </a:xfrm>
          <a:prstGeom prst="rect">
            <a:avLst/>
          </a:prstGeom>
        </p:spPr>
      </p:pic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257580" y="3991196"/>
            <a:ext cx="4225560" cy="70365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/>
            </a:lvl1pPr>
          </a:lstStyle>
          <a:p>
            <a:r>
              <a:rPr lang="en-US" sz="1900" dirty="0" smtClean="0">
                <a:solidFill>
                  <a:srgbClr val="FFFFFF"/>
                </a:solidFill>
                <a:latin typeface="Avenir"/>
                <a:cs typeface="Avenir"/>
              </a:rPr>
              <a:t>Sub heading here</a:t>
            </a:r>
            <a:endParaRPr lang="en-US" sz="1900" dirty="0">
              <a:solidFill>
                <a:srgbClr val="FFFFFF"/>
              </a:solidFill>
              <a:latin typeface="Avenir"/>
              <a:cs typeface="Aveni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2930"/>
            <a:ext cx="5892340" cy="1143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42926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744310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5935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374398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456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32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5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4758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5150"/>
                </a:solidFill>
              </a:defRPr>
            </a:lvl1pPr>
            <a:lvl2pPr>
              <a:defRPr sz="2400">
                <a:solidFill>
                  <a:srgbClr val="505150"/>
                </a:solidFill>
              </a:defRPr>
            </a:lvl2pPr>
            <a:lvl3pPr>
              <a:defRPr sz="2000">
                <a:solidFill>
                  <a:srgbClr val="505150"/>
                </a:solidFill>
              </a:defRPr>
            </a:lvl3pPr>
            <a:lvl4pPr>
              <a:defRPr sz="1800">
                <a:solidFill>
                  <a:srgbClr val="505150"/>
                </a:solidFill>
              </a:defRPr>
            </a:lvl4pPr>
            <a:lvl5pPr>
              <a:defRPr sz="1800">
                <a:solidFill>
                  <a:srgbClr val="5051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5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0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ight grey background)">
    <p:bg>
      <p:bgPr>
        <a:solidFill>
          <a:srgbClr val="C0C1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2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mid grey background)">
    <p:bg>
      <p:bgPr>
        <a:solidFill>
          <a:srgbClr val="50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black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1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9162" y="374649"/>
            <a:ext cx="7267746" cy="6147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78" y="6619252"/>
            <a:ext cx="1773922" cy="19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8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2255500" y="520721"/>
            <a:ext cx="4633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Acknowledgements</a:t>
            </a:r>
            <a:endParaRPr lang="en-GB" sz="400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1719" y="1493838"/>
            <a:ext cx="4025244" cy="4680719"/>
          </a:xfr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4984750" y="1493838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888500" y="1493838"/>
            <a:ext cx="1593773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84750" y="2670085"/>
            <a:ext cx="1624394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89" y="4010523"/>
            <a:ext cx="3479151" cy="187200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888501" y="2670085"/>
            <a:ext cx="1618892" cy="1045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984750" y="5879903"/>
            <a:ext cx="352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aseline="0" dirty="0" smtClean="0">
                <a:solidFill>
                  <a:srgbClr val="333333"/>
                </a:solidFill>
              </a:rPr>
              <a:t>The Pirbright campus is being redeveloped</a:t>
            </a:r>
            <a:endParaRPr lang="en-GB" sz="1200" baseline="0" dirty="0">
              <a:solidFill>
                <a:srgbClr val="333333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84750" y="3984885"/>
            <a:ext cx="3522642" cy="2189672"/>
          </a:xfrm>
          <a:prstGeom prst="rect">
            <a:avLst/>
          </a:prstGeom>
          <a:noFill/>
          <a:ln w="12700">
            <a:solidFill>
              <a:srgbClr val="8037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693"/>
          <a:stretch/>
        </p:blipFill>
        <p:spPr>
          <a:xfrm>
            <a:off x="-14990" y="0"/>
            <a:ext cx="9180000" cy="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 (with pic box in hex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1719" y="6174557"/>
            <a:ext cx="9144000" cy="683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7982" y="2130425"/>
            <a:ext cx="357021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u="none">
                <a:solidFill>
                  <a:srgbClr val="333333"/>
                </a:solidFill>
              </a:defRPr>
            </a:lvl1pPr>
          </a:lstStyle>
          <a:p>
            <a:r>
              <a:rPr lang="en-GB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7982" y="4026106"/>
            <a:ext cx="3567278" cy="892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rbright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434458"/>
            <a:ext cx="2036064" cy="999744"/>
          </a:xfrm>
          <a:prstGeom prst="rect">
            <a:avLst/>
          </a:prstGeom>
        </p:spPr>
      </p:pic>
      <p:pic>
        <p:nvPicPr>
          <p:cNvPr id="8" name="Picture 7" descr="HEXAGON FRONT IMAGE2A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4808" cy="5099304"/>
          </a:xfrm>
          <a:prstGeom prst="rect">
            <a:avLst/>
          </a:prstGeom>
        </p:spPr>
      </p:pic>
      <p:pic>
        <p:nvPicPr>
          <p:cNvPr id="10" name="Picture 9" descr="HEXAGON FRONT IMAGE1.ps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768"/>
            <a:ext cx="4733544" cy="437692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65948" y="4541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Hexagon 21"/>
          <p:cNvSpPr/>
          <p:nvPr userDrawn="1"/>
        </p:nvSpPr>
        <p:spPr>
          <a:xfrm>
            <a:off x="212556" y="1404790"/>
            <a:ext cx="3779999" cy="3240000"/>
          </a:xfrm>
          <a:prstGeom prst="hexagon">
            <a:avLst>
              <a:gd name="adj" fmla="val 29211"/>
              <a:gd name="vf" fmla="val 115470"/>
            </a:avLst>
          </a:prstGeom>
          <a:blipFill rotWithShape="1">
            <a:blip r:embed="rId6"/>
            <a:stretch>
              <a:fillRect/>
            </a:stretch>
          </a:blipFill>
          <a:ln w="127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9917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2114220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42926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744310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059355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374398" y="5416550"/>
            <a:ext cx="1168400" cy="5794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2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1366-4513-8245-898E-A5841EFE9896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C4F8-F48F-DA46-ABD5-2D07E469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3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8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33333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500" kern="1200">
          <a:solidFill>
            <a:srgbClr val="333333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333333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3333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333333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333333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610F-728C-4F11-B13C-200D0BD9B940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2555-7A53-4B5F-806E-F71F1FE11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0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013D-CAEA-426B-8A09-ECFEF32F5C00}" type="datetimeFigureOut">
              <a:rPr lang="en-GB" smtClean="0"/>
              <a:t>21/10/2016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F30D-B8C7-416A-BDFF-0E6912A37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2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7272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hyperlink" Target="http://www.fao.org/ag/againfo/commissions/eufmd/commissions/eufmd-home/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705" y="1700465"/>
            <a:ext cx="5839328" cy="2165685"/>
          </a:xfrm>
        </p:spPr>
        <p:txBody>
          <a:bodyPr/>
          <a:lstStyle/>
          <a:p>
            <a:r>
              <a:rPr lang="en-GB" b="1" dirty="0" smtClean="0"/>
              <a:t>Evaluation of alternative cell lines for the isolation of FMDV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307" y="4151611"/>
            <a:ext cx="7849953" cy="892069"/>
          </a:xfrm>
        </p:spPr>
        <p:txBody>
          <a:bodyPr>
            <a:normAutofit/>
          </a:bodyPr>
          <a:lstStyle/>
          <a:p>
            <a:r>
              <a:rPr lang="en-GB" i="1" dirty="0" smtClean="0"/>
              <a:t>Ashley Gray, Valerie Mioulet, Britta Wood, Elizabeth Reid,</a:t>
            </a:r>
            <a:r>
              <a:rPr lang="en-GB" i="1" baseline="30000" dirty="0" smtClean="0"/>
              <a:t> </a:t>
            </a:r>
            <a:r>
              <a:rPr lang="en-GB" i="1" dirty="0" smtClean="0"/>
              <a:t>Lissie Henry, Barsha Thapa, Donald King</a:t>
            </a:r>
            <a:endParaRPr lang="en-GB" dirty="0"/>
          </a:p>
        </p:txBody>
      </p:sp>
      <p:pic>
        <p:nvPicPr>
          <p:cNvPr id="14" name="Picture 21" descr="FAO_embl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02" y="5143418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oie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77" y="5248193"/>
            <a:ext cx="1533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eu_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89" y="5183900"/>
            <a:ext cx="11842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5" descr="defra1.gif - preferred logo for third party web sit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2" y="5181518"/>
            <a:ext cx="1019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wrlfmd.org/icons/eufmd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" t="-11114" r="-1506" b="-12739"/>
          <a:stretch/>
        </p:blipFill>
        <p:spPr bwMode="auto">
          <a:xfrm>
            <a:off x="6650181" y="5058875"/>
            <a:ext cx="1981200" cy="104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Virus isolation remains key component in FMDV diagnostics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Cells currently used in the WRL:</a:t>
            </a:r>
            <a:endParaRPr lang="en-GB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Primary bovine thyroid</a:t>
            </a:r>
            <a:r>
              <a:rPr lang="en-GB" dirty="0" smtClean="0"/>
              <a:t>: expensive, labour intensive, require experienced staff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IB-RS-2 pig kidney: </a:t>
            </a:r>
            <a:r>
              <a:rPr lang="en-GB" dirty="0" smtClean="0"/>
              <a:t>Persistently infected with CSF and therefore, requirement for biosafety provisions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Purpose: Investigate the FMDV sensitivity of other continuous cell lines for use in diagnostics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0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Sensitivity comparisons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596571"/>
            <a:ext cx="8229600" cy="4974384"/>
            <a:chOff x="13487247" y="29218856"/>
            <a:chExt cx="10489047" cy="8024536"/>
          </a:xfrm>
        </p:grpSpPr>
        <p:sp>
          <p:nvSpPr>
            <p:cNvPr id="5" name="Rectangle 4"/>
            <p:cNvSpPr/>
            <p:nvPr/>
          </p:nvSpPr>
          <p:spPr>
            <a:xfrm>
              <a:off x="13875692" y="36000434"/>
              <a:ext cx="10100602" cy="1242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i="1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</a:t>
              </a:r>
              <a:r>
                <a:rPr lang="en-GB" sz="1500" i="1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2: </a:t>
              </a:r>
              <a:r>
                <a:rPr lang="en-GB" sz="1500" i="1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LFBK-</a:t>
              </a:r>
              <a:r>
                <a:rPr lang="en-GB" sz="1500" i="1" kern="1800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α</a:t>
              </a:r>
              <a:r>
                <a:rPr lang="en-GB" sz="1500" i="1" kern="1800" baseline="-25000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GB" sz="1500" i="1" kern="1800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β</a:t>
              </a:r>
              <a:r>
                <a:rPr lang="en-GB" sz="1500" i="1" kern="1800" baseline="-25000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en-GB" sz="1500" i="1" kern="1800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cell line </a:t>
              </a:r>
              <a:r>
                <a:rPr lang="en-GB" sz="1500" i="1" kern="18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produced </a:t>
              </a:r>
              <a:r>
                <a:rPr lang="en-GB" sz="1500" i="1" kern="1800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consistently higher </a:t>
              </a:r>
              <a:r>
                <a:rPr lang="en-GB" sz="1500" i="1" kern="18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viral titres (logTCID</a:t>
              </a:r>
              <a:r>
                <a:rPr lang="en-GB" sz="1500" i="1" kern="1800" baseline="-250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</a:t>
              </a:r>
              <a:r>
                <a:rPr lang="en-GB" sz="1500" i="1" kern="18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en-GB" sz="15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GB" sz="1500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average + SD) </a:t>
              </a:r>
              <a:r>
                <a:rPr lang="en-GB" sz="15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 </a:t>
              </a:r>
              <a:r>
                <a:rPr lang="en-GB" sz="1500" i="1" kern="1800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IB-RS-2 and </a:t>
              </a:r>
              <a:r>
                <a:rPr lang="en-GB" sz="1500" i="1" kern="18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ZZ-R for</a:t>
              </a:r>
              <a:r>
                <a:rPr lang="en-GB" sz="1500" i="1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i="1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isolate HKN 1/2015 type O (</a:t>
              </a:r>
              <a:r>
                <a:rPr lang="en-GB" sz="1500" i="1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CATHAY </a:t>
              </a:r>
              <a:r>
                <a:rPr lang="en-GB" sz="1500" i="1" dirty="0" err="1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topotype</a:t>
              </a:r>
              <a:r>
                <a:rPr lang="en-GB" sz="1500" i="1" kern="1800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).</a:t>
              </a:r>
              <a:r>
                <a:rPr lang="en-GB" sz="1500" i="1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500" i="1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number of </a:t>
              </a:r>
              <a:r>
                <a:rPr lang="en-GB" sz="1500" i="1" dirty="0" smtClean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titrations conducted to-date are shown on each bar (n).</a:t>
              </a:r>
              <a:endParaRPr lang="en-GB" sz="15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306634847"/>
                </p:ext>
              </p:extLst>
            </p:nvPr>
          </p:nvGraphicFramePr>
          <p:xfrm>
            <a:off x="13487247" y="29218856"/>
            <a:ext cx="10489047" cy="65762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Rectangle 6"/>
            <p:cNvSpPr/>
            <p:nvPr/>
          </p:nvSpPr>
          <p:spPr>
            <a:xfrm rot="16200000">
              <a:off x="19006811" y="32335351"/>
              <a:ext cx="873881" cy="421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GB" sz="15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=2</a:t>
              </a:r>
              <a:endParaRPr lang="en-GB" sz="1500" b="1" dirty="0"/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 rot="16200000">
              <a:off x="16036990" y="32379556"/>
              <a:ext cx="868456" cy="3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GB" sz="15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=3</a:t>
              </a:r>
              <a:endPara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 rot="16200000">
              <a:off x="21836901" y="32342222"/>
              <a:ext cx="868456" cy="3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5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GB" sz="15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=4</a:t>
              </a:r>
              <a:endParaRPr lang="en-GB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4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876"/>
            <a:ext cx="8229600" cy="30443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Sensitivity comparisons using clinical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Validation required for ISO/IEC 17025 accreditation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Development of a continuous BTY cell line expressing high levels of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 smtClean="0">
                <a:cs typeface="Arial"/>
              </a:rPr>
              <a:t> integrin receptor</a:t>
            </a:r>
            <a:endParaRPr lang="en-GB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5086" y="4974548"/>
            <a:ext cx="7895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Acknowledgement</a:t>
            </a:r>
          </a:p>
          <a:p>
            <a:endParaRPr lang="en-GB" dirty="0"/>
          </a:p>
          <a:p>
            <a:r>
              <a:rPr lang="en-GB" dirty="0" smtClean="0"/>
              <a:t>With thanks to</a:t>
            </a:r>
            <a:r>
              <a:rPr lang="en-US" dirty="0" smtClean="0">
                <a:cs typeface="Arial"/>
              </a:rPr>
              <a:t> </a:t>
            </a:r>
            <a:r>
              <a:rPr lang="en-US" dirty="0">
                <a:cs typeface="Arial"/>
              </a:rPr>
              <a:t>L. Rodrigues and M. </a:t>
            </a:r>
            <a:r>
              <a:rPr lang="en-US" dirty="0" err="1">
                <a:cs typeface="Arial"/>
              </a:rPr>
              <a:t>LaRocco</a:t>
            </a:r>
            <a:r>
              <a:rPr lang="en-US" dirty="0">
                <a:cs typeface="Arial"/>
              </a:rPr>
              <a:t>, Plum Island, </a:t>
            </a:r>
            <a:r>
              <a:rPr lang="en-US" dirty="0" smtClean="0">
                <a:cs typeface="Arial"/>
              </a:rPr>
              <a:t>USDA/ARS, </a:t>
            </a:r>
            <a:r>
              <a:rPr lang="en-US" dirty="0">
                <a:cs typeface="Arial"/>
              </a:rPr>
              <a:t>f</a:t>
            </a:r>
            <a:r>
              <a:rPr lang="en-US" dirty="0" smtClean="0">
                <a:cs typeface="Arial"/>
              </a:rPr>
              <a:t>or providing the LFBK-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cs typeface="Arial"/>
              </a:rPr>
              <a:t> </a:t>
            </a:r>
            <a:r>
              <a:rPr lang="en-US" dirty="0" smtClean="0">
                <a:cs typeface="Arial"/>
              </a:rPr>
              <a:t>cell line.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9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ience presentation - off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rporat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202</Words>
  <Application>Microsoft Office PowerPoint</Application>
  <PresentationFormat>On-screen Show (4:3)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</vt:lpstr>
      <vt:lpstr>Calibri</vt:lpstr>
      <vt:lpstr>Times New Roman</vt:lpstr>
      <vt:lpstr>Science presentation</vt:lpstr>
      <vt:lpstr>Science presentation - off white</vt:lpstr>
      <vt:lpstr>Corporate presentation</vt:lpstr>
      <vt:lpstr>Evaluation of alternative cell lines for the isolation of FMDV</vt:lpstr>
      <vt:lpstr>Scope</vt:lpstr>
      <vt:lpstr>Sensitivity comparisons</vt:lpstr>
      <vt:lpstr>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Quartermaine</dc:creator>
  <cp:lastModifiedBy>ashley gray</cp:lastModifiedBy>
  <cp:revision>128</cp:revision>
  <dcterms:created xsi:type="dcterms:W3CDTF">2012-09-12T09:39:55Z</dcterms:created>
  <dcterms:modified xsi:type="dcterms:W3CDTF">2016-10-21T14:15:37Z</dcterms:modified>
</cp:coreProperties>
</file>