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939" r:id="rId1"/>
  </p:sldMasterIdLst>
  <p:notesMasterIdLst>
    <p:notesMasterId r:id="rId7"/>
  </p:notesMasterIdLst>
  <p:sldIdLst>
    <p:sldId id="382" r:id="rId2"/>
    <p:sldId id="404" r:id="rId3"/>
    <p:sldId id="403" r:id="rId4"/>
    <p:sldId id="405" r:id="rId5"/>
    <p:sldId id="402" r:id="rId6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FFCC66"/>
    <a:srgbClr val="FF66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863F3D-97FA-4F57-8B9E-225C400AC58C}" v="2" dt="2019-09-09T10:03:19.019"/>
    <p1510:client id="{351B2D4B-5378-3EE8-674B-364F675905B6}" v="4" dt="2020-06-06T10:28:33.132"/>
    <p1510:client id="{455FF9F9-5D9D-F512-29E3-66C197E7251F}" v="5" dt="2020-06-06T10:27:50.76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808" autoAdjust="0"/>
    <p:restoredTop sz="93979" autoAdjust="0"/>
  </p:normalViewPr>
  <p:slideViewPr>
    <p:cSldViewPr snapToGrid="0">
      <p:cViewPr varScale="1">
        <p:scale>
          <a:sx n="65" d="100"/>
          <a:sy n="65" d="100"/>
        </p:scale>
        <p:origin x="1120" y="40"/>
      </p:cViewPr>
      <p:guideLst/>
    </p:cSldViewPr>
  </p:slideViewPr>
  <p:outlineViewPr>
    <p:cViewPr>
      <p:scale>
        <a:sx n="33" d="100"/>
        <a:sy n="33" d="100"/>
      </p:scale>
      <p:origin x="0" y="-3234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iraishi, Kosuke (AGFF)" userId="S::kosuke.shiraishi@fao.org::fec81542-d049-45c3-b910-0ff9462fa559" providerId="AD" clId="Web-{455FF9F9-5D9D-F512-29E3-66C197E7251F}"/>
    <pc:docChg chg="modSld">
      <pc:chgData name="Shiraishi, Kosuke (AGFF)" userId="S::kosuke.shiraishi@fao.org::fec81542-d049-45c3-b910-0ff9462fa559" providerId="AD" clId="Web-{455FF9F9-5D9D-F512-29E3-66C197E7251F}" dt="2020-06-06T10:27:50.768" v="4" actId="20577"/>
      <pc:docMkLst>
        <pc:docMk/>
      </pc:docMkLst>
      <pc:sldChg chg="modSp">
        <pc:chgData name="Shiraishi, Kosuke (AGFF)" userId="S::kosuke.shiraishi@fao.org::fec81542-d049-45c3-b910-0ff9462fa559" providerId="AD" clId="Web-{455FF9F9-5D9D-F512-29E3-66C197E7251F}" dt="2020-06-06T10:27:36.174" v="2" actId="20577"/>
        <pc:sldMkLst>
          <pc:docMk/>
          <pc:sldMk cId="402748994" sldId="403"/>
        </pc:sldMkLst>
        <pc:spChg chg="mod">
          <ac:chgData name="Shiraishi, Kosuke (AGFF)" userId="S::kosuke.shiraishi@fao.org::fec81542-d049-45c3-b910-0ff9462fa559" providerId="AD" clId="Web-{455FF9F9-5D9D-F512-29E3-66C197E7251F}" dt="2020-06-06T10:27:36.174" v="2" actId="20577"/>
          <ac:spMkLst>
            <pc:docMk/>
            <pc:sldMk cId="402748994" sldId="403"/>
            <ac:spMk id="4" creationId="{00000000-0000-0000-0000-000000000000}"/>
          </ac:spMkLst>
        </pc:spChg>
      </pc:sldChg>
    </pc:docChg>
  </pc:docChgLst>
  <pc:docChgLst>
    <pc:chgData name="Shiraishi, Kosuke (AGFF)" userId="S::kosuke.shiraishi@fao.org::fec81542-d049-45c3-b910-0ff9462fa559" providerId="AD" clId="Web-{351B2D4B-5378-3EE8-674B-364F675905B6}"/>
    <pc:docChg chg="modSld">
      <pc:chgData name="Shiraishi, Kosuke (AGFF)" userId="S::kosuke.shiraishi@fao.org::fec81542-d049-45c3-b910-0ff9462fa559" providerId="AD" clId="Web-{351B2D4B-5378-3EE8-674B-364F675905B6}" dt="2020-06-06T10:28:33.132" v="3" actId="14100"/>
      <pc:docMkLst>
        <pc:docMk/>
      </pc:docMkLst>
      <pc:sldChg chg="modSp">
        <pc:chgData name="Shiraishi, Kosuke (AGFF)" userId="S::kosuke.shiraishi@fao.org::fec81542-d049-45c3-b910-0ff9462fa559" providerId="AD" clId="Web-{351B2D4B-5378-3EE8-674B-364F675905B6}" dt="2020-06-06T10:28:33.132" v="3" actId="14100"/>
        <pc:sldMkLst>
          <pc:docMk/>
          <pc:sldMk cId="402748994" sldId="403"/>
        </pc:sldMkLst>
        <pc:spChg chg="mod">
          <ac:chgData name="Shiraishi, Kosuke (AGFF)" userId="S::kosuke.shiraishi@fao.org::fec81542-d049-45c3-b910-0ff9462fa559" providerId="AD" clId="Web-{351B2D4B-5378-3EE8-674B-364F675905B6}" dt="2020-06-06T10:28:33.132" v="3" actId="14100"/>
          <ac:spMkLst>
            <pc:docMk/>
            <pc:sldMk cId="402748994" sldId="403"/>
            <ac:spMk id="4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05B846-4326-4B87-B26C-3AF1DB736DAD}" type="datetimeFigureOut">
              <a:rPr lang="en-GB" smtClean="0"/>
              <a:t>15/06/2020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175FE-8761-4575-9794-247F47ADC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2292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7225" cy="334962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kumimoji="1"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175FE-8761-4575-9794-247F47ADC551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6933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smtClean="0"/>
              <a:t>6/15/2020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4924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smtClean="0"/>
              <a:t>6/15/2020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95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smtClean="0"/>
              <a:t>6/15/2020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6072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smtClean="0"/>
              <a:t>6/15/2020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4324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smtClean="0"/>
              <a:t>6/15/2020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4436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smtClean="0"/>
              <a:t>6/15/2020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59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smtClean="0"/>
              <a:t>6/15/2020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256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smtClean="0"/>
              <a:t>6/15/2020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134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smtClean="0"/>
              <a:t>6/15/2020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6967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F7D1BD23-6E54-4D9D-AD88-A2813C73CC25}" type="datetimeFigureOut">
              <a:rPr lang="en-US" smtClean="0"/>
              <a:t>6/15/2020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085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smtClean="0"/>
              <a:t>6/15/2020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0342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1CF1133-3259-4C45-BABA-5B62D9C6F78D}" type="datetimeFigureOut">
              <a:rPr lang="en-US" smtClean="0"/>
              <a:t>6/15/2020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3030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0" r:id="rId1"/>
    <p:sldLayoutId id="2147483941" r:id="rId2"/>
    <p:sldLayoutId id="2147483942" r:id="rId3"/>
    <p:sldLayoutId id="2147483943" r:id="rId4"/>
    <p:sldLayoutId id="2147483944" r:id="rId5"/>
    <p:sldLayoutId id="2147483945" r:id="rId6"/>
    <p:sldLayoutId id="2147483946" r:id="rId7"/>
    <p:sldLayoutId id="2147483947" r:id="rId8"/>
    <p:sldLayoutId id="2147483948" r:id="rId9"/>
    <p:sldLayoutId id="2147483949" r:id="rId10"/>
    <p:sldLayoutId id="2147483950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5564" y="1426464"/>
            <a:ext cx="7973705" cy="2674620"/>
          </a:xfrm>
        </p:spPr>
        <p:txBody>
          <a:bodyPr>
            <a:normAutofit/>
          </a:bodyPr>
          <a:lstStyle/>
          <a:p>
            <a:r>
              <a:rPr lang="en-US" sz="4050" dirty="0"/>
              <a:t>Background and objectives of the meeting</a:t>
            </a:r>
            <a:endParaRPr lang="en-GB" sz="4050" dirty="0"/>
          </a:p>
        </p:txBody>
      </p:sp>
      <p:pic>
        <p:nvPicPr>
          <p:cNvPr id="1026" name="Picture 2" descr="http://intranet.fao.org/fileadmin/images/FAO_LOGO/FAO_logo_Black_2lines_e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647" y="1122006"/>
            <a:ext cx="3739194" cy="1110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287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Background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396416" y="1845734"/>
            <a:ext cx="6828583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None/>
            </a:pPr>
            <a:r>
              <a:rPr lang="en-US" sz="2800" dirty="0"/>
              <a:t>Needs raised at Platform Meeting in Sep 2019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None/>
            </a:pPr>
            <a:r>
              <a:rPr lang="en-GB" sz="2800" dirty="0"/>
              <a:t>Project initiated in early 2020 in collaboration with National Biosafety Authority, Kenya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None/>
            </a:pPr>
            <a:r>
              <a:rPr lang="en-GB" sz="2800" dirty="0" err="1"/>
              <a:t>Approx</a:t>
            </a:r>
            <a:r>
              <a:rPr lang="en-GB" sz="2800" dirty="0"/>
              <a:t> 200 communication materials reviewed and stock-taking report drafted in May 2020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None/>
            </a:pPr>
            <a:r>
              <a:rPr lang="en-GB" sz="2800" dirty="0"/>
              <a:t>Here we are at this meeting in June 2020</a:t>
            </a:r>
            <a:endParaRPr lang="en-US" sz="28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93841" y="1845734"/>
            <a:ext cx="594714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Calibri" panose="020F0502020204030204" pitchFamily="34" charset="0"/>
              <a:buChar char="●"/>
            </a:pPr>
            <a:r>
              <a:rPr lang="en-GB" sz="2800" dirty="0"/>
              <a:t> 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Calibri" panose="020F0502020204030204" pitchFamily="34" charset="0"/>
              <a:buChar char="●"/>
            </a:pPr>
            <a:r>
              <a:rPr lang="en-GB" sz="2800" dirty="0"/>
              <a:t> 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Calibri" panose="020F0502020204030204" pitchFamily="34" charset="0"/>
              <a:buChar char="●"/>
            </a:pPr>
            <a:endParaRPr lang="en-GB" sz="2800" dirty="0"/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Calibri" panose="020F0502020204030204" pitchFamily="34" charset="0"/>
              <a:buChar char="●"/>
            </a:pPr>
            <a:r>
              <a:rPr lang="en-GB" sz="2800" dirty="0"/>
              <a:t> 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Calibri" panose="020F0502020204030204" pitchFamily="34" charset="0"/>
              <a:buChar char="●"/>
            </a:pPr>
            <a:endParaRPr lang="en-GB" sz="2800" dirty="0"/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Calibri" panose="020F0502020204030204" pitchFamily="34" charset="0"/>
              <a:buChar char="●"/>
            </a:pPr>
            <a:r>
              <a:rPr lang="en-GB" sz="2800" dirty="0"/>
              <a:t>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40754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6416" y="1845734"/>
            <a:ext cx="6828583" cy="402336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None/>
            </a:pPr>
            <a:endParaRPr lang="en-US" sz="2800" dirty="0"/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None/>
            </a:pPr>
            <a:r>
              <a:rPr lang="en-US" sz="2800" dirty="0"/>
              <a:t>discuss communication good practices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None/>
            </a:pPr>
            <a:r>
              <a:rPr lang="en-US" sz="2800" dirty="0"/>
              <a:t>share ideas of platforms and areas for use of the example materials; and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None/>
            </a:pPr>
            <a:r>
              <a:rPr lang="en-US" sz="2800" dirty="0"/>
              <a:t>discuss </a:t>
            </a:r>
            <a:r>
              <a:rPr lang="en-US" sz="2800" dirty="0" smtClean="0"/>
              <a:t>key </a:t>
            </a:r>
            <a:r>
              <a:rPr lang="en-US" sz="2800" dirty="0"/>
              <a:t>messages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93840" y="1845734"/>
            <a:ext cx="7475564" cy="4023360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None/>
            </a:pPr>
            <a:r>
              <a:rPr lang="en-US" sz="2800" dirty="0"/>
              <a:t>The objectives of this meeting are to</a:t>
            </a:r>
            <a:r>
              <a:rPr lang="en-GB" sz="2800" dirty="0"/>
              <a:t> 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Calibri" panose="020F0502020204030204" pitchFamily="34" charset="0"/>
              <a:buChar char="●"/>
            </a:pPr>
            <a:r>
              <a:rPr lang="en-GB" sz="2800" dirty="0"/>
              <a:t> 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Calibri" panose="020F0502020204030204" pitchFamily="34" charset="0"/>
              <a:buChar char="●"/>
            </a:pPr>
            <a:r>
              <a:rPr lang="en-GB" sz="2800" dirty="0"/>
              <a:t>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None/>
            </a:pPr>
            <a:endParaRPr lang="en-GB" sz="2800" dirty="0" smtClean="0"/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Calibri" panose="020F0502020204030204" pitchFamily="34" charset="0"/>
              <a:buChar char="●"/>
            </a:pPr>
            <a:r>
              <a:rPr lang="en-GB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2748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 for group A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6225646"/>
              </p:ext>
            </p:extLst>
          </p:nvPr>
        </p:nvGraphicFramePr>
        <p:xfrm>
          <a:off x="454860" y="1904892"/>
          <a:ext cx="8280000" cy="43193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56000">
                  <a:extLst>
                    <a:ext uri="{9D8B030D-6E8A-4147-A177-3AD203B41FA5}">
                      <a16:colId xmlns:a16="http://schemas.microsoft.com/office/drawing/2014/main" val="1667944321"/>
                    </a:ext>
                  </a:extLst>
                </a:gridCol>
                <a:gridCol w="4392000">
                  <a:extLst>
                    <a:ext uri="{9D8B030D-6E8A-4147-A177-3AD203B41FA5}">
                      <a16:colId xmlns:a16="http://schemas.microsoft.com/office/drawing/2014/main" val="2773855017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1922715659"/>
                    </a:ext>
                  </a:extLst>
                </a:gridCol>
              </a:tblGrid>
              <a:tr h="160511">
                <a:tc gridSpan="3"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THURSDAY 11 June 2020 </a:t>
                      </a:r>
                      <a:r>
                        <a:rPr lang="en-US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1429505"/>
                  </a:ext>
                </a:extLst>
              </a:tr>
              <a:tr h="160511">
                <a:tc gridSpan="3"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</a:rPr>
                        <a:t>Opening session</a:t>
                      </a:r>
                      <a:r>
                        <a:rPr lang="en-US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8224248"/>
                  </a:ext>
                </a:extLst>
              </a:tr>
              <a:tr h="39600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n-lt"/>
                          <a:ea typeface="Yu Mincho"/>
                          <a:cs typeface="Times New Roman" panose="02020603050405020304" pitchFamily="18" charset="0"/>
                        </a:rPr>
                        <a:t>13:00 – 13:10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Welcome by National Biosafety Authority of Kenya and FAO</a:t>
                      </a:r>
                      <a:r>
                        <a:rPr lang="en-US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+mn-lt"/>
                        </a:rPr>
                        <a:t>Dorington Ogoyi, NBA</a:t>
                      </a:r>
                      <a:r>
                        <a:rPr lang="en-US" sz="1200" dirty="0"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+mn-lt"/>
                        </a:rPr>
                        <a:t>Masami Takeuchi, FAO</a:t>
                      </a:r>
                      <a:r>
                        <a:rPr lang="en-US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601782577"/>
                  </a:ext>
                </a:extLst>
              </a:tr>
              <a:tr h="1704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</a:rPr>
                        <a:t>Background and objectives of the meeting</a:t>
                      </a:r>
                      <a:r>
                        <a:rPr lang="en-US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</a:rPr>
                        <a:t>Kosuke Shiraishi, FAO</a:t>
                      </a:r>
                      <a:r>
                        <a:rPr lang="en-US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822316303"/>
                  </a:ext>
                </a:extLst>
              </a:tr>
              <a:tr h="1605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n-lt"/>
                          <a:ea typeface="Yu Mincho"/>
                          <a:cs typeface="Times New Roman" panose="02020603050405020304" pitchFamily="18" charset="0"/>
                        </a:rPr>
                        <a:t>13:10 – 13:20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</a:rPr>
                        <a:t>Presentation: Stock-taking report</a:t>
                      </a:r>
                      <a:r>
                        <a:rPr lang="en-US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</a:rPr>
                        <a:t>Martin Bundi, NBA</a:t>
                      </a:r>
                      <a:r>
                        <a:rPr lang="en-US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599679865"/>
                  </a:ext>
                </a:extLst>
              </a:tr>
              <a:tr h="1605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n-lt"/>
                          <a:ea typeface="Yu Mincho"/>
                          <a:cs typeface="Times New Roman" panose="02020603050405020304" pitchFamily="18" charset="0"/>
                        </a:rPr>
                        <a:t>13:20 – 13:35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</a:rPr>
                        <a:t>Q and A session</a:t>
                      </a:r>
                      <a:r>
                        <a:rPr lang="en-US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</a:rPr>
                        <a:t>All</a:t>
                      </a:r>
                      <a:r>
                        <a:rPr lang="en-US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389595441"/>
                  </a:ext>
                </a:extLst>
              </a:tr>
              <a:tr h="1605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Yu Mincho"/>
                          <a:cs typeface="Times New Roman" panose="02020603050405020304" pitchFamily="18" charset="0"/>
                        </a:rPr>
                        <a:t>13:35 – 13:50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</a:rPr>
                        <a:t>Presentation: Draft outline of the communication toolkit</a:t>
                      </a:r>
                      <a:r>
                        <a:rPr lang="en-US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</a:rPr>
                        <a:t>Kosuke Shiraishi</a:t>
                      </a:r>
                      <a:r>
                        <a:rPr lang="en-US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479533898"/>
                  </a:ext>
                </a:extLst>
              </a:tr>
              <a:tr h="160511">
                <a:tc gridSpan="3"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</a:rPr>
                        <a:t>Session 1: Country presentations on communications good practices and lessons learned</a:t>
                      </a:r>
                      <a:r>
                        <a:rPr lang="en-US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2228372"/>
                  </a:ext>
                </a:extLst>
              </a:tr>
              <a:tr h="1605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n-lt"/>
                          <a:ea typeface="Yu Mincho"/>
                          <a:cs typeface="Times New Roman" panose="02020603050405020304" pitchFamily="18" charset="0"/>
                        </a:rPr>
                        <a:t>13:50 – 14:20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15 min presentation and discussion </a:t>
                      </a:r>
                      <a:r>
                        <a:rPr lang="en-US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Canada</a:t>
                      </a:r>
                      <a:r>
                        <a:rPr lang="en-US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284639119"/>
                  </a:ext>
                </a:extLst>
              </a:tr>
              <a:tr h="1605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n-lt"/>
                          <a:ea typeface="Yu Mincho"/>
                          <a:cs typeface="Times New Roman" panose="02020603050405020304" pitchFamily="18" charset="0"/>
                        </a:rPr>
                        <a:t>14:20 – 14:50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15 min presentation and discussion </a:t>
                      </a:r>
                      <a:r>
                        <a:rPr lang="en-US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European Union</a:t>
                      </a:r>
                      <a:r>
                        <a:rPr lang="en-US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221449911"/>
                  </a:ext>
                </a:extLst>
              </a:tr>
              <a:tr h="1605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n-lt"/>
                          <a:ea typeface="Yu Mincho"/>
                          <a:cs typeface="Times New Roman" panose="02020603050405020304" pitchFamily="18" charset="0"/>
                        </a:rPr>
                        <a:t>14:50 – 15:05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</a:rPr>
                        <a:t>Break</a:t>
                      </a:r>
                      <a:endParaRPr lang="en-US" sz="1200" dirty="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923055265"/>
                  </a:ext>
                </a:extLst>
              </a:tr>
              <a:tr h="1605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n-lt"/>
                          <a:ea typeface="Yu Mincho"/>
                          <a:cs typeface="Times New Roman" panose="02020603050405020304" pitchFamily="18" charset="0"/>
                        </a:rPr>
                        <a:t>15:05 – 15:35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effectLst/>
                          <a:latin typeface="+mn-lt"/>
                        </a:rPr>
                        <a:t>15 </a:t>
                      </a:r>
                      <a:r>
                        <a:rPr lang="en-GB" sz="1200" dirty="0">
                          <a:effectLst/>
                          <a:latin typeface="+mn-lt"/>
                        </a:rPr>
                        <a:t>min presentation and discussion </a:t>
                      </a:r>
                      <a:r>
                        <a:rPr lang="en-US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</a:rPr>
                        <a:t>Uruguay</a:t>
                      </a:r>
                      <a:endParaRPr lang="en-US" sz="1200" dirty="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105873381"/>
                  </a:ext>
                </a:extLst>
              </a:tr>
              <a:tr h="1605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n-lt"/>
                          <a:ea typeface="Yu Mincho"/>
                          <a:cs typeface="Times New Roman" panose="02020603050405020304" pitchFamily="18" charset="0"/>
                        </a:rPr>
                        <a:t>15:35 – 16:05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15 min presentation and discussion </a:t>
                      </a:r>
                      <a:r>
                        <a:rPr lang="en-US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USA</a:t>
                      </a:r>
                      <a:r>
                        <a:rPr lang="en-US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576162077"/>
                  </a:ext>
                </a:extLst>
              </a:tr>
              <a:tr h="1605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Yu Mincho"/>
                          <a:cs typeface="Times New Roman" panose="02020603050405020304" pitchFamily="18" charset="0"/>
                        </a:rPr>
                        <a:t>16:05 – 16:35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15 min presentation and discussion </a:t>
                      </a:r>
                      <a:r>
                        <a:rPr lang="en-US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Yu Mincho"/>
                          <a:cs typeface="Times New Roman" panose="02020603050405020304" pitchFamily="18" charset="0"/>
                        </a:rPr>
                        <a:t>Zambia</a:t>
                      </a:r>
                      <a:endParaRPr lang="en-US" sz="1200" dirty="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569977501"/>
                  </a:ext>
                </a:extLst>
              </a:tr>
              <a:tr h="160511">
                <a:tc gridSpan="3"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</a:rPr>
                        <a:t>Session 2: Identification of the key messages for the communication toolkit</a:t>
                      </a:r>
                      <a:r>
                        <a:rPr lang="en-US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427073"/>
                  </a:ext>
                </a:extLst>
              </a:tr>
              <a:tr h="1605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n-lt"/>
                          <a:ea typeface="Yu Mincho"/>
                          <a:cs typeface="Times New Roman" panose="02020603050405020304" pitchFamily="18" charset="0"/>
                        </a:rPr>
                        <a:t>16:35 – 16:55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</a:rPr>
                        <a:t>Presentation: Proposed key messages</a:t>
                      </a:r>
                      <a:r>
                        <a:rPr lang="en-US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</a:rPr>
                        <a:t>Kosuke Shiraishi</a:t>
                      </a:r>
                      <a:r>
                        <a:rPr lang="en-US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28385717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n-lt"/>
                          <a:ea typeface="Yu Mincho"/>
                          <a:cs typeface="Times New Roman" panose="02020603050405020304" pitchFamily="18" charset="0"/>
                        </a:rPr>
                        <a:t>16:55 – 17:45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</a:rPr>
                        <a:t>Discussion</a:t>
                      </a:r>
                      <a:endParaRPr lang="en-US" sz="1200" dirty="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</a:rPr>
                        <a:t>Facilitated by Theophilus Mutui, NBA</a:t>
                      </a:r>
                      <a:r>
                        <a:rPr lang="en-US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088331081"/>
                  </a:ext>
                </a:extLst>
              </a:tr>
              <a:tr h="1605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n-lt"/>
                          <a:ea typeface="Yu Mincho"/>
                          <a:cs typeface="Times New Roman" panose="02020603050405020304" pitchFamily="18" charset="0"/>
                        </a:rPr>
                        <a:t>17:45 – 17:55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</a:rPr>
                        <a:t>Way forward </a:t>
                      </a:r>
                      <a:r>
                        <a:rPr lang="en-US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</a:rPr>
                        <a:t>Kosuke Shiraishi</a:t>
                      </a:r>
                      <a:r>
                        <a:rPr lang="en-US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87845859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Yu Mincho"/>
                          <a:cs typeface="Times New Roman" panose="02020603050405020304" pitchFamily="18" charset="0"/>
                        </a:rPr>
                        <a:t>17:55 – 18:00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Closing </a:t>
                      </a:r>
                      <a:r>
                        <a:rPr lang="en-US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+mn-lt"/>
                        </a:rPr>
                        <a:t>Dorington Ogoyi</a:t>
                      </a:r>
                      <a:r>
                        <a:rPr lang="en-US" sz="1200" dirty="0"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+mn-lt"/>
                        </a:rPr>
                        <a:t>Masami Takeuchi</a:t>
                      </a:r>
                      <a:r>
                        <a:rPr lang="en-US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4279942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43817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 for group B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4265074"/>
              </p:ext>
            </p:extLst>
          </p:nvPr>
        </p:nvGraphicFramePr>
        <p:xfrm>
          <a:off x="454860" y="1924556"/>
          <a:ext cx="8280000" cy="43193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56000">
                  <a:extLst>
                    <a:ext uri="{9D8B030D-6E8A-4147-A177-3AD203B41FA5}">
                      <a16:colId xmlns:a16="http://schemas.microsoft.com/office/drawing/2014/main" val="1667944321"/>
                    </a:ext>
                  </a:extLst>
                </a:gridCol>
                <a:gridCol w="4392000">
                  <a:extLst>
                    <a:ext uri="{9D8B030D-6E8A-4147-A177-3AD203B41FA5}">
                      <a16:colId xmlns:a16="http://schemas.microsoft.com/office/drawing/2014/main" val="2773855017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1922715659"/>
                    </a:ext>
                  </a:extLst>
                </a:gridCol>
              </a:tblGrid>
              <a:tr h="160511">
                <a:tc gridSpan="3"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FRIDAY 12 June 2020 </a:t>
                      </a:r>
                      <a:r>
                        <a:rPr lang="en-US" sz="1200" dirty="0" smtClean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1429505"/>
                  </a:ext>
                </a:extLst>
              </a:tr>
              <a:tr h="160511">
                <a:tc gridSpan="3"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</a:rPr>
                        <a:t>Opening session</a:t>
                      </a:r>
                      <a:r>
                        <a:rPr lang="en-US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8224248"/>
                  </a:ext>
                </a:extLst>
              </a:tr>
              <a:tr h="396000">
                <a:tc rowSpan="2"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08:00 – 08:10</a:t>
                      </a:r>
                      <a:r>
                        <a:rPr lang="en-US" sz="1200" dirty="0" smtClean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Welcome by National Biosafety Authority of Kenya and FAO</a:t>
                      </a:r>
                      <a:r>
                        <a:rPr lang="en-US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+mn-lt"/>
                        </a:rPr>
                        <a:t>Dorington Ogoyi, NBA</a:t>
                      </a:r>
                      <a:r>
                        <a:rPr lang="en-US" sz="1200" dirty="0"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+mn-lt"/>
                        </a:rPr>
                        <a:t>Masami Takeuchi, FAO</a:t>
                      </a:r>
                      <a:r>
                        <a:rPr lang="en-US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601782577"/>
                  </a:ext>
                </a:extLst>
              </a:tr>
              <a:tr h="1704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</a:rPr>
                        <a:t>Background and objectives of the meeting</a:t>
                      </a:r>
                      <a:r>
                        <a:rPr lang="en-US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</a:rPr>
                        <a:t>Kosuke Shiraishi, FAO</a:t>
                      </a:r>
                      <a:r>
                        <a:rPr lang="en-US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822316303"/>
                  </a:ext>
                </a:extLst>
              </a:tr>
              <a:tr h="160511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08:10 – 08:20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</a:rPr>
                        <a:t>Presentation: Stock-taking report</a:t>
                      </a:r>
                      <a:r>
                        <a:rPr lang="en-US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</a:rPr>
                        <a:t>Martin Bundi, NBA</a:t>
                      </a:r>
                      <a:r>
                        <a:rPr lang="en-US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599679865"/>
                  </a:ext>
                </a:extLst>
              </a:tr>
              <a:tr h="160511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08:20 – 08:35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</a:rPr>
                        <a:t>Q and A session</a:t>
                      </a:r>
                      <a:r>
                        <a:rPr lang="en-US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</a:rPr>
                        <a:t>All</a:t>
                      </a:r>
                      <a:r>
                        <a:rPr lang="en-US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389595441"/>
                  </a:ext>
                </a:extLst>
              </a:tr>
              <a:tr h="160511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08:35 – 08:50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</a:rPr>
                        <a:t>Presentation: Draft outline of the communication toolkit</a:t>
                      </a:r>
                      <a:r>
                        <a:rPr lang="en-US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</a:rPr>
                        <a:t>Kosuke Shiraishi</a:t>
                      </a:r>
                      <a:r>
                        <a:rPr lang="en-US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479533898"/>
                  </a:ext>
                </a:extLst>
              </a:tr>
              <a:tr h="160511">
                <a:tc gridSpan="3"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</a:rPr>
                        <a:t>Session 1: Country presentations on communications good practices and lessons learned</a:t>
                      </a:r>
                      <a:r>
                        <a:rPr lang="en-US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2228372"/>
                  </a:ext>
                </a:extLst>
              </a:tr>
              <a:tr h="160511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08:50 – 09:20</a:t>
                      </a: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15 min presentation and discussion </a:t>
                      </a:r>
                      <a:r>
                        <a:rPr lang="en-US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Australia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284639119"/>
                  </a:ext>
                </a:extLst>
              </a:tr>
              <a:tr h="160511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09:20 – 09:50</a:t>
                      </a: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15 min presentation and discussion </a:t>
                      </a:r>
                      <a:r>
                        <a:rPr lang="en-US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Bhutan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221449911"/>
                  </a:ext>
                </a:extLst>
              </a:tr>
              <a:tr h="160511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09:50 – 10:05</a:t>
                      </a: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</a:rPr>
                        <a:t>Break</a:t>
                      </a:r>
                      <a:endParaRPr lang="en-US" sz="1200" dirty="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923055265"/>
                  </a:ext>
                </a:extLst>
              </a:tr>
              <a:tr h="160511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10:05 – 10:35</a:t>
                      </a: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effectLst/>
                          <a:latin typeface="+mn-lt"/>
                        </a:rPr>
                        <a:t>15 </a:t>
                      </a:r>
                      <a:r>
                        <a:rPr lang="en-GB" sz="1200" dirty="0">
                          <a:effectLst/>
                          <a:latin typeface="+mn-lt"/>
                        </a:rPr>
                        <a:t>min presentation and discussion </a:t>
                      </a:r>
                      <a:r>
                        <a:rPr lang="en-US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Kenya</a:t>
                      </a:r>
                      <a:endParaRPr lang="en-US" sz="1200" dirty="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105873381"/>
                  </a:ext>
                </a:extLst>
              </a:tr>
              <a:tr h="160511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10:35 – 11:05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15 min presentation and discussion </a:t>
                      </a:r>
                      <a:r>
                        <a:rPr lang="en-US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Malaysia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576162077"/>
                  </a:ext>
                </a:extLst>
              </a:tr>
              <a:tr h="1605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Yu Mincho"/>
                          <a:cs typeface="Times New Roman" panose="02020603050405020304" pitchFamily="18" charset="0"/>
                        </a:rPr>
                        <a:t>11:05 </a:t>
                      </a:r>
                      <a:r>
                        <a:rPr lang="en-US" sz="1200" dirty="0">
                          <a:effectLst/>
                          <a:latin typeface="+mn-lt"/>
                          <a:ea typeface="Yu Mincho"/>
                          <a:cs typeface="Times New Roman" panose="02020603050405020304" pitchFamily="18" charset="0"/>
                        </a:rPr>
                        <a:t>– </a:t>
                      </a:r>
                      <a:r>
                        <a:rPr lang="en-US" sz="1200" dirty="0" smtClean="0">
                          <a:effectLst/>
                          <a:latin typeface="+mn-lt"/>
                          <a:ea typeface="Yu Mincho"/>
                          <a:cs typeface="Times New Roman" panose="02020603050405020304" pitchFamily="18" charset="0"/>
                        </a:rPr>
                        <a:t>11:35</a:t>
                      </a:r>
                      <a:endParaRPr lang="en-US" sz="1200" dirty="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15 min presentation and discussion </a:t>
                      </a:r>
                      <a:r>
                        <a:rPr lang="en-US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South Africa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569977501"/>
                  </a:ext>
                </a:extLst>
              </a:tr>
              <a:tr h="160511">
                <a:tc gridSpan="3"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</a:rPr>
                        <a:t>Session 2: Identification of the key messages for the communication toolkit</a:t>
                      </a:r>
                      <a:r>
                        <a:rPr lang="en-US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427073"/>
                  </a:ext>
                </a:extLst>
              </a:tr>
              <a:tr h="1605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Yu Mincho"/>
                          <a:cs typeface="Times New Roman" panose="02020603050405020304" pitchFamily="18" charset="0"/>
                        </a:rPr>
                        <a:t>11:35 </a:t>
                      </a:r>
                      <a:r>
                        <a:rPr lang="en-US" sz="1200" dirty="0">
                          <a:effectLst/>
                          <a:latin typeface="+mn-lt"/>
                          <a:ea typeface="Yu Mincho"/>
                          <a:cs typeface="Times New Roman" panose="02020603050405020304" pitchFamily="18" charset="0"/>
                        </a:rPr>
                        <a:t>– </a:t>
                      </a:r>
                      <a:r>
                        <a:rPr lang="en-US" sz="1200" dirty="0" smtClean="0">
                          <a:effectLst/>
                          <a:latin typeface="+mn-lt"/>
                          <a:ea typeface="Yu Mincho"/>
                          <a:cs typeface="Times New Roman" panose="02020603050405020304" pitchFamily="18" charset="0"/>
                        </a:rPr>
                        <a:t>11:55</a:t>
                      </a:r>
                      <a:endParaRPr lang="en-US" sz="1200" dirty="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</a:rPr>
                        <a:t>Presentation: Proposed key messages</a:t>
                      </a:r>
                      <a:r>
                        <a:rPr lang="en-US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</a:rPr>
                        <a:t>Kosuke Shiraishi</a:t>
                      </a:r>
                      <a:r>
                        <a:rPr lang="en-US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28385717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Yu Mincho"/>
                          <a:cs typeface="Times New Roman" panose="02020603050405020304" pitchFamily="18" charset="0"/>
                        </a:rPr>
                        <a:t>11:55 </a:t>
                      </a:r>
                      <a:r>
                        <a:rPr lang="en-US" sz="1200" dirty="0">
                          <a:effectLst/>
                          <a:latin typeface="+mn-lt"/>
                          <a:ea typeface="Yu Mincho"/>
                          <a:cs typeface="Times New Roman" panose="02020603050405020304" pitchFamily="18" charset="0"/>
                        </a:rPr>
                        <a:t>– </a:t>
                      </a:r>
                      <a:r>
                        <a:rPr lang="en-US" sz="1200" dirty="0" smtClean="0">
                          <a:effectLst/>
                          <a:latin typeface="+mn-lt"/>
                          <a:ea typeface="Yu Mincho"/>
                          <a:cs typeface="Times New Roman" panose="02020603050405020304" pitchFamily="18" charset="0"/>
                        </a:rPr>
                        <a:t>12:45</a:t>
                      </a:r>
                      <a:endParaRPr lang="en-US" sz="1200" dirty="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smtClean="0">
                          <a:effectLst/>
                          <a:latin typeface="+mn-lt"/>
                        </a:rPr>
                        <a:t>Discussion</a:t>
                      </a:r>
                      <a:endParaRPr lang="en-US" sz="1200" dirty="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</a:rPr>
                        <a:t>Facilitated by Theophilus Mutui, NBA</a:t>
                      </a:r>
                      <a:r>
                        <a:rPr lang="en-US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088331081"/>
                  </a:ext>
                </a:extLst>
              </a:tr>
              <a:tr h="1605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Yu Mincho"/>
                          <a:cs typeface="Times New Roman" panose="02020603050405020304" pitchFamily="18" charset="0"/>
                        </a:rPr>
                        <a:t>12:45 </a:t>
                      </a:r>
                      <a:r>
                        <a:rPr lang="en-US" sz="1200" dirty="0">
                          <a:effectLst/>
                          <a:latin typeface="+mn-lt"/>
                          <a:ea typeface="Yu Mincho"/>
                          <a:cs typeface="Times New Roman" panose="02020603050405020304" pitchFamily="18" charset="0"/>
                        </a:rPr>
                        <a:t>– </a:t>
                      </a:r>
                      <a:r>
                        <a:rPr lang="en-US" sz="1200" dirty="0" smtClean="0">
                          <a:effectLst/>
                          <a:latin typeface="+mn-lt"/>
                          <a:ea typeface="Yu Mincho"/>
                          <a:cs typeface="Times New Roman" panose="02020603050405020304" pitchFamily="18" charset="0"/>
                        </a:rPr>
                        <a:t>12:55</a:t>
                      </a:r>
                      <a:endParaRPr lang="en-US" sz="1200" dirty="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</a:rPr>
                        <a:t>Way forward </a:t>
                      </a:r>
                      <a:r>
                        <a:rPr lang="en-US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</a:rPr>
                        <a:t>Kosuke Shiraishi</a:t>
                      </a:r>
                      <a:r>
                        <a:rPr lang="en-US" sz="12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87845859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Yu Mincho"/>
                          <a:cs typeface="Times New Roman" panose="02020603050405020304" pitchFamily="18" charset="0"/>
                        </a:rPr>
                        <a:t>12:55 </a:t>
                      </a:r>
                      <a:r>
                        <a:rPr lang="en-US" sz="1200" dirty="0">
                          <a:effectLst/>
                          <a:latin typeface="+mn-lt"/>
                          <a:ea typeface="Yu Mincho"/>
                          <a:cs typeface="Times New Roman" panose="02020603050405020304" pitchFamily="18" charset="0"/>
                        </a:rPr>
                        <a:t>– </a:t>
                      </a:r>
                      <a:r>
                        <a:rPr lang="en-US" sz="1200" dirty="0" smtClean="0">
                          <a:effectLst/>
                          <a:latin typeface="+mn-lt"/>
                          <a:ea typeface="Yu Mincho"/>
                          <a:cs typeface="Times New Roman" panose="02020603050405020304" pitchFamily="18" charset="0"/>
                        </a:rPr>
                        <a:t>13:00</a:t>
                      </a:r>
                      <a:endParaRPr lang="en-US" sz="1200" dirty="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Closing </a:t>
                      </a:r>
                      <a:r>
                        <a:rPr lang="en-US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+mn-lt"/>
                        </a:rPr>
                        <a:t>Dorington Ogoyi</a:t>
                      </a:r>
                      <a:r>
                        <a:rPr lang="en-US" sz="1200" dirty="0"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+mn-lt"/>
                        </a:rPr>
                        <a:t>Masami Takeuchi</a:t>
                      </a:r>
                      <a:r>
                        <a:rPr lang="en-US" sz="1200" dirty="0">
                          <a:effectLst/>
                          <a:latin typeface="+mn-lt"/>
                        </a:rPr>
                        <a:t> </a:t>
                      </a:r>
                      <a:endParaRPr lang="en-US" sz="1200" dirty="0">
                        <a:effectLst/>
                        <a:latin typeface="+mn-lt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4279942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78095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02006FA4-1611-4B07-AF7F-85CF6D20EB3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9730</TotalTime>
  <Words>589</Words>
  <Application>Microsoft Office PowerPoint</Application>
  <PresentationFormat>On-screen Show (4:3)</PresentationFormat>
  <Paragraphs>125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Yu Mincho</vt:lpstr>
      <vt:lpstr>Arial</vt:lpstr>
      <vt:lpstr>Calibri</vt:lpstr>
      <vt:lpstr>Calibri Light</vt:lpstr>
      <vt:lpstr>Times New Roman</vt:lpstr>
      <vt:lpstr>Retrospect</vt:lpstr>
      <vt:lpstr>Background and objectives of the meeting</vt:lpstr>
      <vt:lpstr>Background</vt:lpstr>
      <vt:lpstr>Objectives</vt:lpstr>
      <vt:lpstr>Agenda for group A</vt:lpstr>
      <vt:lpstr>Agenda for group B</vt:lpstr>
    </vt:vector>
  </TitlesOfParts>
  <Company>FAO of the UN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Assessing feasibility</dc:title>
  <dc:creator>Takeuchi, Masami (AGDF)</dc:creator>
  <cp:lastModifiedBy>Shiraishi, Kosuke (AGFF)</cp:lastModifiedBy>
  <cp:revision>666</cp:revision>
  <cp:lastPrinted>2019-08-30T04:20:23Z</cp:lastPrinted>
  <dcterms:created xsi:type="dcterms:W3CDTF">2016-05-17T12:20:08Z</dcterms:created>
  <dcterms:modified xsi:type="dcterms:W3CDTF">2020-06-15T09:42:54Z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678347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S8.2.2</vt:lpwstr>
  </property>
</Properties>
</file>