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6"/>
  </p:notesMasterIdLst>
  <p:sldIdLst>
    <p:sldId id="256" r:id="rId6"/>
    <p:sldId id="272" r:id="rId7"/>
    <p:sldId id="261" r:id="rId8"/>
    <p:sldId id="268" r:id="rId9"/>
    <p:sldId id="262" r:id="rId10"/>
    <p:sldId id="267" r:id="rId11"/>
    <p:sldId id="269" r:id="rId12"/>
    <p:sldId id="259" r:id="rId13"/>
    <p:sldId id="264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3816B6-B27C-3B3D-1FB5-9B2A50566448}" v="1065" dt="2020-05-20T02:51:16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 autoAdjust="0"/>
  </p:normalViewPr>
  <p:slideViewPr>
    <p:cSldViewPr snapToGrid="0">
      <p:cViewPr varScale="1">
        <p:scale>
          <a:sx n="67" d="100"/>
          <a:sy n="67" d="100"/>
        </p:scale>
        <p:origin x="58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keuchi, Masami (FAORAP)" userId="S::masami.takeuchi@fao.org::19e48846-c056-480d-b4b2-b1deaf9a69f5" providerId="AD" clId="Web-{AE3816B6-B27C-3B3D-1FB5-9B2A50566448}"/>
    <pc:docChg chg="modSld">
      <pc:chgData name="Takeuchi, Masami (FAORAP)" userId="S::masami.takeuchi@fao.org::19e48846-c056-480d-b4b2-b1deaf9a69f5" providerId="AD" clId="Web-{AE3816B6-B27C-3B3D-1FB5-9B2A50566448}" dt="2020-05-20T02:51:15.747" v="1057" actId="20577"/>
      <pc:docMkLst>
        <pc:docMk/>
      </pc:docMkLst>
      <pc:sldChg chg="modSp">
        <pc:chgData name="Takeuchi, Masami (FAORAP)" userId="S::masami.takeuchi@fao.org::19e48846-c056-480d-b4b2-b1deaf9a69f5" providerId="AD" clId="Web-{AE3816B6-B27C-3B3D-1FB5-9B2A50566448}" dt="2020-05-20T02:50:53.732" v="1049" actId="20577"/>
        <pc:sldMkLst>
          <pc:docMk/>
          <pc:sldMk cId="3443580774" sldId="261"/>
        </pc:sldMkLst>
        <pc:spChg chg="mod">
          <ac:chgData name="Takeuchi, Masami (FAORAP)" userId="S::masami.takeuchi@fao.org::19e48846-c056-480d-b4b2-b1deaf9a69f5" providerId="AD" clId="Web-{AE3816B6-B27C-3B3D-1FB5-9B2A50566448}" dt="2020-05-20T02:50:53.732" v="1049" actId="20577"/>
          <ac:spMkLst>
            <pc:docMk/>
            <pc:sldMk cId="3443580774" sldId="261"/>
            <ac:spMk id="4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50:11.092" v="955" actId="20577"/>
        <pc:sldMkLst>
          <pc:docMk/>
          <pc:sldMk cId="3872433577" sldId="262"/>
        </pc:sldMkLst>
        <pc:spChg chg="mod">
          <ac:chgData name="Takeuchi, Masami (FAORAP)" userId="S::masami.takeuchi@fao.org::19e48846-c056-480d-b4b2-b1deaf9a69f5" providerId="AD" clId="Web-{AE3816B6-B27C-3B3D-1FB5-9B2A50566448}" dt="2020-05-20T02:49:29.951" v="892" actId="20577"/>
          <ac:spMkLst>
            <pc:docMk/>
            <pc:sldMk cId="3872433577" sldId="262"/>
            <ac:spMk id="2" creationId="{00000000-0000-0000-0000-000000000000}"/>
          </ac:spMkLst>
        </pc:spChg>
        <pc:spChg chg="mod">
          <ac:chgData name="Takeuchi, Masami (FAORAP)" userId="S::masami.takeuchi@fao.org::19e48846-c056-480d-b4b2-b1deaf9a69f5" providerId="AD" clId="Web-{AE3816B6-B27C-3B3D-1FB5-9B2A50566448}" dt="2020-05-20T02:50:11.092" v="955" actId="20577"/>
          <ac:spMkLst>
            <pc:docMk/>
            <pc:sldMk cId="3872433577" sldId="262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51:09.403" v="1055" actId="20577"/>
        <pc:sldMkLst>
          <pc:docMk/>
          <pc:sldMk cId="3597939714" sldId="264"/>
        </pc:sldMkLst>
        <pc:spChg chg="mod">
          <ac:chgData name="Takeuchi, Masami (FAORAP)" userId="S::masami.takeuchi@fao.org::19e48846-c056-480d-b4b2-b1deaf9a69f5" providerId="AD" clId="Web-{AE3816B6-B27C-3B3D-1FB5-9B2A50566448}" dt="2020-05-20T02:43:24.424" v="437" actId="20577"/>
          <ac:spMkLst>
            <pc:docMk/>
            <pc:sldMk cId="3597939714" sldId="264"/>
            <ac:spMk id="2" creationId="{00000000-0000-0000-0000-000000000000}"/>
          </ac:spMkLst>
        </pc:spChg>
        <pc:spChg chg="mod">
          <ac:chgData name="Takeuchi, Masami (FAORAP)" userId="S::masami.takeuchi@fao.org::19e48846-c056-480d-b4b2-b1deaf9a69f5" providerId="AD" clId="Web-{AE3816B6-B27C-3B3D-1FB5-9B2A50566448}" dt="2020-05-20T02:51:09.403" v="1055" actId="20577"/>
          <ac:spMkLst>
            <pc:docMk/>
            <pc:sldMk cId="3597939714" sldId="264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49:19.264" v="884" actId="20577"/>
        <pc:sldMkLst>
          <pc:docMk/>
          <pc:sldMk cId="3975964160" sldId="267"/>
        </pc:sldMkLst>
        <pc:spChg chg="mod">
          <ac:chgData name="Takeuchi, Masami (FAORAP)" userId="S::masami.takeuchi@fao.org::19e48846-c056-480d-b4b2-b1deaf9a69f5" providerId="AD" clId="Web-{AE3816B6-B27C-3B3D-1FB5-9B2A50566448}" dt="2020-05-20T02:49:19.264" v="884" actId="20577"/>
          <ac:spMkLst>
            <pc:docMk/>
            <pc:sldMk cId="3975964160" sldId="267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50:39.544" v="1045" actId="20577"/>
        <pc:sldMkLst>
          <pc:docMk/>
          <pc:sldMk cId="781840143" sldId="268"/>
        </pc:sldMkLst>
        <pc:spChg chg="mod">
          <ac:chgData name="Takeuchi, Masami (FAORAP)" userId="S::masami.takeuchi@fao.org::19e48846-c056-480d-b4b2-b1deaf9a69f5" providerId="AD" clId="Web-{AE3816B6-B27C-3B3D-1FB5-9B2A50566448}" dt="2020-05-20T02:50:39.544" v="1045" actId="20577"/>
          <ac:spMkLst>
            <pc:docMk/>
            <pc:sldMk cId="781840143" sldId="268"/>
            <ac:spMk id="3" creationId="{00000000-0000-0000-0000-000000000000}"/>
          </ac:spMkLst>
        </pc:spChg>
      </pc:sldChg>
      <pc:sldChg chg="modSp">
        <pc:chgData name="Takeuchi, Masami (FAORAP)" userId="S::masami.takeuchi@fao.org::19e48846-c056-480d-b4b2-b1deaf9a69f5" providerId="AD" clId="Web-{AE3816B6-B27C-3B3D-1FB5-9B2A50566448}" dt="2020-05-20T02:48:52.561" v="864" actId="20577"/>
        <pc:sldMkLst>
          <pc:docMk/>
          <pc:sldMk cId="3360156882" sldId="269"/>
        </pc:sldMkLst>
        <pc:spChg chg="mod">
          <ac:chgData name="Takeuchi, Masami (FAORAP)" userId="S::masami.takeuchi@fao.org::19e48846-c056-480d-b4b2-b1deaf9a69f5" providerId="AD" clId="Web-{AE3816B6-B27C-3B3D-1FB5-9B2A50566448}" dt="2020-05-20T02:48:52.561" v="864" actId="20577"/>
          <ac:spMkLst>
            <pc:docMk/>
            <pc:sldMk cId="3360156882" sldId="26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B7A65-B753-4BCF-A7B5-9E725646F635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0C10-C9CE-40EA-B98E-B6B9E6B54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4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4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2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525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68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626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252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75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605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37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455F51"/>
                </a:solidFill>
              </a:rPr>
              <a:t>6th Annual South Asia Biosafety Conference</a:t>
            </a:r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455F51"/>
                </a:solidFill>
              </a:rPr>
              <a:pPr/>
              <a:t>‹#›</a:t>
            </a:fld>
            <a:endParaRPr lang="en-US" dirty="0">
              <a:solidFill>
                <a:srgbClr val="455F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17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76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523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61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03-Sep-18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90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5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4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5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2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defTabSz="914400"/>
            <a:r>
              <a:rPr lang="en-US"/>
              <a:t>03-Sep-18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defTabSz="914400"/>
            <a:r>
              <a:rPr lang="en-US"/>
              <a:t>6th Annual South Asia Biosafety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/>
              <a:pPr defTabSz="91440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38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679" y="439783"/>
            <a:ext cx="7772400" cy="2387600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Baskerville Old Face" panose="02020602080505020303" pitchFamily="18" charset="0"/>
              </a:rPr>
              <a:t>Development of communication toolkit on Food Biotechnologies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125520"/>
            <a:ext cx="6858000" cy="1655762"/>
          </a:xfrm>
        </p:spPr>
        <p:txBody>
          <a:bodyPr>
            <a:normAutofit/>
          </a:bodyPr>
          <a:lstStyle/>
          <a:p>
            <a:r>
              <a:rPr lang="en-GB" sz="2800" b="1" dirty="0" err="1">
                <a:latin typeface="Baskerville Old Face" panose="02020602080505020303" pitchFamily="18" charset="0"/>
              </a:rPr>
              <a:t>Jambay</a:t>
            </a:r>
            <a:r>
              <a:rPr lang="en-GB" sz="2800" b="1" dirty="0">
                <a:latin typeface="Baskerville Old Face" panose="02020602080505020303" pitchFamily="18" charset="0"/>
              </a:rPr>
              <a:t> </a:t>
            </a:r>
            <a:r>
              <a:rPr lang="en-GB" sz="2800" b="1" dirty="0" err="1">
                <a:latin typeface="Baskerville Old Face" panose="02020602080505020303" pitchFamily="18" charset="0"/>
              </a:rPr>
              <a:t>Dorji</a:t>
            </a:r>
            <a:r>
              <a:rPr lang="en-GB" sz="2800" b="1" dirty="0">
                <a:latin typeface="Baskerville Old Face" panose="02020602080505020303" pitchFamily="18" charset="0"/>
              </a:rPr>
              <a:t> , Bhutan Agriculture and Food Regulatory Authority, </a:t>
            </a:r>
            <a:r>
              <a:rPr lang="en-GB" sz="2800" b="1" dirty="0" err="1">
                <a:latin typeface="Baskerville Old Face" panose="02020602080505020303" pitchFamily="18" charset="0"/>
              </a:rPr>
              <a:t>MoAF</a:t>
            </a:r>
            <a:r>
              <a:rPr lang="en-GB" sz="2800" b="1" dirty="0">
                <a:latin typeface="Baskerville Old Face" panose="02020602080505020303" pitchFamily="18" charset="0"/>
              </a:rPr>
              <a:t>, Bhutan</a:t>
            </a:r>
            <a:endParaRPr lang="en-US" sz="28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075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ownloads\IMG_78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150253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>
                <a:solidFill>
                  <a:srgbClr val="FFFF00"/>
                </a:solidFill>
                <a:latin typeface="Baskerville Old Face" panose="02020602080505020303" pitchFamily="18" charset="0"/>
              </a:rPr>
              <a:t>Thank you very much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6th Annual South Asia Biosafety Conference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00037" y="5868085"/>
            <a:ext cx="8543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Yu Gothic" panose="020B0400000000000000" pitchFamily="34" charset="-128"/>
              </a:rPr>
              <a:t>Some points described in 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Yu Gothic" panose="020B0400000000000000" pitchFamily="34" charset="-128"/>
              </a:rPr>
              <a:t>the </a:t>
            </a:r>
            <a:r>
              <a:rPr lang="en-US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Yu Gothic" panose="020B0400000000000000" pitchFamily="34" charset="-128"/>
              </a:rPr>
              <a:t>slides are from a personal view point of the presenter.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40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6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5464" cy="910147"/>
          </a:xfrm>
        </p:spPr>
        <p:txBody>
          <a:bodyPr>
            <a:normAutofit/>
          </a:bodyPr>
          <a:lstStyle/>
          <a:p>
            <a:pPr algn="ctr"/>
            <a:r>
              <a:rPr lang="en-AU" sz="44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Background Info on Bhutan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3726"/>
            <a:ext cx="9144000" cy="3023426"/>
          </a:xfrm>
          <a:solidFill>
            <a:schemeClr val="bg1">
              <a:alpha val="66000"/>
            </a:schemeClr>
          </a:solidFill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 pitchFamily="34" charset="0"/>
              <a:buChar char="•"/>
            </a:pPr>
            <a:endParaRPr lang="en-US" sz="1100" dirty="0">
              <a:solidFill>
                <a:schemeClr val="tx1"/>
              </a:solidFill>
              <a:latin typeface="Footlight MT Light" panose="0204060206030A020304" pitchFamily="18" charset="0"/>
              <a:cs typeface="Times New Roman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Baskerville Old Face" panose="02020602080505020303" pitchFamily="18" charset="0"/>
                <a:cs typeface="Times New Roman" pitchFamily="18" charset="0"/>
              </a:rPr>
              <a:t>Total Area: 38,394 </a:t>
            </a:r>
            <a:r>
              <a:rPr lang="en-US" sz="2800" dirty="0">
                <a:solidFill>
                  <a:schemeClr val="tx1"/>
                </a:solidFill>
                <a:latin typeface="Baskerville Old Face" panose="02020602080505020303" pitchFamily="18" charset="0"/>
              </a:rPr>
              <a:t>km</a:t>
            </a:r>
            <a:r>
              <a:rPr lang="en-US" sz="2800" baseline="30000" dirty="0">
                <a:solidFill>
                  <a:schemeClr val="tx1"/>
                </a:solidFill>
                <a:latin typeface="Baskerville Old Face" panose="02020602080505020303" pitchFamily="18" charset="0"/>
              </a:rPr>
              <a:t>2</a:t>
            </a:r>
          </a:p>
          <a:p>
            <a:pPr marL="4572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Baskerville Old Face" panose="02020602080505020303" pitchFamily="18" charset="0"/>
                <a:cs typeface="Times New Roman" pitchFamily="18" charset="0"/>
              </a:rPr>
              <a:t>Forest land area: 71%</a:t>
            </a:r>
          </a:p>
          <a:p>
            <a:pPr marL="457200" indent="-4572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Baskerville Old Face" panose="02020602080505020303" pitchFamily="18" charset="0"/>
                <a:cs typeface="Times New Roman" pitchFamily="18" charset="0"/>
              </a:rPr>
              <a:t>Population (2017): </a:t>
            </a:r>
            <a:r>
              <a:rPr lang="en-US" sz="2800" dirty="0">
                <a:solidFill>
                  <a:srgbClr val="000000"/>
                </a:solidFill>
                <a:latin typeface="Baskerville Old Face" panose="02020602080505020303" pitchFamily="18" charset="0"/>
              </a:rPr>
              <a:t>681,720</a:t>
            </a:r>
            <a:endParaRPr lang="en-US" sz="2800" dirty="0">
              <a:solidFill>
                <a:schemeClr val="tx1"/>
              </a:solidFill>
              <a:latin typeface="Baskerville Old Face" panose="02020602080505020303" pitchFamily="18" charset="0"/>
              <a:cs typeface="Times New Roman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Baskerville Old Face" panose="02020602080505020303" pitchFamily="18" charset="0"/>
                <a:cs typeface="Times New Roman" pitchFamily="18" charset="0"/>
              </a:rPr>
              <a:t>Capital: Thimphu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Baskerville Old Face" panose="02020602080505020303" pitchFamily="18" charset="0"/>
                <a:cs typeface="Times New Roman" pitchFamily="18" charset="0"/>
              </a:rPr>
              <a:t>Government: Democratic Constitutional Monarchy</a:t>
            </a:r>
            <a:endParaRPr lang="en-US" sz="2800" dirty="0">
              <a:latin typeface="Baskerville Old Face" panose="02020602080505020303" pitchFamily="18" charset="0"/>
              <a:cs typeface="Times New Roman" pitchFamily="18" charset="0"/>
            </a:endParaRPr>
          </a:p>
          <a:p>
            <a:endParaRPr lang="en-AU" sz="2800" dirty="0">
              <a:latin typeface="Footlight MT Light" panose="0204060206030A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91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3307"/>
            <a:ext cx="7886700" cy="729578"/>
          </a:xfrm>
        </p:spPr>
        <p:txBody>
          <a:bodyPr/>
          <a:lstStyle/>
          <a:p>
            <a:pPr algn="ctr"/>
            <a:r>
              <a:rPr lang="en-GB" b="1" dirty="0">
                <a:latin typeface="Baskerville Old Face" panose="02020602080505020303" pitchFamily="18" charset="0"/>
              </a:rPr>
              <a:t>Problems</a:t>
            </a:r>
            <a:endParaRPr lang="en-US" b="1" dirty="0">
              <a:latin typeface="Baskerville Old Face" panose="02020602080505020303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811369"/>
            <a:ext cx="7886700" cy="571821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algn="just"/>
            <a:r>
              <a:rPr lang="en-GB" dirty="0">
                <a:latin typeface="Baskerville Old Face" panose="02020602080505020303" pitchFamily="18" charset="0"/>
              </a:rPr>
              <a:t>Absorption of communication by public is not so appreciative </a:t>
            </a:r>
          </a:p>
          <a:p>
            <a:pPr algn="just"/>
            <a:r>
              <a:rPr lang="en-GB" dirty="0">
                <a:latin typeface="Baskerville Old Face" panose="02020602080505020303" pitchFamily="18" charset="0"/>
              </a:rPr>
              <a:t>General public not being able to understand the subject (GMO) is a problem</a:t>
            </a:r>
          </a:p>
          <a:p>
            <a:pPr algn="just"/>
            <a:r>
              <a:rPr lang="en-GB" dirty="0">
                <a:latin typeface="Baskerville Old Face" panose="02020602080505020303" pitchFamily="18" charset="0"/>
              </a:rPr>
              <a:t>General public might not have taken our awareness program seriously-GMO not cultivated in Bhutan </a:t>
            </a:r>
          </a:p>
          <a:p>
            <a:pPr algn="just"/>
            <a:r>
              <a:rPr lang="en-US" dirty="0">
                <a:latin typeface="Baskerville Old Face" panose="02020602080505020303" pitchFamily="18" charset="0"/>
              </a:rPr>
              <a:t>Simple online surveys conducted in 2011 and 2013 to understand the level of awareness on Biosafety - general awareness is low in Bhutan. Target group-public, scientific community and hoteliers-lack of ongoing scientific research and GM technology adoption in the country. </a:t>
            </a:r>
            <a:endParaRPr lang="en-GB" dirty="0">
              <a:latin typeface="Baskerville Old Face" panose="02020602080505020303" pitchFamily="18" charset="0"/>
            </a:endParaRPr>
          </a:p>
          <a:p>
            <a:pPr algn="just"/>
            <a:r>
              <a:rPr lang="en-GB" dirty="0">
                <a:latin typeface="Baskerville Old Face" panose="02020602080505020303" pitchFamily="18" charset="0"/>
              </a:rPr>
              <a:t>Currently there is no other institute/NGOs than regulatory body who is interested in GMO-good problem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580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3305"/>
            <a:ext cx="7886700" cy="66518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Baskerville Old Face" panose="02020602080505020303" pitchFamily="18" charset="0"/>
              </a:rPr>
              <a:t>What did your country do?</a:t>
            </a:r>
            <a:endParaRPr lang="en-US" b="1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5" y="901521"/>
            <a:ext cx="8577330" cy="56280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sz="2600" dirty="0">
                <a:latin typeface="Baskerville Old Face" panose="02020602080505020303" pitchFamily="18" charset="0"/>
              </a:rPr>
              <a:t>Awareness creation through TV jingles, radio talk shows, animations, booklet, brochures, basically to make general public aware on legislation and ‘dos’ and ‘don’ts’ </a:t>
            </a:r>
          </a:p>
          <a:p>
            <a:pPr lvl="0" algn="just"/>
            <a:r>
              <a:rPr lang="en-GB" sz="2600" dirty="0">
                <a:latin typeface="Baskerville Old Face" panose="02020602080505020303" pitchFamily="18" charset="0"/>
              </a:rPr>
              <a:t>Developed </a:t>
            </a:r>
            <a:r>
              <a:rPr lang="en-US" sz="2600" dirty="0">
                <a:latin typeface="Baskerville Old Face" panose="02020602080505020303" pitchFamily="18" charset="0"/>
              </a:rPr>
              <a:t>communication strategy on biosafety (GMOs)-Main criteria for implementing the strategy-‘Need to know’ versus ‘Want to know’</a:t>
            </a:r>
          </a:p>
          <a:p>
            <a:pPr algn="just"/>
            <a:r>
              <a:rPr lang="en-US" sz="2600" dirty="0">
                <a:latin typeface="Baskerville Old Face" panose="02020602080505020303" pitchFamily="18" charset="0"/>
              </a:rPr>
              <a:t>Requirements under Biosafety Act 2015 is being incorporated in import permits </a:t>
            </a:r>
          </a:p>
          <a:p>
            <a:pPr algn="just"/>
            <a:r>
              <a:rPr lang="en-GB" sz="2600" dirty="0">
                <a:latin typeface="Baskerville Old Face" panose="02020602080505020303" pitchFamily="18" charset="0"/>
              </a:rPr>
              <a:t>Developed  </a:t>
            </a:r>
            <a:r>
              <a:rPr lang="en-US" sz="2600" dirty="0">
                <a:latin typeface="Baskerville Old Face" panose="02020602080505020303" pitchFamily="18" charset="0"/>
              </a:rPr>
              <a:t>incident management plan on biosafety-LLP issues and other non-compliant  products  </a:t>
            </a:r>
          </a:p>
          <a:p>
            <a:pPr lvl="0"/>
            <a:endParaRPr lang="en-US" dirty="0"/>
          </a:p>
          <a:p>
            <a:pPr marL="0" indent="0">
              <a:buNone/>
            </a:pP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81840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87853"/>
            <a:ext cx="7886700" cy="1180339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Baskerville Old Face" panose="02020602080505020303" pitchFamily="18" charset="0"/>
              </a:rPr>
              <a:t>What worked and what did not work in your country?</a:t>
            </a:r>
            <a:endParaRPr lang="en-US" sz="3600" b="1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819" y="1503652"/>
            <a:ext cx="8654603" cy="49615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dirty="0">
                <a:latin typeface="Baskerville Old Face" panose="02020602080505020303" pitchFamily="18" charset="0"/>
                <a:cs typeface="Calibri"/>
              </a:rPr>
              <a:t>Rigorous awareness program for our field officials worked well in dissemination of Biosafety information</a:t>
            </a:r>
          </a:p>
          <a:p>
            <a:pPr algn="just"/>
            <a:r>
              <a:rPr lang="en-GB" dirty="0">
                <a:latin typeface="Baskerville Old Face" panose="02020602080505020303" pitchFamily="18" charset="0"/>
                <a:cs typeface="Calibri"/>
              </a:rPr>
              <a:t>Profiling of importer or agencies which are likely to contravene laws/non-compliance and communicating directly with them. E.g., Agencies reviving Cotton in Bhutan </a:t>
            </a:r>
          </a:p>
          <a:p>
            <a:pPr algn="just"/>
            <a:r>
              <a:rPr lang="en-GB" dirty="0">
                <a:solidFill>
                  <a:srgbClr val="FF0000"/>
                </a:solidFill>
                <a:latin typeface="Baskerville Old Face" panose="02020602080505020303" pitchFamily="18" charset="0"/>
                <a:cs typeface="Calibri"/>
              </a:rPr>
              <a:t>Action didn’t work????</a:t>
            </a:r>
          </a:p>
        </p:txBody>
      </p:sp>
    </p:spTree>
    <p:extLst>
      <p:ext uri="{BB962C8B-B14F-4D97-AF65-F5344CB8AC3E}">
        <p14:creationId xmlns:p14="http://schemas.microsoft.com/office/powerpoint/2010/main" val="387243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81094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Baskerville Old Face" panose="02020602080505020303" pitchFamily="18" charset="0"/>
              </a:rPr>
              <a:t>What do consumers need to know?</a:t>
            </a:r>
            <a:endParaRPr lang="en-US" sz="4000" b="1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84856"/>
            <a:ext cx="7886700" cy="499210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During national consultation meeting on development  of communication strategy on biosafety of Bhutan the stakeholders, such as the food importers, they need to know about the following:</a:t>
            </a:r>
            <a:endParaRPr lang="en-GB" i="1" dirty="0"/>
          </a:p>
          <a:p>
            <a:pPr lvl="1"/>
            <a:r>
              <a:rPr lang="en-US" sz="2800" dirty="0">
                <a:latin typeface="Baskerville Old Face" panose="02020602080505020303" pitchFamily="18" charset="0"/>
              </a:rPr>
              <a:t>Safety of the product</a:t>
            </a:r>
          </a:p>
          <a:p>
            <a:pPr lvl="1"/>
            <a:r>
              <a:rPr lang="en-US" sz="2800" dirty="0">
                <a:latin typeface="Baskerville Old Face" panose="02020602080505020303" pitchFamily="18" charset="0"/>
              </a:rPr>
              <a:t>Price of GM food </a:t>
            </a:r>
          </a:p>
          <a:p>
            <a:pPr lvl="1"/>
            <a:r>
              <a:rPr lang="en-US" sz="2800" dirty="0">
                <a:latin typeface="Baskerville Old Face" panose="02020602080505020303" pitchFamily="18" charset="0"/>
              </a:rPr>
              <a:t>Social benefits associated with GM foods – who benefits the most? </a:t>
            </a:r>
          </a:p>
          <a:p>
            <a:pPr lvl="1"/>
            <a:r>
              <a:rPr lang="en-US" sz="2800" dirty="0">
                <a:latin typeface="Baskerville Old Face" panose="02020602080505020303" pitchFamily="18" charset="0"/>
              </a:rPr>
              <a:t>Why GM product is in the market?</a:t>
            </a:r>
          </a:p>
          <a:p>
            <a:pPr lvl="1"/>
            <a:r>
              <a:rPr lang="en-US" sz="2800" dirty="0">
                <a:latin typeface="Baskerville Old Face" panose="02020602080505020303" pitchFamily="18" charset="0"/>
              </a:rPr>
              <a:t>What is the role of the government?</a:t>
            </a:r>
          </a:p>
          <a:p>
            <a:pPr lvl="1"/>
            <a:r>
              <a:rPr lang="en-US" sz="2800" dirty="0">
                <a:latin typeface="Baskerville Old Face" panose="02020602080505020303" pitchFamily="18" charset="0"/>
              </a:rPr>
              <a:t>Why the trade of GMOs is increasing globally?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64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408" y="159064"/>
            <a:ext cx="7886700" cy="1038671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Baskerville Old Face" panose="02020602080505020303" pitchFamily="18" charset="0"/>
              </a:rPr>
              <a:t>What do consumers want to know?</a:t>
            </a:r>
            <a:endParaRPr lang="en-US" sz="4000" b="1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39403"/>
            <a:ext cx="7886700" cy="4837560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sz="4700" dirty="0">
                <a:latin typeface="Baskerville Old Face" panose="02020602080505020303" pitchFamily="18" charset="0"/>
              </a:rPr>
              <a:t>During national consultation meeting on development  of communication strategy on biosafety of Bhutan </a:t>
            </a:r>
            <a:r>
              <a:rPr lang="en-US" sz="4700" dirty="0">
                <a:latin typeface="Baskerville Old Face" panose="02020602080505020303" pitchFamily="18" charset="0"/>
                <a:ea typeface="+mj-ea"/>
                <a:cs typeface="+mj-cs"/>
              </a:rPr>
              <a:t>the stakeholders, such as the food importers, they want to know about the following:</a:t>
            </a:r>
          </a:p>
          <a:p>
            <a:pPr lvl="1"/>
            <a:r>
              <a:rPr lang="en-US" sz="4700" dirty="0">
                <a:latin typeface="Baskerville Old Face" panose="02020602080505020303" pitchFamily="18" charset="0"/>
                <a:ea typeface="+mj-ea"/>
                <a:cs typeface="+mj-cs"/>
              </a:rPr>
              <a:t>What is allowed and what is not allowed for importation into Bhutan?</a:t>
            </a:r>
          </a:p>
          <a:p>
            <a:pPr lvl="1"/>
            <a:r>
              <a:rPr lang="en-US" sz="4700" dirty="0">
                <a:latin typeface="Baskerville Old Face" panose="02020602080505020303" pitchFamily="18" charset="0"/>
                <a:ea typeface="+mj-ea"/>
                <a:cs typeface="+mj-cs"/>
              </a:rPr>
              <a:t>Reliable source of information on GMOs</a:t>
            </a:r>
          </a:p>
          <a:p>
            <a:pPr lvl="1"/>
            <a:r>
              <a:rPr lang="en-US" sz="4700" dirty="0">
                <a:latin typeface="Baskerville Old Face" panose="02020602080505020303" pitchFamily="18" charset="0"/>
                <a:ea typeface="+mj-ea"/>
                <a:cs typeface="+mj-cs"/>
              </a:rPr>
              <a:t>The process of importing GM food products into Bhutan</a:t>
            </a:r>
          </a:p>
          <a:p>
            <a:pPr lvl="1"/>
            <a:r>
              <a:rPr lang="en-US" sz="4700" dirty="0">
                <a:latin typeface="Baskerville Old Face" panose="02020602080505020303" pitchFamily="18" charset="0"/>
                <a:ea typeface="+mj-ea"/>
                <a:cs typeface="+mj-cs"/>
              </a:rPr>
              <a:t>The applicable regulations (including labelling requirements) on GMOs</a:t>
            </a:r>
          </a:p>
          <a:p>
            <a:endParaRPr lang="en-GB" i="1" dirty="0"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r>
              <a:rPr lang="en-US" dirty="0"/>
              <a:t>		</a:t>
            </a:r>
            <a:endParaRPr lang="en-GB" i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156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965916"/>
            <a:ext cx="9144000" cy="5892084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771" y="146186"/>
            <a:ext cx="7886700" cy="716699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>
                <a:latin typeface="Baskerville Old Face" panose="02020602080505020303" pitchFamily="18" charset="0"/>
              </a:rPr>
              <a:t>Examples</a:t>
            </a:r>
            <a:endParaRPr lang="en-US" sz="2400" b="1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8795"/>
            <a:ext cx="4607306" cy="365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306" y="3604048"/>
            <a:ext cx="4536693" cy="3148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26546" y="1330266"/>
            <a:ext cx="42757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dirty="0">
                <a:latin typeface="Bell MT" panose="02020503060305020303" pitchFamily="18" charset="0"/>
              </a:rPr>
              <a:t>Possible benefits of GMO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dirty="0">
                <a:latin typeface="Bell MT" panose="02020503060305020303" pitchFamily="18" charset="0"/>
              </a:rPr>
              <a:t>Possible risks of GMO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>
                <a:latin typeface="Bell MT" panose="02020503060305020303" pitchFamily="18" charset="0"/>
              </a:rPr>
              <a:t>What is Genetically Modified Food</a:t>
            </a:r>
            <a:endParaRPr lang="en-GB" dirty="0">
              <a:latin typeface="Bell MT" panose="02020503060305020303" pitchFamily="18" charset="0"/>
            </a:endParaRP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>
                <a:latin typeface="Bell MT" panose="02020503060305020303" pitchFamily="18" charset="0"/>
              </a:rPr>
              <a:t>Unknown effects on human health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>
                <a:latin typeface="Bell MT" panose="02020503060305020303" pitchFamily="18" charset="0"/>
              </a:rPr>
              <a:t>Typical crops and its product subjected to gene modification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153" y="4893972"/>
            <a:ext cx="45171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>
                <a:latin typeface="Bell MT" panose="02020503060305020303" pitchFamily="18" charset="0"/>
              </a:rPr>
              <a:t>Are GM foods safe for human consumption? </a:t>
            </a:r>
            <a:r>
              <a:rPr lang="en-GB" dirty="0">
                <a:latin typeface="Bell MT" panose="02020503060305020303" pitchFamily="18" charset="0"/>
              </a:rPr>
              <a:t>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GB" dirty="0">
                <a:latin typeface="Bell MT" panose="02020503060305020303" pitchFamily="18" charset="0"/>
              </a:rPr>
              <a:t>What is GMO?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>
                <a:latin typeface="Bell MT" panose="02020503060305020303" pitchFamily="18" charset="0"/>
              </a:rPr>
              <a:t>How do we make GMO? 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q"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127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4822"/>
            <a:ext cx="7886700" cy="987156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Baskerville Old Face" panose="02020602080505020303" pitchFamily="18" charset="0"/>
              </a:rPr>
              <a:t>Essential elements for the toolkit</a:t>
            </a:r>
            <a:endParaRPr lang="en-US" sz="4000" b="1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81825"/>
            <a:ext cx="8283530" cy="55379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Baskerville Old Face" panose="02020602080505020303" pitchFamily="18" charset="0"/>
                <a:cs typeface="Calibri"/>
              </a:rPr>
              <a:t>“</a:t>
            </a:r>
            <a:r>
              <a:rPr lang="en-GB" i="1" dirty="0">
                <a:latin typeface="Baskerville Old Face" panose="02020602080505020303" pitchFamily="18" charset="0"/>
                <a:cs typeface="Calibri"/>
              </a:rPr>
              <a:t>Novel technologies in effort to end world hunger</a:t>
            </a:r>
            <a:r>
              <a:rPr lang="en-GB" dirty="0">
                <a:latin typeface="Baskerville Old Face" panose="02020602080505020303" pitchFamily="18" charset="0"/>
                <a:cs typeface="Calibri"/>
              </a:rPr>
              <a:t>”</a:t>
            </a:r>
          </a:p>
          <a:p>
            <a:r>
              <a:rPr lang="en-GB" dirty="0">
                <a:latin typeface="Baskerville Old Face" panose="02020602080505020303" pitchFamily="18" charset="0"/>
                <a:cs typeface="Calibri"/>
              </a:rPr>
              <a:t>“</a:t>
            </a:r>
            <a:r>
              <a:rPr lang="en-GB" i="1" dirty="0">
                <a:latin typeface="Baskerville Old Face" panose="02020602080505020303" pitchFamily="18" charset="0"/>
                <a:cs typeface="Calibri"/>
              </a:rPr>
              <a:t>Novel technologies in combating climate change</a:t>
            </a:r>
            <a:r>
              <a:rPr lang="en-GB" dirty="0">
                <a:latin typeface="Baskerville Old Face" panose="02020602080505020303" pitchFamily="18" charset="0"/>
                <a:cs typeface="Calibri"/>
              </a:rPr>
              <a:t>”</a:t>
            </a:r>
          </a:p>
          <a:p>
            <a:r>
              <a:rPr lang="en-GB" dirty="0">
                <a:latin typeface="Baskerville Old Face" panose="02020602080505020303" pitchFamily="18" charset="0"/>
                <a:cs typeface="Calibri"/>
              </a:rPr>
              <a:t>Toolkit should be kept as broad as possible to include all novel technologies </a:t>
            </a:r>
          </a:p>
          <a:p>
            <a:r>
              <a:rPr lang="en-GB" dirty="0">
                <a:latin typeface="Baskerville Old Face" panose="02020602080505020303" pitchFamily="18" charset="0"/>
                <a:cs typeface="Calibri"/>
              </a:rPr>
              <a:t>Toolkit need to be streamlined in national documents</a:t>
            </a:r>
          </a:p>
          <a:p>
            <a:r>
              <a:rPr lang="en-GB" dirty="0">
                <a:latin typeface="Baskerville Old Face" panose="02020602080505020303" pitchFamily="18" charset="0"/>
                <a:cs typeface="Calibri"/>
              </a:rPr>
              <a:t>Toolkit should be user-friendly and use simple English for clear understanding     </a:t>
            </a:r>
          </a:p>
        </p:txBody>
      </p:sp>
    </p:spTree>
    <p:extLst>
      <p:ext uri="{BB962C8B-B14F-4D97-AF65-F5344CB8AC3E}">
        <p14:creationId xmlns:p14="http://schemas.microsoft.com/office/powerpoint/2010/main" val="3597939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574DCA5E8CEA4E912B7198CE871E35" ma:contentTypeVersion="13" ma:contentTypeDescription="Creare un nuovo documento." ma:contentTypeScope="" ma:versionID="bdd6b253c11188ba75c4f0d95f2eb4a5">
  <xsd:schema xmlns:xsd="http://www.w3.org/2001/XMLSchema" xmlns:xs="http://www.w3.org/2001/XMLSchema" xmlns:p="http://schemas.microsoft.com/office/2006/metadata/properties" xmlns:ns3="8c2680b1-8717-4e17-af8a-c3c5948a3503" xmlns:ns4="3c9ac98d-36e3-464e-9a3d-571690e2b8cf" targetNamespace="http://schemas.microsoft.com/office/2006/metadata/properties" ma:root="true" ma:fieldsID="6e53da4794dc6bb3fd336e831eceeb35" ns3:_="" ns4:_="">
    <xsd:import namespace="8c2680b1-8717-4e17-af8a-c3c5948a3503"/>
    <xsd:import namespace="3c9ac98d-36e3-464e-9a3d-571690e2b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680b1-8717-4e17-af8a-c3c5948a35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ac98d-36e3-464e-9a3d-571690e2b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BFA101-67D8-4029-8692-2359369AD02E}">
  <ds:schemaRefs>
    <ds:schemaRef ds:uri="http://purl.org/dc/terms/"/>
    <ds:schemaRef ds:uri="8c2680b1-8717-4e17-af8a-c3c5948a3503"/>
    <ds:schemaRef ds:uri="http://purl.org/dc/dcmitype/"/>
    <ds:schemaRef ds:uri="http://schemas.microsoft.com/office/infopath/2007/PartnerControls"/>
    <ds:schemaRef ds:uri="3c9ac98d-36e3-464e-9a3d-571690e2b8cf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A967913-DFE7-4B48-A365-207CCECFD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680b1-8717-4e17-af8a-c3c5948a3503"/>
    <ds:schemaRef ds:uri="3c9ac98d-36e3-464e-9a3d-571690e2b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FB991E-1369-45B2-99A5-B391C48632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856</TotalTime>
  <Words>569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Yu Gothic</vt:lpstr>
      <vt:lpstr>Arial</vt:lpstr>
      <vt:lpstr>Baskerville Old Face</vt:lpstr>
      <vt:lpstr>Bell MT</vt:lpstr>
      <vt:lpstr>Calibri</vt:lpstr>
      <vt:lpstr>Calibri Light</vt:lpstr>
      <vt:lpstr>Footlight MT Light</vt:lpstr>
      <vt:lpstr>Times New Roman</vt:lpstr>
      <vt:lpstr>Wingdings</vt:lpstr>
      <vt:lpstr>Office Theme</vt:lpstr>
      <vt:lpstr>1_Retrospect</vt:lpstr>
      <vt:lpstr>Development of communication toolkit on Food Biotechnologies </vt:lpstr>
      <vt:lpstr>Background Info on Bhutan</vt:lpstr>
      <vt:lpstr>Problems</vt:lpstr>
      <vt:lpstr>What did your country do?</vt:lpstr>
      <vt:lpstr>What worked and what did not work in your country?</vt:lpstr>
      <vt:lpstr>What do consumers need to know?</vt:lpstr>
      <vt:lpstr>What do consumers want to know?</vt:lpstr>
      <vt:lpstr>Examples</vt:lpstr>
      <vt:lpstr>Essential elements for the toolkit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good practices and key messages on food biotechnologies</dc:title>
  <dc:creator>Shiraishi, Kosuke (AGFF)</dc:creator>
  <cp:lastModifiedBy>Shiraishi, Kosuke (AGFF)</cp:lastModifiedBy>
  <cp:revision>212</cp:revision>
  <dcterms:created xsi:type="dcterms:W3CDTF">2020-05-18T19:16:23Z</dcterms:created>
  <dcterms:modified xsi:type="dcterms:W3CDTF">2020-06-05T10:24:16Z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0x01010069574DCA5E8CEA4E912B7198CE871E35</vt:lpwstr>
  </property>
</Properties>
</file>