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6" r:id="rId5"/>
    <p:sldId id="270" r:id="rId6"/>
    <p:sldId id="261" r:id="rId7"/>
    <p:sldId id="271" r:id="rId8"/>
    <p:sldId id="268" r:id="rId9"/>
    <p:sldId id="262" r:id="rId10"/>
    <p:sldId id="267" r:id="rId11"/>
    <p:sldId id="269" r:id="rId12"/>
    <p:sldId id="259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B7A65-B753-4BCF-A7B5-9E725646F635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10C10-C9CE-40EA-B98E-B6B9E6B54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44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1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4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9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5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4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0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5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2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8674-EA40-431D-BCEC-BD19F0E16EC3}" type="datetimeFigureOut">
              <a:rPr lang="en-US" smtClean="0"/>
              <a:t>6/9/20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7772400" cy="2928025"/>
          </a:xfrm>
        </p:spPr>
        <p:txBody>
          <a:bodyPr>
            <a:normAutofit/>
          </a:bodyPr>
          <a:lstStyle/>
          <a:p>
            <a:r>
              <a:rPr lang="en-US" sz="2400" b="1" dirty="0"/>
              <a:t>Matthew Ramon</a:t>
            </a:r>
            <a:br>
              <a:rPr lang="en-US" sz="2400" dirty="0"/>
            </a:br>
            <a:r>
              <a:rPr lang="en-US" sz="2400" dirty="0"/>
              <a:t>Team leader, External Engagement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FE41C-D4AB-FC4F-B592-E6CC52809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718" y="190206"/>
            <a:ext cx="4858419" cy="243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75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Messages for the toolkit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Risk assessment of GMOs is science-based.</a:t>
            </a:r>
          </a:p>
          <a:p>
            <a:endParaRPr lang="en-GB" i="1" dirty="0">
              <a:cs typeface="Calibri"/>
            </a:endParaRPr>
          </a:p>
          <a:p>
            <a:r>
              <a:rPr lang="en-GB" i="1" dirty="0">
                <a:cs typeface="Calibri"/>
              </a:rPr>
              <a:t>Assessment methodologies, data collections etc are transparent.</a:t>
            </a:r>
          </a:p>
          <a:p>
            <a:endParaRPr lang="en-GB" i="1" dirty="0">
              <a:cs typeface="Calibri"/>
            </a:endParaRPr>
          </a:p>
          <a:p>
            <a:r>
              <a:rPr lang="en-GB" i="1" dirty="0">
                <a:cs typeface="Calibri"/>
              </a:rPr>
              <a:t>No products are authorised that have not been proven to be safe.</a:t>
            </a:r>
          </a:p>
        </p:txBody>
      </p:sp>
    </p:spTree>
    <p:extLst>
      <p:ext uri="{BB962C8B-B14F-4D97-AF65-F5344CB8AC3E}">
        <p14:creationId xmlns:p14="http://schemas.microsoft.com/office/powerpoint/2010/main" val="3597939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25C49-F3A9-B04C-99F2-5F4873038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7668" y="1498058"/>
            <a:ext cx="7886700" cy="472764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Only one GM product – MON 810 – is cultivated commercially in the EU</a:t>
            </a:r>
            <a:r>
              <a:rPr lang="en-GB" dirty="0"/>
              <a:t>. This product's genetic modification aims to protect maize against a harmful pest – the European corn borer. It was authorised in 1998.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Besides cultivation, the placing on the EU market of GMOs in the food and feed chain is subject to EU authorisation.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/>
              <a:t>More than 50 </a:t>
            </a:r>
            <a:r>
              <a:rPr lang="en-GB" b="1" dirty="0"/>
              <a:t>GMOs are authorised in the EU for food and feed uses (covering maize, cotton, soybean, oilseed rape, sugar beet)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119D41-3BE3-9D49-9E1F-61F24CB7D427}"/>
              </a:ext>
            </a:extLst>
          </p:cNvPr>
          <p:cNvSpPr txBox="1"/>
          <p:nvPr/>
        </p:nvSpPr>
        <p:spPr>
          <a:xfrm>
            <a:off x="797668" y="369651"/>
            <a:ext cx="7412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+mj-lt"/>
              </a:rPr>
              <a:t>Context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2393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787940"/>
            <a:ext cx="7886700" cy="49416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Public awareness of GMO/biotech is high in the EU</a:t>
            </a:r>
          </a:p>
          <a:p>
            <a:endParaRPr lang="en-GB" i="1" dirty="0">
              <a:cs typeface="Calibri"/>
            </a:endParaRP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85500F-9E28-B34B-B12A-BA5AB6EF3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306" y="1974715"/>
            <a:ext cx="6045200" cy="34034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195E76-4DEC-AF4C-AA48-1C4A6C131619}"/>
              </a:ext>
            </a:extLst>
          </p:cNvPr>
          <p:cNvSpPr txBox="1"/>
          <p:nvPr/>
        </p:nvSpPr>
        <p:spPr>
          <a:xfrm>
            <a:off x="700391" y="5729591"/>
            <a:ext cx="7247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EFSA Eurobarometer survey, 2019</a:t>
            </a:r>
          </a:p>
        </p:txBody>
      </p:sp>
    </p:spTree>
    <p:extLst>
      <p:ext uri="{BB962C8B-B14F-4D97-AF65-F5344CB8AC3E}">
        <p14:creationId xmlns:p14="http://schemas.microsoft.com/office/powerpoint/2010/main" val="3443580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915DE-9EBF-704E-9749-691FF8645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82494"/>
            <a:ext cx="7886700" cy="5194469"/>
          </a:xfrm>
        </p:spPr>
        <p:txBody>
          <a:bodyPr/>
          <a:lstStyle/>
          <a:p>
            <a:r>
              <a:rPr lang="en-US" dirty="0"/>
              <a:t>Public opposition to to GMO is high in the EU, although it varies from country to country.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EU Member States have the right to </a:t>
            </a:r>
            <a:r>
              <a:rPr lang="en-US" b="1" dirty="0"/>
              <a:t>opt out </a:t>
            </a:r>
            <a:r>
              <a:rPr lang="en-GB" dirty="0"/>
              <a:t>based on grounds such as environmental or agricultural policy objectives, or town and country-planning, land use, socio-economic impacts, co-existence and public policy.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 number of countries have invoked this right, including Bulgaria, France, Germany and Poland.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766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did your organisation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/>
              <a:t>EFSA </a:t>
            </a:r>
            <a:r>
              <a:rPr lang="en-GB" b="1" dirty="0"/>
              <a:t>engages directly </a:t>
            </a:r>
            <a:r>
              <a:rPr lang="en-GB" dirty="0"/>
              <a:t>with stakeholder groups (industry, NGOs etc) using various platforms to ensure maximum transparency and accountability in its work GMOs. </a:t>
            </a:r>
          </a:p>
          <a:p>
            <a:endParaRPr lang="en-GB" i="1" dirty="0">
              <a:cs typeface="Calibri" panose="020F0502020204030204"/>
            </a:endParaRPr>
          </a:p>
          <a:p>
            <a:r>
              <a:rPr lang="en-GB" dirty="0">
                <a:cs typeface="Calibri" panose="020F0502020204030204"/>
              </a:rPr>
              <a:t>EFSA has produced a number of communication materials – infographics, FAQs etc – to </a:t>
            </a:r>
            <a:r>
              <a:rPr lang="en-GB" b="1" dirty="0">
                <a:cs typeface="Calibri" panose="020F0502020204030204"/>
              </a:rPr>
              <a:t>explain the scientific basi</a:t>
            </a:r>
            <a:r>
              <a:rPr lang="en-GB" dirty="0">
                <a:cs typeface="Calibri" panose="020F0502020204030204"/>
              </a:rPr>
              <a:t>s of its work to consumers. </a:t>
            </a:r>
          </a:p>
          <a:p>
            <a:endParaRPr lang="en-GB" dirty="0">
              <a:cs typeface="Calibri" panose="020F0502020204030204"/>
            </a:endParaRPr>
          </a:p>
          <a:p>
            <a:r>
              <a:rPr lang="en-GB" dirty="0">
                <a:cs typeface="Calibri" panose="020F0502020204030204"/>
              </a:rPr>
              <a:t>EFSA </a:t>
            </a:r>
            <a:r>
              <a:rPr lang="en-GB" b="1" dirty="0">
                <a:cs typeface="Calibri" panose="020F0502020204030204"/>
              </a:rPr>
              <a:t>does not authorise </a:t>
            </a:r>
            <a:r>
              <a:rPr lang="en-GB" dirty="0">
                <a:cs typeface="Calibri" panose="020F0502020204030204"/>
              </a:rPr>
              <a:t>or advocate for GMOs/ biotechnology</a:t>
            </a:r>
          </a:p>
        </p:txBody>
      </p:sp>
    </p:spTree>
    <p:extLst>
      <p:ext uri="{BB962C8B-B14F-4D97-AF65-F5344CB8AC3E}">
        <p14:creationId xmlns:p14="http://schemas.microsoft.com/office/powerpoint/2010/main" val="781840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worked and what did not work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This is hard to evaluate without thorough pre- and post-publication surveying of opinions and attitudes.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Two </a:t>
            </a:r>
            <a:r>
              <a:rPr lang="en-GB" b="1" dirty="0"/>
              <a:t>videos</a:t>
            </a:r>
            <a:r>
              <a:rPr lang="en-GB" dirty="0"/>
              <a:t> (GM plants and GM animals) and an </a:t>
            </a:r>
            <a:r>
              <a:rPr lang="en-GB" b="1" dirty="0"/>
              <a:t>infographic</a:t>
            </a:r>
            <a:r>
              <a:rPr lang="en-GB" dirty="0"/>
              <a:t> were widely viewed and we received positive feedback from different sources. In general, educational institutions value these </a:t>
            </a:r>
            <a:r>
              <a:rPr lang="en-GB" b="1" dirty="0"/>
              <a:t>simple, accessible materials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2433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trike="sngStrike" dirty="0"/>
              <a:t>What do consumers need to know?</a:t>
            </a:r>
            <a:endParaRPr lang="en-U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strike="sngStrike" dirty="0"/>
              <a:t>In your country, what kind of things consumers </a:t>
            </a:r>
            <a:r>
              <a:rPr lang="en-GB" i="1" u="sng" strike="sngStrike" dirty="0"/>
              <a:t>need (not want) to know</a:t>
            </a:r>
            <a:r>
              <a:rPr lang="en-GB" i="1" strike="sngStrike" dirty="0"/>
              <a:t>, and how such information are provided.</a:t>
            </a:r>
            <a:endParaRPr lang="en-GB" i="1" strike="sngStrike" dirty="0">
              <a:cs typeface="Calibri"/>
            </a:endParaRPr>
          </a:p>
          <a:p>
            <a:r>
              <a:rPr lang="en-GB" i="1" strike="sngStrike" dirty="0"/>
              <a:t>Again, practical examples </a:t>
            </a:r>
            <a:r>
              <a:rPr lang="en-GB" i="1" u="sng" strike="sngStrike" dirty="0"/>
              <a:t>in your country</a:t>
            </a:r>
            <a:r>
              <a:rPr lang="en-GB" i="1" strike="sngStrike" dirty="0"/>
              <a:t> are important.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F3A6A4-CEF3-344A-A18D-CA7C113BE97B}"/>
              </a:ext>
            </a:extLst>
          </p:cNvPr>
          <p:cNvSpPr txBox="1"/>
          <p:nvPr/>
        </p:nvSpPr>
        <p:spPr>
          <a:xfrm>
            <a:off x="628650" y="4513634"/>
            <a:ext cx="76690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0000"/>
                </a:solidFill>
              </a:rPr>
              <a:t>Not applicable for EFSA</a:t>
            </a:r>
          </a:p>
        </p:txBody>
      </p:sp>
    </p:spTree>
    <p:extLst>
      <p:ext uri="{BB962C8B-B14F-4D97-AF65-F5344CB8AC3E}">
        <p14:creationId xmlns:p14="http://schemas.microsoft.com/office/powerpoint/2010/main" val="3975964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trike="sngStrike" dirty="0"/>
              <a:t>What do consumers want to know?</a:t>
            </a:r>
            <a:endParaRPr lang="en-U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strike="sngStrike" dirty="0"/>
              <a:t>In your country, what kind of things consumers </a:t>
            </a:r>
            <a:r>
              <a:rPr lang="en-GB" i="1" u="sng" strike="sngStrike" dirty="0"/>
              <a:t>want (not need) to know</a:t>
            </a:r>
            <a:r>
              <a:rPr lang="en-GB" i="1" strike="sngStrike" dirty="0"/>
              <a:t>, and how the information can be provided?</a:t>
            </a:r>
            <a:endParaRPr lang="en-GB" i="1" strike="sngStrike" dirty="0">
              <a:cs typeface="Calibri"/>
            </a:endParaRPr>
          </a:p>
          <a:p>
            <a:r>
              <a:rPr lang="en-GB" i="1" strike="sngStrike" dirty="0"/>
              <a:t>Again, practical examples in your country are important.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56639C-205F-2B46-842A-06E71D432976}"/>
              </a:ext>
            </a:extLst>
          </p:cNvPr>
          <p:cNvSpPr txBox="1"/>
          <p:nvPr/>
        </p:nvSpPr>
        <p:spPr>
          <a:xfrm>
            <a:off x="817123" y="4270443"/>
            <a:ext cx="769822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0000"/>
                </a:solidFill>
              </a:rPr>
              <a:t>Not applicable for EFSA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156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Examples: infographics, videos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FED526-93AD-8B40-B64C-EA911EF8CA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32" y="1384373"/>
            <a:ext cx="2649570" cy="26234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002327-192E-1643-8B63-53549E15B5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411116"/>
            <a:ext cx="3323063" cy="19919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A761B8-D749-6A4C-8170-D9FD175C0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895" y="4411116"/>
            <a:ext cx="3323063" cy="19919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E02FD0-0F8C-D24C-8F43-80C18A57EE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895" y="1390752"/>
            <a:ext cx="2793191" cy="261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27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9574DCA5E8CEA4E912B7198CE871E35" ma:contentTypeVersion="13" ma:contentTypeDescription="Creare un nuovo documento." ma:contentTypeScope="" ma:versionID="bdd6b253c11188ba75c4f0d95f2eb4a5">
  <xsd:schema xmlns:xsd="http://www.w3.org/2001/XMLSchema" xmlns:xs="http://www.w3.org/2001/XMLSchema" xmlns:p="http://schemas.microsoft.com/office/2006/metadata/properties" xmlns:ns3="8c2680b1-8717-4e17-af8a-c3c5948a3503" xmlns:ns4="3c9ac98d-36e3-464e-9a3d-571690e2b8cf" targetNamespace="http://schemas.microsoft.com/office/2006/metadata/properties" ma:root="true" ma:fieldsID="6e53da4794dc6bb3fd336e831eceeb35" ns3:_="" ns4:_="">
    <xsd:import namespace="8c2680b1-8717-4e17-af8a-c3c5948a3503"/>
    <xsd:import namespace="3c9ac98d-36e3-464e-9a3d-571690e2b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680b1-8717-4e17-af8a-c3c5948a350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suggerimento condivisione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ac98d-36e3-464e-9a3d-571690e2b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FB991E-1369-45B2-99A5-B391C48632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BFA101-67D8-4029-8692-2359369AD02E}">
  <ds:schemaRefs>
    <ds:schemaRef ds:uri="http://schemas.microsoft.com/office/infopath/2007/PartnerControls"/>
    <ds:schemaRef ds:uri="3c9ac98d-36e3-464e-9a3d-571690e2b8cf"/>
    <ds:schemaRef ds:uri="http://schemas.microsoft.com/office/2006/documentManagement/types"/>
    <ds:schemaRef ds:uri="http://schemas.microsoft.com/office/2006/metadata/properties"/>
    <ds:schemaRef ds:uri="http://purl.org/dc/terms/"/>
    <ds:schemaRef ds:uri="8c2680b1-8717-4e17-af8a-c3c5948a3503"/>
    <ds:schemaRef ds:uri="http://purl.org/dc/dcmitype/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A967913-DFE7-4B48-A365-207CCECFDE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2680b1-8717-4e17-af8a-c3c5948a3503"/>
    <ds:schemaRef ds:uri="3c9ac98d-36e3-464e-9a3d-571690e2b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1777</TotalTime>
  <Words>449</Words>
  <Application>Microsoft Macintosh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Matthew Ramon Team leader, External Engagement</vt:lpstr>
      <vt:lpstr>PowerPoint Presentation</vt:lpstr>
      <vt:lpstr>PowerPoint Presentation</vt:lpstr>
      <vt:lpstr>PowerPoint Presentation</vt:lpstr>
      <vt:lpstr>What did your organisation do?</vt:lpstr>
      <vt:lpstr>What worked and what did not work for you?</vt:lpstr>
      <vt:lpstr>What do consumers need to know?</vt:lpstr>
      <vt:lpstr>What do consumers want to know?</vt:lpstr>
      <vt:lpstr>Examples: infographics, videos</vt:lpstr>
      <vt:lpstr>Messages for the toolkit</vt:lpstr>
    </vt:vector>
  </TitlesOfParts>
  <Company>FAO of the UN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good practices and key messages on food biotechnologies</dc:title>
  <dc:creator>Shiraishi, Kosuke (AGFF)</dc:creator>
  <cp:lastModifiedBy>Simon Terry</cp:lastModifiedBy>
  <cp:revision>149</cp:revision>
  <dcterms:created xsi:type="dcterms:W3CDTF">2020-05-18T19:16:23Z</dcterms:created>
  <dcterms:modified xsi:type="dcterms:W3CDTF">2020-06-09T06:58:23Z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0x01010069574DCA5E8CEA4E912B7198CE871E35</vt:lpwstr>
  </property>
</Properties>
</file>