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2" r:id="rId5"/>
    <p:sldMasterId id="2147483684" r:id="rId6"/>
  </p:sldMasterIdLst>
  <p:notesMasterIdLst>
    <p:notesMasterId r:id="rId16"/>
  </p:notesMasterIdLst>
  <p:sldIdLst>
    <p:sldId id="603" r:id="rId7"/>
    <p:sldId id="604" r:id="rId8"/>
    <p:sldId id="605" r:id="rId9"/>
    <p:sldId id="606" r:id="rId10"/>
    <p:sldId id="607" r:id="rId11"/>
    <p:sldId id="608" r:id="rId12"/>
    <p:sldId id="609" r:id="rId13"/>
    <p:sldId id="611" r:id="rId14"/>
    <p:sldId id="601"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tin" initials="MB" lastIdx="3" clrIdx="0">
    <p:extLst>
      <p:ext uri="{19B8F6BF-5375-455C-9EA6-DF929625EA0E}">
        <p15:presenceInfo xmlns:p15="http://schemas.microsoft.com/office/powerpoint/2012/main" userId="Marti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961" autoAdjust="0"/>
    <p:restoredTop sz="94660"/>
  </p:normalViewPr>
  <p:slideViewPr>
    <p:cSldViewPr snapToGrid="0">
      <p:cViewPr varScale="1">
        <p:scale>
          <a:sx n="96" d="100"/>
          <a:sy n="96" d="100"/>
        </p:scale>
        <p:origin x="173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2B7A65-B753-4BCF-A7B5-9E725646F635}" type="datetimeFigureOut">
              <a:rPr lang="en-US" smtClean="0"/>
              <a:t>6/10/20</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D10C10-C9CE-40EA-B98E-B6B9E6B54514}" type="slidenum">
              <a:rPr lang="en-US" smtClean="0"/>
              <a:t>‹#›</a:t>
            </a:fld>
            <a:endParaRPr lang="en-US" dirty="0"/>
          </a:p>
        </p:txBody>
      </p:sp>
    </p:spTree>
    <p:extLst>
      <p:ext uri="{BB962C8B-B14F-4D97-AF65-F5344CB8AC3E}">
        <p14:creationId xmlns:p14="http://schemas.microsoft.com/office/powerpoint/2010/main" val="7681441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B34B303-3566-4215-A748-41278F839E64}"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31478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0961FA-73B6-45AD-9E25-A171FCF2234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197996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0398674-EA40-431D-BCEC-BD19F0E16EC3}" type="datetimeFigureOut">
              <a:rPr lang="en-US" smtClean="0"/>
              <a:t>6/10/20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1971218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398674-EA40-431D-BCEC-BD19F0E16EC3}" type="datetimeFigureOut">
              <a:rPr lang="en-US" smtClean="0"/>
              <a:t>6/10/20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1213646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398674-EA40-431D-BCEC-BD19F0E16EC3}" type="datetimeFigureOut">
              <a:rPr lang="en-US" smtClean="0"/>
              <a:t>6/10/20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23650927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t="14883" b="20241"/>
          <a:stretch>
            <a:fillRect/>
          </a:stretch>
        </p:blipFill>
        <p:spPr bwMode="auto">
          <a:xfrm>
            <a:off x="904875" y="152400"/>
            <a:ext cx="7731125" cy="623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Date Placeholder 3"/>
          <p:cNvSpPr>
            <a:spLocks noGrp="1"/>
          </p:cNvSpPr>
          <p:nvPr>
            <p:ph type="dt" sz="half" idx="10"/>
          </p:nvPr>
        </p:nvSpPr>
        <p:spPr/>
        <p:txBody>
          <a:bodyPr/>
          <a:lstStyle>
            <a:lvl1pPr>
              <a:defRPr/>
            </a:lvl1pPr>
          </a:lstStyle>
          <a:p>
            <a:pPr>
              <a:defRPr/>
            </a:pPr>
            <a:fld id="{218E917F-6EFB-4665-80C7-F8EA3376E056}" type="datetimeFigureOut">
              <a:rPr lang="en-US">
                <a:solidFill>
                  <a:prstClr val="black">
                    <a:tint val="75000"/>
                  </a:prstClr>
                </a:solidFill>
              </a:rPr>
              <a:pPr>
                <a:defRPr/>
              </a:pPr>
              <a:t>6/10/20</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B8C4C1D-4C43-4992-91C0-803F6FADD32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646600563"/>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FC6DCF3A-DA2E-436C-ADC6-C4DAB46AE29D}" type="datetimeFigureOut">
              <a:rPr lang="en-US">
                <a:solidFill>
                  <a:prstClr val="black">
                    <a:tint val="75000"/>
                  </a:prstClr>
                </a:solidFill>
              </a:rPr>
              <a:pPr>
                <a:defRPr/>
              </a:pPr>
              <a:t>6/10/20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2B49F32-80F9-4801-BF82-31F9594C4CAF}"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91622073"/>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2B665329-8382-49F4-ACC7-447B48E116D9}" type="datetimeFigureOut">
              <a:rPr lang="en-US">
                <a:solidFill>
                  <a:prstClr val="black">
                    <a:tint val="75000"/>
                  </a:prstClr>
                </a:solidFill>
              </a:rPr>
              <a:pPr>
                <a:defRPr/>
              </a:pPr>
              <a:t>6/10/20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64F2CB2-69B2-4250-89B3-BC4240E9B36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042335906"/>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0CA636DE-673A-4712-9E8D-B21C5DD26FEE}" type="datetimeFigureOut">
              <a:rPr lang="en-US">
                <a:solidFill>
                  <a:prstClr val="black">
                    <a:tint val="75000"/>
                  </a:prstClr>
                </a:solidFill>
              </a:rPr>
              <a:pPr>
                <a:defRPr/>
              </a:pPr>
              <a:t>6/10/20</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F597F0A-3CD9-4D10-AC7E-84692D085A0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796489778"/>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5" descr="bio"/>
          <p:cNvPicPr>
            <a:picLocks noChangeAspect="1" noChangeArrowheads="1"/>
          </p:cNvPicPr>
          <p:nvPr userDrawn="1"/>
        </p:nvPicPr>
        <p:blipFill>
          <a:blip r:embed="rId2">
            <a:extLst>
              <a:ext uri="{28A0092B-C50C-407E-A947-70E740481C1C}">
                <a14:useLocalDpi xmlns:a14="http://schemas.microsoft.com/office/drawing/2010/main" val="0"/>
              </a:ext>
            </a:extLst>
          </a:blip>
          <a:srcRect t="94226"/>
          <a:stretch>
            <a:fillRect/>
          </a:stretch>
        </p:blipFill>
        <p:spPr bwMode="auto">
          <a:xfrm>
            <a:off x="0" y="6242050"/>
            <a:ext cx="91440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6"/>
          <p:cNvSpPr>
            <a:spLocks noGrp="1"/>
          </p:cNvSpPr>
          <p:nvPr>
            <p:ph type="dt" sz="half" idx="10"/>
          </p:nvPr>
        </p:nvSpPr>
        <p:spPr/>
        <p:txBody>
          <a:bodyPr/>
          <a:lstStyle>
            <a:lvl1pPr>
              <a:defRPr/>
            </a:lvl1pPr>
          </a:lstStyle>
          <a:p>
            <a:pPr>
              <a:defRPr/>
            </a:pPr>
            <a:fld id="{B775534D-C735-48D6-B820-A58EF3EDC402}" type="datetimeFigureOut">
              <a:rPr lang="en-US">
                <a:solidFill>
                  <a:prstClr val="black">
                    <a:tint val="75000"/>
                  </a:prstClr>
                </a:solidFill>
              </a:rPr>
              <a:pPr>
                <a:defRPr/>
              </a:pPr>
              <a:t>6/10/20</a:t>
            </a:fld>
            <a:endParaRPr lang="en-US">
              <a:solidFill>
                <a:prstClr val="black">
                  <a:tint val="75000"/>
                </a:prstClr>
              </a:solidFill>
            </a:endParaRPr>
          </a:p>
        </p:txBody>
      </p:sp>
      <p:sp>
        <p:nvSpPr>
          <p:cNvPr id="9" name="Footer Placeholder 7"/>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10" name="Slide Number Placeholder 8"/>
          <p:cNvSpPr>
            <a:spLocks noGrp="1"/>
          </p:cNvSpPr>
          <p:nvPr>
            <p:ph type="sldNum" sz="quarter" idx="12"/>
          </p:nvPr>
        </p:nvSpPr>
        <p:spPr/>
        <p:txBody>
          <a:bodyPr/>
          <a:lstStyle>
            <a:lvl1pPr>
              <a:defRPr/>
            </a:lvl1pPr>
          </a:lstStyle>
          <a:p>
            <a:pPr>
              <a:defRPr/>
            </a:pPr>
            <a:fld id="{4A83960C-794D-4493-9A98-F5E30025B053}"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748198596"/>
      </p:ext>
    </p:extLst>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40AE7DDF-D381-46BF-BFDF-CB50B3FAA3F9}" type="datetimeFigureOut">
              <a:rPr lang="en-US">
                <a:solidFill>
                  <a:prstClr val="black">
                    <a:tint val="75000"/>
                  </a:prstClr>
                </a:solidFill>
              </a:rPr>
              <a:pPr>
                <a:defRPr/>
              </a:pPr>
              <a:t>6/10/20</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0B8EA606-9251-4EF7-82E3-F99598CF989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99148172"/>
      </p:ext>
    </p:extLst>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1682397-58B5-4C03-B4BB-CE3102E34052}" type="datetimeFigureOut">
              <a:rPr lang="en-US">
                <a:solidFill>
                  <a:prstClr val="black">
                    <a:tint val="75000"/>
                  </a:prstClr>
                </a:solidFill>
              </a:rPr>
              <a:pPr>
                <a:defRPr/>
              </a:pPr>
              <a:t>6/10/20</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7A433158-65B2-43D2-93DB-1015AC245BC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652121942"/>
      </p:ext>
    </p:extLst>
  </p:cSld>
  <p:clrMapOvr>
    <a:masterClrMapping/>
  </p:clrMapOvr>
  <p:transition>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16B307C4-83F1-4698-B522-4558C0073D7C}" type="datetimeFigureOut">
              <a:rPr lang="en-US">
                <a:solidFill>
                  <a:prstClr val="black">
                    <a:tint val="75000"/>
                  </a:prstClr>
                </a:solidFill>
              </a:rPr>
              <a:pPr>
                <a:defRPr/>
              </a:pPr>
              <a:t>6/10/20</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33DAFCF-C4DD-4D79-A7F6-8606AC89FA1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06919194"/>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398674-EA40-431D-BCEC-BD19F0E16EC3}" type="datetimeFigureOut">
              <a:rPr lang="en-US" smtClean="0"/>
              <a:t>6/10/20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32007876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BE3D4EBA-72C3-4661-9167-D933DB554E7F}" type="datetimeFigureOut">
              <a:rPr lang="en-US">
                <a:solidFill>
                  <a:prstClr val="black">
                    <a:tint val="75000"/>
                  </a:prstClr>
                </a:solidFill>
              </a:rPr>
              <a:pPr>
                <a:defRPr/>
              </a:pPr>
              <a:t>6/10/20</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6C46D204-FF85-4635-AE36-2A0E556F516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357471330"/>
      </p:ext>
    </p:extLst>
  </p:cSld>
  <p:clrMapOvr>
    <a:masterClrMapping/>
  </p:clrMapOvr>
  <p:transitio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D73416-A8EC-4158-BA4D-4FFB4E118208}" type="datetimeFigureOut">
              <a:rPr lang="en-US">
                <a:solidFill>
                  <a:prstClr val="black">
                    <a:tint val="75000"/>
                  </a:prstClr>
                </a:solidFill>
              </a:rPr>
              <a:pPr>
                <a:defRPr/>
              </a:pPr>
              <a:t>6/10/20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77669CC-6B46-4B0D-9F08-F4B732BEAEA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221209177"/>
      </p:ext>
    </p:extLst>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84A129E8-49B6-436F-B0F2-780A0DCCE0E2}" type="datetimeFigureOut">
              <a:rPr lang="en-US">
                <a:solidFill>
                  <a:prstClr val="black">
                    <a:tint val="75000"/>
                  </a:prstClr>
                </a:solidFill>
              </a:rPr>
              <a:pPr>
                <a:defRPr/>
              </a:pPr>
              <a:t>6/10/20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394F1E3-3C9F-4A45-9475-5FAB35D8A75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784747288"/>
      </p:ext>
    </p:extLst>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t="14883" b="20241"/>
          <a:stretch>
            <a:fillRect/>
          </a:stretch>
        </p:blipFill>
        <p:spPr bwMode="auto">
          <a:xfrm>
            <a:off x="904875" y="152400"/>
            <a:ext cx="7731125" cy="6230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Date Placeholder 3"/>
          <p:cNvSpPr>
            <a:spLocks noGrp="1"/>
          </p:cNvSpPr>
          <p:nvPr>
            <p:ph type="dt" sz="half" idx="10"/>
          </p:nvPr>
        </p:nvSpPr>
        <p:spPr/>
        <p:txBody>
          <a:bodyPr/>
          <a:lstStyle>
            <a:lvl1pPr>
              <a:defRPr smtClean="0"/>
            </a:lvl1pPr>
          </a:lstStyle>
          <a:p>
            <a:pPr>
              <a:defRPr/>
            </a:pPr>
            <a:fld id="{1372792C-1620-4BAA-A4FA-18D65F0E257B}" type="datetime1">
              <a:rPr lang="en-US"/>
              <a:pPr>
                <a:defRPr/>
              </a:pPr>
              <a:t>6/10/20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smtClean="0"/>
            </a:lvl1pPr>
          </a:lstStyle>
          <a:p>
            <a:pPr>
              <a:defRPr/>
            </a:pPr>
            <a:fld id="{4FE44C19-D433-40EC-9DAC-DF3583A3EE47}" type="slidenum">
              <a:rPr lang="en-US"/>
              <a:pPr>
                <a:defRPr/>
              </a:pPr>
              <a:t>‹#›</a:t>
            </a:fld>
            <a:endParaRPr lang="en-US"/>
          </a:p>
        </p:txBody>
      </p:sp>
    </p:spTree>
    <p:extLst>
      <p:ext uri="{BB962C8B-B14F-4D97-AF65-F5344CB8AC3E}">
        <p14:creationId xmlns:p14="http://schemas.microsoft.com/office/powerpoint/2010/main" val="2029646687"/>
      </p:ext>
    </p:extLst>
  </p:cSld>
  <p:clrMapOvr>
    <a:masterClrMapping/>
  </p:clrMapOvr>
  <p:transition>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6257239-772C-4392-A0C5-96E189324CEA}" type="datetime1">
              <a:rPr lang="en-US"/>
              <a:pPr>
                <a:defRPr/>
              </a:pPr>
              <a:t>6/10/20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4C85A254-4E09-4279-8A96-BA637429B5D0}" type="slidenum">
              <a:rPr lang="en-US"/>
              <a:pPr>
                <a:defRPr/>
              </a:pPr>
              <a:t>‹#›</a:t>
            </a:fld>
            <a:endParaRPr lang="en-US"/>
          </a:p>
        </p:txBody>
      </p:sp>
    </p:spTree>
    <p:extLst>
      <p:ext uri="{BB962C8B-B14F-4D97-AF65-F5344CB8AC3E}">
        <p14:creationId xmlns:p14="http://schemas.microsoft.com/office/powerpoint/2010/main" val="1742089758"/>
      </p:ext>
    </p:extLst>
  </p:cSld>
  <p:clrMapOvr>
    <a:masterClrMapping/>
  </p:clrMapOvr>
  <p:transition>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49F741AC-1A1B-4873-B980-47524F221335}" type="datetime1">
              <a:rPr lang="en-US"/>
              <a:pPr>
                <a:defRPr/>
              </a:pPr>
              <a:t>6/10/20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9D0BEEF-8D0E-45FF-8679-BC67F3CA76A4}" type="slidenum">
              <a:rPr lang="en-US"/>
              <a:pPr>
                <a:defRPr/>
              </a:pPr>
              <a:t>‹#›</a:t>
            </a:fld>
            <a:endParaRPr lang="en-US"/>
          </a:p>
        </p:txBody>
      </p:sp>
    </p:spTree>
    <p:extLst>
      <p:ext uri="{BB962C8B-B14F-4D97-AF65-F5344CB8AC3E}">
        <p14:creationId xmlns:p14="http://schemas.microsoft.com/office/powerpoint/2010/main" val="1857391838"/>
      </p:ext>
    </p:extLst>
  </p:cSld>
  <p:clrMapOvr>
    <a:masterClrMapping/>
  </p:clrMapOvr>
  <p:transition>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1F631B77-6C16-4B1B-B656-A0ED27434C98}" type="datetime1">
              <a:rPr lang="en-US"/>
              <a:pPr>
                <a:defRPr/>
              </a:pPr>
              <a:t>6/10/20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2EAE2487-6DED-46E0-8545-FE4CA877E8A4}" type="slidenum">
              <a:rPr lang="en-US"/>
              <a:pPr>
                <a:defRPr/>
              </a:pPr>
              <a:t>‹#›</a:t>
            </a:fld>
            <a:endParaRPr lang="en-US"/>
          </a:p>
        </p:txBody>
      </p:sp>
    </p:spTree>
    <p:extLst>
      <p:ext uri="{BB962C8B-B14F-4D97-AF65-F5344CB8AC3E}">
        <p14:creationId xmlns:p14="http://schemas.microsoft.com/office/powerpoint/2010/main" val="2382399380"/>
      </p:ext>
    </p:extLst>
  </p:cSld>
  <p:clrMapOvr>
    <a:masterClrMapping/>
  </p:clrMapOvr>
  <p:transition>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5" descr="bio"/>
          <p:cNvPicPr>
            <a:picLocks noChangeAspect="1" noChangeArrowheads="1"/>
          </p:cNvPicPr>
          <p:nvPr userDrawn="1"/>
        </p:nvPicPr>
        <p:blipFill>
          <a:blip r:embed="rId2">
            <a:extLst>
              <a:ext uri="{28A0092B-C50C-407E-A947-70E740481C1C}">
                <a14:useLocalDpi xmlns:a14="http://schemas.microsoft.com/office/drawing/2010/main" val="0"/>
              </a:ext>
            </a:extLst>
          </a:blip>
          <a:srcRect t="94226"/>
          <a:stretch>
            <a:fillRect/>
          </a:stretch>
        </p:blipFill>
        <p:spPr bwMode="auto">
          <a:xfrm>
            <a:off x="0" y="6242050"/>
            <a:ext cx="91440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6"/>
          <p:cNvSpPr>
            <a:spLocks noGrp="1"/>
          </p:cNvSpPr>
          <p:nvPr>
            <p:ph type="dt" sz="half" idx="10"/>
          </p:nvPr>
        </p:nvSpPr>
        <p:spPr/>
        <p:txBody>
          <a:bodyPr/>
          <a:lstStyle>
            <a:lvl1pPr>
              <a:defRPr smtClean="0"/>
            </a:lvl1pPr>
          </a:lstStyle>
          <a:p>
            <a:pPr>
              <a:defRPr/>
            </a:pPr>
            <a:fld id="{C85DD240-992F-4C00-A556-F25BF9C8C233}" type="datetime1">
              <a:rPr lang="en-US"/>
              <a:pPr>
                <a:defRPr/>
              </a:pPr>
              <a:t>6/10/20</a:t>
            </a:fld>
            <a:endParaRPr lang="en-US"/>
          </a:p>
        </p:txBody>
      </p:sp>
      <p:sp>
        <p:nvSpPr>
          <p:cNvPr id="9" name="Footer Placeholder 7"/>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10" name="Slide Number Placeholder 8"/>
          <p:cNvSpPr>
            <a:spLocks noGrp="1"/>
          </p:cNvSpPr>
          <p:nvPr>
            <p:ph type="sldNum" sz="quarter" idx="12"/>
          </p:nvPr>
        </p:nvSpPr>
        <p:spPr/>
        <p:txBody>
          <a:bodyPr/>
          <a:lstStyle>
            <a:lvl1pPr>
              <a:defRPr smtClean="0"/>
            </a:lvl1pPr>
          </a:lstStyle>
          <a:p>
            <a:pPr>
              <a:defRPr/>
            </a:pPr>
            <a:fld id="{FC452596-AC0C-4858-BC9B-DCB5CAEAA5A3}" type="slidenum">
              <a:rPr lang="en-US"/>
              <a:pPr>
                <a:defRPr/>
              </a:pPr>
              <a:t>‹#›</a:t>
            </a:fld>
            <a:endParaRPr lang="en-US"/>
          </a:p>
        </p:txBody>
      </p:sp>
    </p:spTree>
    <p:extLst>
      <p:ext uri="{BB962C8B-B14F-4D97-AF65-F5344CB8AC3E}">
        <p14:creationId xmlns:p14="http://schemas.microsoft.com/office/powerpoint/2010/main" val="2611266977"/>
      </p:ext>
    </p:extLst>
  </p:cSld>
  <p:clrMapOvr>
    <a:masterClrMapping/>
  </p:clrMapOvr>
  <p:transition>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15658E69-0599-4E4D-ADFB-DE24A8866C0F}" type="datetime1">
              <a:rPr lang="en-US"/>
              <a:pPr>
                <a:defRPr/>
              </a:pPr>
              <a:t>6/10/20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82E203EC-2A92-4F82-97D8-7750F98B1C99}" type="slidenum">
              <a:rPr lang="en-US"/>
              <a:pPr>
                <a:defRPr/>
              </a:pPr>
              <a:t>‹#›</a:t>
            </a:fld>
            <a:endParaRPr lang="en-US"/>
          </a:p>
        </p:txBody>
      </p:sp>
    </p:spTree>
    <p:extLst>
      <p:ext uri="{BB962C8B-B14F-4D97-AF65-F5344CB8AC3E}">
        <p14:creationId xmlns:p14="http://schemas.microsoft.com/office/powerpoint/2010/main" val="3722484816"/>
      </p:ext>
    </p:extLst>
  </p:cSld>
  <p:clrMapOvr>
    <a:masterClrMapping/>
  </p:clrMapOvr>
  <p:transition>
    <p:wipe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EE0F47A-1208-41CD-AE9A-972BF8AA7923}" type="datetime1">
              <a:rPr lang="en-US"/>
              <a:pPr>
                <a:defRPr/>
              </a:pPr>
              <a:t>6/10/20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5876AC6A-EA69-48CB-920B-8545A80AC46B}" type="slidenum">
              <a:rPr lang="en-US"/>
              <a:pPr>
                <a:defRPr/>
              </a:pPr>
              <a:t>‹#›</a:t>
            </a:fld>
            <a:endParaRPr lang="en-US"/>
          </a:p>
        </p:txBody>
      </p:sp>
    </p:spTree>
    <p:extLst>
      <p:ext uri="{BB962C8B-B14F-4D97-AF65-F5344CB8AC3E}">
        <p14:creationId xmlns:p14="http://schemas.microsoft.com/office/powerpoint/2010/main" val="4004105421"/>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0398674-EA40-431D-BCEC-BD19F0E16EC3}" type="datetimeFigureOut">
              <a:rPr lang="en-US" smtClean="0"/>
              <a:t>6/10/20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471353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94342D6F-2AD4-4A97-88F1-186687FE5DED}" type="datetime1">
              <a:rPr lang="en-US"/>
              <a:pPr>
                <a:defRPr/>
              </a:pPr>
              <a:t>6/10/20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D5AD094B-87E3-43F3-855C-94625840DB18}" type="slidenum">
              <a:rPr lang="en-US"/>
              <a:pPr>
                <a:defRPr/>
              </a:pPr>
              <a:t>‹#›</a:t>
            </a:fld>
            <a:endParaRPr lang="en-US"/>
          </a:p>
        </p:txBody>
      </p:sp>
    </p:spTree>
    <p:extLst>
      <p:ext uri="{BB962C8B-B14F-4D97-AF65-F5344CB8AC3E}">
        <p14:creationId xmlns:p14="http://schemas.microsoft.com/office/powerpoint/2010/main" val="1393314850"/>
      </p:ext>
    </p:extLst>
  </p:cSld>
  <p:clrMapOvr>
    <a:masterClrMapping/>
  </p:clrMapOvr>
  <p:transition>
    <p:wipe dir="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E14947C6-8662-4309-BFE0-46328F4FEB93}" type="datetime1">
              <a:rPr lang="en-US"/>
              <a:pPr>
                <a:defRPr/>
              </a:pPr>
              <a:t>6/10/20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CBA5D9-7C20-47AF-ABDC-B51FC5966A00}" type="slidenum">
              <a:rPr lang="en-US"/>
              <a:pPr>
                <a:defRPr/>
              </a:pPr>
              <a:t>‹#›</a:t>
            </a:fld>
            <a:endParaRPr lang="en-US"/>
          </a:p>
        </p:txBody>
      </p:sp>
    </p:spTree>
    <p:extLst>
      <p:ext uri="{BB962C8B-B14F-4D97-AF65-F5344CB8AC3E}">
        <p14:creationId xmlns:p14="http://schemas.microsoft.com/office/powerpoint/2010/main" val="2273450505"/>
      </p:ext>
    </p:extLst>
  </p:cSld>
  <p:clrMapOvr>
    <a:masterClrMapping/>
  </p:clrMapOvr>
  <p:transition>
    <p:wipe dir="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B6CE15C-CE1D-417A-8FD1-1A7E35F6876D}" type="datetime1">
              <a:rPr lang="en-US"/>
              <a:pPr>
                <a:defRPr/>
              </a:pPr>
              <a:t>6/10/20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B5A57BA-E249-4CB2-A111-87069D2AFFC1}" type="slidenum">
              <a:rPr lang="en-US"/>
              <a:pPr>
                <a:defRPr/>
              </a:pPr>
              <a:t>‹#›</a:t>
            </a:fld>
            <a:endParaRPr lang="en-US"/>
          </a:p>
        </p:txBody>
      </p:sp>
    </p:spTree>
    <p:extLst>
      <p:ext uri="{BB962C8B-B14F-4D97-AF65-F5344CB8AC3E}">
        <p14:creationId xmlns:p14="http://schemas.microsoft.com/office/powerpoint/2010/main" val="3621572159"/>
      </p:ext>
    </p:extLst>
  </p:cSld>
  <p:clrMapOvr>
    <a:masterClrMapping/>
  </p:clrMapOvr>
  <p:transition>
    <p:wipe dir="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8D0C405-5215-41ED-B1D8-9BB4ACE3A12C}" type="datetime1">
              <a:rPr lang="en-US"/>
              <a:pPr>
                <a:defRPr/>
              </a:pPr>
              <a:t>6/10/20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4FFAEB2-CB40-444B-8404-37769C913766}" type="slidenum">
              <a:rPr lang="en-US"/>
              <a:pPr>
                <a:defRPr/>
              </a:pPr>
              <a:t>‹#›</a:t>
            </a:fld>
            <a:endParaRPr lang="en-US"/>
          </a:p>
        </p:txBody>
      </p:sp>
    </p:spTree>
    <p:extLst>
      <p:ext uri="{BB962C8B-B14F-4D97-AF65-F5344CB8AC3E}">
        <p14:creationId xmlns:p14="http://schemas.microsoft.com/office/powerpoint/2010/main" val="2961710096"/>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0398674-EA40-431D-BCEC-BD19F0E16EC3}" type="datetimeFigureOut">
              <a:rPr lang="en-US" smtClean="0"/>
              <a:t>6/10/20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2973676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0398674-EA40-431D-BCEC-BD19F0E16EC3}" type="datetimeFigureOut">
              <a:rPr lang="en-US" smtClean="0"/>
              <a:t>6/10/20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3926955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0398674-EA40-431D-BCEC-BD19F0E16EC3}" type="datetimeFigureOut">
              <a:rPr lang="en-US" smtClean="0"/>
              <a:t>6/10/20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4267244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398674-EA40-431D-BCEC-BD19F0E16EC3}" type="datetimeFigureOut">
              <a:rPr lang="en-US" smtClean="0"/>
              <a:t>6/10/20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2752023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0398674-EA40-431D-BCEC-BD19F0E16EC3}" type="datetimeFigureOut">
              <a:rPr lang="en-US" smtClean="0"/>
              <a:t>6/10/20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3967250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0398674-EA40-431D-BCEC-BD19F0E16EC3}" type="datetimeFigureOut">
              <a:rPr lang="en-US" smtClean="0"/>
              <a:t>6/10/20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19786267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398674-EA40-431D-BCEC-BD19F0E16EC3}" type="datetimeFigureOut">
              <a:rPr lang="en-US" smtClean="0"/>
              <a:t>6/10/20</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FB6ADE-E430-4CF4-B4D7-5758AB782480}" type="slidenum">
              <a:rPr lang="en-US" smtClean="0"/>
              <a:t>‹#›</a:t>
            </a:fld>
            <a:endParaRPr lang="en-US" dirty="0"/>
          </a:p>
        </p:txBody>
      </p:sp>
    </p:spTree>
    <p:extLst>
      <p:ext uri="{BB962C8B-B14F-4D97-AF65-F5344CB8AC3E}">
        <p14:creationId xmlns:p14="http://schemas.microsoft.com/office/powerpoint/2010/main" val="181034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03263" y="315913"/>
            <a:ext cx="7735887" cy="623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7FFC9608-38AF-4331-AF91-6E7710B75317}" type="datetimeFigureOut">
              <a:rPr lang="en-US">
                <a:solidFill>
                  <a:prstClr val="black">
                    <a:tint val="75000"/>
                  </a:prstClr>
                </a:solidFill>
              </a:rPr>
              <a:pPr>
                <a:defRPr/>
              </a:pPr>
              <a:t>6/10/20</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972ADCD-3BB9-4355-96D0-DF125E14F1BB}" type="slidenum">
              <a:rPr lang="en-US">
                <a:solidFill>
                  <a:prstClr val="black">
                    <a:tint val="75000"/>
                  </a:prstClr>
                </a:solidFill>
              </a:rPr>
              <a:pPr>
                <a:defRPr/>
              </a:pPr>
              <a:t>‹#›</a:t>
            </a:fld>
            <a:endParaRPr lang="en-US">
              <a:solidFill>
                <a:prstClr val="black">
                  <a:tint val="75000"/>
                </a:prstClr>
              </a:solidFill>
            </a:endParaRPr>
          </a:p>
        </p:txBody>
      </p:sp>
      <p:pic>
        <p:nvPicPr>
          <p:cNvPr id="1032" name="Picture 3"/>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588" y="6242050"/>
            <a:ext cx="9144001"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655200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wipe dir="r"/>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03263" y="315913"/>
            <a:ext cx="7735887" cy="6230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smtClean="0">
                <a:solidFill>
                  <a:srgbClr val="898989"/>
                </a:solidFill>
              </a:defRPr>
            </a:lvl1pPr>
          </a:lstStyle>
          <a:p>
            <a:pPr>
              <a:defRPr/>
            </a:pPr>
            <a:fld id="{835AB03E-B453-4C20-A4F6-4D1558EE6C36}" type="datetime1">
              <a:rPr lang="en-US">
                <a:latin typeface="Calibri" panose="020F0502020204030204" pitchFamily="34" charset="0"/>
                <a:ea typeface="MS PGothic" panose="020B0600070205080204" pitchFamily="34" charset="-128"/>
              </a:rPr>
              <a:pPr>
                <a:defRPr/>
              </a:pPr>
              <a:t>6/10/20</a:t>
            </a:fld>
            <a:endParaRPr lang="en-US">
              <a:latin typeface="Calibri" panose="020F0502020204030204" pitchFamily="34" charset="0"/>
              <a:ea typeface="MS PGothic" panose="020B0600070205080204" pitchFamily="34" charset="-128"/>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43323DE4-72E7-4A3A-B839-FA88E315A4CD}" type="slidenum">
              <a:rPr lang="en-US">
                <a:latin typeface="Calibri" panose="020F0502020204030204" pitchFamily="34" charset="0"/>
                <a:ea typeface="MS PGothic" panose="020B0600070205080204" pitchFamily="34" charset="-128"/>
              </a:rPr>
              <a:pPr>
                <a:defRPr/>
              </a:pPr>
              <a:t>‹#›</a:t>
            </a:fld>
            <a:endParaRPr lang="en-US">
              <a:latin typeface="Calibri" panose="020F0502020204030204" pitchFamily="34" charset="0"/>
              <a:ea typeface="MS PGothic" panose="020B0600070205080204" pitchFamily="34" charset="-128"/>
            </a:endParaRPr>
          </a:p>
        </p:txBody>
      </p:sp>
      <p:pic>
        <p:nvPicPr>
          <p:cNvPr id="1032" name="Picture 3"/>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588" y="6242050"/>
            <a:ext cx="9144001" cy="61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115418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wipe dir="r"/>
  </p:transition>
  <p:hf hdr="0"/>
  <p:txStyles>
    <p:title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2pPr>
      <a:lvl3pPr algn="ctr"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3pPr>
      <a:lvl4pPr algn="ctr"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4pPr>
      <a:lvl5pPr algn="ctr"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5pPr>
      <a:lvl6pPr marL="457200" algn="ctr"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biosafetykenya.go.ke/" TargetMode="External"/><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100" y="3072348"/>
            <a:ext cx="9144000" cy="2954655"/>
          </a:xfrm>
          <a:prstGeom prst="rect">
            <a:avLst/>
          </a:prstGeom>
          <a:noFill/>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1200" cap="none" spc="0" normalizeH="0" baseline="0" noProof="0" dirty="0">
                <a:ln>
                  <a:noFill/>
                </a:ln>
                <a:solidFill>
                  <a:prstClr val="black"/>
                </a:solidFill>
                <a:effectLst/>
                <a:uLnTx/>
                <a:uFillTx/>
                <a:latin typeface="Calibri"/>
                <a:ea typeface="Tahoma" panose="020B0604030504040204" pitchFamily="34" charset="0"/>
                <a:cs typeface="Tahoma" panose="020B0604030504040204" pitchFamily="34" charset="0"/>
              </a:rPr>
              <a:t> </a:t>
            </a:r>
            <a:r>
              <a:rPr lang="en-US" sz="3400" b="1" dirty="0">
                <a:solidFill>
                  <a:srgbClr val="F79646">
                    <a:lumMod val="75000"/>
                  </a:srgbClr>
                </a:solidFill>
                <a:latin typeface="Calibri"/>
                <a:ea typeface="ＭＳ Ｐゴシック" charset="0"/>
                <a:cs typeface="Arial" charset="0"/>
              </a:rPr>
              <a:t>Communications good practices and lessons learnt</a:t>
            </a:r>
            <a:endParaRPr kumimoji="0" lang="en-US" sz="3400" b="1" i="0" u="none" strike="noStrike" kern="1200" cap="none" spc="0" normalizeH="0" baseline="0" noProof="0" dirty="0">
              <a:ln>
                <a:noFill/>
              </a:ln>
              <a:solidFill>
                <a:srgbClr val="F79646">
                  <a:lumMod val="75000"/>
                </a:srgbClr>
              </a:solidFill>
              <a:effectLst/>
              <a:uLnTx/>
              <a:uFillTx/>
              <a:latin typeface="Calibri"/>
              <a:ea typeface="ＭＳ Ｐゴシック"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Calibri"/>
              <a:ea typeface="Tahoma" panose="020B0604030504040204" pitchFamily="34" charset="0"/>
              <a:cs typeface="Tahoma" panose="020B0604030504040204" pitchFamily="34" charset="0"/>
            </a:endParaRPr>
          </a:p>
          <a:p>
            <a:pPr algn="ctr">
              <a:defRPr/>
            </a:pPr>
            <a:r>
              <a:rPr lang="en-US" sz="2400" b="1" dirty="0">
                <a:ea typeface="Tahoma" panose="020B0604030504040204" pitchFamily="34" charset="0"/>
                <a:cs typeface="Tahoma" panose="020B0604030504040204" pitchFamily="34" charset="0"/>
              </a:rPr>
              <a:t>Prof. Theophilus </a:t>
            </a:r>
            <a:r>
              <a:rPr lang="en-US" sz="2400" b="1" dirty="0" err="1">
                <a:ea typeface="Tahoma" panose="020B0604030504040204" pitchFamily="34" charset="0"/>
                <a:cs typeface="Tahoma" panose="020B0604030504040204" pitchFamily="34" charset="0"/>
              </a:rPr>
              <a:t>Mutui</a:t>
            </a:r>
            <a:endParaRPr lang="en-US" sz="2400" b="1" dirty="0">
              <a:ea typeface="Tahoma" panose="020B0604030504040204" pitchFamily="34" charset="0"/>
              <a:cs typeface="Tahoma" panose="020B0604030504040204" pitchFamily="34" charset="0"/>
            </a:endParaRPr>
          </a:p>
          <a:p>
            <a:pPr algn="ctr">
              <a:defRPr/>
            </a:pPr>
            <a:r>
              <a:rPr lang="en-US" sz="2400" b="1" dirty="0">
                <a:ea typeface="Tahoma" panose="020B0604030504040204" pitchFamily="34" charset="0"/>
                <a:cs typeface="Tahoma" panose="020B0604030504040204" pitchFamily="34" charset="0"/>
              </a:rPr>
              <a:t>Acting Director, Technical Services, NBA, Kenya</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800" b="1" i="0" u="none" strike="noStrike" kern="1200" cap="none" spc="0" normalizeH="0" baseline="0" noProof="0" dirty="0">
              <a:ln>
                <a:noFill/>
              </a:ln>
              <a:solidFill>
                <a:prstClr val="black"/>
              </a:solidFill>
              <a:effectLst/>
              <a:uLnTx/>
              <a:uFillTx/>
              <a:latin typeface="Calibri"/>
              <a:ea typeface="Tahoma" panose="020B0604030504040204" pitchFamily="34" charset="0"/>
              <a:cs typeface="Tahoma" panose="020B0604030504040204" pitchFamily="34" charset="0"/>
            </a:endParaRPr>
          </a:p>
          <a:p>
            <a:pPr lvl="0" algn="ctr" defTabSz="914400" fontAlgn="base">
              <a:spcBef>
                <a:spcPct val="0"/>
              </a:spcBef>
              <a:spcAft>
                <a:spcPct val="0"/>
              </a:spcAft>
              <a:defRPr/>
            </a:pPr>
            <a:r>
              <a:rPr lang="en-GB" sz="1600" i="1" dirty="0"/>
              <a:t>Consultation meeting for developing a communication tool kit on food biotechnologies, 12</a:t>
            </a:r>
            <a:r>
              <a:rPr lang="en-GB" sz="1600" i="1" baseline="30000" dirty="0"/>
              <a:t>th </a:t>
            </a:r>
            <a:r>
              <a:rPr lang="en-GB" sz="1600" i="1" dirty="0"/>
              <a:t>June 2020</a:t>
            </a:r>
            <a:endParaRPr kumimoji="0" lang="en-US" sz="1600" b="1" i="1" u="none" strike="noStrike" kern="1200" cap="none" spc="0" normalizeH="0" baseline="0" noProof="0" dirty="0">
              <a:ln>
                <a:noFill/>
              </a:ln>
              <a:solidFill>
                <a:prstClr val="black"/>
              </a:solidFill>
              <a:effectLst/>
              <a:uLnTx/>
              <a:uFillTx/>
              <a:latin typeface="Calibri"/>
              <a:ea typeface="Tahoma" panose="020B0604030504040204" pitchFamily="34" charset="0"/>
              <a:cs typeface="Tahoma" panose="020B0604030504040204" pitchFamily="34" charset="0"/>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
            <a:ext cx="9144000" cy="3258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433158-65B2-43D2-93DB-1015AC245BC6}"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816469268"/>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latin typeface="+mn-lt"/>
              </a:rPr>
              <a:t>Challenges</a:t>
            </a:r>
            <a:endParaRPr lang="en-US" b="1" dirty="0">
              <a:latin typeface="+mn-lt"/>
            </a:endParaRPr>
          </a:p>
        </p:txBody>
      </p:sp>
      <p:sp>
        <p:nvSpPr>
          <p:cNvPr id="4" name="Content Placeholder 2"/>
          <p:cNvSpPr>
            <a:spLocks noGrp="1"/>
          </p:cNvSpPr>
          <p:nvPr>
            <p:ph idx="1"/>
          </p:nvPr>
        </p:nvSpPr>
        <p:spPr>
          <a:xfrm>
            <a:off x="628650" y="1825624"/>
            <a:ext cx="7886700" cy="4813715"/>
          </a:xfrm>
        </p:spPr>
        <p:txBody>
          <a:bodyPr vert="horz" lIns="91440" tIns="45720" rIns="91440" bIns="45720" rtlCol="0" anchor="t">
            <a:normAutofit fontScale="92500" lnSpcReduction="10000"/>
          </a:bodyPr>
          <a:lstStyle/>
          <a:p>
            <a:r>
              <a:rPr lang="en-GB" dirty="0"/>
              <a:t>Amongst the various food biotechnologies, the adoption of GM crops has raised considerable debate, notably well beyond scientific issues.</a:t>
            </a:r>
          </a:p>
          <a:p>
            <a:r>
              <a:rPr lang="en-GB" dirty="0"/>
              <a:t>Few communication materials to the general public on regulatory concepts, processes and decisions</a:t>
            </a:r>
          </a:p>
          <a:p>
            <a:r>
              <a:rPr lang="en-GB" dirty="0"/>
              <a:t>Managing the biosafety narrative of emerging New Breeding Techniques</a:t>
            </a:r>
          </a:p>
          <a:p>
            <a:r>
              <a:rPr lang="en-GB" dirty="0"/>
              <a:t>Enhancing visibility of NBA and its functions to the general public</a:t>
            </a:r>
          </a:p>
          <a:p>
            <a:r>
              <a:rPr lang="en-GB" dirty="0"/>
              <a:t>Limited Awareness creation initiatives on Biosafety </a:t>
            </a:r>
          </a:p>
          <a:p>
            <a:r>
              <a:rPr lang="en-GB" dirty="0"/>
              <a:t>Limited Budgetary allocation</a:t>
            </a:r>
            <a:br>
              <a:rPr lang="en-GB" dirty="0"/>
            </a:br>
            <a:endParaRPr lang="en-GB" dirty="0"/>
          </a:p>
          <a:p>
            <a:endParaRPr lang="en-GB" dirty="0"/>
          </a:p>
        </p:txBody>
      </p:sp>
    </p:spTree>
    <p:extLst>
      <p:ext uri="{BB962C8B-B14F-4D97-AF65-F5344CB8AC3E}">
        <p14:creationId xmlns:p14="http://schemas.microsoft.com/office/powerpoint/2010/main" val="1914631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latin typeface="+mn-lt"/>
              </a:rPr>
              <a:t>What did Kenya do?</a:t>
            </a:r>
            <a:endParaRPr lang="en-US" b="1" dirty="0">
              <a:latin typeface="+mn-lt"/>
            </a:endParaRPr>
          </a:p>
        </p:txBody>
      </p:sp>
      <p:sp>
        <p:nvSpPr>
          <p:cNvPr id="3" name="Content Placeholder 2"/>
          <p:cNvSpPr>
            <a:spLocks noGrp="1"/>
          </p:cNvSpPr>
          <p:nvPr>
            <p:ph idx="1"/>
          </p:nvPr>
        </p:nvSpPr>
        <p:spPr>
          <a:xfrm>
            <a:off x="628650" y="1825625"/>
            <a:ext cx="7886700" cy="4522166"/>
          </a:xfrm>
        </p:spPr>
        <p:txBody>
          <a:bodyPr vert="horz" lIns="91440" tIns="45720" rIns="91440" bIns="45720" rtlCol="0" anchor="t">
            <a:normAutofit/>
          </a:bodyPr>
          <a:lstStyle/>
          <a:p>
            <a:r>
              <a:rPr lang="en-GB" sz="2400" dirty="0">
                <a:cs typeface="Calibri" panose="020F0502020204030204"/>
              </a:rPr>
              <a:t>Continues to engage stakeholders in decision making</a:t>
            </a:r>
          </a:p>
          <a:p>
            <a:r>
              <a:rPr lang="en-GB" sz="2400" dirty="0">
                <a:cs typeface="Calibri" panose="020F0502020204030204"/>
              </a:rPr>
              <a:t>Organizing awareness creation fora's  such as annual biosafety conferences, exhibitions, engagement of CEOs of relevant RAs, policy makers</a:t>
            </a:r>
          </a:p>
          <a:p>
            <a:r>
              <a:rPr lang="en-GB" sz="2400" dirty="0">
                <a:cs typeface="Calibri" panose="020F0502020204030204"/>
              </a:rPr>
              <a:t>Developed policy briefs and key messages on biosafety communication tailored to specific stakeholder groups</a:t>
            </a:r>
          </a:p>
          <a:p>
            <a:r>
              <a:rPr lang="en-GB" sz="2400" dirty="0">
                <a:cs typeface="Calibri" panose="020F0502020204030204"/>
              </a:rPr>
              <a:t>Active participation in social media platforms to enhance the Authority’s public outreach</a:t>
            </a:r>
          </a:p>
          <a:p>
            <a:r>
              <a:rPr lang="en-GB" sz="2400" dirty="0">
                <a:cs typeface="Calibri" panose="020F0502020204030204"/>
              </a:rPr>
              <a:t>To address the budget constraints, the Authority actively collaborates with various partners in addressing the existing regulatory challenges</a:t>
            </a:r>
          </a:p>
        </p:txBody>
      </p:sp>
    </p:spTree>
    <p:extLst>
      <p:ext uri="{BB962C8B-B14F-4D97-AF65-F5344CB8AC3E}">
        <p14:creationId xmlns:p14="http://schemas.microsoft.com/office/powerpoint/2010/main" val="3331713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latin typeface="+mn-lt"/>
              </a:rPr>
              <a:t>What worked and what did not work in your country?</a:t>
            </a:r>
            <a:endParaRPr lang="en-US" b="1" dirty="0">
              <a:latin typeface="+mn-lt"/>
            </a:endParaRPr>
          </a:p>
        </p:txBody>
      </p:sp>
      <p:sp>
        <p:nvSpPr>
          <p:cNvPr id="3" name="Content Placeholder 2"/>
          <p:cNvSpPr>
            <a:spLocks noGrp="1"/>
          </p:cNvSpPr>
          <p:nvPr>
            <p:ph idx="1"/>
          </p:nvPr>
        </p:nvSpPr>
        <p:spPr>
          <a:xfrm>
            <a:off x="628650" y="1825624"/>
            <a:ext cx="7886700" cy="4561923"/>
          </a:xfrm>
        </p:spPr>
        <p:txBody>
          <a:bodyPr vert="horz" lIns="91440" tIns="45720" rIns="91440" bIns="45720" rtlCol="0" anchor="t">
            <a:normAutofit/>
          </a:bodyPr>
          <a:lstStyle/>
          <a:p>
            <a:r>
              <a:rPr lang="en-GB" sz="2400" dirty="0">
                <a:cs typeface="Calibri" panose="020F0502020204030204"/>
              </a:rPr>
              <a:t>Though the stakeholder engagements, key messages on biosafety communication tailored to specific stakeholder groups were developed and have been useful in such communication </a:t>
            </a:r>
            <a:r>
              <a:rPr lang="en-GB" sz="2400" i="1" dirty="0">
                <a:cs typeface="Calibri" panose="020F0502020204030204"/>
              </a:rPr>
              <a:t>(examples shown in last slide)</a:t>
            </a:r>
          </a:p>
          <a:p>
            <a:r>
              <a:rPr lang="en-GB" sz="2400" dirty="0">
                <a:cs typeface="Calibri" panose="020F0502020204030204"/>
              </a:rPr>
              <a:t>Governments approval for environmental release of Bt. Cotton has drawn much public attention on food biotechnologies and has gained positive support from the County governments, local farmers and the general public</a:t>
            </a:r>
          </a:p>
          <a:p>
            <a:r>
              <a:rPr lang="en-GB" sz="2400" dirty="0">
                <a:cs typeface="Calibri" panose="020F0502020204030204"/>
              </a:rPr>
              <a:t>Biosafety communication through the social media platforms has not been actively pursued and still remains a challenge</a:t>
            </a:r>
          </a:p>
        </p:txBody>
      </p:sp>
    </p:spTree>
    <p:extLst>
      <p:ext uri="{BB962C8B-B14F-4D97-AF65-F5344CB8AC3E}">
        <p14:creationId xmlns:p14="http://schemas.microsoft.com/office/powerpoint/2010/main" val="20288377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latin typeface="+mn-lt"/>
              </a:rPr>
              <a:t>What do consumers need to know?</a:t>
            </a:r>
            <a:endParaRPr lang="en-US" b="1" dirty="0">
              <a:latin typeface="+mn-lt"/>
            </a:endParaRPr>
          </a:p>
        </p:txBody>
      </p:sp>
      <p:sp>
        <p:nvSpPr>
          <p:cNvPr id="3" name="Content Placeholder 2"/>
          <p:cNvSpPr>
            <a:spLocks noGrp="1"/>
          </p:cNvSpPr>
          <p:nvPr>
            <p:ph idx="1"/>
          </p:nvPr>
        </p:nvSpPr>
        <p:spPr/>
        <p:txBody>
          <a:bodyPr vert="horz" lIns="91440" tIns="45720" rIns="91440" bIns="45720" rtlCol="0" anchor="t">
            <a:normAutofit/>
          </a:bodyPr>
          <a:lstStyle/>
          <a:p>
            <a:r>
              <a:rPr lang="en-GB" dirty="0"/>
              <a:t>Existing biosafety regulatory framework and the relevant regulatory agencies</a:t>
            </a:r>
          </a:p>
          <a:p>
            <a:r>
              <a:rPr lang="en-GB" dirty="0"/>
              <a:t>Existing legislations and regulations</a:t>
            </a:r>
          </a:p>
          <a:p>
            <a:r>
              <a:rPr lang="en-GB" dirty="0"/>
              <a:t>Approved products/research projects</a:t>
            </a:r>
          </a:p>
          <a:p>
            <a:r>
              <a:rPr lang="en-GB" dirty="0"/>
              <a:t>Public engagement and consultation initiatives</a:t>
            </a:r>
          </a:p>
          <a:p>
            <a:pPr marL="0" indent="0">
              <a:buNone/>
            </a:pPr>
            <a:endParaRPr lang="en-GB" dirty="0"/>
          </a:p>
          <a:p>
            <a:endParaRPr lang="en-GB" dirty="0"/>
          </a:p>
          <a:p>
            <a:pPr marL="0" indent="0">
              <a:buNone/>
            </a:pPr>
            <a:endParaRPr lang="en-US" dirty="0"/>
          </a:p>
        </p:txBody>
      </p:sp>
    </p:spTree>
    <p:extLst>
      <p:ext uri="{BB962C8B-B14F-4D97-AF65-F5344CB8AC3E}">
        <p14:creationId xmlns:p14="http://schemas.microsoft.com/office/powerpoint/2010/main" val="1421817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5527"/>
            <a:ext cx="7886700" cy="1325563"/>
          </a:xfrm>
        </p:spPr>
        <p:txBody>
          <a:bodyPr>
            <a:normAutofit/>
          </a:bodyPr>
          <a:lstStyle/>
          <a:p>
            <a:r>
              <a:rPr lang="en-GB" b="1" dirty="0">
                <a:latin typeface="+mn-lt"/>
              </a:rPr>
              <a:t>Examples</a:t>
            </a:r>
            <a:endParaRPr lang="en-US" b="1" dirty="0">
              <a:latin typeface="+mn-lt"/>
            </a:endParaRPr>
          </a:p>
        </p:txBody>
      </p:sp>
      <p:pic>
        <p:nvPicPr>
          <p:cNvPr id="8" name="Picture 7"/>
          <p:cNvPicPr>
            <a:picLocks noChangeAspect="1"/>
          </p:cNvPicPr>
          <p:nvPr/>
        </p:nvPicPr>
        <p:blipFill>
          <a:blip r:embed="rId2"/>
          <a:stretch>
            <a:fillRect/>
          </a:stretch>
        </p:blipFill>
        <p:spPr>
          <a:xfrm>
            <a:off x="356179" y="1910242"/>
            <a:ext cx="5040000" cy="3549297"/>
          </a:xfrm>
          <a:prstGeom prst="rect">
            <a:avLst/>
          </a:prstGeom>
        </p:spPr>
      </p:pic>
      <p:pic>
        <p:nvPicPr>
          <p:cNvPr id="7" name="Picture 6"/>
          <p:cNvPicPr>
            <a:picLocks noChangeAspect="1"/>
          </p:cNvPicPr>
          <p:nvPr/>
        </p:nvPicPr>
        <p:blipFill>
          <a:blip r:embed="rId3"/>
          <a:stretch>
            <a:fillRect/>
          </a:stretch>
        </p:blipFill>
        <p:spPr>
          <a:xfrm>
            <a:off x="3991602" y="3037058"/>
            <a:ext cx="5040000" cy="3549298"/>
          </a:xfrm>
          <a:prstGeom prst="rect">
            <a:avLst/>
          </a:prstGeom>
        </p:spPr>
      </p:pic>
      <p:sp>
        <p:nvSpPr>
          <p:cNvPr id="12" name="Content Placeholder 2"/>
          <p:cNvSpPr>
            <a:spLocks noGrp="1"/>
          </p:cNvSpPr>
          <p:nvPr>
            <p:ph idx="1"/>
          </p:nvPr>
        </p:nvSpPr>
        <p:spPr>
          <a:xfrm>
            <a:off x="618919" y="1047506"/>
            <a:ext cx="7886700" cy="4351338"/>
          </a:xfrm>
        </p:spPr>
        <p:txBody>
          <a:bodyPr/>
          <a:lstStyle/>
          <a:p>
            <a:pPr marL="0" indent="0">
              <a:buNone/>
            </a:pPr>
            <a:r>
              <a:rPr lang="en-GB" dirty="0"/>
              <a:t>1. Brochures on biosafety regulatory framework and approved projects.</a:t>
            </a:r>
          </a:p>
          <a:p>
            <a:endParaRPr lang="en-GB" dirty="0"/>
          </a:p>
        </p:txBody>
      </p:sp>
    </p:spTree>
    <p:extLst>
      <p:ext uri="{BB962C8B-B14F-4D97-AF65-F5344CB8AC3E}">
        <p14:creationId xmlns:p14="http://schemas.microsoft.com/office/powerpoint/2010/main" val="3089909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a:spLocks noGrp="1"/>
          </p:cNvSpPr>
          <p:nvPr>
            <p:ph idx="1"/>
          </p:nvPr>
        </p:nvSpPr>
        <p:spPr>
          <a:xfrm>
            <a:off x="573471" y="935183"/>
            <a:ext cx="7886700" cy="4351338"/>
          </a:xfrm>
        </p:spPr>
        <p:txBody>
          <a:bodyPr/>
          <a:lstStyle/>
          <a:p>
            <a:pPr marL="0" indent="0">
              <a:buNone/>
            </a:pPr>
            <a:r>
              <a:rPr lang="en-GB" dirty="0"/>
              <a:t>2. Draft key messages to stakeholders</a:t>
            </a:r>
          </a:p>
          <a:p>
            <a:endParaRPr lang="en-GB" dirty="0"/>
          </a:p>
        </p:txBody>
      </p:sp>
      <p:pic>
        <p:nvPicPr>
          <p:cNvPr id="3" name="Picture 2">
            <a:extLst>
              <a:ext uri="{FF2B5EF4-FFF2-40B4-BE49-F238E27FC236}">
                <a16:creationId xmlns:a16="http://schemas.microsoft.com/office/drawing/2014/main" id="{91DA6A71-A113-D940-AA15-C5241C08E5B9}"/>
              </a:ext>
            </a:extLst>
          </p:cNvPr>
          <p:cNvPicPr>
            <a:picLocks noChangeAspect="1"/>
          </p:cNvPicPr>
          <p:nvPr/>
        </p:nvPicPr>
        <p:blipFill rotWithShape="1">
          <a:blip r:embed="rId2"/>
          <a:srcRect l="34569" t="21586" r="33103" b="9862"/>
          <a:stretch/>
        </p:blipFill>
        <p:spPr>
          <a:xfrm>
            <a:off x="171450" y="1606678"/>
            <a:ext cx="2956035" cy="3917731"/>
          </a:xfrm>
          <a:prstGeom prst="rect">
            <a:avLst/>
          </a:prstGeom>
        </p:spPr>
      </p:pic>
      <p:pic>
        <p:nvPicPr>
          <p:cNvPr id="4" name="Picture 3">
            <a:extLst>
              <a:ext uri="{FF2B5EF4-FFF2-40B4-BE49-F238E27FC236}">
                <a16:creationId xmlns:a16="http://schemas.microsoft.com/office/drawing/2014/main" id="{61BA0CA7-7424-504C-8459-9531029A052F}"/>
              </a:ext>
            </a:extLst>
          </p:cNvPr>
          <p:cNvPicPr>
            <a:picLocks noChangeAspect="1"/>
          </p:cNvPicPr>
          <p:nvPr/>
        </p:nvPicPr>
        <p:blipFill rotWithShape="1">
          <a:blip r:embed="rId3"/>
          <a:srcRect l="34741" t="21173" r="32931" b="10276"/>
          <a:stretch/>
        </p:blipFill>
        <p:spPr>
          <a:xfrm>
            <a:off x="3093982" y="1876096"/>
            <a:ext cx="2956036" cy="3917732"/>
          </a:xfrm>
          <a:prstGeom prst="rect">
            <a:avLst/>
          </a:prstGeom>
        </p:spPr>
      </p:pic>
      <p:pic>
        <p:nvPicPr>
          <p:cNvPr id="6" name="Picture 5">
            <a:extLst>
              <a:ext uri="{FF2B5EF4-FFF2-40B4-BE49-F238E27FC236}">
                <a16:creationId xmlns:a16="http://schemas.microsoft.com/office/drawing/2014/main" id="{0A4B4F1A-6AA5-2844-889A-C5DE337AE2BC}"/>
              </a:ext>
            </a:extLst>
          </p:cNvPr>
          <p:cNvPicPr>
            <a:picLocks noChangeAspect="1"/>
          </p:cNvPicPr>
          <p:nvPr/>
        </p:nvPicPr>
        <p:blipFill rotWithShape="1">
          <a:blip r:embed="rId4"/>
          <a:srcRect l="35776" t="21173" r="34203" b="10276"/>
          <a:stretch/>
        </p:blipFill>
        <p:spPr>
          <a:xfrm>
            <a:off x="6016517" y="1876096"/>
            <a:ext cx="2745172" cy="3917731"/>
          </a:xfrm>
          <a:prstGeom prst="rect">
            <a:avLst/>
          </a:prstGeom>
        </p:spPr>
      </p:pic>
    </p:spTree>
    <p:extLst>
      <p:ext uri="{BB962C8B-B14F-4D97-AF65-F5344CB8AC3E}">
        <p14:creationId xmlns:p14="http://schemas.microsoft.com/office/powerpoint/2010/main" val="2274592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latin typeface="+mn-lt"/>
              </a:rPr>
              <a:t>Essential elements for the toolkit</a:t>
            </a:r>
            <a:endParaRPr lang="en-US" b="1" dirty="0">
              <a:latin typeface="+mn-lt"/>
            </a:endParaRPr>
          </a:p>
        </p:txBody>
      </p:sp>
      <p:sp>
        <p:nvSpPr>
          <p:cNvPr id="3" name="Content Placeholder 2"/>
          <p:cNvSpPr>
            <a:spLocks noGrp="1"/>
          </p:cNvSpPr>
          <p:nvPr>
            <p:ph idx="1"/>
          </p:nvPr>
        </p:nvSpPr>
        <p:spPr>
          <a:xfrm>
            <a:off x="628650" y="1484243"/>
            <a:ext cx="7886700" cy="4692720"/>
          </a:xfrm>
        </p:spPr>
        <p:txBody>
          <a:bodyPr vert="horz" lIns="91440" tIns="45720" rIns="91440" bIns="45720" rtlCol="0" anchor="t">
            <a:noAutofit/>
          </a:bodyPr>
          <a:lstStyle/>
          <a:p>
            <a:r>
              <a:rPr lang="en-GB" sz="1800" dirty="0"/>
              <a:t>Key messages addressing food and feed safety concerns of the food biotechnologies</a:t>
            </a:r>
          </a:p>
          <a:p>
            <a:r>
              <a:rPr lang="en-GB" sz="1800" dirty="0"/>
              <a:t>Key messages addressing environmental concerns</a:t>
            </a:r>
          </a:p>
          <a:p>
            <a:r>
              <a:rPr lang="en-GB" sz="1800" dirty="0"/>
              <a:t>Intended benefits of the food biotechnologies across diverse consumers e.g. towards the country economy, farmers, traders etc.</a:t>
            </a:r>
          </a:p>
          <a:p>
            <a:r>
              <a:rPr lang="en-GB" sz="1800" dirty="0"/>
              <a:t>Developmental process and the regulatory considerations</a:t>
            </a:r>
          </a:p>
          <a:p>
            <a:r>
              <a:rPr lang="en-GB" sz="1800" dirty="0"/>
              <a:t>Basic but factual definitions on the various food biotechnologies in a simple language</a:t>
            </a:r>
          </a:p>
          <a:p>
            <a:r>
              <a:rPr lang="en-GB" sz="1800" dirty="0"/>
              <a:t>Overall the toolkit should be appealing, simple, scientific and user friendly amongst all intended users</a:t>
            </a:r>
          </a:p>
          <a:p>
            <a:pPr marL="0" indent="0">
              <a:buNone/>
            </a:pPr>
            <a:r>
              <a:rPr lang="en-GB" sz="1800" b="1" dirty="0"/>
              <a:t>Recommendations during development</a:t>
            </a:r>
          </a:p>
          <a:p>
            <a:r>
              <a:rPr lang="en-GB" sz="1800" dirty="0"/>
              <a:t>Frequent engagement/consultations with all experts during the finalization process</a:t>
            </a:r>
          </a:p>
          <a:p>
            <a:pPr marL="0" indent="0">
              <a:buNone/>
            </a:pPr>
            <a:r>
              <a:rPr lang="en-GB" sz="1800" b="1" dirty="0"/>
              <a:t>How the toolkit should be promoted/used</a:t>
            </a:r>
          </a:p>
          <a:p>
            <a:r>
              <a:rPr lang="en-GB" sz="1800" dirty="0"/>
              <a:t>Should be availed to all FAO GM food safety platform focal points and also uploaded online with free copyright but with appropriate referencing.  </a:t>
            </a:r>
          </a:p>
        </p:txBody>
      </p:sp>
    </p:spTree>
    <p:extLst>
      <p:ext uri="{BB962C8B-B14F-4D97-AF65-F5344CB8AC3E}">
        <p14:creationId xmlns:p14="http://schemas.microsoft.com/office/powerpoint/2010/main" val="34859413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26876" y="1219200"/>
            <a:ext cx="7772400" cy="1470025"/>
          </a:xfrm>
        </p:spPr>
        <p:txBody>
          <a:bodyPr>
            <a:normAutofit/>
          </a:bodyPr>
          <a:lstStyle/>
          <a:p>
            <a:r>
              <a:rPr lang="en-US" sz="8800" dirty="0"/>
              <a:t>Thank You</a:t>
            </a:r>
          </a:p>
        </p:txBody>
      </p:sp>
      <p:sp>
        <p:nvSpPr>
          <p:cNvPr id="5" name="Subtitle 4"/>
          <p:cNvSpPr>
            <a:spLocks noGrp="1"/>
          </p:cNvSpPr>
          <p:nvPr>
            <p:ph type="subTitle" idx="1"/>
          </p:nvPr>
        </p:nvSpPr>
        <p:spPr/>
        <p:txBody>
          <a:bodyPr>
            <a:normAutofit/>
          </a:bodyPr>
          <a:lstStyle/>
          <a:p>
            <a:r>
              <a:rPr lang="en-US" b="1" dirty="0">
                <a:solidFill>
                  <a:schemeClr val="tx1"/>
                </a:solidFill>
              </a:rPr>
              <a:t>For more information</a:t>
            </a:r>
            <a:endParaRPr lang="en-US" dirty="0"/>
          </a:p>
          <a:p>
            <a:r>
              <a:rPr lang="en-US" dirty="0">
                <a:solidFill>
                  <a:schemeClr val="tx1"/>
                </a:solidFill>
              </a:rPr>
              <a:t>Website: </a:t>
            </a:r>
            <a:r>
              <a:rPr lang="en-US" dirty="0">
                <a:hlinkClick r:id="rId3"/>
              </a:rPr>
              <a:t>www.biosafetykenya.go.ke</a:t>
            </a:r>
            <a:endParaRPr lang="en-US" dirty="0"/>
          </a:p>
          <a:p>
            <a:r>
              <a:rPr lang="en-US" dirty="0">
                <a:solidFill>
                  <a:schemeClr val="tx1"/>
                </a:solidFill>
              </a:rPr>
              <a:t>E-mail: info@biosafetykenya.go.ke</a:t>
            </a:r>
          </a:p>
        </p:txBody>
      </p:sp>
      <p:cxnSp>
        <p:nvCxnSpPr>
          <p:cNvPr id="6" name="Straight Connector 5"/>
          <p:cNvCxnSpPr>
            <a:cxnSpLocks noChangeShapeType="1"/>
          </p:cNvCxnSpPr>
          <p:nvPr/>
        </p:nvCxnSpPr>
        <p:spPr bwMode="auto">
          <a:xfrm>
            <a:off x="304800" y="2971800"/>
            <a:ext cx="8569325" cy="0"/>
          </a:xfrm>
          <a:prstGeom prst="line">
            <a:avLst/>
          </a:prstGeom>
          <a:noFill/>
          <a:ln w="28575">
            <a:solidFill>
              <a:schemeClr val="accent6">
                <a:lumMod val="75000"/>
              </a:schemeClr>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956383675"/>
      </p:ext>
    </p:extLst>
  </p:cSld>
  <p:clrMapOvr>
    <a:masterClrMapping/>
  </p:clrMapOvr>
  <p:transition>
    <p:wipe dir="r"/>
  </p:transition>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69574DCA5E8CEA4E912B7198CE871E35" ma:contentTypeVersion="13" ma:contentTypeDescription="Creare un nuovo documento." ma:contentTypeScope="" ma:versionID="bdd6b253c11188ba75c4f0d95f2eb4a5">
  <xsd:schema xmlns:xsd="http://www.w3.org/2001/XMLSchema" xmlns:xs="http://www.w3.org/2001/XMLSchema" xmlns:p="http://schemas.microsoft.com/office/2006/metadata/properties" xmlns:ns3="8c2680b1-8717-4e17-af8a-c3c5948a3503" xmlns:ns4="3c9ac98d-36e3-464e-9a3d-571690e2b8cf" targetNamespace="http://schemas.microsoft.com/office/2006/metadata/properties" ma:root="true" ma:fieldsID="6e53da4794dc6bb3fd336e831eceeb35" ns3:_="" ns4:_="">
    <xsd:import namespace="8c2680b1-8717-4e17-af8a-c3c5948a3503"/>
    <xsd:import namespace="3c9ac98d-36e3-464e-9a3d-571690e2b8cf"/>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2680b1-8717-4e17-af8a-c3c5948a3503" elementFormDefault="qualified">
    <xsd:import namespace="http://schemas.microsoft.com/office/2006/documentManagement/types"/>
    <xsd:import namespace="http://schemas.microsoft.com/office/infopath/2007/PartnerControls"/>
    <xsd:element name="SharedWithUsers" ma:index="8" nillable="true" ma:displayName="Condiviso con"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Condiviso con dettagli" ma:description="" ma:internalName="SharedWithDetails" ma:readOnly="true">
      <xsd:simpleType>
        <xsd:restriction base="dms:Note">
          <xsd:maxLength value="255"/>
        </xsd:restriction>
      </xsd:simpleType>
    </xsd:element>
    <xsd:element name="SharingHintHash" ma:index="10" nillable="true" ma:displayName="Hash suggerimento condivisione"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c9ac98d-36e3-464e-9a3d-571690e2b8cf"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Location" ma:index="15" nillable="true" ma:displayName="MediaServiceLocation" ma:description="" ma:internalName="MediaServiceLocatio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3FB991E-1369-45B2-99A5-B391C4863259}">
  <ds:schemaRefs>
    <ds:schemaRef ds:uri="http://schemas.microsoft.com/sharepoint/v3/contenttype/forms"/>
  </ds:schemaRefs>
</ds:datastoreItem>
</file>

<file path=customXml/itemProps2.xml><?xml version="1.0" encoding="utf-8"?>
<ds:datastoreItem xmlns:ds="http://schemas.openxmlformats.org/officeDocument/2006/customXml" ds:itemID="{DFBFA101-67D8-4029-8692-2359369AD02E}">
  <ds:schemaRefs>
    <ds:schemaRef ds:uri="http://schemas.microsoft.com/office/infopath/2007/PartnerControls"/>
    <ds:schemaRef ds:uri="3c9ac98d-36e3-464e-9a3d-571690e2b8cf"/>
    <ds:schemaRef ds:uri="http://schemas.microsoft.com/office/2006/documentManagement/types"/>
    <ds:schemaRef ds:uri="http://schemas.microsoft.com/office/2006/metadata/properties"/>
    <ds:schemaRef ds:uri="http://purl.org/dc/terms/"/>
    <ds:schemaRef ds:uri="8c2680b1-8717-4e17-af8a-c3c5948a3503"/>
    <ds:schemaRef ds:uri="http://purl.org/dc/dcmitype/"/>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A967913-DFE7-4B48-A365-207CCECFDE7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c2680b1-8717-4e17-af8a-c3c5948a3503"/>
    <ds:schemaRef ds:uri="3c9ac98d-36e3-464e-9a3d-571690e2b8c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835</TotalTime>
  <Words>474</Words>
  <Application>Microsoft Macintosh PowerPoint</Application>
  <PresentationFormat>On-screen Show (4:3)</PresentationFormat>
  <Paragraphs>50</Paragraphs>
  <Slides>9</Slides>
  <Notes>2</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9</vt:i4>
      </vt:variant>
    </vt:vector>
  </HeadingPairs>
  <TitlesOfParts>
    <vt:vector size="15" baseType="lpstr">
      <vt:lpstr>Arial</vt:lpstr>
      <vt:lpstr>Calibri</vt:lpstr>
      <vt:lpstr>Calibri Light</vt:lpstr>
      <vt:lpstr>Office Theme</vt:lpstr>
      <vt:lpstr>1_Office Theme</vt:lpstr>
      <vt:lpstr>5_Office Theme</vt:lpstr>
      <vt:lpstr>PowerPoint Presentation</vt:lpstr>
      <vt:lpstr>Challenges</vt:lpstr>
      <vt:lpstr>What did Kenya do?</vt:lpstr>
      <vt:lpstr>What worked and what did not work in your country?</vt:lpstr>
      <vt:lpstr>What do consumers need to know?</vt:lpstr>
      <vt:lpstr>Examples</vt:lpstr>
      <vt:lpstr>PowerPoint Presentation</vt:lpstr>
      <vt:lpstr>Essential elements for the toolkit</vt:lpstr>
      <vt:lpstr>Thank You</vt:lpstr>
    </vt:vector>
  </TitlesOfParts>
  <Company>FAO of the UN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Communications good practices and key messages on food biotechnologies</dc:title>
  <dc:creator>Shiraishi, Kosuke (AGFF)</dc:creator>
  <cp:lastModifiedBy>Martin</cp:lastModifiedBy>
  <cp:revision>152</cp:revision>
  <dcterms:created xsi:type="dcterms:W3CDTF">2020-05-18T19:16:23Z</dcterms:created>
  <dcterms:modified xsi:type="dcterms:W3CDTF">2020-06-10T17:09:57Z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0x01010069574DCA5E8CEA4E912B7198CE871E35</vt:lpwstr>
  </property>
</Properties>
</file>