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2">
  <p:sldMasterIdLst>
    <p:sldMasterId id="2147483939" r:id="rId1"/>
  </p:sldMasterIdLst>
  <p:notesMasterIdLst>
    <p:notesMasterId r:id="rId13"/>
  </p:notesMasterIdLst>
  <p:sldIdLst>
    <p:sldId id="382" r:id="rId2"/>
    <p:sldId id="404" r:id="rId3"/>
    <p:sldId id="405" r:id="rId4"/>
    <p:sldId id="406" r:id="rId5"/>
    <p:sldId id="408" r:id="rId6"/>
    <p:sldId id="409" r:id="rId7"/>
    <p:sldId id="416" r:id="rId8"/>
    <p:sldId id="410" r:id="rId9"/>
    <p:sldId id="411" r:id="rId10"/>
    <p:sldId id="417" r:id="rId11"/>
    <p:sldId id="418" r:id="rId12"/>
  </p:sldIdLst>
  <p:sldSz cx="9144000" cy="6858000" type="screen4x3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F2F2"/>
    <a:srgbClr val="FFCC66"/>
    <a:srgbClr val="FF66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DA69A44-7B58-13FE-A6F4-A89A2DAB9FA2}" v="1" dt="2020-06-10T09:34:18.373"/>
    <p1510:client id="{15308204-EAF3-A5C3-09AC-7C184E903C0E}" v="38" dt="2020-06-11T00:43:20.65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57206" autoAdjust="0"/>
  </p:normalViewPr>
  <p:slideViewPr>
    <p:cSldViewPr snapToGrid="0">
      <p:cViewPr varScale="1">
        <p:scale>
          <a:sx n="37" d="100"/>
          <a:sy n="37" d="100"/>
        </p:scale>
        <p:origin x="832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akeuchi, Masami (FAORAP)" userId="S::masami.takeuchi@fao.org::19e48846-c056-480d-b4b2-b1deaf9a69f5" providerId="AD" clId="Web-{15308204-EAF3-A5C3-09AC-7C184E903C0E}"/>
    <pc:docChg chg="modSld">
      <pc:chgData name="Takeuchi, Masami (FAORAP)" userId="S::masami.takeuchi@fao.org::19e48846-c056-480d-b4b2-b1deaf9a69f5" providerId="AD" clId="Web-{15308204-EAF3-A5C3-09AC-7C184E903C0E}" dt="2020-06-11T00:43:20.657" v="36" actId="20577"/>
      <pc:docMkLst>
        <pc:docMk/>
      </pc:docMkLst>
      <pc:sldChg chg="modSp">
        <pc:chgData name="Takeuchi, Masami (FAORAP)" userId="S::masami.takeuchi@fao.org::19e48846-c056-480d-b4b2-b1deaf9a69f5" providerId="AD" clId="Web-{15308204-EAF3-A5C3-09AC-7C184E903C0E}" dt="2020-06-11T00:43:20.657" v="35" actId="20577"/>
        <pc:sldMkLst>
          <pc:docMk/>
          <pc:sldMk cId="3440754547" sldId="404"/>
        </pc:sldMkLst>
        <pc:spChg chg="mod">
          <ac:chgData name="Takeuchi, Masami (FAORAP)" userId="S::masami.takeuchi@fao.org::19e48846-c056-480d-b4b2-b1deaf9a69f5" providerId="AD" clId="Web-{15308204-EAF3-A5C3-09AC-7C184E903C0E}" dt="2020-06-11T00:43:07.547" v="14" actId="20577"/>
          <ac:spMkLst>
            <pc:docMk/>
            <pc:sldMk cId="3440754547" sldId="404"/>
            <ac:spMk id="2" creationId="{00000000-0000-0000-0000-000000000000}"/>
          </ac:spMkLst>
        </pc:spChg>
        <pc:spChg chg="mod">
          <ac:chgData name="Takeuchi, Masami (FAORAP)" userId="S::masami.takeuchi@fao.org::19e48846-c056-480d-b4b2-b1deaf9a69f5" providerId="AD" clId="Web-{15308204-EAF3-A5C3-09AC-7C184E903C0E}" dt="2020-06-11T00:43:20.657" v="35" actId="20577"/>
          <ac:spMkLst>
            <pc:docMk/>
            <pc:sldMk cId="3440754547" sldId="404"/>
            <ac:spMk id="5" creationId="{00000000-0000-0000-0000-000000000000}"/>
          </ac:spMkLst>
        </pc:spChg>
      </pc:sldChg>
    </pc:docChg>
  </pc:docChgLst>
  <pc:docChgLst>
    <pc:chgData name="Shiraishi, Kosuke (AGFF)" userId="S::kosuke.shiraishi@fao.org::fec81542-d049-45c3-b910-0ff9462fa559" providerId="AD" clId="Web-{ADA69A44-7B58-13FE-A6F4-A89A2DAB9FA2}"/>
    <pc:docChg chg="modSld">
      <pc:chgData name="Shiraishi, Kosuke (AGFF)" userId="S::kosuke.shiraishi@fao.org::fec81542-d049-45c3-b910-0ff9462fa559" providerId="AD" clId="Web-{ADA69A44-7B58-13FE-A6F4-A89A2DAB9FA2}" dt="2020-06-10T09:34:18.373" v="0"/>
      <pc:docMkLst>
        <pc:docMk/>
      </pc:docMkLst>
      <pc:sldChg chg="delSp">
        <pc:chgData name="Shiraishi, Kosuke (AGFF)" userId="S::kosuke.shiraishi@fao.org::fec81542-d049-45c3-b910-0ff9462fa559" providerId="AD" clId="Web-{ADA69A44-7B58-13FE-A6F4-A89A2DAB9FA2}" dt="2020-06-10T09:34:18.373" v="0"/>
        <pc:sldMkLst>
          <pc:docMk/>
          <pc:sldMk cId="1858287338" sldId="382"/>
        </pc:sldMkLst>
        <pc:picChg chg="del">
          <ac:chgData name="Shiraishi, Kosuke (AGFF)" userId="S::kosuke.shiraishi@fao.org::fec81542-d049-45c3-b910-0ff9462fa559" providerId="AD" clId="Web-{ADA69A44-7B58-13FE-A6F4-A89A2DAB9FA2}" dt="2020-06-10T09:34:18.373" v="0"/>
          <ac:picMkLst>
            <pc:docMk/>
            <pc:sldMk cId="1858287338" sldId="382"/>
            <ac:picMk id="1026" creationId="{00000000-0000-0000-0000-000000000000}"/>
          </ac:picMkLst>
        </pc:picChg>
      </pc:sldChg>
    </pc:docChg>
  </pc:docChgLst>
  <pc:docChgLst>
    <pc:chgData name="Shiraishi, Kosuke (AGFF)" userId="S::kosuke.shiraishi@fao.org::fec81542-d049-45c3-b910-0ff9462fa559" providerId="AD" clId="Web-{455FF9F9-5D9D-F512-29E3-66C197E7251F}"/>
    <pc:docChg chg="modSld">
      <pc:chgData name="Shiraishi, Kosuke (AGFF)" userId="S::kosuke.shiraishi@fao.org::fec81542-d049-45c3-b910-0ff9462fa559" providerId="AD" clId="Web-{455FF9F9-5D9D-F512-29E3-66C197E7251F}" dt="2020-06-06T10:27:50.768" v="4" actId="20577"/>
      <pc:docMkLst>
        <pc:docMk/>
      </pc:docMkLst>
      <pc:sldChg chg="modSp">
        <pc:chgData name="Shiraishi, Kosuke (AGFF)" userId="S::kosuke.shiraishi@fao.org::fec81542-d049-45c3-b910-0ff9462fa559" providerId="AD" clId="Web-{455FF9F9-5D9D-F512-29E3-66C197E7251F}" dt="2020-06-06T10:27:36.174" v="2" actId="20577"/>
        <pc:sldMkLst>
          <pc:docMk/>
          <pc:sldMk cId="402748994" sldId="403"/>
        </pc:sldMkLst>
        <pc:spChg chg="mod">
          <ac:chgData name="Shiraishi, Kosuke (AGFF)" userId="S::kosuke.shiraishi@fao.org::fec81542-d049-45c3-b910-0ff9462fa559" providerId="AD" clId="Web-{455FF9F9-5D9D-F512-29E3-66C197E7251F}" dt="2020-06-06T10:27:36.174" v="2" actId="20577"/>
          <ac:spMkLst>
            <pc:docMk/>
            <pc:sldMk cId="402748994" sldId="403"/>
            <ac:spMk id="4" creationId="{00000000-0000-0000-0000-000000000000}"/>
          </ac:spMkLst>
        </pc:spChg>
      </pc:sldChg>
    </pc:docChg>
  </pc:docChgLst>
  <pc:docChgLst>
    <pc:chgData name="Shiraishi, Kosuke (AGFF)" userId="S::kosuke.shiraishi@fao.org::fec81542-d049-45c3-b910-0ff9462fa559" providerId="AD" clId="Web-{351B2D4B-5378-3EE8-674B-364F675905B6}"/>
    <pc:docChg chg="modSld">
      <pc:chgData name="Shiraishi, Kosuke (AGFF)" userId="S::kosuke.shiraishi@fao.org::fec81542-d049-45c3-b910-0ff9462fa559" providerId="AD" clId="Web-{351B2D4B-5378-3EE8-674B-364F675905B6}" dt="2020-06-06T10:28:33.132" v="3" actId="14100"/>
      <pc:docMkLst>
        <pc:docMk/>
      </pc:docMkLst>
      <pc:sldChg chg="modSp">
        <pc:chgData name="Shiraishi, Kosuke (AGFF)" userId="S::kosuke.shiraishi@fao.org::fec81542-d049-45c3-b910-0ff9462fa559" providerId="AD" clId="Web-{351B2D4B-5378-3EE8-674B-364F675905B6}" dt="2020-06-06T10:28:33.132" v="3" actId="14100"/>
        <pc:sldMkLst>
          <pc:docMk/>
          <pc:sldMk cId="402748994" sldId="403"/>
        </pc:sldMkLst>
        <pc:spChg chg="mod">
          <ac:chgData name="Shiraishi, Kosuke (AGFF)" userId="S::kosuke.shiraishi@fao.org::fec81542-d049-45c3-b910-0ff9462fa559" providerId="AD" clId="Web-{351B2D4B-5378-3EE8-674B-364F675905B6}" dt="2020-06-06T10:28:33.132" v="3" actId="14100"/>
          <ac:spMkLst>
            <pc:docMk/>
            <pc:sldMk cId="402748994" sldId="403"/>
            <ac:spMk id="4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05B846-4326-4B87-B26C-3AF1DB736DAD}" type="datetimeFigureOut">
              <a:rPr lang="en-GB" smtClean="0"/>
              <a:t>12/06/2020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C175FE-8761-4575-9794-247F47ADC5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22929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165225" y="1241425"/>
            <a:ext cx="4467225" cy="334962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kumimoji="1"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175FE-8761-4575-9794-247F47ADC55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69333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175FE-8761-4575-9794-247F47ADC551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84668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175FE-8761-4575-9794-247F47ADC55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22306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175FE-8761-4575-9794-247F47ADC551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86027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175FE-8761-4575-9794-247F47ADC551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22324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175FE-8761-4575-9794-247F47ADC55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59985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baseline="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175FE-8761-4575-9794-247F47ADC551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547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175FE-8761-4575-9794-247F47ADC551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65453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175FE-8761-4575-9794-247F47ADC551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03957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175FE-8761-4575-9794-247F47ADC551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38220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smtClean="0"/>
              <a:t>6/12/2020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49242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smtClean="0"/>
              <a:t>6/12/2020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955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2302"/>
            <a:ext cx="1971675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2302"/>
            <a:ext cx="5800725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smtClean="0"/>
              <a:t>6/12/2020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0729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smtClean="0"/>
              <a:t>6/12/2020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324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smtClean="0"/>
              <a:t>6/12/2020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4436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5"/>
            <a:ext cx="370332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smtClean="0"/>
              <a:t>6/12/2020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597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smtClean="0"/>
              <a:t>6/12/2020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2565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smtClean="0"/>
              <a:t>6/12/2020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134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smtClean="0"/>
              <a:t>6/12/2020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9675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731520"/>
            <a:ext cx="486918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F7D1BD23-6E54-4D9D-AD88-A2813C73CC25}" type="datetimeFigureOut">
              <a:rPr lang="en-US" smtClean="0"/>
              <a:t>6/12/2020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22F896-40B5-4ADD-8801-0D06FADFA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085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5234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0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smtClean="0"/>
              <a:t>6/12/2020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342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1CF1133-3259-4C45-BABA-5B62D9C6F78D}" type="datetimeFigureOut">
              <a:rPr lang="en-US" smtClean="0"/>
              <a:t>6/12/2020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3030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0" r:id="rId1"/>
    <p:sldLayoutId id="2147483941" r:id="rId2"/>
    <p:sldLayoutId id="2147483942" r:id="rId3"/>
    <p:sldLayoutId id="2147483943" r:id="rId4"/>
    <p:sldLayoutId id="2147483944" r:id="rId5"/>
    <p:sldLayoutId id="2147483945" r:id="rId6"/>
    <p:sldLayoutId id="2147483946" r:id="rId7"/>
    <p:sldLayoutId id="2147483947" r:id="rId8"/>
    <p:sldLayoutId id="2147483948" r:id="rId9"/>
    <p:sldLayoutId id="2147483949" r:id="rId10"/>
    <p:sldLayoutId id="2147483950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75564" y="1426464"/>
            <a:ext cx="7973705" cy="2674620"/>
          </a:xfrm>
        </p:spPr>
        <p:txBody>
          <a:bodyPr>
            <a:normAutofit/>
          </a:bodyPr>
          <a:lstStyle/>
          <a:p>
            <a:r>
              <a:rPr lang="en-US" sz="4050"/>
              <a:t>Way forward</a:t>
            </a:r>
            <a:endParaRPr lang="en-GB" sz="405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2873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Next steps: FAO will…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67085F9-32D5-C94A-BF61-FDA3577BA2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1140" y="1845734"/>
            <a:ext cx="8727439" cy="4023360"/>
          </a:xfrm>
        </p:spPr>
        <p:txBody>
          <a:bodyPr>
            <a:normAutofit lnSpcReduction="10000"/>
          </a:bodyPr>
          <a:lstStyle/>
          <a:p>
            <a:pPr marL="514350" indent="-51435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3000" dirty="0" smtClean="0">
                <a:solidFill>
                  <a:schemeClr val="tx1"/>
                </a:solidFill>
              </a:rPr>
              <a:t>Revise and publish </a:t>
            </a:r>
            <a:r>
              <a:rPr lang="en-GB" sz="3000" dirty="0">
                <a:solidFill>
                  <a:schemeClr val="tx1"/>
                </a:solidFill>
              </a:rPr>
              <a:t>the stock-taking report</a:t>
            </a:r>
            <a:r>
              <a:rPr lang="en-GB" sz="3000" dirty="0" smtClean="0">
                <a:solidFill>
                  <a:schemeClr val="tx1"/>
                </a:solidFill>
              </a:rPr>
              <a:t>.</a:t>
            </a:r>
          </a:p>
          <a:p>
            <a:pPr marL="514350" indent="-51435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3000" dirty="0">
                <a:solidFill>
                  <a:schemeClr val="tx1"/>
                </a:solidFill>
              </a:rPr>
              <a:t>Draft the technical consultation </a:t>
            </a:r>
            <a:r>
              <a:rPr lang="en-GB" sz="3000" dirty="0" smtClean="0">
                <a:solidFill>
                  <a:schemeClr val="tx1"/>
                </a:solidFill>
              </a:rPr>
              <a:t>report by early July. </a:t>
            </a:r>
            <a:endParaRPr lang="en-GB" sz="3000" dirty="0">
              <a:solidFill>
                <a:schemeClr val="tx1"/>
              </a:solidFill>
            </a:endParaRPr>
          </a:p>
          <a:p>
            <a:pPr marL="514350" indent="-51435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3000" dirty="0" smtClean="0">
                <a:solidFill>
                  <a:schemeClr val="tx1"/>
                </a:solidFill>
              </a:rPr>
              <a:t>Develop </a:t>
            </a:r>
            <a:r>
              <a:rPr lang="en-GB" sz="3000" dirty="0">
                <a:solidFill>
                  <a:schemeClr val="tx1"/>
                </a:solidFill>
              </a:rPr>
              <a:t>the draft tool with example </a:t>
            </a:r>
            <a:r>
              <a:rPr lang="en-GB" sz="3000" dirty="0" smtClean="0">
                <a:solidFill>
                  <a:schemeClr val="tx1"/>
                </a:solidFill>
              </a:rPr>
              <a:t>materials by early August.</a:t>
            </a:r>
            <a:endParaRPr lang="en-GB" sz="3000" dirty="0">
              <a:solidFill>
                <a:schemeClr val="tx1"/>
              </a:solidFill>
            </a:endParaRPr>
          </a:p>
          <a:p>
            <a:pPr marL="514350" indent="-51435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3000" dirty="0" smtClean="0">
                <a:solidFill>
                  <a:schemeClr val="tx1"/>
                </a:solidFill>
              </a:rPr>
              <a:t>Hold </a:t>
            </a:r>
            <a:r>
              <a:rPr lang="en-GB" sz="3000" dirty="0">
                <a:solidFill>
                  <a:schemeClr val="tx1"/>
                </a:solidFill>
              </a:rPr>
              <a:t>the second consultation meeting on 26-27 </a:t>
            </a:r>
            <a:r>
              <a:rPr lang="en-GB" sz="3000" dirty="0" smtClean="0">
                <a:solidFill>
                  <a:schemeClr val="tx1"/>
                </a:solidFill>
              </a:rPr>
              <a:t>August.</a:t>
            </a:r>
            <a:endParaRPr lang="en-US" sz="3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36231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Next steps: </a:t>
            </a:r>
            <a:r>
              <a:rPr lang="en-GB" dirty="0" smtClean="0"/>
              <a:t>Experts </a:t>
            </a:r>
            <a:r>
              <a:rPr lang="en-GB" dirty="0"/>
              <a:t>will…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59" y="2221654"/>
            <a:ext cx="9095741" cy="3600026"/>
          </a:xfrm>
        </p:spPr>
        <p:txBody>
          <a:bodyPr>
            <a:normAutofit/>
          </a:bodyPr>
          <a:lstStyle/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GB" sz="3000" dirty="0" smtClean="0"/>
              <a:t>Consult colleagues on priority questions by 19 June.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GB" sz="3000" dirty="0" smtClean="0"/>
              <a:t>Review the stock-taking </a:t>
            </a:r>
            <a:r>
              <a:rPr lang="en-GB" sz="3000" dirty="0"/>
              <a:t>report </a:t>
            </a:r>
            <a:r>
              <a:rPr lang="en-GB" sz="3000" dirty="0" smtClean="0"/>
              <a:t>by 30 June.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GB" sz="3000" dirty="0">
                <a:solidFill>
                  <a:schemeClr val="tx1"/>
                </a:solidFill>
              </a:rPr>
              <a:t>Review the technical consultation report </a:t>
            </a:r>
            <a:r>
              <a:rPr lang="en-GB" sz="3000" dirty="0" smtClean="0">
                <a:solidFill>
                  <a:schemeClr val="tx1"/>
                </a:solidFill>
              </a:rPr>
              <a:t>by end of July. </a:t>
            </a:r>
            <a:endParaRPr lang="en-GB" sz="3000" dirty="0">
              <a:solidFill>
                <a:schemeClr val="tx1"/>
              </a:solidFill>
            </a:endParaRP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GB" sz="3000" dirty="0" smtClean="0">
                <a:solidFill>
                  <a:schemeClr val="tx1"/>
                </a:solidFill>
              </a:rPr>
              <a:t>Review </a:t>
            </a:r>
            <a:r>
              <a:rPr lang="en-GB" sz="3000" dirty="0">
                <a:solidFill>
                  <a:schemeClr val="tx1"/>
                </a:solidFill>
              </a:rPr>
              <a:t>the draft tool with example </a:t>
            </a:r>
            <a:r>
              <a:rPr lang="en-GB" sz="3000" dirty="0" smtClean="0">
                <a:solidFill>
                  <a:schemeClr val="tx1"/>
                </a:solidFill>
              </a:rPr>
              <a:t>materials by 20 August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GB" sz="3000" dirty="0" smtClean="0">
                <a:solidFill>
                  <a:schemeClr val="tx1"/>
                </a:solidFill>
              </a:rPr>
              <a:t>Join the second consultation meeting on 26-27 August.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endParaRPr lang="en-GB" sz="3000" dirty="0" smtClean="0">
              <a:solidFill>
                <a:schemeClr val="tx1"/>
              </a:solidFill>
            </a:endParaRP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endParaRPr lang="en-GB" sz="3000" dirty="0" smtClean="0"/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23280193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Challenges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08DFB35-CFFC-0148-8544-C331F442E7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v"/>
            </a:pPr>
            <a:r>
              <a:rPr lang="en-US" sz="2800" dirty="0"/>
              <a:t>Low level of awareness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v"/>
            </a:pPr>
            <a:r>
              <a:rPr lang="en-US" sz="2800" dirty="0">
                <a:cs typeface="Calibri"/>
              </a:rPr>
              <a:t>Low level of interests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v"/>
            </a:pPr>
            <a:r>
              <a:rPr lang="en-US" sz="2800" dirty="0"/>
              <a:t>Biased influencers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v"/>
            </a:pPr>
            <a:r>
              <a:rPr lang="en-US" sz="2800" dirty="0"/>
              <a:t>Non black-and-white nature of science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396416" y="1845734"/>
            <a:ext cx="6828583" cy="4023360"/>
          </a:xfrm>
          <a:prstGeom prst="rect">
            <a:avLst/>
          </a:prstGeom>
        </p:spPr>
        <p:txBody>
          <a:bodyPr vert="horz" lIns="0" tIns="45720" rIns="0" bIns="45720" rtlCol="0" anchor="t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None/>
            </a:pPr>
            <a:endParaRPr lang="en-US" sz="2800" dirty="0"/>
          </a:p>
        </p:txBody>
      </p:sp>
      <p:sp>
        <p:nvSpPr>
          <p:cNvPr id="3" name="Rectangle 2"/>
          <p:cNvSpPr/>
          <p:nvPr/>
        </p:nvSpPr>
        <p:spPr>
          <a:xfrm>
            <a:off x="5001399" y="6410321"/>
            <a:ext cx="40573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  <a:latin typeface="Calibri" panose="020F0502020204030204" pitchFamily="34" charset="0"/>
              </a:rPr>
              <a:t>Image from https://thenounproject.com/​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7545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Actions taken by countries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36EDCD9-5FE1-324C-A618-4A0C223647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v"/>
            </a:pPr>
            <a:r>
              <a:rPr lang="en-US" sz="2800" dirty="0"/>
              <a:t>Awareness creation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v"/>
            </a:pPr>
            <a:r>
              <a:rPr lang="en-US" sz="2800" dirty="0"/>
              <a:t>Public education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v"/>
            </a:pPr>
            <a:r>
              <a:rPr lang="en-US" sz="2800" dirty="0"/>
              <a:t>Realization of the need to use plain language and social media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v"/>
            </a:pPr>
            <a:r>
              <a:rPr lang="en-US" sz="2800" dirty="0"/>
              <a:t>National communication strategy development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396416" y="1845734"/>
            <a:ext cx="6828583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None/>
            </a:pPr>
            <a:endParaRPr lang="en-US" sz="2800" dirty="0"/>
          </a:p>
        </p:txBody>
      </p:sp>
      <p:sp>
        <p:nvSpPr>
          <p:cNvPr id="7" name="Rectangle 6"/>
          <p:cNvSpPr/>
          <p:nvPr/>
        </p:nvSpPr>
        <p:spPr>
          <a:xfrm>
            <a:off x="5001399" y="6410321"/>
            <a:ext cx="40573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  <a:latin typeface="Calibri" panose="020F0502020204030204" pitchFamily="34" charset="0"/>
              </a:rPr>
              <a:t>Image from https://thenounproject.com/​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3335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Good practices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9963D912-ADB8-9744-A291-2C299D5C09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v"/>
            </a:pPr>
            <a:r>
              <a:rPr lang="en-US" sz="2800" dirty="0"/>
              <a:t>Avoiding jargons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v"/>
            </a:pPr>
            <a:r>
              <a:rPr lang="en-US" sz="2800" dirty="0"/>
              <a:t>Science-based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v"/>
            </a:pPr>
            <a:r>
              <a:rPr lang="en-US" sz="2800" dirty="0"/>
              <a:t>Simple message with graphics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v"/>
            </a:pPr>
            <a:r>
              <a:rPr lang="en-US" sz="2800" dirty="0"/>
              <a:t>Openly accessible materials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v"/>
            </a:pPr>
            <a:r>
              <a:rPr lang="en-US" sz="2800" dirty="0"/>
              <a:t>Collaborative approach with trusted information providers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396416" y="1845734"/>
            <a:ext cx="6828583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None/>
            </a:pPr>
            <a:endParaRPr lang="en-US" sz="2800" dirty="0"/>
          </a:p>
        </p:txBody>
      </p:sp>
      <p:sp>
        <p:nvSpPr>
          <p:cNvPr id="7" name="Rectangle 6"/>
          <p:cNvSpPr/>
          <p:nvPr/>
        </p:nvSpPr>
        <p:spPr>
          <a:xfrm>
            <a:off x="5001399" y="6410321"/>
            <a:ext cx="40573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  <a:latin typeface="Calibri" panose="020F0502020204030204" pitchFamily="34" charset="0"/>
              </a:rPr>
              <a:t>Image from https://thenounproject.com/​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961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Things did not work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2A4C4A0-42DF-A841-AAF8-B018A9530E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v"/>
            </a:pPr>
            <a:r>
              <a:rPr lang="en-US" sz="2800" dirty="0"/>
              <a:t>Closed communication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v"/>
            </a:pPr>
            <a:r>
              <a:rPr lang="en-US" sz="2800" dirty="0"/>
              <a:t>Mass emailing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v"/>
            </a:pPr>
            <a:r>
              <a:rPr lang="en-US" sz="2800" dirty="0"/>
              <a:t>Use of technical languages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v"/>
            </a:pPr>
            <a:r>
              <a:rPr lang="en-US" sz="2800" dirty="0"/>
              <a:t>Text-oriented long descriptions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396416" y="1845734"/>
            <a:ext cx="6828583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5232485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What the public wants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C82F96F-D584-8B44-BD5D-81411A246F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v"/>
            </a:pPr>
            <a:r>
              <a:rPr lang="en-US" sz="2800" dirty="0"/>
              <a:t>I want </a:t>
            </a:r>
            <a:r>
              <a:rPr lang="en-US" sz="2800" dirty="0" smtClean="0"/>
              <a:t>clarity</a:t>
            </a:r>
            <a:r>
              <a:rPr lang="en-US" sz="2800" dirty="0"/>
              <a:t>.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v"/>
            </a:pPr>
            <a:r>
              <a:rPr lang="en-US" sz="2800" dirty="0"/>
              <a:t>Give me black and white answers (safe or not).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v"/>
            </a:pPr>
            <a:r>
              <a:rPr lang="en-US" sz="2800" dirty="0"/>
              <a:t>What do I get? Benefits for me?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v"/>
            </a:pPr>
            <a:r>
              <a:rPr lang="en-US" sz="2800" dirty="0"/>
              <a:t>Tell me why people are making </a:t>
            </a:r>
            <a:r>
              <a:rPr lang="en-US" sz="2800" dirty="0" smtClean="0"/>
              <a:t>a fuss </a:t>
            </a:r>
            <a:r>
              <a:rPr lang="en-US" sz="2800" dirty="0"/>
              <a:t>about it? Fishy!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v"/>
            </a:pPr>
            <a:r>
              <a:rPr lang="en-US" sz="2800" dirty="0"/>
              <a:t>I don’t care.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396416" y="1845734"/>
            <a:ext cx="6828583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7325924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the public needs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C82F96F-D584-8B44-BD5D-81411A246F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v"/>
            </a:pPr>
            <a:r>
              <a:rPr lang="en-US" dirty="0"/>
              <a:t>Good understanding on: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</a:pPr>
            <a:r>
              <a:rPr lang="en-US" dirty="0"/>
              <a:t>The safety assurance mechanism of the regulatory frameworks and roles of the government and its agencies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</a:pPr>
            <a:r>
              <a:rPr lang="en-US" dirty="0"/>
              <a:t>Basic principles of safety assessment procedures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</a:pPr>
            <a:r>
              <a:rPr lang="en-US" dirty="0"/>
              <a:t>Potential / existing social benefits of food derived from biotechnology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v"/>
            </a:pPr>
            <a:r>
              <a:rPr lang="en-US" dirty="0"/>
              <a:t>Ability to distinguish accurate and science-based information from other biased, inaccurate and rumor-based information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v"/>
            </a:pPr>
            <a:r>
              <a:rPr lang="en-US" dirty="0"/>
              <a:t>Ability to make individual value judgements based on various accurate information about food derived from biotechnology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396416" y="1845734"/>
            <a:ext cx="6828583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7717518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Key messages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B9863FA2-6A30-1740-9929-E9516B44A8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v"/>
            </a:pPr>
            <a:r>
              <a:rPr lang="en-US" sz="2400" dirty="0"/>
              <a:t>Both food safety and environmental safety are assured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v"/>
            </a:pPr>
            <a:r>
              <a:rPr lang="en-US" sz="2400" dirty="0"/>
              <a:t>There are values and benefits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v"/>
            </a:pPr>
            <a:r>
              <a:rPr lang="en-GB" sz="2400" dirty="0"/>
              <a:t>Safety assessment conducted on food derived from biotechnology is science-based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v"/>
            </a:pPr>
            <a:r>
              <a:rPr lang="en-GB" sz="2400" dirty="0"/>
              <a:t>All countries use internationally harmonized guidelines to conduct food safety assessment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v"/>
            </a:pPr>
            <a:r>
              <a:rPr lang="en-GB" sz="2400" dirty="0"/>
              <a:t>All data collected from different countries have the same conclusions</a:t>
            </a:r>
            <a:endParaRPr lang="en-US" sz="24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396416" y="1845734"/>
            <a:ext cx="6828583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0518870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Recommendations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1BD9A1-968C-1942-8FE6-5919ACD1D4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v"/>
            </a:pPr>
            <a:r>
              <a:rPr lang="en-US" sz="2800" dirty="0"/>
              <a:t>Layman’s language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v"/>
            </a:pPr>
            <a:r>
              <a:rPr lang="en-US" sz="2800" dirty="0"/>
              <a:t>Use of graphics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v"/>
            </a:pPr>
            <a:r>
              <a:rPr lang="en-US" sz="2800" dirty="0"/>
              <a:t>Collaborate with trusted information sources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v"/>
            </a:pPr>
            <a:r>
              <a:rPr lang="en-GB" sz="2800" dirty="0"/>
              <a:t>Go online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v"/>
            </a:pPr>
            <a:r>
              <a:rPr lang="en-GB" sz="2800" dirty="0"/>
              <a:t>FAO products need to be editable</a:t>
            </a:r>
            <a:endParaRPr lang="en-US" sz="28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396416" y="1845734"/>
            <a:ext cx="7088823" cy="402336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None/>
            </a:pPr>
            <a:endParaRPr lang="en-US" sz="2800" dirty="0"/>
          </a:p>
        </p:txBody>
      </p:sp>
      <p:sp>
        <p:nvSpPr>
          <p:cNvPr id="7" name="Rectangle 6"/>
          <p:cNvSpPr/>
          <p:nvPr/>
        </p:nvSpPr>
        <p:spPr>
          <a:xfrm>
            <a:off x="5001399" y="6410321"/>
            <a:ext cx="40573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  <a:latin typeface="Calibri" panose="020F0502020204030204" pitchFamily="34" charset="0"/>
              </a:rPr>
              <a:t>Image from https://thenounproject.com/​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505631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02006FA4-1611-4B07-AF7F-85CF6D20EB3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</TotalTime>
  <Words>387</Words>
  <Application>Microsoft Office PowerPoint</Application>
  <PresentationFormat>On-screen Show (4:3)</PresentationFormat>
  <Paragraphs>73</Paragraphs>
  <Slides>11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Wingdings</vt:lpstr>
      <vt:lpstr>Retrospect</vt:lpstr>
      <vt:lpstr>Way forward</vt:lpstr>
      <vt:lpstr>Challenges</vt:lpstr>
      <vt:lpstr>Actions taken by countries</vt:lpstr>
      <vt:lpstr>Good practices</vt:lpstr>
      <vt:lpstr>Things did not work</vt:lpstr>
      <vt:lpstr>What the public wants</vt:lpstr>
      <vt:lpstr>What the public needs</vt:lpstr>
      <vt:lpstr>Key messages</vt:lpstr>
      <vt:lpstr>Recommendations</vt:lpstr>
      <vt:lpstr>Next steps: FAO will…</vt:lpstr>
      <vt:lpstr>Next steps: Experts will…</vt:lpstr>
    </vt:vector>
  </TitlesOfParts>
  <Company>FAO of the UN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Assessing feasibility</dc:title>
  <dc:creator>Takeuchi, Masami (AGDF)</dc:creator>
  <cp:lastModifiedBy>Shiraishi, Kosuke (AGFF)</cp:lastModifiedBy>
  <cp:revision>14</cp:revision>
  <cp:lastPrinted>2019-08-30T04:20:23Z</cp:lastPrinted>
  <dcterms:created xsi:type="dcterms:W3CDTF">2016-05-17T12:20:08Z</dcterms:created>
  <dcterms:modified xsi:type="dcterms:W3CDTF">2020-06-12T13:21:48Z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678347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S8.2.2</vt:lpwstr>
  </property>
</Properties>
</file>