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76" r:id="rId5"/>
    <p:sldId id="309" r:id="rId6"/>
    <p:sldId id="302" r:id="rId7"/>
    <p:sldId id="278" r:id="rId8"/>
    <p:sldId id="303" r:id="rId9"/>
    <p:sldId id="304" r:id="rId10"/>
    <p:sldId id="307" r:id="rId11"/>
    <p:sldId id="310" r:id="rId12"/>
    <p:sldId id="311" r:id="rId13"/>
    <p:sldId id="305" r:id="rId14"/>
    <p:sldId id="306" r:id="rId15"/>
    <p:sldId id="308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do, Marta (LEGA)" initials="PM(" lastIdx="1" clrIdx="0">
    <p:extLst>
      <p:ext uri="{19B8F6BF-5375-455C-9EA6-DF929625EA0E}">
        <p15:presenceInfo xmlns:p15="http://schemas.microsoft.com/office/powerpoint/2012/main" userId="S::marta.pardo@fao.org::7f7f9e00-5aac-431b-9ba2-5f46f6d0b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ADD0C5-0DCE-4802-B79C-037A8C5AB226}" v="49" dt="2025-04-16T13:11:33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6T10:18:33.3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11238 30,'-194'0,"-681"-17,-41 5,569 14,-2041-2,2172 14,20-1,-1254-11,705-4,-1146 2,1866 1,0 1,-35 9,33-6,-49 4,-660-7,357-5,-289 3,644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16T10:18:37.6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1611 0,'-733'0,"701"2,-60 10,58-6,-47 3,-319-9,192-1,177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5" name="Shape 2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177"/>
          <p:cNvSpPr/>
          <p:nvPr/>
        </p:nvSpPr>
        <p:spPr>
          <a:xfrm>
            <a:off x="1" y="-50800"/>
            <a:ext cx="12192001" cy="6959600"/>
          </a:xfrm>
          <a:prstGeom prst="rect">
            <a:avLst/>
          </a:prstGeom>
          <a:solidFill>
            <a:srgbClr val="3671AE"/>
          </a:solidFill>
          <a:ln w="6350">
            <a:solidFill>
              <a:schemeClr val="accent4"/>
            </a:solidFill>
            <a:miter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49" name="Shape 218"/>
          <p:cNvSpPr/>
          <p:nvPr/>
        </p:nvSpPr>
        <p:spPr>
          <a:xfrm>
            <a:off x="9295690" y="-49249"/>
            <a:ext cx="2896311" cy="1168039"/>
          </a:xfrm>
          <a:prstGeom prst="rect">
            <a:avLst/>
          </a:prstGeom>
          <a:solidFill>
            <a:srgbClr val="0733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0" name="Shape 219"/>
          <p:cNvSpPr/>
          <p:nvPr/>
        </p:nvSpPr>
        <p:spPr>
          <a:xfrm>
            <a:off x="0" y="-50800"/>
            <a:ext cx="9295690" cy="1168039"/>
          </a:xfrm>
          <a:prstGeom prst="rect">
            <a:avLst/>
          </a:prstGeom>
          <a:solidFill>
            <a:srgbClr val="3671A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1" name="Shape 220"/>
          <p:cNvSpPr txBox="1"/>
          <p:nvPr/>
        </p:nvSpPr>
        <p:spPr>
          <a:xfrm>
            <a:off x="8984704" y="351979"/>
            <a:ext cx="2621181" cy="30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1600" b="1" spc="240">
                <a:solidFill>
                  <a:srgbClr val="FFFFFF"/>
                </a:solidFill>
              </a:defRPr>
            </a:lvl1pPr>
          </a:lstStyle>
          <a:p>
            <a:r>
              <a:t>LEGAL OFFICE</a:t>
            </a:r>
          </a:p>
        </p:txBody>
      </p:sp>
      <p:pic>
        <p:nvPicPr>
          <p:cNvPr id="52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62" y="184367"/>
            <a:ext cx="3632006" cy="69770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222"/>
          <p:cNvSpPr/>
          <p:nvPr/>
        </p:nvSpPr>
        <p:spPr>
          <a:xfrm>
            <a:off x="10078173" y="710693"/>
            <a:ext cx="1502726" cy="21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4" name="Shape 223"/>
          <p:cNvSpPr/>
          <p:nvPr/>
        </p:nvSpPr>
        <p:spPr>
          <a:xfrm>
            <a:off x="-1" y="1111701"/>
            <a:ext cx="12192003" cy="130510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51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1" name="Shape 152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92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95" name="Shape 156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1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 lIns="45719" tIns="45719" rIns="45719" bIns="45719"/>
          <a:lstStyle>
            <a:lvl3pPr marL="1234439" indent="-320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2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lIns="45719" tIns="45719" rIns="45719" bIns="45719"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9" tIns="45719" rIns="45719" bIns="45719" anchor="ctr"/>
          <a:lstStyle/>
          <a:p>
            <a:r>
              <a:t>Title Text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27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ner 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30"/>
          <p:cNvSpPr/>
          <p:nvPr/>
        </p:nvSpPr>
        <p:spPr>
          <a:xfrm>
            <a:off x="10078173" y="710693"/>
            <a:ext cx="1502726" cy="21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82" name="Group 36"/>
          <p:cNvGrpSpPr/>
          <p:nvPr/>
        </p:nvGrpSpPr>
        <p:grpSpPr>
          <a:xfrm>
            <a:off x="-152401" y="-50025"/>
            <a:ext cx="12708331" cy="1169592"/>
            <a:chOff x="0" y="0"/>
            <a:chExt cx="12708330" cy="1169591"/>
          </a:xfrm>
        </p:grpSpPr>
        <p:sp>
          <p:nvSpPr>
            <p:cNvPr id="77" name="Shape 31"/>
            <p:cNvSpPr/>
            <p:nvPr/>
          </p:nvSpPr>
          <p:spPr>
            <a:xfrm>
              <a:off x="9438035" y="1551"/>
              <a:ext cx="3270295" cy="1168041"/>
            </a:xfrm>
            <a:prstGeom prst="rect">
              <a:avLst/>
            </a:prstGeom>
            <a:solidFill>
              <a:srgbClr val="4242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8" name="Shape 32"/>
            <p:cNvSpPr/>
            <p:nvPr/>
          </p:nvSpPr>
          <p:spPr>
            <a:xfrm>
              <a:off x="-1" y="0"/>
              <a:ext cx="9435393" cy="1168041"/>
            </a:xfrm>
            <a:prstGeom prst="rect">
              <a:avLst/>
            </a:prstGeom>
            <a:solidFill>
              <a:srgbClr val="BBBBBB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79" name="Shape 33"/>
            <p:cNvSpPr txBox="1"/>
            <p:nvPr/>
          </p:nvSpPr>
          <p:spPr>
            <a:xfrm>
              <a:off x="9124405" y="402779"/>
              <a:ext cx="2621181" cy="3005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r">
                <a:defRPr sz="1600" b="1" spc="240">
                  <a:solidFill>
                    <a:srgbClr val="FFFFFF"/>
                  </a:solidFill>
                </a:defRPr>
              </a:lvl1pPr>
            </a:lstStyle>
            <a:p>
              <a:r>
                <a:t>LEGAL OFFICE</a:t>
              </a:r>
            </a:p>
          </p:txBody>
        </p:sp>
        <p:sp>
          <p:nvSpPr>
            <p:cNvPr id="80" name="Shape 34"/>
            <p:cNvSpPr/>
            <p:nvPr/>
          </p:nvSpPr>
          <p:spPr>
            <a:xfrm>
              <a:off x="10217873" y="761493"/>
              <a:ext cx="1502727" cy="2122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81" name="pasted-image.pdf" descr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826" y="225570"/>
              <a:ext cx="3748078" cy="7200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3" name="Shape 37"/>
          <p:cNvSpPr txBox="1"/>
          <p:nvPr/>
        </p:nvSpPr>
        <p:spPr>
          <a:xfrm>
            <a:off x="388485" y="6367779"/>
            <a:ext cx="29164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424241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Activities of the Development Law Branch</a:t>
            </a:r>
          </a:p>
        </p:txBody>
      </p:sp>
      <p:sp>
        <p:nvSpPr>
          <p:cNvPr id="84" name="Shape 38"/>
          <p:cNvSpPr/>
          <p:nvPr/>
        </p:nvSpPr>
        <p:spPr>
          <a:xfrm>
            <a:off x="444500" y="6269096"/>
            <a:ext cx="11191083" cy="21225"/>
          </a:xfrm>
          <a:prstGeom prst="rect">
            <a:avLst/>
          </a:prstGeom>
          <a:solidFill>
            <a:schemeClr val="accent3">
              <a:lumOff val="17647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5" name="Shape 39"/>
          <p:cNvSpPr txBox="1"/>
          <p:nvPr/>
        </p:nvSpPr>
        <p:spPr>
          <a:xfrm>
            <a:off x="9831923" y="6367779"/>
            <a:ext cx="1900569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lnSpc>
                <a:spcPct val="90000"/>
              </a:lnSpc>
              <a:defRPr sz="1200">
                <a:solidFill>
                  <a:srgbClr val="BCBBB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Date, Author, Audience etc</a:t>
            </a:r>
          </a:p>
        </p:txBody>
      </p:sp>
      <p:sp>
        <p:nvSpPr>
          <p:cNvPr id="86" name="Shape 40"/>
          <p:cNvSpPr/>
          <p:nvPr/>
        </p:nvSpPr>
        <p:spPr>
          <a:xfrm>
            <a:off x="-152400" y="1131074"/>
            <a:ext cx="12496800" cy="130510"/>
          </a:xfrm>
          <a:prstGeom prst="rect">
            <a:avLst/>
          </a:prstGeom>
          <a:solidFill>
            <a:srgbClr val="E7E7E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ils Basic Black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4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95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62" y="393299"/>
            <a:ext cx="3748076" cy="72000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Neils Basic Blu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6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Shape 6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05" name="image2.jpg" descr="imag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7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4" name="Shape 7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15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87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Shape 8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28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00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Shape 101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41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06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14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Shape 115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55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37"/>
          <p:cNvSpPr/>
          <p:nvPr/>
        </p:nvSpPr>
        <p:spPr>
          <a:xfrm>
            <a:off x="833407" y="1196751"/>
            <a:ext cx="10520395" cy="1"/>
          </a:xfrm>
          <a:prstGeom prst="line">
            <a:avLst/>
          </a:prstGeom>
          <a:ln w="6350">
            <a:solidFill>
              <a:srgbClr val="BF2D16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7" name="Shape 138"/>
          <p:cNvSpPr txBox="1"/>
          <p:nvPr/>
        </p:nvSpPr>
        <p:spPr>
          <a:xfrm>
            <a:off x="8832304" y="567880"/>
            <a:ext cx="262118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000" spc="300">
                <a:solidFill>
                  <a:srgbClr val="4D4D4D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Legal Office</a:t>
            </a:r>
          </a:p>
        </p:txBody>
      </p:sp>
      <p:pic>
        <p:nvPicPr>
          <p:cNvPr id="178" name="image1.jpg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180" y="97848"/>
            <a:ext cx="1258848" cy="10989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.jpg" descr="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1" y="230536"/>
            <a:ext cx="3252218" cy="96621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" name="Shape 14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07"/>
          <p:cNvSpPr/>
          <p:nvPr/>
        </p:nvSpPr>
        <p:spPr>
          <a:xfrm rot="16200000" flipH="1">
            <a:off x="7853687" y="-2840530"/>
            <a:ext cx="1587766" cy="7267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7336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" name="Shape 308"/>
          <p:cNvSpPr/>
          <p:nvPr/>
        </p:nvSpPr>
        <p:spPr>
          <a:xfrm rot="5400000">
            <a:off x="2142053" y="-2671634"/>
            <a:ext cx="2137338" cy="7478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C73B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grpSp>
        <p:nvGrpSpPr>
          <p:cNvPr id="6" name="Group 2"/>
          <p:cNvGrpSpPr/>
          <p:nvPr/>
        </p:nvGrpSpPr>
        <p:grpSpPr>
          <a:xfrm>
            <a:off x="8984704" y="351979"/>
            <a:ext cx="2621181" cy="379939"/>
            <a:chOff x="0" y="0"/>
            <a:chExt cx="2621180" cy="379937"/>
          </a:xfrm>
        </p:grpSpPr>
        <p:sp>
          <p:nvSpPr>
            <p:cNvPr id="4" name="Shape 310"/>
            <p:cNvSpPr txBox="1"/>
            <p:nvPr/>
          </p:nvSpPr>
          <p:spPr>
            <a:xfrm>
              <a:off x="-1" y="-1"/>
              <a:ext cx="2621181" cy="3005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r">
                <a:defRPr sz="1600" b="1" spc="240">
                  <a:solidFill>
                    <a:srgbClr val="FFFFFF"/>
                  </a:solidFill>
                </a:defRPr>
              </a:lvl1pPr>
            </a:lstStyle>
            <a:p>
              <a:r>
                <a:t>LEGAL OFFICE</a:t>
              </a:r>
            </a:p>
          </p:txBody>
        </p:sp>
        <p:sp>
          <p:nvSpPr>
            <p:cNvPr id="5" name="Shape 311"/>
            <p:cNvSpPr/>
            <p:nvPr/>
          </p:nvSpPr>
          <p:spPr>
            <a:xfrm>
              <a:off x="1093468" y="358713"/>
              <a:ext cx="1502726" cy="21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7" name="pasted-image.pdf" descr="pasted-image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6538" y="309378"/>
            <a:ext cx="2289811" cy="63427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hyperlink" Target="mailto:treaties@fao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18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fao.org/treaties/treaty-ceremon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holding a blue book&#10;&#10;AI-generated content may be incorrect.">
            <a:extLst>
              <a:ext uri="{FF2B5EF4-FFF2-40B4-BE49-F238E27FC236}">
                <a16:creationId xmlns:a16="http://schemas.microsoft.com/office/drawing/2014/main" id="{C5D5754D-4380-A877-4155-87FA6341E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44" y="2461189"/>
            <a:ext cx="9935910" cy="39846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2B67EC-085B-1AB9-AE02-600848EFD2C2}"/>
              </a:ext>
            </a:extLst>
          </p:cNvPr>
          <p:cNvSpPr txBox="1"/>
          <p:nvPr/>
        </p:nvSpPr>
        <p:spPr>
          <a:xfrm>
            <a:off x="2731092" y="911799"/>
            <a:ext cx="6729813" cy="19082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ctr"/>
            <a:r>
              <a:rPr lang="ar-T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لإحاطة الافتراضية للممثلين الدائمين</a:t>
            </a:r>
            <a:br>
              <a:rPr lang="ar-TN" sz="3600" dirty="0"/>
            </a:br>
            <a:r>
              <a:rPr lang="ar-T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الثلاثاء، 15 أبريل 2025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303670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356E6-20BF-E193-5C8A-1B272375F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810D3-4B4C-9DC3-57E2-273EFF487872}"/>
              </a:ext>
            </a:extLst>
          </p:cNvPr>
          <p:cNvSpPr txBox="1"/>
          <p:nvPr/>
        </p:nvSpPr>
        <p:spPr>
          <a:xfrm>
            <a:off x="636962" y="2555954"/>
            <a:ext cx="11379200" cy="24160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نسخة غير رسمية مسبقة من الصك إلى المكتب القانوني على البريد الإلكتروني 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treaties@fao.org</a:t>
            </a:r>
            <a:endParaRPr lang="en-US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ترجمة إنجليزية للعرف، في حال عدم كون الوثيقة (أو الوثائق) باللغة الرسمية للفاو، ونسخة من وثيقة التفويض الكامل</a:t>
            </a:r>
            <a:r>
              <a:rPr 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يتم تقديم وثيقة التفويض الكامل فقط إذا كان الصك موقّعًا من قبل مسؤول غير السلطات الأربعة التالية (القانون 21.4 من القواعد العامة للتنظيم):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5A61F-EB7D-66E6-4025-2A754728089F}"/>
              </a:ext>
            </a:extLst>
          </p:cNvPr>
          <p:cNvSpPr txBox="1"/>
          <p:nvPr/>
        </p:nvSpPr>
        <p:spPr>
          <a:xfrm>
            <a:off x="175839" y="1448260"/>
            <a:ext cx="11669450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ar-S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الذي ينبغي على الأعضاء تقديمه قبل حفل المعاهدة للمنظمة؟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1A74D-D505-753A-626F-E5F0F002044B}"/>
              </a:ext>
            </a:extLst>
          </p:cNvPr>
          <p:cNvSpPr txBox="1"/>
          <p:nvPr/>
        </p:nvSpPr>
        <p:spPr>
          <a:xfrm>
            <a:off x="688495" y="5594780"/>
            <a:ext cx="11276134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lvl="1" indent="-342900" algn="just" rtl="1"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بعد التأكد من استيفاء جميع الشروط، يتم إيداع الصكّ الأصلي، إلى جانب وثيقة التفويض الكامل، بشكل رسمي وشخصي خلال حفل المعاهدة للمنظمة.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close-up of some writing&#10;&#10;AI-generated content may be incorrect.">
            <a:extLst>
              <a:ext uri="{FF2B5EF4-FFF2-40B4-BE49-F238E27FC236}">
                <a16:creationId xmlns:a16="http://schemas.microsoft.com/office/drawing/2014/main" id="{87A6C2F9-135A-EB0D-EB0C-47CAC644A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573" y="4697959"/>
            <a:ext cx="7906853" cy="11050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87F3F9-D0B0-9E8B-3A76-D5577B441AFF}"/>
                  </a:ext>
                </a:extLst>
              </p14:cNvPr>
              <p14:cNvContentPartPr/>
              <p14:nvPr/>
            </p14:nvContentPartPr>
            <p14:xfrm>
              <a:off x="2316117" y="5310253"/>
              <a:ext cx="4046040" cy="2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87F3F9-D0B0-9E8B-3A76-D5577B441A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2117" y="5202253"/>
                <a:ext cx="415368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5546D57-FD20-1AE2-82B0-711CF97A0722}"/>
                  </a:ext>
                </a:extLst>
              </p14:cNvPr>
              <p14:cNvContentPartPr/>
              <p14:nvPr/>
            </p14:nvContentPartPr>
            <p14:xfrm>
              <a:off x="9293637" y="5593213"/>
              <a:ext cx="580320" cy="1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5546D57-FD20-1AE2-82B0-711CF97A072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39637" y="5485213"/>
                <a:ext cx="687960" cy="22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75495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F395-B207-09E5-C833-75920CE27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51EF3D-19E4-BAD4-99AE-8566F82CB843}"/>
              </a:ext>
            </a:extLst>
          </p:cNvPr>
          <p:cNvSpPr txBox="1"/>
          <p:nvPr/>
        </p:nvSpPr>
        <p:spPr>
          <a:xfrm>
            <a:off x="4075888" y="2230961"/>
            <a:ext cx="7878581" cy="403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صفحة إلكترونية مخصصة لحفل المعاهدة للمنظمة، توفّر ما يلي</a:t>
            </a: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الاتصالات الموجهة إلى الأعضاء (مذكرات دبلوماسية دورية والمذكرة الفنية)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قائمة بمعاهدات المادة الرابعة عشرة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نسخ طبق الأصل مصدّقة من كل معاهدة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نماذج الأدوات القانونية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حالة معاهدات المادة الرابعة عشرة حسب كل طرف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الخصائص الرئيسية والالتزامات والفوائد المترتبة على معاهدات المادة الرابعة عشرة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الأسئلة المتكررة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التغطية الإعلامية قبل حفل المعاهدة للمنظمة وبعده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نقطة الاتصال للمعلومات والإرشاد: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treaties@fao.org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الصفحة الإلكترونية متاحة على: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www.fao.org/treaties/treaty-ceremony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2403A-93F3-411E-F7A4-0DC3A734899A}"/>
              </a:ext>
            </a:extLst>
          </p:cNvPr>
          <p:cNvSpPr txBox="1"/>
          <p:nvPr/>
        </p:nvSpPr>
        <p:spPr>
          <a:xfrm>
            <a:off x="3916222" y="1302555"/>
            <a:ext cx="5215590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الموارد ونقاط الاتصال</a:t>
            </a:r>
            <a:endParaRPr 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0FB4E-CD2B-DAEF-D3D4-B19889BC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50" y="2071992"/>
            <a:ext cx="2964701" cy="43498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834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E01AA-6322-18E6-D1E8-97969E200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BFD1EF-6E76-71AB-FA61-5B123DCB8166}"/>
              </a:ext>
            </a:extLst>
          </p:cNvPr>
          <p:cNvSpPr txBox="1"/>
          <p:nvPr/>
        </p:nvSpPr>
        <p:spPr>
          <a:xfrm>
            <a:off x="1361872" y="2805881"/>
            <a:ext cx="10029217" cy="1952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algn="ctr" rtl="1">
              <a:lnSpc>
                <a:spcPct val="115000"/>
              </a:lnSpc>
              <a:spcAft>
                <a:spcPts val="800"/>
              </a:spcAft>
            </a:pPr>
            <a:r>
              <a:rPr lang="ar-SA" sz="3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تشرّف المدير العام، والمكتب القانوني، والمنظمة بأسرها، بدعوة الأعضاء إلى المشاركة في هذا الحدث التاريخي، ويتطلعون إلى مساهمتكم الفاعلة في إنجاحه</a:t>
            </a:r>
            <a:r>
              <a:rPr lang="en-US" sz="3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22278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684CB-23A2-D3A2-9D97-1DF671C3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2CDAB-46D9-D247-B76B-F3654588AD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5582"/>
            <a:ext cx="12191999" cy="365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23588-0392-D6F4-9E55-F5D782528915}"/>
              </a:ext>
            </a:extLst>
          </p:cNvPr>
          <p:cNvSpPr txBox="1"/>
          <p:nvPr/>
        </p:nvSpPr>
        <p:spPr>
          <a:xfrm>
            <a:off x="249060" y="5032578"/>
            <a:ext cx="11693879" cy="1610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lvl="0" indent="-342900" algn="r" rtl="1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سيُعقد حفل المعاهدة لمنظمة الأغذية والزراعة للأمم المتحدة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(المنظمة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خلال </a:t>
            </a:r>
            <a:r>
              <a:rPr lang="ar-S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الدورة الرابعة والأربعين لمؤتمر </a:t>
            </a: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المنظمة</a:t>
            </a:r>
            <a:r>
              <a:rPr lang="ar-S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، وذلك في إطار الاحتفال بالذكرى الثمانين لتأسيس المنظمة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r" rtl="1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تُقام فعاليات مماثلة في مختلف هيئات منظومة الأمم المتحدة (مثل فعالية التوقيع على المعاهدات في الأمم المتحدة، وحفل اتفاقيات اليونسكو)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r" rt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يُشجَّع بشدة على مشاركة الأعضاء على المستوى الوزاري</a:t>
            </a:r>
            <a:r>
              <a:rPr lang="en-US" sz="2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2190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E345F-A99B-576D-76A7-991700BD9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C1804D-ED41-D46A-7459-9702B191F0D2}"/>
              </a:ext>
            </a:extLst>
          </p:cNvPr>
          <p:cNvSpPr txBox="1"/>
          <p:nvPr/>
        </p:nvSpPr>
        <p:spPr>
          <a:xfrm flipH="1">
            <a:off x="1735004" y="1700111"/>
            <a:ext cx="925285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ما هو حفل المعاهدة للمنظمة؟</a:t>
            </a:r>
            <a:endParaRPr kumimoji="0" lang="en-IT" sz="36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BDC56-9FBE-8342-886A-F2202D5A9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368" y="2683702"/>
            <a:ext cx="5203268" cy="33813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E456A5-360C-B5AB-B799-E06FE3853697}"/>
              </a:ext>
            </a:extLst>
          </p:cNvPr>
          <p:cNvSpPr txBox="1"/>
          <p:nvPr/>
        </p:nvSpPr>
        <p:spPr>
          <a:xfrm>
            <a:off x="0" y="2745162"/>
            <a:ext cx="6611598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أول حدث لحفل المعاهدة لمنظمة الأغذية والزراعة للأمم المتحدة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فرصة للأعضاء </a:t>
            </a:r>
            <a:r>
              <a:rPr lang="ar-SA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لإيداع</a:t>
            </a: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، شخصياً، مع الأدوات التي تعبر عن رغبتهم في الالتزام بمعاهدة (التصديق، الانضمام، القبول، الموافقة، أو التمسك) مباشرةً مع المدير العام.</a:t>
            </a:r>
          </a:p>
          <a:p>
            <a:pPr marL="342900" indent="-342900" algn="just" rtl="1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إن حفل المعاهدة </a:t>
            </a:r>
            <a:r>
              <a:rPr lang="ar-SA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ليس</a:t>
            </a: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حفل توقيع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/>
            <a:endParaRPr lang="ar-S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يمكن للدولة العضو إيداع الأدوات فقط لـ:</a:t>
            </a:r>
          </a:p>
          <a:p>
            <a:pPr marL="342900" lvl="4" indent="-342900" algn="just" rtl="1">
              <a:buFont typeface="Wingdings" panose="05000000000000000000" pitchFamily="2" charset="2"/>
              <a:buChar char="v"/>
            </a:pP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المعاهدات التي </a:t>
            </a:r>
            <a:r>
              <a:rPr lang="ar-SA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 تصبح طرفًا فيها بعد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3" indent="-342900" algn="just" rtl="1">
              <a:buFont typeface="Wingdings" panose="05000000000000000000" pitchFamily="2" charset="2"/>
              <a:buChar char="v"/>
            </a:pPr>
            <a:r>
              <a:rPr lang="ar-SA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التعديلات</a:t>
            </a:r>
            <a:r>
              <a:rPr lang="ar-S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على المعاهدات التي هي طرف فيها بالفعل (ينطبق ذلك فقط على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APPPC</a:t>
            </a:r>
            <a:r>
              <a:rPr 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.GFCM</a:t>
            </a:r>
          </a:p>
        </p:txBody>
      </p:sp>
    </p:spTree>
    <p:extLst>
      <p:ext uri="{BB962C8B-B14F-4D97-AF65-F5344CB8AC3E}">
        <p14:creationId xmlns:p14="http://schemas.microsoft.com/office/powerpoint/2010/main" val="13187060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3D11BF-CA68-F64F-A513-BE75FF19BF3E}"/>
              </a:ext>
            </a:extLst>
          </p:cNvPr>
          <p:cNvSpPr txBox="1"/>
          <p:nvPr/>
        </p:nvSpPr>
        <p:spPr>
          <a:xfrm flipH="1">
            <a:off x="1469572" y="1302060"/>
            <a:ext cx="9252856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أي المعاهدات؟</a:t>
            </a:r>
            <a:endParaRPr lang="en-IT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7CC83-5E5F-42E3-7DFC-DD1E02ABD89B}"/>
              </a:ext>
            </a:extLst>
          </p:cNvPr>
          <p:cNvSpPr txBox="1"/>
          <p:nvPr/>
        </p:nvSpPr>
        <p:spPr>
          <a:xfrm>
            <a:off x="705453" y="2071497"/>
            <a:ext cx="1112662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يركّز حفل المعاهدة للمنظمة على جميع المعاهدات المتعددة الأطراف التي تم اعتمادها بموجب المادة الرابعة عشرة من دستور </a:t>
            </a:r>
            <a:r>
              <a:rPr lang="ar-S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المنظمة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69417063-1673-76C2-36C6-681EB025D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0" y="3050189"/>
            <a:ext cx="9030960" cy="2270841"/>
          </a:xfrm>
          <a:prstGeom prst="rect">
            <a:avLst/>
          </a:prstGeom>
        </p:spPr>
      </p:pic>
      <p:pic>
        <p:nvPicPr>
          <p:cNvPr id="8" name="Picture 7" descr="A close up of a white background&#10;&#10;AI-generated content may be incorrect.">
            <a:extLst>
              <a:ext uri="{FF2B5EF4-FFF2-40B4-BE49-F238E27FC236}">
                <a16:creationId xmlns:a16="http://schemas.microsoft.com/office/drawing/2014/main" id="{6B99914C-62EC-97F4-54A6-744D27847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20" y="5321030"/>
            <a:ext cx="9030960" cy="15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510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02E5-C7E1-96A9-03CF-A890F7A0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084AA8-D8AA-CBC1-E12C-8C3AD4790916}"/>
              </a:ext>
            </a:extLst>
          </p:cNvPr>
          <p:cNvSpPr txBox="1"/>
          <p:nvPr/>
        </p:nvSpPr>
        <p:spPr>
          <a:xfrm flipH="1">
            <a:off x="1469572" y="1682292"/>
            <a:ext cx="9252856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ar-SA"/>
              <a:t>معاهدات المادة الرابعة عشرة</a:t>
            </a:r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6F047-4C80-0B9A-6FD8-421E6CB00155}"/>
              </a:ext>
            </a:extLst>
          </p:cNvPr>
          <p:cNvSpPr txBox="1"/>
          <p:nvPr/>
        </p:nvSpPr>
        <p:spPr>
          <a:xfrm>
            <a:off x="252919" y="2803364"/>
            <a:ext cx="11867745" cy="3662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 اعتماد 17 معاهدة بموجب المادة الرابعة عشرة حتى اليوم، وقد دخلت جميعها حيّز النفاذ بين عامي 1948 و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تمثل هذه المعاهدات صكوكًا قانونية ملزمة تُنشئ أنظمة قانونية في مجالات تدخل ضمن ولاية المنظمة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تُعدّ من المساهمات الأساسية للفاو في تطوير وتنفيذ القانون الدولي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كما تُشكّل وسيلة مهمة لاضطلاع المنظمة بوظائفها المعيارية، وفقًا للمادة الأولى من دستور المنظمة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بينما يتمتع بعضها بطابع عالمي، فإن البعض الآخر عبارة عن صكوك إقليمية قد لا يكون جميع الأعضاء مؤهلين للانضمام إليها.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12672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98985-ADC5-C304-6624-BA9ACCB41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9E7858-7BA2-2759-2F77-DB5ED4486A92}"/>
              </a:ext>
            </a:extLst>
          </p:cNvPr>
          <p:cNvSpPr txBox="1"/>
          <p:nvPr/>
        </p:nvSpPr>
        <p:spPr>
          <a:xfrm>
            <a:off x="107005" y="2612949"/>
            <a:ext cx="7408834" cy="3662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تأكيد الالتزام بتفويض المنظمة وعملها المعياري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تعزيز التعاون المتعدد الأطراف في إطار اختصاصات المنظمة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المشاركة في عملية اتخاذ القرار المتعلّقة بهذه المعاهدات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تحقيق فوائد اقتصادية، بحسب طبيعة ونطاق كل معاهدة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ar-S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الاستفادة من الخبرات والمعارف المتبادلة في إطار هذه المعاهدات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2187AA-C64D-2E35-91DA-FE93E725FC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669" y="2067035"/>
            <a:ext cx="4100923" cy="3675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937280-1441-9A33-1CF1-55BBFD59A1C3}"/>
              </a:ext>
            </a:extLst>
          </p:cNvPr>
          <p:cNvSpPr txBox="1"/>
          <p:nvPr/>
        </p:nvSpPr>
        <p:spPr>
          <a:xfrm>
            <a:off x="524273" y="1698912"/>
            <a:ext cx="7283396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ar-SA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مزايا الانضمام إلى معاهدات المادة الرابعة عشرة</a:t>
            </a:r>
            <a:endParaRPr lang="en-US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5761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C6AAA-AEE2-3A96-FB1C-E78FD079E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E5EA95-FA17-DCA2-4EC3-6CDADCBE5149}"/>
              </a:ext>
            </a:extLst>
          </p:cNvPr>
          <p:cNvSpPr txBox="1"/>
          <p:nvPr/>
        </p:nvSpPr>
        <p:spPr>
          <a:xfrm flipH="1">
            <a:off x="1560286" y="1609722"/>
            <a:ext cx="9252856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قائمة معاهدات المادة الرابعة عشرة</a:t>
            </a:r>
            <a:endParaRPr lang="en-IT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E4F5-45A0-28A6-E4C2-9B52D6E59F02}"/>
              </a:ext>
            </a:extLst>
          </p:cNvPr>
          <p:cNvSpPr txBox="1"/>
          <p:nvPr/>
        </p:nvSpPr>
        <p:spPr>
          <a:xfrm>
            <a:off x="532688" y="2534797"/>
            <a:ext cx="11126624" cy="52404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معاهدات عالمية</a:t>
            </a:r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International Plant Protection Convention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IPPC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6 December 1951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Convention Placing the International Poplar Commission within the Framework of FAO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IPC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19 November 1959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to Promote Compliance with International Conservation and Management Measures by Fishing Vessels on the High Seas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Compliance Agreement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24 November 1993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International Treaty on Plant Genetic Resources for Food and Agriculture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ITPGRFA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3 November 2001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Constitution of the International Rice Commission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IRC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1 November 1948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on Port State Measures to Prevent, Deter and Eliminate Illegal Unreported and Unregulated Fishing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PSMA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22 November 2009 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معاهدات إقليمية</a:t>
            </a:r>
            <a:r>
              <a:rPr lang="en-US" sz="24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the Asia-Pacific Fishery Commission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APFIC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Washington D.C., 1 November 1948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a General Fisheries Commission for the Mediterranean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GFCM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Washington D.C., 1 November 1949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Constitution of the European Commission for the Control of Foot and Mouth Disease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EuFDM</a:t>
            </a: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1 December 1953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Plant Protection Agreement for the Asia and Pacific Region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APPPC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26 November 1955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an FAO Commission for Controlling the Desert Locust in South-West Asia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SWAC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3 December 1963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a Commission for Controlling the Desert Locust in the Central Region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CRC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1 July 1965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a Commission for Controlling the Desert Locust in the Western Region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DLCCWR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22 November 2000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a Regional Animal Production and Health Commission for Asia and the Pacific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APHCA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1 June 1973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the Indian Ocean Tuna Commission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IOTC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25 November 1993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for the Establishment of the Regional Commission for Fisheries (</a:t>
            </a:r>
            <a:r>
              <a:rPr lang="en-US" sz="1000" b="1">
                <a:solidFill>
                  <a:schemeClr val="bg1"/>
                </a:solidFill>
                <a:latin typeface="Times New Roman"/>
                <a:cs typeface="Times New Roman"/>
              </a:rPr>
              <a:t>RECOFI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11 November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Agreement on the Central Asian and Caucasus Regional Fisheries and Aquaculture Commission (</a:t>
            </a:r>
            <a:r>
              <a:rPr lang="en-US" sz="1000" b="1" err="1">
                <a:solidFill>
                  <a:schemeClr val="bg1"/>
                </a:solidFill>
                <a:latin typeface="Times New Roman"/>
                <a:cs typeface="Times New Roman"/>
              </a:rPr>
              <a:t>CACFish</a:t>
            </a:r>
            <a:r>
              <a:rPr lang="en-US" sz="1000">
                <a:solidFill>
                  <a:schemeClr val="bg1"/>
                </a:solidFill>
                <a:latin typeface="Times New Roman"/>
                <a:cs typeface="Times New Roman"/>
              </a:rPr>
              <a:t>), Rome, 30 September 2009 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600" b="0" i="0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40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60947-12D7-0B8A-5494-AEDB952D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EC5B85-1AFE-B4B8-3333-5744CDC7ACA2}"/>
              </a:ext>
            </a:extLst>
          </p:cNvPr>
          <p:cNvSpPr txBox="1"/>
          <p:nvPr/>
        </p:nvSpPr>
        <p:spPr>
          <a:xfrm flipH="1">
            <a:off x="1160951" y="1700563"/>
            <a:ext cx="9252856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معاهدات المادة الرابعة عشرة: المواضيع الرئيسية</a:t>
            </a:r>
            <a:endParaRPr lang="en-IT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9E8948-C7A1-3B38-CD1B-1689C320BDD8}"/>
              </a:ext>
            </a:extLst>
          </p:cNvPr>
          <p:cNvCxnSpPr>
            <a:cxnSpLocks/>
          </p:cNvCxnSpPr>
          <p:nvPr/>
        </p:nvCxnSpPr>
        <p:spPr>
          <a:xfrm>
            <a:off x="6030482" y="2917460"/>
            <a:ext cx="0" cy="173489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D902B9-806A-2526-05CA-FA9026416E73}"/>
              </a:ext>
            </a:extLst>
          </p:cNvPr>
          <p:cNvCxnSpPr>
            <a:cxnSpLocks/>
          </p:cNvCxnSpPr>
          <p:nvPr/>
        </p:nvCxnSpPr>
        <p:spPr>
          <a:xfrm>
            <a:off x="532688" y="4652352"/>
            <a:ext cx="111266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D97AD2-9306-E2C8-E864-BE8A5223C6D5}"/>
              </a:ext>
            </a:extLst>
          </p:cNvPr>
          <p:cNvSpPr txBox="1"/>
          <p:nvPr/>
        </p:nvSpPr>
        <p:spPr>
          <a:xfrm>
            <a:off x="700756" y="2592713"/>
            <a:ext cx="5195835" cy="1508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ar-SA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إنتاج وصحة الحيوان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6FCBB2-68A5-187D-E835-F0A01B18B601}"/>
              </a:ext>
            </a:extLst>
          </p:cNvPr>
          <p:cNvSpPr txBox="1"/>
          <p:nvPr/>
        </p:nvSpPr>
        <p:spPr>
          <a:xfrm>
            <a:off x="6161519" y="2601603"/>
            <a:ext cx="542657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مصايد الأسماك والصيد وتربية الأحياء المائية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C0667-7A20-F27F-8B3D-5A6796BCF965}"/>
              </a:ext>
            </a:extLst>
          </p:cNvPr>
          <p:cNvSpPr txBox="1"/>
          <p:nvPr/>
        </p:nvSpPr>
        <p:spPr>
          <a:xfrm>
            <a:off x="3432563" y="4698476"/>
            <a:ext cx="519583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وقاية النباتات وإنتاجها</a:t>
            </a:r>
            <a:endParaRPr 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EAE78D-EB18-4D59-7E59-108025A03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148" y="3140713"/>
            <a:ext cx="1663050" cy="1103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4F00D-B53D-5828-593C-4BE3081D2416}"/>
              </a:ext>
            </a:extLst>
          </p:cNvPr>
          <p:cNvSpPr txBox="1"/>
          <p:nvPr/>
        </p:nvSpPr>
        <p:spPr>
          <a:xfrm>
            <a:off x="1285421" y="3221504"/>
            <a:ext cx="102549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APHCA</a:t>
            </a:r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EuFMD</a:t>
            </a:r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5D444-B023-304D-5F38-F219B6849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411" y="3137827"/>
            <a:ext cx="1717442" cy="1106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3AB52-6A13-8E66-AE77-F7A2E63FFE47}"/>
              </a:ext>
            </a:extLst>
          </p:cNvPr>
          <p:cNvSpPr txBox="1"/>
          <p:nvPr/>
        </p:nvSpPr>
        <p:spPr>
          <a:xfrm>
            <a:off x="6848024" y="3137827"/>
            <a:ext cx="1025495" cy="13542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</a:t>
            </a: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</a:t>
            </a: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PSMA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IOTC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RECOFI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GFCM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CACFish</a:t>
            </a:r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APFIC</a:t>
            </a:r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39DC79-070D-454F-1270-A05196123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772" y="4992469"/>
            <a:ext cx="1663048" cy="1103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48A531-137C-68CF-C499-1FEBC47E3532}"/>
              </a:ext>
            </a:extLst>
          </p:cNvPr>
          <p:cNvSpPr txBox="1"/>
          <p:nvPr/>
        </p:nvSpPr>
        <p:spPr>
          <a:xfrm>
            <a:off x="4761884" y="5224134"/>
            <a:ext cx="1025495" cy="1046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ITPGRFA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</a:t>
            </a:r>
            <a:endParaRPr kumimoji="0" lang="en-US" sz="1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IPPC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APPPC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IRC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2F9C4A-2B28-BAC3-83D9-F0927E291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411" y="4955107"/>
            <a:ext cx="1717438" cy="1103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2B3EFD-BD51-BC88-04A5-09E0FBB56959}"/>
              </a:ext>
            </a:extLst>
          </p:cNvPr>
          <p:cNvSpPr txBox="1"/>
          <p:nvPr/>
        </p:nvSpPr>
        <p:spPr>
          <a:xfrm>
            <a:off x="6335276" y="5317344"/>
            <a:ext cx="1025495" cy="73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DLCCWR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CRC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SWAC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87410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B3B70-CF5E-771F-A34E-1074632FE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48AF2D-7151-D67B-5C4C-76015682EF39}"/>
              </a:ext>
            </a:extLst>
          </p:cNvPr>
          <p:cNvSpPr txBox="1"/>
          <p:nvPr/>
        </p:nvSpPr>
        <p:spPr>
          <a:xfrm flipH="1">
            <a:off x="1469572" y="1444351"/>
            <a:ext cx="9252856" cy="769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SA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معاهدات المادة الرابعة عشرة: الملخصات</a:t>
            </a:r>
            <a:endParaRPr lang="en-IT" sz="4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15C81C-CAE9-DA95-A31D-F2E9348173F5}"/>
              </a:ext>
            </a:extLst>
          </p:cNvPr>
          <p:cNvSpPr txBox="1"/>
          <p:nvPr/>
        </p:nvSpPr>
        <p:spPr>
          <a:xfrm>
            <a:off x="5227608" y="1730916"/>
            <a:ext cx="6860569" cy="5355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7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نحن على دراية بأن عملية اتخاذ القرار الداخلي المتعلقة بقبول المعاهدة الدولية قد تكون معقدة وتشمل مستويات متعددة من المشاورات.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لمساعدتكم في هذه العملية، يقوم المكتب القانوني، بدعم من أمانات المعاهدات الخاصة بالمادة الرابعة عشرة، بإعداد </a:t>
            </a:r>
            <a:r>
              <a:rPr lang="ar-SA" sz="1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ملخص من صفحتين لكل معاهدة من معاهدات المادة الرابعة عشرة</a:t>
            </a: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هدف هذه الملخصات: تقديم إرشادات حول الجوانب المعيارية لكل معاهدة.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يتم هيكلة كل ملخص على النحو التالي: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1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نظرة عامة </a:t>
            </a: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على الموضوع الذي تغطيه المعاهدة وتاريخها (انظر مقتطف من ملخص </a:t>
            </a: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.(ITPGRFA)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1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الأهداف</a:t>
            </a: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التي تسعى المعاهدة لتحقيقها</a:t>
            </a: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 algn="just" rtl="1">
              <a:buFont typeface="Wingdings" panose="05000000000000000000" pitchFamily="2" charset="2"/>
              <a:buChar char="v"/>
            </a:pPr>
            <a:r>
              <a:rPr lang="ar-SA" sz="1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العناصر الرئيسية للمعاهدة </a:t>
            </a: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(مثل: الالتزامات المترتبة على الأطراف، أنشطة الأمانة العامة، الجوانب المالية)</a:t>
            </a: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 algn="just" rtl="1">
              <a:buFont typeface="Wingdings" panose="05000000000000000000" pitchFamily="2" charset="2"/>
              <a:buChar char="v"/>
            </a:pP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ar-SA" sz="1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لفوائد المحتملة </a:t>
            </a: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للأعضاء عند الانضمام إلى المعاهدة (بما في ذلك الفوائد التقنية والسمعية والمالية)</a:t>
            </a: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الملخصات متوفرة على الصفحة الإلكترونية لحفل المعاهدة للمنظمة على الرابط: </a:t>
            </a:r>
            <a:r>
              <a:rPr lang="en-US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www.fao.org/treaties/treaty-ceremony</a:t>
            </a:r>
            <a:endParaRPr lang="en-US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4FC1E-FE87-A27B-6B32-71CF24767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2" y="2588898"/>
            <a:ext cx="4830822" cy="29000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6807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7D36152229E144B24AB661EF4115BA" ma:contentTypeVersion="3" ma:contentTypeDescription="Creare un nuovo documento." ma:contentTypeScope="" ma:versionID="965ff84b2628c5677f0bb99db4a21537">
  <xsd:schema xmlns:xsd="http://www.w3.org/2001/XMLSchema" xmlns:xs="http://www.w3.org/2001/XMLSchema" xmlns:p="http://schemas.microsoft.com/office/2006/metadata/properties" xmlns:ns2="4b5b2848-23d5-4f95-b864-adbb03f135f7" targetNamespace="http://schemas.microsoft.com/office/2006/metadata/properties" ma:root="true" ma:fieldsID="b0aaa2a7445276fc285d3c5f00c43116" ns2:_="">
    <xsd:import namespace="4b5b2848-23d5-4f95-b864-adbb03f13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b2848-23d5-4f95-b864-adbb03f13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6E5F2-F8CE-4B44-824C-AA5B724E771D}">
  <ds:schemaRefs>
    <ds:schemaRef ds:uri="06fe16b8-7964-41ca-8935-76d73a6811a8"/>
    <ds:schemaRef ds:uri="3c9ac98d-36e3-464e-9a3d-571690e2b8cf"/>
    <ds:schemaRef ds:uri="8c2680b1-8717-4e17-af8a-c3c5948a35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2E61D5-E5D7-4309-A158-F823643CF345}">
  <ds:schemaRefs>
    <ds:schemaRef ds:uri="4b5b2848-23d5-4f95-b864-adbb03f135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2568861-0D39-4E26-B2C6-16FCD71BF6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1093</Words>
  <Application>Microsoft Office PowerPoint</Application>
  <PresentationFormat>Widescreen</PresentationFormat>
  <Paragraphs>114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Vidar, Margret (LEGN)</dc:creator>
  <cp:lastModifiedBy>Sahnoun, Salma (LEGN)</cp:lastModifiedBy>
  <cp:revision>2</cp:revision>
  <dcterms:modified xsi:type="dcterms:W3CDTF">2025-04-16T14:10:21Z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0x0101006B7D36152229E144B24AB661EF4115BA</vt:lpwstr>
  </property>
</Properties>
</file>