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76" r:id="rId5"/>
    <p:sldId id="309" r:id="rId6"/>
    <p:sldId id="302" r:id="rId7"/>
    <p:sldId id="278" r:id="rId8"/>
    <p:sldId id="303" r:id="rId9"/>
    <p:sldId id="304" r:id="rId10"/>
    <p:sldId id="307" r:id="rId11"/>
    <p:sldId id="312" r:id="rId12"/>
    <p:sldId id="311" r:id="rId13"/>
    <p:sldId id="305" r:id="rId14"/>
    <p:sldId id="306" r:id="rId15"/>
    <p:sldId id="308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do, Marta (LEGA)" initials="PM(" lastIdx="1" clrIdx="0">
    <p:extLst>
      <p:ext uri="{19B8F6BF-5375-455C-9EA6-DF929625EA0E}">
        <p15:presenceInfo xmlns:p15="http://schemas.microsoft.com/office/powerpoint/2012/main" userId="S::marta.pardo@fao.org::7f7f9e00-5aac-431b-9ba2-5f46f6d0b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1" autoAdjust="0"/>
    <p:restoredTop sz="94692"/>
  </p:normalViewPr>
  <p:slideViewPr>
    <p:cSldViewPr snapToGrid="0">
      <p:cViewPr varScale="1">
        <p:scale>
          <a:sx n="110" d="100"/>
          <a:sy n="110" d="100"/>
        </p:scale>
        <p:origin x="1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zelli, Tommaso (LEGA)" userId="a8ccf84d-e5b7-4e59-bebc-ef01a5024023" providerId="ADAL" clId="{887AD312-2631-473A-AD1A-470A68930086}"/>
    <pc:docChg chg="modSld">
      <pc:chgData name="Buzzelli, Tommaso (LEGA)" userId="a8ccf84d-e5b7-4e59-bebc-ef01a5024023" providerId="ADAL" clId="{887AD312-2631-473A-AD1A-470A68930086}" dt="2025-04-16T09:58:05.874" v="4"/>
      <pc:docMkLst>
        <pc:docMk/>
      </pc:docMkLst>
      <pc:sldChg chg="modSp mod">
        <pc:chgData name="Buzzelli, Tommaso (LEGA)" userId="a8ccf84d-e5b7-4e59-bebc-ef01a5024023" providerId="ADAL" clId="{887AD312-2631-473A-AD1A-470A68930086}" dt="2025-04-16T09:58:05.874" v="4"/>
        <pc:sldMkLst>
          <pc:docMk/>
          <pc:sldMk cId="2099108251" sldId="312"/>
        </pc:sldMkLst>
        <pc:spChg chg="mod">
          <ac:chgData name="Buzzelli, Tommaso (LEGA)" userId="a8ccf84d-e5b7-4e59-bebc-ef01a5024023" providerId="ADAL" clId="{887AD312-2631-473A-AD1A-470A68930086}" dt="2025-04-16T09:58:05.874" v="4"/>
          <ac:spMkLst>
            <pc:docMk/>
            <pc:sldMk cId="2099108251" sldId="312"/>
            <ac:spMk id="20" creationId="{966FCBB2-68A5-187D-E835-F0A01B18B6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177"/>
          <p:cNvSpPr/>
          <p:nvPr/>
        </p:nvSpPr>
        <p:spPr>
          <a:xfrm>
            <a:off x="1" y="-50800"/>
            <a:ext cx="12192001" cy="6959600"/>
          </a:xfrm>
          <a:prstGeom prst="rect">
            <a:avLst/>
          </a:prstGeom>
          <a:solidFill>
            <a:srgbClr val="3671AE"/>
          </a:solidFill>
          <a:ln w="6350">
            <a:solidFill>
              <a:schemeClr val="accent4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9" name="Shape 218"/>
          <p:cNvSpPr/>
          <p:nvPr/>
        </p:nvSpPr>
        <p:spPr>
          <a:xfrm>
            <a:off x="9295690" y="-49249"/>
            <a:ext cx="2896311" cy="1168039"/>
          </a:xfrm>
          <a:prstGeom prst="rect">
            <a:avLst/>
          </a:prstGeom>
          <a:solidFill>
            <a:srgbClr val="0733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0" name="Shape 219"/>
          <p:cNvSpPr/>
          <p:nvPr/>
        </p:nvSpPr>
        <p:spPr>
          <a:xfrm>
            <a:off x="0" y="-50800"/>
            <a:ext cx="9295690" cy="1168039"/>
          </a:xfrm>
          <a:prstGeom prst="rect">
            <a:avLst/>
          </a:prstGeom>
          <a:solidFill>
            <a:srgbClr val="3671A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1" name="Shape 220"/>
          <p:cNvSpPr txBox="1"/>
          <p:nvPr/>
        </p:nvSpPr>
        <p:spPr>
          <a:xfrm>
            <a:off x="8984704" y="351979"/>
            <a:ext cx="2621181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 b="1" spc="240">
                <a:solidFill>
                  <a:srgbClr val="FFFFFF"/>
                </a:solidFill>
              </a:defRPr>
            </a:lvl1pPr>
          </a:lstStyle>
          <a:p>
            <a:r>
              <a:t>LEGAL OFFICE</a:t>
            </a:r>
          </a:p>
        </p:txBody>
      </p:sp>
      <p:pic>
        <p:nvPicPr>
          <p:cNvPr id="52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2" y="184367"/>
            <a:ext cx="3632006" cy="69770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222"/>
          <p:cNvSpPr/>
          <p:nvPr/>
        </p:nvSpPr>
        <p:spPr>
          <a:xfrm>
            <a:off x="10078173" y="710693"/>
            <a:ext cx="1502726" cy="21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4" name="Shape 223"/>
          <p:cNvSpPr/>
          <p:nvPr/>
        </p:nvSpPr>
        <p:spPr>
          <a:xfrm>
            <a:off x="-1" y="1111701"/>
            <a:ext cx="12192003" cy="130510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51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1" name="Shape 152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92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95" name="Shape 156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1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er 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30"/>
          <p:cNvSpPr/>
          <p:nvPr/>
        </p:nvSpPr>
        <p:spPr>
          <a:xfrm>
            <a:off x="10078173" y="710693"/>
            <a:ext cx="1502726" cy="21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82" name="Group 36"/>
          <p:cNvGrpSpPr/>
          <p:nvPr/>
        </p:nvGrpSpPr>
        <p:grpSpPr>
          <a:xfrm>
            <a:off x="-152401" y="-50025"/>
            <a:ext cx="12708331" cy="1169592"/>
            <a:chOff x="0" y="0"/>
            <a:chExt cx="12708330" cy="1169591"/>
          </a:xfrm>
        </p:grpSpPr>
        <p:sp>
          <p:nvSpPr>
            <p:cNvPr id="77" name="Shape 31"/>
            <p:cNvSpPr/>
            <p:nvPr/>
          </p:nvSpPr>
          <p:spPr>
            <a:xfrm>
              <a:off x="9438035" y="1551"/>
              <a:ext cx="3270295" cy="1168041"/>
            </a:xfrm>
            <a:prstGeom prst="rect">
              <a:avLst/>
            </a:prstGeom>
            <a:solidFill>
              <a:srgbClr val="4242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8" name="Shape 32"/>
            <p:cNvSpPr/>
            <p:nvPr/>
          </p:nvSpPr>
          <p:spPr>
            <a:xfrm>
              <a:off x="-1" y="0"/>
              <a:ext cx="9435393" cy="1168041"/>
            </a:xfrm>
            <a:prstGeom prst="rect">
              <a:avLst/>
            </a:prstGeom>
            <a:solidFill>
              <a:srgbClr val="BBBB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9" name="Shape 33"/>
            <p:cNvSpPr txBox="1"/>
            <p:nvPr/>
          </p:nvSpPr>
          <p:spPr>
            <a:xfrm>
              <a:off x="9124405" y="402779"/>
              <a:ext cx="2621181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r">
                <a:defRPr sz="1600" b="1" spc="240">
                  <a:solidFill>
                    <a:srgbClr val="FFFFFF"/>
                  </a:solidFill>
                </a:defRPr>
              </a:lvl1pPr>
            </a:lstStyle>
            <a:p>
              <a:r>
                <a:t>LEGAL OFFICE</a:t>
              </a:r>
            </a:p>
          </p:txBody>
        </p:sp>
        <p:sp>
          <p:nvSpPr>
            <p:cNvPr id="80" name="Shape 34"/>
            <p:cNvSpPr/>
            <p:nvPr/>
          </p:nvSpPr>
          <p:spPr>
            <a:xfrm>
              <a:off x="10217873" y="761493"/>
              <a:ext cx="1502727" cy="212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81" name="pasted-image.pdf" descr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826" y="225570"/>
              <a:ext cx="3748078" cy="720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" name="Shape 37"/>
          <p:cNvSpPr txBox="1"/>
          <p:nvPr/>
        </p:nvSpPr>
        <p:spPr>
          <a:xfrm>
            <a:off x="388485" y="6367779"/>
            <a:ext cx="29164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42424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Activities of the Development Law Branch</a:t>
            </a:r>
          </a:p>
        </p:txBody>
      </p:sp>
      <p:sp>
        <p:nvSpPr>
          <p:cNvPr id="84" name="Shape 38"/>
          <p:cNvSpPr/>
          <p:nvPr/>
        </p:nvSpPr>
        <p:spPr>
          <a:xfrm>
            <a:off x="444500" y="6269096"/>
            <a:ext cx="11191083" cy="21225"/>
          </a:xfrm>
          <a:prstGeom prst="rect">
            <a:avLst/>
          </a:prstGeom>
          <a:solidFill>
            <a:schemeClr val="accent3">
              <a:lumOff val="17647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5" name="Shape 39"/>
          <p:cNvSpPr txBox="1"/>
          <p:nvPr/>
        </p:nvSpPr>
        <p:spPr>
          <a:xfrm>
            <a:off x="9831923" y="6367779"/>
            <a:ext cx="19005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BCBBB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Date, Author, Audience etc</a:t>
            </a:r>
          </a:p>
        </p:txBody>
      </p:sp>
      <p:sp>
        <p:nvSpPr>
          <p:cNvPr id="86" name="Shape 40"/>
          <p:cNvSpPr/>
          <p:nvPr/>
        </p:nvSpPr>
        <p:spPr>
          <a:xfrm>
            <a:off x="-152400" y="1131074"/>
            <a:ext cx="12496800" cy="130510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ils Basic Black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4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95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2" y="393299"/>
            <a:ext cx="3748076" cy="72000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ils Basic Blu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6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Shape 6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05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7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4" name="Shape 7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15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87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Shape 8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28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00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Shape 101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41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06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1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Shape 11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55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37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Shape 13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78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4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7"/>
          <p:cNvSpPr/>
          <p:nvPr/>
        </p:nvSpPr>
        <p:spPr>
          <a:xfrm rot="16200000" flipH="1">
            <a:off x="7853687" y="-2840530"/>
            <a:ext cx="1587766" cy="7267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733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" name="Shape 308"/>
          <p:cNvSpPr/>
          <p:nvPr/>
        </p:nvSpPr>
        <p:spPr>
          <a:xfrm rot="5400000">
            <a:off x="2142053" y="-2671634"/>
            <a:ext cx="2137338" cy="747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C73B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6" name="Group 2"/>
          <p:cNvGrpSpPr/>
          <p:nvPr/>
        </p:nvGrpSpPr>
        <p:grpSpPr>
          <a:xfrm>
            <a:off x="8984704" y="351979"/>
            <a:ext cx="2621181" cy="379939"/>
            <a:chOff x="0" y="0"/>
            <a:chExt cx="2621180" cy="379937"/>
          </a:xfrm>
        </p:grpSpPr>
        <p:sp>
          <p:nvSpPr>
            <p:cNvPr id="4" name="Shape 310"/>
            <p:cNvSpPr txBox="1"/>
            <p:nvPr/>
          </p:nvSpPr>
          <p:spPr>
            <a:xfrm>
              <a:off x="-1" y="-1"/>
              <a:ext cx="2621181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r">
                <a:defRPr sz="1600" b="1" spc="240">
                  <a:solidFill>
                    <a:srgbClr val="FFFFFF"/>
                  </a:solidFill>
                </a:defRPr>
              </a:lvl1pPr>
            </a:lstStyle>
            <a:p>
              <a:r>
                <a:t>LEGAL OFFICE</a:t>
              </a:r>
            </a:p>
          </p:txBody>
        </p:sp>
        <p:sp>
          <p:nvSpPr>
            <p:cNvPr id="5" name="Shape 311"/>
            <p:cNvSpPr/>
            <p:nvPr/>
          </p:nvSpPr>
          <p:spPr>
            <a:xfrm>
              <a:off x="1093468" y="358713"/>
              <a:ext cx="1502726" cy="21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538" y="309378"/>
            <a:ext cx="2289811" cy="6342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blue book&#10;&#10;AI-generated content may be incorrect.">
            <a:extLst>
              <a:ext uri="{FF2B5EF4-FFF2-40B4-BE49-F238E27FC236}">
                <a16:creationId xmlns:a16="http://schemas.microsoft.com/office/drawing/2014/main" id="{C5D5754D-4380-A877-4155-87FA6341E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45" y="2593537"/>
            <a:ext cx="9935910" cy="398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B67EC-085B-1AB9-AE02-600848EFD2C2}"/>
              </a:ext>
            </a:extLst>
          </p:cNvPr>
          <p:cNvSpPr txBox="1"/>
          <p:nvPr/>
        </p:nvSpPr>
        <p:spPr>
          <a:xfrm>
            <a:off x="2538587" y="1350610"/>
            <a:ext cx="6729813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Séance d’information virtuelle à l’attention des Représentants permanents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Mardi 15 </a:t>
            </a:r>
            <a:r>
              <a:rPr lang="fr-F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avril</a:t>
            </a: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2025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0367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356E6-20BF-E193-5C8A-1B272375F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810D3-4B4C-9DC3-57E2-273EFF487872}"/>
              </a:ext>
            </a:extLst>
          </p:cNvPr>
          <p:cNvSpPr txBox="1"/>
          <p:nvPr/>
        </p:nvSpPr>
        <p:spPr>
          <a:xfrm>
            <a:off x="585429" y="2492804"/>
            <a:ext cx="11379200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400" dirty="0">
                <a:solidFill>
                  <a:schemeClr val="bg1"/>
                </a:solidFill>
                <a:latin typeface="Times New Roman"/>
                <a:cs typeface="Times New Roman"/>
              </a:rPr>
              <a:t>Une copie préalable informelle de l'instrument, accompagnée de toute réserve et déclaration y afférente.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400" dirty="0">
                <a:solidFill>
                  <a:schemeClr val="bg1"/>
                </a:solidFill>
                <a:latin typeface="Times New Roman"/>
                <a:cs typeface="Times New Roman"/>
              </a:rPr>
              <a:t>Une traduction de courtoisie en anglais, si le(s) document(s) ne sont pas dans une langue officielle de la FAO.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Times New Roman"/>
                <a:cs typeface="Times New Roman"/>
              </a:rPr>
              <a:t>Une copie des pleins pouvoirs à fournir uniquement si l'instrument est signé par une personne autre que l'une des quatre autorités suivantes (article XXI.4 du Règlement général de l’Organisation) :</a:t>
            </a:r>
            <a:endParaRPr kumimoji="0" lang="fr-FR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A61F-EB7D-66E6-4025-2A754728089F}"/>
              </a:ext>
            </a:extLst>
          </p:cNvPr>
          <p:cNvSpPr txBox="1"/>
          <p:nvPr/>
        </p:nvSpPr>
        <p:spPr>
          <a:xfrm>
            <a:off x="1270263" y="1865808"/>
            <a:ext cx="9411325" cy="430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DOIVENT FOURNIR LES MEMBRES AVANT LA CÉRÉMONIE ?</a:t>
            </a:r>
            <a:endParaRPr kumimoji="0" lang="fr-FR" sz="22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1A74D-D505-753A-626F-E5F0F002044B}"/>
              </a:ext>
            </a:extLst>
          </p:cNvPr>
          <p:cNvSpPr txBox="1"/>
          <p:nvPr/>
        </p:nvSpPr>
        <p:spPr>
          <a:xfrm>
            <a:off x="585429" y="5444305"/>
            <a:ext cx="11276134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/>
                </a:solidFill>
                <a:latin typeface="Times New Roman"/>
                <a:cs typeface="Times New Roman"/>
              </a:rPr>
              <a:t> Dès confirmation que tout est en ordre, l’instrument original (et les pleins pouvoirs) sont déposés en personne lors de la Cérémonie.</a:t>
            </a:r>
          </a:p>
        </p:txBody>
      </p:sp>
      <p:pic>
        <p:nvPicPr>
          <p:cNvPr id="7" name="Image 6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BC44C06-B3DF-0ECB-0C05-473487105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39" y="4073907"/>
            <a:ext cx="5778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495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F395-B207-09E5-C833-75920CE2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51EF3D-19E4-BAD4-99AE-8566F82CB843}"/>
              </a:ext>
            </a:extLst>
          </p:cNvPr>
          <p:cNvSpPr txBox="1"/>
          <p:nvPr/>
        </p:nvSpPr>
        <p:spPr>
          <a:xfrm>
            <a:off x="5550397" y="2447415"/>
            <a:ext cx="6306796" cy="421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solidFill>
                  <a:schemeClr val="bg1"/>
                </a:solidFill>
                <a:latin typeface="Times New Roman"/>
                <a:cs typeface="Times New Roman"/>
              </a:rPr>
              <a:t>La page web consacrée à la Cérémonie des traités de la FAO prévoit :</a:t>
            </a:r>
          </a:p>
          <a:p>
            <a:pPr algn="just"/>
            <a:endParaRPr lang="fr-FR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communications aux membres (lettres circulaires et note technique)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liste des traités relevant de l’article XIV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copies certifiées conformes de chaque traité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modèles d’instruments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statut des traités relevant de l’article XIV par participant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principales caractéristiques, obligations et avantages des traités relevant de l’article XIV 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foire aux questions (FAQ)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/>
                <a:cs typeface="Times New Roman"/>
              </a:rPr>
              <a:t>Une couverture médiatique avant et après la Cérémonie des traités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point de contact pour obtenir des informations et des orientations : </a:t>
            </a:r>
            <a:r>
              <a:rPr lang="fr-FR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treaties@fao.org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page est accessible à l’adresse suivante : </a:t>
            </a:r>
            <a:r>
              <a:rPr lang="fr-FR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www.fao.org/treaties/treaty-ceremony</a:t>
            </a:r>
            <a:endParaRPr lang="fr-FR" sz="1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2403A-93F3-411E-F7A4-0DC3A734899A}"/>
              </a:ext>
            </a:extLst>
          </p:cNvPr>
          <p:cNvSpPr txBox="1"/>
          <p:nvPr/>
        </p:nvSpPr>
        <p:spPr>
          <a:xfrm>
            <a:off x="3190408" y="1337532"/>
            <a:ext cx="630679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 ET POINTS DE CONTACT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0FB4E-CD2B-DAEF-D3D4-B19889BC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59" y="2102265"/>
            <a:ext cx="2964701" cy="4349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834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01AA-6322-18E6-D1E8-97969E20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B1234-B4BB-C406-ED5C-B5C61354E3AE}"/>
              </a:ext>
            </a:extLst>
          </p:cNvPr>
          <p:cNvSpPr txBox="1"/>
          <p:nvPr/>
        </p:nvSpPr>
        <p:spPr>
          <a:xfrm>
            <a:off x="1977687" y="3013503"/>
            <a:ext cx="823662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Le Directeur général, le Bureau juridique et l'Organisation dans son ensemble attendent avec impatience la participation des membres à cet événement historique !</a:t>
            </a:r>
          </a:p>
          <a:p>
            <a:pPr algn="ctr"/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/>
              <a:cs typeface="Times New Roman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2278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684CB-23A2-D3A2-9D97-1DF671C3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2CDAB-46D9-D247-B76B-F3654588AD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5582"/>
            <a:ext cx="12191999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23588-0392-D6F4-9E55-F5D782528915}"/>
              </a:ext>
            </a:extLst>
          </p:cNvPr>
          <p:cNvSpPr txBox="1"/>
          <p:nvPr/>
        </p:nvSpPr>
        <p:spPr>
          <a:xfrm>
            <a:off x="249060" y="4734740"/>
            <a:ext cx="11693879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/>
            <a:endParaRPr lang="fr-FR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La Cérémonie des traités de la FAO se tiendra lors de la 44e session de la Conférence de la FAO, dans le contexte du 80e anniversaire de l’Organisation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Des événements similaires sont organisés dans l'ensemble du système des Nations unies (par exemple, la Cérémonie des traités des Nations unies ou la Cérémonie des conventions de l'UNESCO).</a:t>
            </a:r>
            <a:endParaRPr lang="fr-FR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/>
              <a:cs typeface="Times New Roman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6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La participation des membres au niveau ministériel est vivement encouragée</a:t>
            </a: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1600" dirty="0">
                <a:solidFill>
                  <a:schemeClr val="bg1"/>
                </a:solidFill>
              </a:rPr>
              <a:t>	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190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E345F-A99B-576D-76A7-991700BD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C1804D-ED41-D46A-7459-9702B191F0D2}"/>
              </a:ext>
            </a:extLst>
          </p:cNvPr>
          <p:cNvSpPr txBox="1"/>
          <p:nvPr/>
        </p:nvSpPr>
        <p:spPr>
          <a:xfrm flipH="1">
            <a:off x="1985170" y="1417936"/>
            <a:ext cx="925285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QU'EST-CE QUE LA CÉRÉMONIE DES TRAITÉS DE LA FAO ?</a:t>
            </a:r>
          </a:p>
          <a:p>
            <a:endParaRPr kumimoji="0" lang="fr-FR" sz="32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74D2F-60C1-6CF4-38D1-88A259B81C68}"/>
              </a:ext>
            </a:extLst>
          </p:cNvPr>
          <p:cNvSpPr txBox="1"/>
          <p:nvPr/>
        </p:nvSpPr>
        <p:spPr>
          <a:xfrm>
            <a:off x="709301" y="2649196"/>
            <a:ext cx="5386699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u="sng" dirty="0">
                <a:solidFill>
                  <a:schemeClr val="bg1"/>
                </a:solidFill>
                <a:latin typeface="Times New Roman"/>
                <a:cs typeface="Times New Roman"/>
              </a:rPr>
              <a:t>Premier événement</a:t>
            </a: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 relatif aux traités se déroulant à la FAO</a:t>
            </a:r>
          </a:p>
          <a:p>
            <a:pPr algn="just"/>
            <a:endParaRPr lang="fr-FR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Possibilité pour les membres de </a:t>
            </a:r>
            <a:r>
              <a:rPr lang="fr-FR" sz="1600" u="sng" dirty="0">
                <a:solidFill>
                  <a:schemeClr val="bg1"/>
                </a:solidFill>
                <a:latin typeface="Times New Roman"/>
                <a:cs typeface="Times New Roman"/>
              </a:rPr>
              <a:t>déposer</a:t>
            </a: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en personne, directement auprès du Directeur-général, </a:t>
            </a: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des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/>
                <a:cs typeface="Times New Roman"/>
                <a:sym typeface="Calibri"/>
              </a:rPr>
              <a:t>instruments exprimant leur volonté d’être liés par un traité (ratification, adhésion, acceptation ou approbation)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Cérémonie des traités </a:t>
            </a:r>
            <a:r>
              <a:rPr lang="fr-FR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n’est pas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une cérémonie de signature 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Un membre ne peut déposer des instruments que pour :</a:t>
            </a: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/>
              <a:cs typeface="Times New Roman"/>
              <a:sym typeface="Calibri"/>
            </a:endParaRPr>
          </a:p>
          <a:p>
            <a:pPr marL="742950" lvl="1" indent="-285750" algn="just">
              <a:buFont typeface="Courier New" panose="05000000000000000000" pitchFamily="2" charset="2"/>
              <a:buChar char="o"/>
            </a:pP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des traités auxquels il n’est </a:t>
            </a:r>
            <a:r>
              <a:rPr lang="fr-FR" sz="1600" u="sng" dirty="0">
                <a:solidFill>
                  <a:schemeClr val="bg1"/>
                </a:solidFill>
                <a:latin typeface="Times New Roman"/>
                <a:cs typeface="Times New Roman"/>
              </a:rPr>
              <a:t>pas encore partie</a:t>
            </a: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 ;</a:t>
            </a:r>
          </a:p>
          <a:p>
            <a:pPr marL="742950" lvl="1" indent="-285750" algn="just">
              <a:buFont typeface="Courier New" panose="05000000000000000000" pitchFamily="2" charset="2"/>
              <a:buChar char="o"/>
            </a:pPr>
            <a:r>
              <a:rPr lang="fr-FR" sz="1600" u="sng" dirty="0">
                <a:solidFill>
                  <a:schemeClr val="bg1"/>
                </a:solidFill>
                <a:latin typeface="Times New Roman"/>
                <a:cs typeface="Times New Roman"/>
              </a:rPr>
              <a:t>des amendements</a:t>
            </a:r>
            <a:r>
              <a:rPr lang="fr-FR" sz="1600" dirty="0">
                <a:solidFill>
                  <a:schemeClr val="bg1"/>
                </a:solidFill>
                <a:latin typeface="Times New Roman"/>
                <a:cs typeface="Times New Roman"/>
              </a:rPr>
              <a:t> à des traités auxquels il n’est pas encore partie (s’applique uniquement à l’APPPC et à la CGPM)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BDC56-9FBE-8342-886A-F2202D5A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98" y="2649196"/>
            <a:ext cx="5203268" cy="3381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87060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D11BF-CA68-F64F-A513-BE75FF19BF3E}"/>
              </a:ext>
            </a:extLst>
          </p:cNvPr>
          <p:cNvSpPr txBox="1"/>
          <p:nvPr/>
        </p:nvSpPr>
        <p:spPr>
          <a:xfrm flipH="1">
            <a:off x="1469572" y="1682293"/>
            <a:ext cx="925285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QUELS TRAITÉS ?</a:t>
            </a:r>
            <a:endParaRPr kumimoji="0" lang="fr-FR" sz="32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7CC83-5E5F-42E3-7DFC-DD1E02ABD89B}"/>
              </a:ext>
            </a:extLst>
          </p:cNvPr>
          <p:cNvSpPr txBox="1"/>
          <p:nvPr/>
        </p:nvSpPr>
        <p:spPr>
          <a:xfrm>
            <a:off x="709301" y="2649196"/>
            <a:ext cx="11126624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Cérémonie des traités est consacrée à tous les traités multilatéraux approuvés en vertu de l’article XIV de l’Acte constitutif de la FAO :</a:t>
            </a:r>
            <a:endParaRPr kumimoji="0" lang="fr-FR" sz="1600" b="0" i="0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Image 4" descr="Une image contenant texte, Police, capture d’écran, document&#10;&#10;Le contenu généré par l’IA peut être incorrect.">
            <a:extLst>
              <a:ext uri="{FF2B5EF4-FFF2-40B4-BE49-F238E27FC236}">
                <a16:creationId xmlns:a16="http://schemas.microsoft.com/office/drawing/2014/main" id="{FF9348A0-AB35-6B7F-216F-0E376EA5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3233967"/>
            <a:ext cx="6217200" cy="29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5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02E5-C7E1-96A9-03CF-A890F7A0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84AA8-D8AA-CBC1-E12C-8C3AD4790916}"/>
              </a:ext>
            </a:extLst>
          </p:cNvPr>
          <p:cNvSpPr txBox="1"/>
          <p:nvPr/>
        </p:nvSpPr>
        <p:spPr>
          <a:xfrm flipH="1">
            <a:off x="1469572" y="1682293"/>
            <a:ext cx="925285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Traités relevant de l’a</a:t>
            </a:r>
            <a:r>
              <a:rPr kumimoji="0" lang="fr-FR" sz="28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rticle XIV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F047-4C80-0B9A-6FD8-421E6CB00155}"/>
              </a:ext>
            </a:extLst>
          </p:cNvPr>
          <p:cNvSpPr txBox="1"/>
          <p:nvPr/>
        </p:nvSpPr>
        <p:spPr>
          <a:xfrm>
            <a:off x="709301" y="2649196"/>
            <a:ext cx="11126624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17 traités adoptés à ce jour en vertu de l’article XIV, 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lesquels sont entrés en vigueur </a:t>
            </a: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entre 1948 et 2016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Instruments juridiques contraignants établissant des régimes juridiques dans de domaines relevant du mandat de la FAO</a:t>
            </a: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L'une des principales contributions de la FAO à l'élaboration et à la mise en œuvre du droit international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Un moyen important pour la FAO de s'acquitter de ses fonctions normatives conformément à l'article I de son Acte constitutif</a:t>
            </a: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fr-FR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Si certains ont une portée mondiale, d'autres sont des instruments régionaux auxquels tous les membres ne peuvent pas adhérer.</a:t>
            </a:r>
          </a:p>
          <a:p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1267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8985-ADC5-C304-6624-BA9ACCB4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E7858-7BA2-2759-2F77-DB5ED4486A92}"/>
              </a:ext>
            </a:extLst>
          </p:cNvPr>
          <p:cNvSpPr txBox="1"/>
          <p:nvPr/>
        </p:nvSpPr>
        <p:spPr>
          <a:xfrm>
            <a:off x="464066" y="2445379"/>
            <a:ext cx="6306796" cy="3077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</a:t>
            </a: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vantages de devenir partie aux traités relevant de l’article XIV :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Réaffirmer l'engagement envers le mandat et le travail normatif de la FAO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Renforcer la collaboration multilatérale dans le cadre des compétences de la FAO</a:t>
            </a: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Participer à la prise de décision relative à ces traités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avantages économiques, selon la nature et de la portée de chaque traité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Bénéficier de l'expertise et des connaissances partagées sous leurs auspices</a:t>
            </a:r>
            <a:endParaRPr lang="fr-F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187AA-C64D-2E35-91DA-FE93E725FC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383" y="1930847"/>
            <a:ext cx="4100923" cy="3675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5576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C6AAA-AEE2-3A96-FB1C-E78FD079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5EA95-FA17-DCA2-4EC3-6CDADCBE5149}"/>
              </a:ext>
            </a:extLst>
          </p:cNvPr>
          <p:cNvSpPr txBox="1"/>
          <p:nvPr/>
        </p:nvSpPr>
        <p:spPr>
          <a:xfrm flipH="1">
            <a:off x="1560286" y="1609722"/>
            <a:ext cx="92528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Liste des traités relevant de l’article XIV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E4F5-45A0-28A6-E4C2-9B52D6E59F02}"/>
              </a:ext>
            </a:extLst>
          </p:cNvPr>
          <p:cNvSpPr txBox="1"/>
          <p:nvPr/>
        </p:nvSpPr>
        <p:spPr>
          <a:xfrm>
            <a:off x="533129" y="2388882"/>
            <a:ext cx="11126624" cy="4985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Traités mondiaux</a:t>
            </a:r>
            <a:endParaRPr lang="fr-FR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Convention internationale pour la protection des végétaux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CIPV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6 décembre 1951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Convention relative à la commission internationale du peuplier et autres essences à la croissance rapide utiles aux personnes et à l’environnement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CIP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19 novembre 1959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visant à favoriser le respect par les navires de pêche en haute mer des mesures internationales de conservation et de gestion, Rome, 24 novembre 1993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Traité international sur ressources phytogénétiques pour l’alimentation et l’agriculture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TIRPAA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3 novembre 2001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Constitution de la Commission internationale du riz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CIR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1</a:t>
            </a:r>
            <a:r>
              <a:rPr lang="fr-FR" sz="1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 novembre 1948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relatif aux mesures du ressort de l’État du port visant à prévenir, contrecarrer et éliminer la pêche illicite, non déclarée et non réglementée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AMREP ou accord PSMA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22 novembre2009 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Traités régionaux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de la Commission des pêches pour l’Asie et le Pacifique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APFIC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Washington D.C., 1</a:t>
            </a:r>
            <a:r>
              <a:rPr lang="fr-FR" sz="1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 novembre 1948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de la Commission générale des pêches pour la Méditerranée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CGPM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Washington D.C., 1</a:t>
            </a:r>
            <a:r>
              <a:rPr lang="fr-FR" sz="1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  novembre 1949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Constitution de la Commission européenne pour la lutte contre la fièvre aphteuse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EuFMD</a:t>
            </a: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1</a:t>
            </a:r>
            <a:r>
              <a:rPr lang="fr-FR" sz="1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décembre 1953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sur la protection des végétaux pour la région de l’Asie et du Pacifique 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APPPC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26 novembre1955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d’une Commission de la FAO pour la lutte contre le criquet pèlerin en Asie du Sud-Ouest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SWAC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3 décembre 1963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d’une Commission pour la lutte contre le criquet pèlerin dans la région centrale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CRC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1</a:t>
            </a:r>
            <a:r>
              <a:rPr lang="fr-FR" sz="1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 juillet 1965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d’une Commission pour la lutte contre le criquet pèlerin dans la région occidentale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DLCCWR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22 novembre 2000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de la Commission régionale pour la production et la santé animales en Asie et dans le Pacifique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APHCA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1</a:t>
            </a:r>
            <a:r>
              <a:rPr lang="fr-FR" sz="1000" baseline="30000" dirty="0">
                <a:solidFill>
                  <a:schemeClr val="bg1"/>
                </a:solidFill>
                <a:latin typeface="Times New Roman"/>
                <a:cs typeface="Times New Roman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 juin 1973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de la Commission des thons de l’océan Indien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CTOI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25 novembre1993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portant création de la Commission régionale des pêches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RECOFI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11 novembre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Accord relatif à la Commission régionale des pêches et de l’aquaculture pour l’Asie centrale et le Caucase  (</a:t>
            </a:r>
            <a:r>
              <a:rPr lang="fr-FR" sz="1000" b="1" dirty="0">
                <a:solidFill>
                  <a:schemeClr val="bg1"/>
                </a:solidFill>
                <a:latin typeface="Times New Roman"/>
                <a:cs typeface="Times New Roman"/>
              </a:rPr>
              <a:t>CACFish</a:t>
            </a:r>
            <a:r>
              <a:rPr lang="fr-FR" sz="1000" dirty="0">
                <a:solidFill>
                  <a:schemeClr val="bg1"/>
                </a:solidFill>
                <a:latin typeface="Times New Roman"/>
                <a:cs typeface="Times New Roman"/>
              </a:rPr>
              <a:t>), Rome, 30 septembre 2009 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40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60947-12D7-0B8A-5494-AEDB952D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C5B85-1AFE-B4B8-3333-5744CDC7ACA2}"/>
              </a:ext>
            </a:extLst>
          </p:cNvPr>
          <p:cNvSpPr txBox="1"/>
          <p:nvPr/>
        </p:nvSpPr>
        <p:spPr>
          <a:xfrm flipH="1">
            <a:off x="1404053" y="1616886"/>
            <a:ext cx="92528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Thèmes des traités relevant de l’article XIV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E8948-C7A1-3B38-CD1B-1689C320BDD8}"/>
              </a:ext>
            </a:extLst>
          </p:cNvPr>
          <p:cNvCxnSpPr>
            <a:cxnSpLocks/>
          </p:cNvCxnSpPr>
          <p:nvPr/>
        </p:nvCxnSpPr>
        <p:spPr>
          <a:xfrm>
            <a:off x="6030482" y="2917460"/>
            <a:ext cx="0" cy="17348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D902B9-806A-2526-05CA-FA9026416E73}"/>
              </a:ext>
            </a:extLst>
          </p:cNvPr>
          <p:cNvCxnSpPr>
            <a:cxnSpLocks/>
          </p:cNvCxnSpPr>
          <p:nvPr/>
        </p:nvCxnSpPr>
        <p:spPr>
          <a:xfrm>
            <a:off x="532688" y="4652352"/>
            <a:ext cx="111266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D97AD2-9306-E2C8-E864-BE8A5223C6D5}"/>
              </a:ext>
            </a:extLst>
          </p:cNvPr>
          <p:cNvSpPr txBox="1"/>
          <p:nvPr/>
        </p:nvSpPr>
        <p:spPr>
          <a:xfrm>
            <a:off x="700756" y="2592713"/>
            <a:ext cx="5195835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Production et santé animales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FCBB2-68A5-187D-E835-F0A01B18B601}"/>
              </a:ext>
            </a:extLst>
          </p:cNvPr>
          <p:cNvSpPr txBox="1"/>
          <p:nvPr/>
        </p:nvSpPr>
        <p:spPr>
          <a:xfrm>
            <a:off x="6152841" y="2587505"/>
            <a:ext cx="542657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Pêche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et 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et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aquaculture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C0667-7A20-F27F-8B3D-5A6796BCF965}"/>
              </a:ext>
            </a:extLst>
          </p:cNvPr>
          <p:cNvSpPr txBox="1"/>
          <p:nvPr/>
        </p:nvSpPr>
        <p:spPr>
          <a:xfrm>
            <a:off x="3432563" y="4698476"/>
            <a:ext cx="5195837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et production des plantes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EAE78D-EB18-4D59-7E59-108025A0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48" y="3140713"/>
            <a:ext cx="1663050" cy="1103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4F00D-B53D-5828-593C-4BE3081D2416}"/>
              </a:ext>
            </a:extLst>
          </p:cNvPr>
          <p:cNvSpPr txBox="1"/>
          <p:nvPr/>
        </p:nvSpPr>
        <p:spPr>
          <a:xfrm>
            <a:off x="1285421" y="3221504"/>
            <a:ext cx="102549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APHCA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EuFMD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5D444-B023-304D-5F38-F219B684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411" y="3137827"/>
            <a:ext cx="1717442" cy="1106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3AB52-6A13-8E66-AE77-F7A2E63FFE47}"/>
              </a:ext>
            </a:extLst>
          </p:cNvPr>
          <p:cNvSpPr txBox="1"/>
          <p:nvPr/>
        </p:nvSpPr>
        <p:spPr>
          <a:xfrm>
            <a:off x="6848024" y="2972178"/>
            <a:ext cx="1025495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 sur le respect des mesures internationales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Accord PSMA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CTOI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RECOFI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CGPM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CACFish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APFIC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39DC79-070D-454F-1270-A0519612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72" y="4992469"/>
            <a:ext cx="1663048" cy="1103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8A531-137C-68CF-C499-1FEBC47E3532}"/>
              </a:ext>
            </a:extLst>
          </p:cNvPr>
          <p:cNvSpPr txBox="1"/>
          <p:nvPr/>
        </p:nvSpPr>
        <p:spPr>
          <a:xfrm>
            <a:off x="4761884" y="5130567"/>
            <a:ext cx="1025495" cy="1046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TIRPAA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CIPV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APPPC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2F9C4A-2B28-BAC3-83D9-F0927E291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411" y="4955107"/>
            <a:ext cx="1717438" cy="1103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2B3EFD-BD51-BC88-04A5-09E0FBB56959}"/>
              </a:ext>
            </a:extLst>
          </p:cNvPr>
          <p:cNvSpPr txBox="1"/>
          <p:nvPr/>
        </p:nvSpPr>
        <p:spPr>
          <a:xfrm>
            <a:off x="6335276" y="5224134"/>
            <a:ext cx="102549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DLCCWR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SWAC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1082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3B70-CF5E-771F-A34E-1074632FE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8AF2D-7151-D67B-5C4C-76015682EF39}"/>
              </a:ext>
            </a:extLst>
          </p:cNvPr>
          <p:cNvSpPr txBox="1"/>
          <p:nvPr/>
        </p:nvSpPr>
        <p:spPr>
          <a:xfrm flipH="1">
            <a:off x="1560286" y="1609722"/>
            <a:ext cx="92528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Résumés des t</a:t>
            </a:r>
            <a:r>
              <a:rPr kumimoji="0" lang="fr-FR" sz="2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raités relevant de l’article XIV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5C81C-CAE9-DA95-A31D-F2E9348173F5}"/>
              </a:ext>
            </a:extLst>
          </p:cNvPr>
          <p:cNvSpPr txBox="1"/>
          <p:nvPr/>
        </p:nvSpPr>
        <p:spPr>
          <a:xfrm>
            <a:off x="5563312" y="2071383"/>
            <a:ext cx="6170064" cy="5339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Nous </a:t>
            </a:r>
            <a:r>
              <a:rPr lang="fr-FR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avons conscience </a:t>
            </a:r>
            <a:r>
              <a:rPr kumimoji="0" lang="fr-FR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que le processus décisionnel interne </a:t>
            </a:r>
            <a:r>
              <a:rPr lang="fr-FR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concernant </a:t>
            </a:r>
            <a:r>
              <a:rPr kumimoji="0" lang="fr-FR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l’approbation d'un traité international peut être complexe et qu’il implique différents niveaux de consultations.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fr-FR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Pour vous assister dans ce processus, le Bureau juridique, avec le soutien des Secrétariats des traités relevant de l’article XIV, travaille à la préparation </a:t>
            </a:r>
            <a:r>
              <a:rPr lang="fr-FR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kumimoji="0" lang="fr-FR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un résumé de 2 pages pour chaque traité.</a:t>
            </a:r>
            <a:endParaRPr kumimoji="0" lang="fr-FR" sz="1300" b="0" i="0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 de ces résumés : fournir des orientations sur les aspects normatifs de chaque traité.</a:t>
            </a:r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1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Chaque résumé est structuré de la manière suivante: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Vue d'ensemble </a:t>
            </a:r>
            <a:r>
              <a:rPr kumimoji="0" lang="fr-FR" sz="12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du sujet couvert par le traité et de son histoire (voir l'extrait du résumé du TIRPAA)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lang="fr-FR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 </a:t>
            </a:r>
            <a:r>
              <a:rPr lang="fr-FR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poursuivis par le traité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fr-FR" sz="1200" b="1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Principaux éléments </a:t>
            </a:r>
            <a:r>
              <a:rPr kumimoji="0" lang="fr-FR" sz="120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du traité (par exemple, les obligations des parties, les activités du Secrétariat ou les aspects financiers)</a:t>
            </a:r>
          </a:p>
          <a:p>
            <a:pPr marL="742950" marR="0" lvl="1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5000000000000000000" pitchFamily="2" charset="2"/>
              <a:buChar char="o"/>
              <a:tabLst/>
              <a:defRPr/>
            </a:pPr>
            <a:r>
              <a:rPr kumimoji="0" lang="fr-FR" sz="1200" b="1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Avantages potentiels </a:t>
            </a:r>
            <a:r>
              <a:rPr kumimoji="0" lang="fr-FR" sz="120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pour les Membres à adhérer audit traité (y compris les avantages techniques, réputationnels et financiers)</a:t>
            </a:r>
          </a:p>
          <a:p>
            <a:pPr marL="457200" marR="0" lvl="1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résumés sont disponibles sur la page web de la cérémonie des traités de la FAO à l'adresse suivante : </a:t>
            </a:r>
            <a:r>
              <a:rPr lang="fr-FR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www.fao.org/treaties/treaty-ceremony</a:t>
            </a:r>
          </a:p>
          <a:p>
            <a:pPr marL="285750" marR="0" indent="-28575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13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4FC1E-FE87-A27B-6B32-71CF24767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2" y="2676446"/>
            <a:ext cx="4830822" cy="2900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807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fe16b8-7964-41ca-8935-76d73a6811a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4E4929F12924AA96D46E7016E5A31" ma:contentTypeVersion="12" ma:contentTypeDescription="Create a new document." ma:contentTypeScope="" ma:versionID="51b929600aceed8b72c8d919eea828ce">
  <xsd:schema xmlns:xsd="http://www.w3.org/2001/XMLSchema" xmlns:xs="http://www.w3.org/2001/XMLSchema" xmlns:p="http://schemas.microsoft.com/office/2006/metadata/properties" xmlns:ns1="http://schemas.microsoft.com/sharepoint/v3" xmlns:ns2="9e2465c5-49f0-4d5f-8d2a-5ba9050e8fe0" xmlns:ns3="06fe16b8-7964-41ca-8935-76d73a6811a8" targetNamespace="http://schemas.microsoft.com/office/2006/metadata/properties" ma:root="true" ma:fieldsID="d198158b310c3eace7072bcab8becb0c" ns1:_="" ns2:_="" ns3:_="">
    <xsd:import namespace="http://schemas.microsoft.com/sharepoint/v3"/>
    <xsd:import namespace="9e2465c5-49f0-4d5f-8d2a-5ba9050e8fe0"/>
    <xsd:import namespace="06fe16b8-7964-41ca-8935-76d73a6811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_Flow_SignoffStatu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465c5-49f0-4d5f-8d2a-5ba9050e8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e16b8-7964-41ca-8935-76d73a681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568861-0D39-4E26-B2C6-16FCD71BF6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F6E5F2-F8CE-4B44-824C-AA5B724E771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3c9ac98d-36e3-464e-9a3d-571690e2b8cf"/>
    <ds:schemaRef ds:uri="http://purl.org/dc/terms/"/>
    <ds:schemaRef ds:uri="8c2680b1-8717-4e17-af8a-c3c5948a3503"/>
    <ds:schemaRef ds:uri="http://schemas.openxmlformats.org/package/2006/metadata/core-properties"/>
    <ds:schemaRef ds:uri="http://schemas.microsoft.com/office/2006/metadata/properties"/>
    <ds:schemaRef ds:uri="06fe16b8-7964-41ca-8935-76d73a6811a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4B97A74-60EB-4E01-AA82-F07D350853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2465c5-49f0-4d5f-8d2a-5ba9050e8fe0"/>
    <ds:schemaRef ds:uri="06fe16b8-7964-41ca-8935-76d73a681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1275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Vidar, Margret (LEGN)</dc:creator>
  <cp:lastModifiedBy>LEGA</cp:lastModifiedBy>
  <cp:revision>170</cp:revision>
  <dcterms:modified xsi:type="dcterms:W3CDTF">2025-04-16T09:58:08Z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0x0101009CC4E4929F12924AA96D46E7016E5A31</vt:lpwstr>
  </property>
</Properties>
</file>