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76" r:id="rId5"/>
    <p:sldId id="309" r:id="rId6"/>
    <p:sldId id="302" r:id="rId7"/>
    <p:sldId id="278" r:id="rId8"/>
    <p:sldId id="303" r:id="rId9"/>
    <p:sldId id="304" r:id="rId10"/>
    <p:sldId id="307" r:id="rId11"/>
    <p:sldId id="310" r:id="rId12"/>
    <p:sldId id="311" r:id="rId13"/>
    <p:sldId id="305" r:id="rId14"/>
    <p:sldId id="306" r:id="rId15"/>
    <p:sldId id="308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do, Marta (LEGA)" initials="PM(" lastIdx="1" clrIdx="0">
    <p:extLst>
      <p:ext uri="{19B8F6BF-5375-455C-9EA6-DF929625EA0E}">
        <p15:presenceInfo xmlns:p15="http://schemas.microsoft.com/office/powerpoint/2012/main" userId="S::marta.pardo@fao.org::7f7f9e00-5aac-431b-9ba2-5f46f6d0b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C7150-47C8-91A2-9A82-C9A28E0F4139}" v="1" dt="2025-04-14T11:40:14.40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8" autoAdjust="0"/>
    <p:restoredTop sz="94692"/>
  </p:normalViewPr>
  <p:slideViewPr>
    <p:cSldViewPr snapToGrid="0">
      <p:cViewPr varScale="1">
        <p:scale>
          <a:sx n="111" d="100"/>
          <a:sy n="111" d="100"/>
        </p:scale>
        <p:origin x="216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6T15:34:45.0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0,'71'9,"0"0,0 0,7 4,0 1,-5-3,0-9,-2 0,19 6,2 0,-10-7,-1-2,-8 1,-2 0,-2 0,-6 0,0 0,-33 0,-14 0,1 0,1 0,42-1,15 2,-20 6,3 0,37-6,-2 2,-36 8,-7 0,13-9,-33 5,-13-7,-6 0,6 0,43 0,-27 0,45 0,-52 0,4 0,-14 0,-4 0,4-5,7 4,1-4,-1 5,-1 0,-10 0,10 0,-4 0,5 0,-1 0,-4-6,4 5,8-19,8 16,0-16,-8 19,-13-4,-6 5,5 0,2 0,5 0,-5 5,3-4,9 4,-4-5,9-5,-12 4,0-15,-5 14,-2-8,1 10,-4 0,8 0,34 0,-22 0,22 0,-34 0,-8 0,3 0,1 5,-4-4,3 14,38-12,-27 12,33-9,-37 1,-5-2,-2-5,1 0,1 0,4 0,1 0,12-8,4 6,-1-10,-8 11,-14-5,-4 6,4 0,2 0,0 6,3-5,-3 4,0-5,-2 0,1 0,-4-5,8 3,-3-3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6T15:34:50.2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0 141,'44'-7,"-13"-3,-16 9,44-3,8 3,-21 6,23-4,23-1,-7 0,-6 2,0 1,8 2,7 1,1 1,-4 0,0 0,3 0,-13-1,3-2,0 2,-7 0,-5 4,-6 1,9-2,0-6,10-3,3-1,-3 1,-11 0,-4 4,-8 1,7-2,13-1,10-3,-1 1,-12-1,10 1,-11 0,-8 0,-9 0,0 0,-31 0,-14 0,13 0,-8 0,9 0,9 0,-17 5,30-3,-14 10,-5-10,1 5,-16-7,5 6,34-5,-13 4,29-5,2 0,-36 0,58 0,-58 0,36 0,11-12,-44 9,22-9,-53 12,18-7,4 5,5-6,9 16,-21-6,9 10,1-3,-11-2,5 0,-13-7,-1 0,14 0,-4 0,32 0,-17 0,19 0,-10-7,26 5,6-6,-29 2,0 0,29 3,-19-8,-28 11,-17 0,-1 0,-1 0,34 0,5 0,-10 0,36 0,10 0,-29 0,2 0,14-6,8-1,-5 1,-4 4,2-1,-2-4,11-3,-1-1,-13 2,-3-1,-4 0,10 0,8-2,-9 0,-4-3,-12 0,5 1,-7 2,-40 12,5-6,0 5,0-4,0 5,0 0,-1 5,-4-4,-1 4,-1-5,14 8,-9-6,25 5,-13-7,17 0,26 0,-19 0,-6 0,-2 0,-10 0,25 0,-50 0,8 0,7 0,-9 0,28 0,-10 0,12 0,11 0,-26 0,9 5,-26-3,5 3,12 2,-9-5,9 10,0-10,3 10,35-10,-29 5,25 1,-30-6,-1 5,59-21,-64 10,27-9,2 0,-23 10,24-14,-16 8,-26 2,8-1,-18 8,1 0,9-5,-7 4,8-4,-5 5,-5 0,10 0,-9 0,3 0,1 0,-5 5,22 4,-13 3,26 4,16-9,-18 5,52-11,-27 5,-1-6,-9 0,-37 0,0 0,0 0,0 0,12-8,-9 6,9-5,-12 7,-6 0,0 0,-1 0,2 0,0 0,16 0,-13 0,26 0,-9 0,0 5,-3-4,-17 4,-1-5,4 0,-2 0,9 0,-5 0,12 0,-14-5,13 4,-22-4,5 5,-1-6,-3 5,14-4,-8 5,21 0,-14 5,21-4,-26 4,13-10,-16 4,5-9,-6 8,0-3,-1 0,2-1,17-1,3 2,-5 5,1 0,-16 0,0 0,-2 0,1 5,-4-3,13 3,-7 0,9-4,7 4,3-5,38-12,-20 9,20-9,-1 0,-35 4,13-5,-41 8,-1 5,11 0,-8 0,13 0,-15 0,5 0,-1 0,2 0,5 5,12-4,28 4,19-5,-29 0,1 0,27 0,-5-7,-38 5,-8-5,-14 7,1 0,38 11,-11 0,32 10,-43-12,13-1,-25-8,9 0,-9 0,-3 0,5 0,12 0,28-12,19 9,-13-9,4 12,-35-8,-5 7,-4-7,-18 8,1 0,9 0,-7 0,8 0,-6 0,14 0,-4 0,9 0,0 0,3 0,1-5,-9-1,-14-1,-5 2,6 5,1 0,0 5,3-4,-3 4,5 0,-5-3,-2 3,43-5,-18 7,23-6,2 0,-15 7,9-8,2 0,8 0,11 0,-23 0,-29 0,-17 0,-1 0,23 0,-17 0,22 5,-21 1,-1 0,17 7,-18-11,18 10,-22-11,5 5,12-6,-9 0,16 0,-1 0,3-8,12 6,-12-5,10 7,-10 0,0-5,-3 3,-12-3,0 5,12 0,-14 0,7 5,-16-4,-1 5,16-1,-7-4,25 4,19-5,-8 0,-6 0,1 0,5 0,8 0,-34 0,-14 0,-4 0,9 0,10 0,13 0,31 0,-31 0,17 0,-44 5,0-4,-1 4,39 7,-10-9,2 3,6 0,1-5,-1-2,35 1,0 0,-58 0,-13 0,-6 0,6 0,13 0,-4 0,46 0,-3 12,-15-5,-1 1,17 6,-10 3,-42-15,-2 3,1 0,-5-4,15 9,4-9,0 5,16-6,-8 0,-1 0,9 0,-21 0,4-6,4 5,-13-4,14 5,-18 0,0 0,-1 0,-3 0,9 0,58 0,-47 0,46 0,-68 0,1 0,9 0,-7 0,8 0,-5 0,-5 0,5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6T15:34:52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0 119,'61'0,"-1"0,5 0,-13 0,-31 0,14 0,-12 0,12 0,-9 0,46-12,22 9,-27-16,4-2,11 16,-1 2,-11-11,-1-1,-1 8,-5 2,7 2,-10-8,-37 11,-5 0,-2 0,18 7,-12 0,18 2,-22-4,-2-5,1 0,-4 0,8 0,9-8,-9 6,8-5,-18 7,6 0,13 0,-4 0,21 0,-9 0,12 0,1 0,-1 0,-17 0,13 0,-30 0,13 0,-18-5,1 3,9-3,3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177"/>
          <p:cNvSpPr/>
          <p:nvPr/>
        </p:nvSpPr>
        <p:spPr>
          <a:xfrm>
            <a:off x="1" y="-50800"/>
            <a:ext cx="12192001" cy="6959600"/>
          </a:xfrm>
          <a:prstGeom prst="rect">
            <a:avLst/>
          </a:prstGeom>
          <a:solidFill>
            <a:srgbClr val="3671AE"/>
          </a:solidFill>
          <a:ln w="6350">
            <a:solidFill>
              <a:schemeClr val="accent4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9" name="Shape 218"/>
          <p:cNvSpPr/>
          <p:nvPr/>
        </p:nvSpPr>
        <p:spPr>
          <a:xfrm>
            <a:off x="9295690" y="-49249"/>
            <a:ext cx="2896311" cy="1168039"/>
          </a:xfrm>
          <a:prstGeom prst="rect">
            <a:avLst/>
          </a:prstGeom>
          <a:solidFill>
            <a:srgbClr val="0733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0" name="Shape 219"/>
          <p:cNvSpPr/>
          <p:nvPr/>
        </p:nvSpPr>
        <p:spPr>
          <a:xfrm>
            <a:off x="0" y="-50800"/>
            <a:ext cx="9295690" cy="1168039"/>
          </a:xfrm>
          <a:prstGeom prst="rect">
            <a:avLst/>
          </a:prstGeom>
          <a:solidFill>
            <a:srgbClr val="3671A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1" name="Shape 220"/>
          <p:cNvSpPr txBox="1"/>
          <p:nvPr/>
        </p:nvSpPr>
        <p:spPr>
          <a:xfrm>
            <a:off x="8984704" y="351979"/>
            <a:ext cx="2621181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 b="1" spc="240">
                <a:solidFill>
                  <a:srgbClr val="FFFFFF"/>
                </a:solidFill>
              </a:defRPr>
            </a:lvl1pPr>
          </a:lstStyle>
          <a:p>
            <a:r>
              <a:t>LEGAL OFFICE</a:t>
            </a:r>
          </a:p>
        </p:txBody>
      </p:sp>
      <p:pic>
        <p:nvPicPr>
          <p:cNvPr id="52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2" y="184367"/>
            <a:ext cx="3632006" cy="69770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222"/>
          <p:cNvSpPr/>
          <p:nvPr/>
        </p:nvSpPr>
        <p:spPr>
          <a:xfrm>
            <a:off x="10078173" y="710693"/>
            <a:ext cx="1502726" cy="21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4" name="Shape 223"/>
          <p:cNvSpPr/>
          <p:nvPr/>
        </p:nvSpPr>
        <p:spPr>
          <a:xfrm>
            <a:off x="-1" y="1111701"/>
            <a:ext cx="12192003" cy="130510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51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1" name="Shape 152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92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95" name="Shape 156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1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er 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30"/>
          <p:cNvSpPr/>
          <p:nvPr/>
        </p:nvSpPr>
        <p:spPr>
          <a:xfrm>
            <a:off x="10078173" y="710693"/>
            <a:ext cx="1502726" cy="21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82" name="Group 36"/>
          <p:cNvGrpSpPr/>
          <p:nvPr/>
        </p:nvGrpSpPr>
        <p:grpSpPr>
          <a:xfrm>
            <a:off x="-152401" y="-50025"/>
            <a:ext cx="12708331" cy="1169592"/>
            <a:chOff x="0" y="0"/>
            <a:chExt cx="12708330" cy="1169591"/>
          </a:xfrm>
        </p:grpSpPr>
        <p:sp>
          <p:nvSpPr>
            <p:cNvPr id="77" name="Shape 31"/>
            <p:cNvSpPr/>
            <p:nvPr/>
          </p:nvSpPr>
          <p:spPr>
            <a:xfrm>
              <a:off x="9438035" y="1551"/>
              <a:ext cx="3270295" cy="1168041"/>
            </a:xfrm>
            <a:prstGeom prst="rect">
              <a:avLst/>
            </a:prstGeom>
            <a:solidFill>
              <a:srgbClr val="4242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8" name="Shape 32"/>
            <p:cNvSpPr/>
            <p:nvPr/>
          </p:nvSpPr>
          <p:spPr>
            <a:xfrm>
              <a:off x="-1" y="0"/>
              <a:ext cx="9435393" cy="1168041"/>
            </a:xfrm>
            <a:prstGeom prst="rect">
              <a:avLst/>
            </a:prstGeom>
            <a:solidFill>
              <a:srgbClr val="BBBB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9" name="Shape 33"/>
            <p:cNvSpPr txBox="1"/>
            <p:nvPr/>
          </p:nvSpPr>
          <p:spPr>
            <a:xfrm>
              <a:off x="9124405" y="402779"/>
              <a:ext cx="2621181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r">
                <a:defRPr sz="1600" b="1" spc="240">
                  <a:solidFill>
                    <a:srgbClr val="FFFFFF"/>
                  </a:solidFill>
                </a:defRPr>
              </a:lvl1pPr>
            </a:lstStyle>
            <a:p>
              <a:r>
                <a:t>LEGAL OFFICE</a:t>
              </a:r>
            </a:p>
          </p:txBody>
        </p:sp>
        <p:sp>
          <p:nvSpPr>
            <p:cNvPr id="80" name="Shape 34"/>
            <p:cNvSpPr/>
            <p:nvPr/>
          </p:nvSpPr>
          <p:spPr>
            <a:xfrm>
              <a:off x="10217873" y="761493"/>
              <a:ext cx="1502727" cy="212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81" name="pasted-image.pdf" descr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826" y="225570"/>
              <a:ext cx="3748078" cy="720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" name="Shape 37"/>
          <p:cNvSpPr txBox="1"/>
          <p:nvPr/>
        </p:nvSpPr>
        <p:spPr>
          <a:xfrm>
            <a:off x="388485" y="6367779"/>
            <a:ext cx="291646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42424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Activities of the Development Law Branch</a:t>
            </a:r>
          </a:p>
        </p:txBody>
      </p:sp>
      <p:sp>
        <p:nvSpPr>
          <p:cNvPr id="84" name="Shape 38"/>
          <p:cNvSpPr/>
          <p:nvPr/>
        </p:nvSpPr>
        <p:spPr>
          <a:xfrm>
            <a:off x="444500" y="6269096"/>
            <a:ext cx="11191083" cy="21225"/>
          </a:xfrm>
          <a:prstGeom prst="rect">
            <a:avLst/>
          </a:prstGeom>
          <a:solidFill>
            <a:schemeClr val="accent3">
              <a:lumOff val="17647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5" name="Shape 39"/>
          <p:cNvSpPr txBox="1"/>
          <p:nvPr/>
        </p:nvSpPr>
        <p:spPr>
          <a:xfrm>
            <a:off x="9831923" y="6367779"/>
            <a:ext cx="190056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BCBBB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Date, Author, Audience etc</a:t>
            </a:r>
          </a:p>
        </p:txBody>
      </p:sp>
      <p:sp>
        <p:nvSpPr>
          <p:cNvPr id="86" name="Shape 40"/>
          <p:cNvSpPr/>
          <p:nvPr/>
        </p:nvSpPr>
        <p:spPr>
          <a:xfrm>
            <a:off x="-152400" y="1131074"/>
            <a:ext cx="12496800" cy="130510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ils Basic Black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4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95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2" y="393299"/>
            <a:ext cx="3748076" cy="72000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ils Basic Blu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6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4" name="Shape 6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05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7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4" name="Shape 7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15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87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Shape 8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28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00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Shape 101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41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06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1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4" name="Shape 11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55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37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Shape 13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78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4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7"/>
          <p:cNvSpPr/>
          <p:nvPr/>
        </p:nvSpPr>
        <p:spPr>
          <a:xfrm rot="16200000" flipH="1">
            <a:off x="7853687" y="-2840530"/>
            <a:ext cx="1587766" cy="7267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733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" name="Shape 308"/>
          <p:cNvSpPr/>
          <p:nvPr/>
        </p:nvSpPr>
        <p:spPr>
          <a:xfrm rot="5400000">
            <a:off x="2142053" y="-2671634"/>
            <a:ext cx="2137338" cy="7478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C73B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6" name="Group 2"/>
          <p:cNvGrpSpPr/>
          <p:nvPr/>
        </p:nvGrpSpPr>
        <p:grpSpPr>
          <a:xfrm>
            <a:off x="8984704" y="351979"/>
            <a:ext cx="2621181" cy="379939"/>
            <a:chOff x="0" y="0"/>
            <a:chExt cx="2621180" cy="379937"/>
          </a:xfrm>
        </p:grpSpPr>
        <p:sp>
          <p:nvSpPr>
            <p:cNvPr id="4" name="Shape 310"/>
            <p:cNvSpPr txBox="1"/>
            <p:nvPr/>
          </p:nvSpPr>
          <p:spPr>
            <a:xfrm>
              <a:off x="-1" y="-1"/>
              <a:ext cx="2621181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r">
                <a:defRPr sz="1600" b="1" spc="240">
                  <a:solidFill>
                    <a:srgbClr val="FFFFFF"/>
                  </a:solidFill>
                </a:defRPr>
              </a:lvl1pPr>
            </a:lstStyle>
            <a:p>
              <a:r>
                <a:t>LEGAL OFFICE</a:t>
              </a:r>
            </a:p>
          </p:txBody>
        </p:sp>
        <p:sp>
          <p:nvSpPr>
            <p:cNvPr id="5" name="Shape 311"/>
            <p:cNvSpPr/>
            <p:nvPr/>
          </p:nvSpPr>
          <p:spPr>
            <a:xfrm>
              <a:off x="1093468" y="358713"/>
              <a:ext cx="1502726" cy="21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538" y="309378"/>
            <a:ext cx="2289811" cy="6342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D5754D-4380-A877-4155-87FA6341E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658" y="2461189"/>
            <a:ext cx="9164681" cy="398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B67EC-085B-1AB9-AE02-600848EFD2C2}"/>
              </a:ext>
            </a:extLst>
          </p:cNvPr>
          <p:cNvSpPr txBox="1"/>
          <p:nvPr/>
        </p:nvSpPr>
        <p:spPr>
          <a:xfrm>
            <a:off x="1336431" y="1507021"/>
            <a:ext cx="10023231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Виртуальная информационная сессия для Постоянных представителей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Вторник, 15 апреля 2025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0367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356E6-20BF-E193-5C8A-1B272375F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810D3-4B4C-9DC3-57E2-273EFF487872}"/>
              </a:ext>
            </a:extLst>
          </p:cNvPr>
          <p:cNvSpPr txBox="1"/>
          <p:nvPr/>
        </p:nvSpPr>
        <p:spPr>
          <a:xfrm>
            <a:off x="585429" y="2492804"/>
            <a:ext cx="11379200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Неофициальную предварительную копию документа в Юридический отдел по адресу: </a:t>
            </a:r>
            <a:r>
              <a:rPr lang="en-GB" sz="1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treaties@fao.org</a:t>
            </a:r>
            <a:endParaRPr lang="en-GB" sz="1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Перевод на английский язык в виде любезности, если документы составлены не на одном из официальных языков ФАО, и копию документа о полномочиях</a:t>
            </a:r>
            <a:endParaRPr lang="en-US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о полномочиях необходимо предоставлять </a:t>
            </a:r>
            <a:r>
              <a:rPr lang="ru-RU" sz="1400" u="sng" dirty="0">
                <a:solidFill>
                  <a:schemeClr val="bg1"/>
                </a:solidFill>
                <a:latin typeface="Times New Roman"/>
                <a:cs typeface="Times New Roman"/>
              </a:rPr>
              <a:t>только</a:t>
            </a: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 в случае, если документ подписан должностным лицом, не входящим в одну из следующих четырёх категорий (Правило </a:t>
            </a:r>
            <a:r>
              <a:rPr lang="en-GB" sz="1400" dirty="0">
                <a:solidFill>
                  <a:schemeClr val="bg1"/>
                </a:solidFill>
                <a:latin typeface="Times New Roman"/>
                <a:cs typeface="Times New Roman"/>
              </a:rPr>
              <a:t>XXI.4 </a:t>
            </a: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Общих правил):</a:t>
            </a:r>
            <a:endParaRPr lang="en-US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A61F-EB7D-66E6-4025-2A754728089F}"/>
              </a:ext>
            </a:extLst>
          </p:cNvPr>
          <p:cNvSpPr txBox="1"/>
          <p:nvPr/>
        </p:nvSpPr>
        <p:spPr>
          <a:xfrm>
            <a:off x="1270263" y="1865808"/>
            <a:ext cx="9411325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ПРЕДОСТАВИТЬ ЧЛЕНАМ ДО ЦЕРЕМОНИИ?</a:t>
            </a:r>
            <a:endParaRPr kumimoji="0" lang="en-US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31EDA-3759-4CB0-76B5-0B1B2E16B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329" y="4167999"/>
            <a:ext cx="66294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81A74D-D505-753A-626F-E5F0F002044B}"/>
              </a:ext>
            </a:extLst>
          </p:cNvPr>
          <p:cNvSpPr txBox="1"/>
          <p:nvPr/>
        </p:nvSpPr>
        <p:spPr>
          <a:xfrm>
            <a:off x="585429" y="5444305"/>
            <a:ext cx="11276134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После подтверждения того, что все документы в порядке, подлинный документ (и</a:t>
            </a:r>
            <a:r>
              <a:rPr lang="en-US" sz="1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полномочия) передаются лично в ходе Церемонии.</a:t>
            </a:r>
            <a:endParaRPr lang="en-US" sz="1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2D2581-30BE-FBA7-B088-C82A7218FE71}"/>
                  </a:ext>
                </a:extLst>
              </p14:cNvPr>
              <p14:cNvContentPartPr/>
              <p14:nvPr/>
            </p14:nvContentPartPr>
            <p14:xfrm>
              <a:off x="8077284" y="4868654"/>
              <a:ext cx="1402560" cy="4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2D2581-30BE-FBA7-B088-C82A7218F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3644" y="4760654"/>
                <a:ext cx="15102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E21D74-5380-EF13-C3FD-A103CE6B55DF}"/>
                  </a:ext>
                </a:extLst>
              </p14:cNvPr>
              <p14:cNvContentPartPr/>
              <p14:nvPr/>
            </p14:nvContentPartPr>
            <p14:xfrm>
              <a:off x="3084804" y="4990334"/>
              <a:ext cx="6392880" cy="9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E21D74-5380-EF13-C3FD-A103CE6B55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0804" y="4882694"/>
                <a:ext cx="65005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BB5D94-4F44-E3E8-46C2-A95B0354A831}"/>
                  </a:ext>
                </a:extLst>
              </p14:cNvPr>
              <p14:cNvContentPartPr/>
              <p14:nvPr/>
            </p14:nvContentPartPr>
            <p14:xfrm>
              <a:off x="3068604" y="5251694"/>
              <a:ext cx="747360" cy="43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BB5D94-4F44-E3E8-46C2-A95B0354A8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4604" y="5143694"/>
                <a:ext cx="85500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5495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3F395-B207-09E5-C833-75920CE2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51EF3D-19E4-BAD4-99AE-8566F82CB843}"/>
              </a:ext>
            </a:extLst>
          </p:cNvPr>
          <p:cNvSpPr txBox="1"/>
          <p:nvPr/>
        </p:nvSpPr>
        <p:spPr>
          <a:xfrm>
            <a:off x="5550397" y="2447415"/>
            <a:ext cx="6306796" cy="3508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Специальная веб-страница, посвящённая церемонии договоров ФАО, содержит: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Циркулярные письма и Техническая записка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договоров по статье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подлинные копии договоров по статье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статусе по участникам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характеристики, обязательства и преимущества договоров по статье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Материалы в СМИ до и после церемонии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адрес для информации и помощи: </a:t>
            </a:r>
            <a:r>
              <a:rPr lang="en-US" sz="1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treaties@fao.org</a:t>
            </a:r>
            <a:endParaRPr lang="en-US" sz="1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www.fao.org</a:t>
            </a:r>
            <a:r>
              <a:rPr lang="en-US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/treaties/treaty-ceremony</a:t>
            </a:r>
            <a:endParaRPr lang="en-US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2403A-93F3-411E-F7A4-0DC3A734899A}"/>
              </a:ext>
            </a:extLst>
          </p:cNvPr>
          <p:cNvSpPr txBox="1"/>
          <p:nvPr/>
        </p:nvSpPr>
        <p:spPr>
          <a:xfrm>
            <a:off x="3488205" y="1422116"/>
            <a:ext cx="5215590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 КОНТАКТЫ</a:t>
            </a:r>
          </a:p>
          <a:p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0FB4E-CD2B-DAEF-D3D4-B19889BC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59" y="2102265"/>
            <a:ext cx="2964701" cy="4349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834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01AA-6322-18E6-D1E8-97969E20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B1234-B4BB-C406-ED5C-B5C61354E3AE}"/>
              </a:ext>
            </a:extLst>
          </p:cNvPr>
          <p:cNvSpPr txBox="1"/>
          <p:nvPr/>
        </p:nvSpPr>
        <p:spPr>
          <a:xfrm>
            <a:off x="1977687" y="3013503"/>
            <a:ext cx="823662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Генеральный директор, юридический отдел и организация в целом с нетерпением ожидают участия членов в этом историческом событии!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/>
              <a:cs typeface="Times New Roman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2278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684CB-23A2-D3A2-9D97-1DF671C3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2CDAB-46D9-D247-B76B-F3654588AD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5582"/>
            <a:ext cx="12191999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23588-0392-D6F4-9E55-F5D782528915}"/>
              </a:ext>
            </a:extLst>
          </p:cNvPr>
          <p:cNvSpPr txBox="1"/>
          <p:nvPr/>
        </p:nvSpPr>
        <p:spPr>
          <a:xfrm>
            <a:off x="270232" y="4903182"/>
            <a:ext cx="11693879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/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Церемония договоров ФАО состоится в рамках 44-й сессии Конференции ФАО и приурочена к 80-летию Организации</a:t>
            </a:r>
          </a:p>
          <a:p>
            <a:pPr lvl="0" algn="just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Подобные мероприятия проводятся и в рамках системы ООН (например, Договорное мероприятие ООН, Церемония конвенций ЮНЕСКО)</a:t>
            </a:r>
          </a:p>
          <a:p>
            <a:pPr algn="just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Настоятельно рекомендуется участие членов на уровне министров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600" dirty="0">
                <a:solidFill>
                  <a:schemeClr val="bg1"/>
                </a:solidFill>
              </a:rPr>
              <a:t>	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190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E345F-A99B-576D-76A7-991700BD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C1804D-ED41-D46A-7459-9702B191F0D2}"/>
              </a:ext>
            </a:extLst>
          </p:cNvPr>
          <p:cNvSpPr txBox="1"/>
          <p:nvPr/>
        </p:nvSpPr>
        <p:spPr>
          <a:xfrm flipH="1">
            <a:off x="2074985" y="1622473"/>
            <a:ext cx="943071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ЦЕРЕМОНИЯ ДОГОВОРОВ ФАО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IT" sz="32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74D2F-60C1-6CF4-38D1-88A259B81C68}"/>
              </a:ext>
            </a:extLst>
          </p:cNvPr>
          <p:cNvSpPr txBox="1"/>
          <p:nvPr/>
        </p:nvSpPr>
        <p:spPr>
          <a:xfrm>
            <a:off x="709301" y="2649196"/>
            <a:ext cx="5386699" cy="403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sz="16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Первая</a:t>
            </a:r>
            <a:r>
              <a:rPr kumimoji="0" lang="ru-RU" sz="16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 в истории ФАО церемония, посвящённая международным договорам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Возможность для членов лично </a:t>
            </a:r>
            <a:r>
              <a:rPr kumimoji="0" lang="ru-RU" sz="16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передать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 Генеральному директору документы, выражающие их согласие на обязательность договора (ратификация, присоединение, принятие, утверждение или соблюдение)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Церемония договоров </a:t>
            </a:r>
            <a:r>
              <a:rPr kumimoji="0" lang="ru-RU" sz="16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не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является церемонией подписания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Член может депонировать документы только в отношении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:</a:t>
            </a:r>
          </a:p>
          <a:p>
            <a:pPr marL="742950" lvl="1" indent="-285750" algn="just">
              <a:buFont typeface="Courier New" panose="05000000000000000000" pitchFamily="2" charset="2"/>
              <a:buChar char="o"/>
            </a:pP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договоров, </a:t>
            </a:r>
            <a:r>
              <a:rPr lang="ru-RU" sz="1600" u="sng" dirty="0">
                <a:solidFill>
                  <a:schemeClr val="bg1"/>
                </a:solidFill>
                <a:latin typeface="Times New Roman"/>
                <a:cs typeface="Times New Roman"/>
              </a:rPr>
              <a:t>стороной которых он ещё не является</a:t>
            </a:r>
          </a:p>
          <a:p>
            <a:pPr marL="742950" lvl="1" indent="-285750" algn="just">
              <a:buFont typeface="Courier New" panose="05000000000000000000" pitchFamily="2" charset="2"/>
              <a:buChar char="o"/>
            </a:pPr>
            <a:r>
              <a:rPr lang="ru-RU" sz="1600" u="sng" dirty="0">
                <a:solidFill>
                  <a:schemeClr val="bg1"/>
                </a:solidFill>
                <a:latin typeface="Times New Roman"/>
                <a:cs typeface="Times New Roman"/>
              </a:rPr>
              <a:t>поправок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к договорам, стороной которых он уже является (применимо только к 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APPPC 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GFCM)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BDC56-9FBE-8342-886A-F2202D5A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98" y="2649196"/>
            <a:ext cx="5203268" cy="3381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7060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D11BF-CA68-F64F-A513-BE75FF19BF3E}"/>
              </a:ext>
            </a:extLst>
          </p:cNvPr>
          <p:cNvSpPr txBox="1"/>
          <p:nvPr/>
        </p:nvSpPr>
        <p:spPr>
          <a:xfrm flipH="1">
            <a:off x="1469572" y="1682293"/>
            <a:ext cx="925285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ДОГОВОРЫ?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7CC83-5E5F-42E3-7DFC-DD1E02ABD89B}"/>
              </a:ext>
            </a:extLst>
          </p:cNvPr>
          <p:cNvSpPr txBox="1"/>
          <p:nvPr/>
        </p:nvSpPr>
        <p:spPr>
          <a:xfrm>
            <a:off x="709301" y="2649196"/>
            <a:ext cx="11126624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sz="16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Церемония договоров посвящена всем </a:t>
            </a:r>
            <a:r>
              <a:rPr kumimoji="0" lang="ru-RU" sz="16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многосторонним договорам, одобренным в соответствии со статьёй </a:t>
            </a:r>
            <a:r>
              <a:rPr kumimoji="0" lang="en-US" sz="16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XIV </a:t>
            </a:r>
            <a:r>
              <a:rPr kumimoji="0" lang="ru-RU" sz="16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Устава ФАО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0" lang="en-US" sz="1600" b="0" i="0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61E2D-BE3A-A251-608C-7BB7AA5E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285" y="3236318"/>
            <a:ext cx="4771429" cy="3000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2785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02E5-C7E1-96A9-03CF-A890F7A0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84AA8-D8AA-CBC1-E12C-8C3AD4790916}"/>
              </a:ext>
            </a:extLst>
          </p:cNvPr>
          <p:cNvSpPr txBox="1"/>
          <p:nvPr/>
        </p:nvSpPr>
        <p:spPr>
          <a:xfrm flipH="1">
            <a:off x="1469572" y="1682293"/>
            <a:ext cx="9252856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uk-UA" sz="2800" b="1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Договоры</a:t>
            </a:r>
            <a:r>
              <a:rPr kumimoji="0" lang="uk-UA" sz="28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по </a:t>
            </a:r>
            <a:r>
              <a:rPr kumimoji="0" lang="uk-UA" sz="2800" b="1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статье</a:t>
            </a:r>
            <a:r>
              <a:rPr kumimoji="0" lang="uk-UA" sz="28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GB" sz="28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XIV</a:t>
            </a:r>
          </a:p>
          <a:p>
            <a:pPr algn="ctr"/>
            <a:endParaRPr kumimoji="0" lang="en-IT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6F047-4C80-0B9A-6FD8-421E6CB00155}"/>
              </a:ext>
            </a:extLst>
          </p:cNvPr>
          <p:cNvSpPr txBox="1"/>
          <p:nvPr/>
        </p:nvSpPr>
        <p:spPr>
          <a:xfrm>
            <a:off x="709301" y="2649196"/>
            <a:ext cx="11126624" cy="2800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 сегодняшний день одобрено 17 договоров по статье XIV, все они вступили в силу в период с 1948 по 2016 год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16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Юридически обязывающие международные договоры, устанавливающие правовые режимы в рамках мандата ФАО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sz="16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Один из ключевых вкладов ФАО в развитие и реализацию международного права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sz="16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Важный инструмент выполнения ФАО своей нормативной функции в соответствии со статьёй I Устава ФАО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sz="1600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Некоторые договоры имеют глобальный охват, другие — региональный, и не все члены могут к ним присоединиться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1267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8985-ADC5-C304-6624-BA9ACCB41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E7858-7BA2-2759-2F77-DB5ED4486A92}"/>
              </a:ext>
            </a:extLst>
          </p:cNvPr>
          <p:cNvSpPr txBox="1"/>
          <p:nvPr/>
        </p:nvSpPr>
        <p:spPr>
          <a:xfrm>
            <a:off x="464066" y="2445379"/>
            <a:ext cx="6306796" cy="3447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Преимущества присоединения к договорам по статье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XIV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Подтверждение приверженности мандату ФАО и её нормативной деятельности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Укрепление многостороннего сотрудничества в рамках компетенции ФАО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процессах принятия решений, касающихся данных договоров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выгоды, в зависимости от характера и сферы действия конкретного договора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пользы от экспертизы и обмена знаниями в рамках этих договоров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187AA-C64D-2E35-91DA-FE93E725FC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383" y="1930847"/>
            <a:ext cx="4100923" cy="3675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5576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C6AAA-AEE2-3A96-FB1C-E78FD079E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E5EA95-FA17-DCA2-4EC3-6CDADCBE5149}"/>
              </a:ext>
            </a:extLst>
          </p:cNvPr>
          <p:cNvSpPr txBox="1"/>
          <p:nvPr/>
        </p:nvSpPr>
        <p:spPr>
          <a:xfrm flipH="1">
            <a:off x="1560286" y="1609722"/>
            <a:ext cx="9252856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ru-RU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Список договоров по статье </a:t>
            </a: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XIV</a:t>
            </a:r>
          </a:p>
          <a:p>
            <a:pPr algn="ctr"/>
            <a:endParaRPr kumimoji="0" lang="en-IT" sz="24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8E4F5-45A0-28A6-E4C2-9B52D6E59F02}"/>
              </a:ext>
            </a:extLst>
          </p:cNvPr>
          <p:cNvSpPr txBox="1"/>
          <p:nvPr/>
        </p:nvSpPr>
        <p:spPr>
          <a:xfrm>
            <a:off x="533129" y="2388882"/>
            <a:ext cx="11126624" cy="5139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договоры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Международная конвенция по карантину и защите растений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(IPPC)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6 декабря 1951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Конвенция о переводе Международной тополиной комиссии в структуру ФАО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(IPC)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19 ноября 1959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 содействии соблюдению рыболовными судами в открытом море международных мер по сохранению живых ресурсов и управлению ими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(Compliance Agreement)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24 ноября 1993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Международный договор о растительных генетических ресурсах для производства продовольствия и ведения сельского хозяйства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(ITPGRFA)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3 ноября 2001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Устав Международной рисовой комиссии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(IRC)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1 ноября 1948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 мерах государства порта по предупреждению, сдерживанию и ликвидации незаконного, несообщаемого и нерегулируемого промысла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(PSMA)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22 ноября 2009 г.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договоры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об учреждении Азиатско-Тихоокеанской рыбохозяйственной комиссии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(APFIC)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Вашингтон, округ Колумбия, 1 ноября 1948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об учреждении Генеральной комиссии по рыболовству в Средиземном море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(GFCM)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Вашингтон, округ Колумбия, 1 ноября 1949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Устав Европейской комиссии по борьбе с ящуром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</a:t>
            </a:r>
            <a:r>
              <a:rPr lang="en-US" sz="1000" dirty="0" err="1">
                <a:solidFill>
                  <a:schemeClr val="bg1"/>
                </a:solidFill>
                <a:latin typeface="Times New Roman"/>
                <a:cs typeface="Times New Roman"/>
              </a:rPr>
              <a:t>EuFMD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1 декабря 1953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 защите растений для Азиатско-Тихоокеанского региона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(APPPC)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26 ноября 1955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об учреждении Комиссии ФАО по борьбе с пустынной саранчой в Юго-Западной Азии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(SWAC)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3 декабря 1963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об учреждении Комиссии по борьбе с пустынной саранчой в Центральном регионе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(CRC)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1 июля 1965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об учреждении Комиссии по борьбе с пустынной саранчой в Западном регионе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(DLCCWR)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22 ноября 2000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об учреждении Региональной комиссии по животноводству и охране здоровья животных для Азиатско-Тихоокеанского региона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(APHCA)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1 июня 1973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об учреждении Комиссии по тунцу Индийского океана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(IOTC)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25 ноября 1993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об учреждении Региональной комиссии по рыболовству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(RECOFI)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11 ноября 1999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Соглашение о Региональной комиссии по рыбному хозяйству и аквакультуре в Центральной Азии и на Кавказе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 (</a:t>
            </a:r>
            <a:r>
              <a:rPr lang="en-US" sz="1000" dirty="0" err="1">
                <a:solidFill>
                  <a:schemeClr val="bg1"/>
                </a:solidFill>
                <a:latin typeface="Times New Roman"/>
                <a:cs typeface="Times New Roman"/>
              </a:rPr>
              <a:t>CACFish</a:t>
            </a:r>
            <a:r>
              <a:rPr lang="en-US" sz="1000" dirty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r>
              <a:rPr lang="ru-RU" sz="1000" dirty="0">
                <a:solidFill>
                  <a:schemeClr val="bg1"/>
                </a:solidFill>
                <a:latin typeface="Times New Roman"/>
                <a:cs typeface="Times New Roman"/>
              </a:rPr>
              <a:t>, Рим, 30 сентября 2009 г.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40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60947-12D7-0B8A-5494-AEDB952DC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C5B85-1AFE-B4B8-3333-5744CDC7ACA2}"/>
              </a:ext>
            </a:extLst>
          </p:cNvPr>
          <p:cNvSpPr txBox="1"/>
          <p:nvPr/>
        </p:nvSpPr>
        <p:spPr>
          <a:xfrm flipH="1">
            <a:off x="1560286" y="1609722"/>
            <a:ext cx="925285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Тематика договоров по статье </a:t>
            </a: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XIV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E8948-C7A1-3B38-CD1B-1689C320BDD8}"/>
              </a:ext>
            </a:extLst>
          </p:cNvPr>
          <p:cNvCxnSpPr>
            <a:cxnSpLocks/>
          </p:cNvCxnSpPr>
          <p:nvPr/>
        </p:nvCxnSpPr>
        <p:spPr>
          <a:xfrm>
            <a:off x="6030482" y="2917460"/>
            <a:ext cx="0" cy="17348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D902B9-806A-2526-05CA-FA9026416E73}"/>
              </a:ext>
            </a:extLst>
          </p:cNvPr>
          <p:cNvCxnSpPr>
            <a:cxnSpLocks/>
          </p:cNvCxnSpPr>
          <p:nvPr/>
        </p:nvCxnSpPr>
        <p:spPr>
          <a:xfrm>
            <a:off x="532688" y="4652352"/>
            <a:ext cx="111266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D97AD2-9306-E2C8-E864-BE8A5223C6D5}"/>
              </a:ext>
            </a:extLst>
          </p:cNvPr>
          <p:cNvSpPr txBox="1"/>
          <p:nvPr/>
        </p:nvSpPr>
        <p:spPr>
          <a:xfrm>
            <a:off x="700756" y="2592713"/>
            <a:ext cx="5195835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Производство и здоровье животных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FCBB2-68A5-187D-E835-F0A01B18B601}"/>
              </a:ext>
            </a:extLst>
          </p:cNvPr>
          <p:cNvSpPr txBox="1"/>
          <p:nvPr/>
        </p:nvSpPr>
        <p:spPr>
          <a:xfrm>
            <a:off x="6152841" y="2587505"/>
            <a:ext cx="542657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Рыболовство и аквакультура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C0667-7A20-F27F-8B3D-5A6796BCF965}"/>
              </a:ext>
            </a:extLst>
          </p:cNvPr>
          <p:cNvSpPr txBox="1"/>
          <p:nvPr/>
        </p:nvSpPr>
        <p:spPr>
          <a:xfrm>
            <a:off x="3432563" y="4734006"/>
            <a:ext cx="519583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Защита и производство растений</a:t>
            </a:r>
          </a:p>
          <a:p>
            <a:pPr algn="ctr"/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EAE78D-EB18-4D59-7E59-108025A0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48" y="3140713"/>
            <a:ext cx="1663050" cy="1103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4F00D-B53D-5828-593C-4BE3081D2416}"/>
              </a:ext>
            </a:extLst>
          </p:cNvPr>
          <p:cNvSpPr txBox="1"/>
          <p:nvPr/>
        </p:nvSpPr>
        <p:spPr>
          <a:xfrm>
            <a:off x="1285421" y="3221504"/>
            <a:ext cx="102549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APHCA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EuFMD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5D444-B023-304D-5F38-F219B684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411" y="3137827"/>
            <a:ext cx="1717442" cy="1106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3AB52-6A13-8E66-AE77-F7A2E63FFE47}"/>
              </a:ext>
            </a:extLst>
          </p:cNvPr>
          <p:cNvSpPr txBox="1"/>
          <p:nvPr/>
        </p:nvSpPr>
        <p:spPr>
          <a:xfrm>
            <a:off x="6848024" y="3137827"/>
            <a:ext cx="1025495" cy="135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PSMA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RECOFI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GFCM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CACFish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APFIC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39DC79-070D-454F-1270-A0519612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150" y="5248278"/>
            <a:ext cx="1663048" cy="1103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48A531-137C-68CF-C499-1FEBC47E3532}"/>
              </a:ext>
            </a:extLst>
          </p:cNvPr>
          <p:cNvSpPr txBox="1"/>
          <p:nvPr/>
        </p:nvSpPr>
        <p:spPr>
          <a:xfrm>
            <a:off x="4694492" y="5208430"/>
            <a:ext cx="1025495" cy="1046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ITPGRFA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IPPC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APPPC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IRC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2F9C4A-2B28-BAC3-83D9-F0927E291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411" y="5208430"/>
            <a:ext cx="1717438" cy="1103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2B3EFD-BD51-BC88-04A5-09E0FBB56959}"/>
              </a:ext>
            </a:extLst>
          </p:cNvPr>
          <p:cNvSpPr txBox="1"/>
          <p:nvPr/>
        </p:nvSpPr>
        <p:spPr>
          <a:xfrm>
            <a:off x="6848023" y="5248278"/>
            <a:ext cx="102549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DLCCWR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SWAC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8741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3B70-CF5E-771F-A34E-1074632FE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8AF2D-7151-D67B-5C4C-76015682EF39}"/>
              </a:ext>
            </a:extLst>
          </p:cNvPr>
          <p:cNvSpPr txBox="1"/>
          <p:nvPr/>
        </p:nvSpPr>
        <p:spPr>
          <a:xfrm flipH="1">
            <a:off x="1560286" y="1609722"/>
            <a:ext cx="925285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Договоры по статье </a:t>
            </a:r>
            <a:r>
              <a:rPr kumimoji="0" lang="en-US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XIV: </a:t>
            </a:r>
            <a:r>
              <a:rPr kumimoji="0" lang="ru-RU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краткие обзоры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5C81C-CAE9-DA95-A31D-F2E9348173F5}"/>
              </a:ext>
            </a:extLst>
          </p:cNvPr>
          <p:cNvSpPr txBox="1"/>
          <p:nvPr/>
        </p:nvSpPr>
        <p:spPr>
          <a:xfrm>
            <a:off x="5563312" y="2071383"/>
            <a:ext cx="6170064" cy="555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Мы понимаем, что внутренние процедуры принятия решений по присоединению к международному договору могут быть сложными и включать несколько уровней консультаций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 целью поддержки членов юридический отдел при участии секретариатов по статье 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XIV </a:t>
            </a:r>
            <a:r>
              <a:rPr kumimoji="0" lang="ru-RU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готовит краткие </a:t>
            </a:r>
            <a:r>
              <a:rPr kumimoji="0" lang="ru-RU" sz="1300" b="0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2-страничные обзоры по каждому договору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этих обзоров — предоставить информацию о нормативных аспектах соответствующих договоров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ru-RU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Каждый обзор включает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Общее описание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тематики и историю договора (см. выдержку из обзора по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ITPGRFA)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kumimoji="0" lang="ru-RU" sz="1200" b="1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Основные положения </a:t>
            </a:r>
            <a:r>
              <a:rPr kumimoji="0" lang="ru-RU" sz="120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(обязательства сторон, деятельность секретариата, финансовые вопросы)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kumimoji="0" lang="ru-RU" sz="1200" b="1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Потенциальные преимущества </a:t>
            </a:r>
            <a:r>
              <a:rPr kumimoji="0" lang="ru-RU" sz="120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присоединения для членов (в том числе технические, репутационные и финансовые выгоды)</a:t>
            </a:r>
          </a:p>
          <a:p>
            <a:pPr marL="457200" marR="0" lvl="1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Обзоры размещены на веб-странице церемонии договоров ФАО</a:t>
            </a:r>
            <a:r>
              <a:rPr lang="da-DK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a-DK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www.fao.org/treaties/treaty-ceremony</a:t>
            </a:r>
            <a:endParaRPr lang="en-US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4FC1E-FE87-A27B-6B32-71CF2476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2" y="2676446"/>
            <a:ext cx="4830822" cy="2900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8074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4E4929F12924AA96D46E7016E5A31" ma:contentTypeVersion="12" ma:contentTypeDescription="Create a new document." ma:contentTypeScope="" ma:versionID="51b929600aceed8b72c8d919eea828ce">
  <xsd:schema xmlns:xsd="http://www.w3.org/2001/XMLSchema" xmlns:xs="http://www.w3.org/2001/XMLSchema" xmlns:p="http://schemas.microsoft.com/office/2006/metadata/properties" xmlns:ns1="http://schemas.microsoft.com/sharepoint/v3" xmlns:ns2="9e2465c5-49f0-4d5f-8d2a-5ba9050e8fe0" xmlns:ns3="06fe16b8-7964-41ca-8935-76d73a6811a8" targetNamespace="http://schemas.microsoft.com/office/2006/metadata/properties" ma:root="true" ma:fieldsID="d198158b310c3eace7072bcab8becb0c" ns1:_="" ns2:_="" ns3:_="">
    <xsd:import namespace="http://schemas.microsoft.com/sharepoint/v3"/>
    <xsd:import namespace="9e2465c5-49f0-4d5f-8d2a-5ba9050e8fe0"/>
    <xsd:import namespace="06fe16b8-7964-41ca-8935-76d73a6811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_Flow_SignoffStatu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465c5-49f0-4d5f-8d2a-5ba9050e8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e16b8-7964-41ca-8935-76d73a681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fe16b8-7964-41ca-8935-76d73a6811a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568861-0D39-4E26-B2C6-16FCD71BF6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97A74-60EB-4E01-AA82-F07D35085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2465c5-49f0-4d5f-8d2a-5ba9050e8fe0"/>
    <ds:schemaRef ds:uri="06fe16b8-7964-41ca-8935-76d73a681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F6E5F2-F8CE-4B44-824C-AA5B724E771D}">
  <ds:schemaRefs>
    <ds:schemaRef ds:uri="9e2465c5-49f0-4d5f-8d2a-5ba9050e8fe0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06fe16b8-7964-41ca-8935-76d73a6811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1032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Vidar, Margret (LEGN)</dc:creator>
  <cp:lastModifiedBy>LEGA</cp:lastModifiedBy>
  <cp:revision>168</cp:revision>
  <dcterms:modified xsi:type="dcterms:W3CDTF">2025-04-17T08:43:06Z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0x0101009CC4E4929F12924AA96D46E7016E5A31</vt:lpwstr>
  </property>
</Properties>
</file>