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300" r:id="rId2"/>
    <p:sldId id="309" r:id="rId3"/>
    <p:sldId id="340" r:id="rId4"/>
    <p:sldId id="355" r:id="rId5"/>
    <p:sldId id="320" r:id="rId6"/>
    <p:sldId id="341" r:id="rId7"/>
    <p:sldId id="351" r:id="rId8"/>
    <p:sldId id="357" r:id="rId9"/>
    <p:sldId id="347" r:id="rId10"/>
    <p:sldId id="349" r:id="rId11"/>
    <p:sldId id="359" r:id="rId12"/>
    <p:sldId id="344" r:id="rId13"/>
    <p:sldId id="352" r:id="rId14"/>
    <p:sldId id="353" r:id="rId15"/>
    <p:sldId id="329" r:id="rId16"/>
    <p:sldId id="337" r:id="rId17"/>
    <p:sldId id="350" r:id="rId18"/>
    <p:sldId id="307"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0099"/>
    <a:srgbClr val="003399"/>
    <a:srgbClr val="CFDDED"/>
    <a:srgbClr val="0099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3" autoAdjust="0"/>
    <p:restoredTop sz="81688" autoAdjust="0"/>
  </p:normalViewPr>
  <p:slideViewPr>
    <p:cSldViewPr snapToGrid="0">
      <p:cViewPr varScale="1">
        <p:scale>
          <a:sx n="61" d="100"/>
          <a:sy n="61" d="100"/>
        </p:scale>
        <p:origin x="16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Times New Roman" panose="02020603050405020304" pitchFamily="18" charset="0"/>
              </a:defRPr>
            </a:lvl1pPr>
          </a:lstStyle>
          <a:p>
            <a:pPr>
              <a:defRPr/>
            </a:pPr>
            <a:endParaRPr lang="en-GB" altLang="en-US"/>
          </a:p>
        </p:txBody>
      </p:sp>
      <p:sp>
        <p:nvSpPr>
          <p:cNvPr id="686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anose="02020603050405020304" pitchFamily="18" charset="0"/>
              </a:defRPr>
            </a:lvl1pPr>
          </a:lstStyle>
          <a:p>
            <a:pPr>
              <a:defRPr/>
            </a:pPr>
            <a:fld id="{01951A06-9750-424F-A18D-F0ED0AD3DA42}" type="datetimeFigureOut">
              <a:rPr lang="en-GB" altLang="en-US"/>
              <a:pPr>
                <a:defRPr/>
              </a:pPr>
              <a:t>30/09/2016</a:t>
            </a:fld>
            <a:endParaRPr lang="en-GB" alt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Times New Roman" panose="02020603050405020304" pitchFamily="18" charset="0"/>
              </a:defRPr>
            </a:lvl1pPr>
          </a:lstStyle>
          <a:p>
            <a:pPr>
              <a:defRPr/>
            </a:pPr>
            <a:endParaRPr lang="en-GB" altLang="en-US"/>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A934800E-F404-4080-AFCC-E4AF08AE5A9C}" type="slidenum">
              <a:rPr lang="en-GB" altLang="en-US"/>
              <a:pPr>
                <a:defRPr/>
              </a:pPr>
              <a:t>‹#›</a:t>
            </a:fld>
            <a:endParaRPr lang="en-GB" altLang="en-US"/>
          </a:p>
        </p:txBody>
      </p:sp>
    </p:spTree>
    <p:extLst>
      <p:ext uri="{BB962C8B-B14F-4D97-AF65-F5344CB8AC3E}">
        <p14:creationId xmlns:p14="http://schemas.microsoft.com/office/powerpoint/2010/main" val="2902206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1</a:t>
            </a:fld>
            <a:endParaRPr lang="en-GB" altLang="en-US"/>
          </a:p>
        </p:txBody>
      </p:sp>
    </p:spTree>
    <p:extLst>
      <p:ext uri="{BB962C8B-B14F-4D97-AF65-F5344CB8AC3E}">
        <p14:creationId xmlns:p14="http://schemas.microsoft.com/office/powerpoint/2010/main" val="156422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i="1" kern="1200" dirty="0" smtClean="0">
                <a:solidFill>
                  <a:schemeClr val="tx1"/>
                </a:solidFill>
                <a:effectLst/>
                <a:latin typeface="Calibri" pitchFamily="34" charset="0"/>
                <a:ea typeface="+mn-ea"/>
                <a:cs typeface="+mn-cs"/>
              </a:rPr>
              <a:t>Note: Colours other than blue indicate different parts of a single Organization that appear in more than one web community figure (e.g., all FAO websites are light green in all web communities). Organizations that are close together tend to be linked to by the same websites. A line between two websites A and B indicates that at least one Organization citing </a:t>
            </a:r>
            <a:r>
              <a:rPr lang="en-GB" sz="1200" i="1" u="sng" kern="1200" dirty="0" smtClean="0">
                <a:solidFill>
                  <a:schemeClr val="tx1"/>
                </a:solidFill>
                <a:effectLst/>
                <a:latin typeface="Calibri" pitchFamily="34" charset="0"/>
                <a:ea typeface="+mn-ea"/>
                <a:cs typeface="+mn-cs"/>
              </a:rPr>
              <a:t>SOFA</a:t>
            </a:r>
            <a:r>
              <a:rPr lang="en-GB" sz="1200" i="1" kern="1200" dirty="0" smtClean="0">
                <a:solidFill>
                  <a:schemeClr val="tx1"/>
                </a:solidFill>
                <a:effectLst/>
                <a:latin typeface="Calibri" pitchFamily="34" charset="0"/>
                <a:ea typeface="+mn-ea"/>
                <a:cs typeface="+mn-cs"/>
              </a:rPr>
              <a:t> links to both A and B (so A and B have something in common, relative to </a:t>
            </a:r>
            <a:r>
              <a:rPr lang="en-GB" sz="1200" i="1" u="sng" kern="1200" dirty="0" smtClean="0">
                <a:solidFill>
                  <a:schemeClr val="tx1"/>
                </a:solidFill>
                <a:effectLst/>
                <a:latin typeface="Calibri" pitchFamily="34" charset="0"/>
                <a:ea typeface="+mn-ea"/>
                <a:cs typeface="+mn-cs"/>
              </a:rPr>
              <a:t>SOFA</a:t>
            </a:r>
            <a:r>
              <a:rPr lang="en-GB" sz="1200" i="1" kern="1200" dirty="0" smtClean="0">
                <a:solidFill>
                  <a:schemeClr val="tx1"/>
                </a:solidFill>
                <a:effectLst/>
                <a:latin typeface="Calibri" pitchFamily="34" charset="0"/>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i="1" kern="1200" dirty="0" smtClean="0">
              <a:solidFill>
                <a:schemeClr val="tx1"/>
              </a:solidFill>
              <a:effectLst/>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Calibri" pitchFamily="34" charset="0"/>
                <a:ea typeface="+mn-ea"/>
                <a:cs typeface="+mn-cs"/>
              </a:rPr>
              <a:t>The nodes represent websites that are frequently linked to by pages that mention SOFA</a:t>
            </a:r>
            <a:endParaRPr lang="en-GB" sz="1200" i="1" kern="1200" dirty="0" smtClean="0">
              <a:solidFill>
                <a:schemeClr val="tx1"/>
              </a:solidFill>
              <a:effectLst/>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i="1" kern="1200" dirty="0" smtClean="0">
              <a:solidFill>
                <a:schemeClr val="tx1"/>
              </a:solidFill>
              <a:effectLst/>
              <a:latin typeface="Calibri" pitchFamily="34" charset="0"/>
              <a:ea typeface="+mn-ea"/>
              <a:cs typeface="+mn-cs"/>
            </a:endParaRPr>
          </a:p>
          <a:p>
            <a:r>
              <a:rPr lang="en-GB" sz="1200" kern="1200" dirty="0" smtClean="0">
                <a:solidFill>
                  <a:schemeClr val="tx1"/>
                </a:solidFill>
                <a:effectLst/>
                <a:latin typeface="Calibri" pitchFamily="34" charset="0"/>
                <a:ea typeface="+mn-ea"/>
                <a:cs typeface="+mn-cs"/>
              </a:rPr>
              <a:t>First step: gather the URLs of all non-UN web pages that mention SOFA (there were 814).</a:t>
            </a:r>
          </a:p>
          <a:p>
            <a:r>
              <a:rPr lang="en-GB" sz="1200" kern="1200" dirty="0" smtClean="0">
                <a:solidFill>
                  <a:schemeClr val="tx1"/>
                </a:solidFill>
                <a:effectLst/>
                <a:latin typeface="Calibri" pitchFamily="34" charset="0"/>
                <a:ea typeface="+mn-ea"/>
                <a:cs typeface="+mn-cs"/>
              </a:rPr>
              <a:t>Second</a:t>
            </a:r>
            <a:r>
              <a:rPr lang="en-GB" sz="1200" kern="1200" baseline="0" dirty="0" smtClean="0">
                <a:solidFill>
                  <a:schemeClr val="tx1"/>
                </a:solidFill>
                <a:effectLst/>
                <a:latin typeface="Calibri" pitchFamily="34" charset="0"/>
                <a:ea typeface="+mn-ea"/>
                <a:cs typeface="+mn-cs"/>
              </a:rPr>
              <a:t> step: </a:t>
            </a:r>
            <a:r>
              <a:rPr lang="en-GB" sz="1200" kern="1200" dirty="0" smtClean="0">
                <a:solidFill>
                  <a:schemeClr val="tx1"/>
                </a:solidFill>
                <a:effectLst/>
                <a:latin typeface="Calibri" pitchFamily="34" charset="0"/>
                <a:ea typeface="+mn-ea"/>
                <a:cs typeface="+mn-cs"/>
              </a:rPr>
              <a:t>download all these 814 webpages and extract their hyperlinks and build the network from the websites with the most links in the second stage</a:t>
            </a:r>
          </a:p>
          <a:p>
            <a:endParaRPr lang="en-GB" sz="1200" kern="1200" dirty="0" smtClean="0">
              <a:solidFill>
                <a:schemeClr val="tx1"/>
              </a:solidFill>
              <a:effectLst/>
              <a:latin typeface="Calibri" pitchFamily="34" charset="0"/>
              <a:ea typeface="+mn-ea"/>
              <a:cs typeface="+mn-cs"/>
            </a:endParaRPr>
          </a:p>
          <a:p>
            <a:r>
              <a:rPr lang="en-CA" sz="1200" kern="1200" dirty="0" smtClean="0">
                <a:solidFill>
                  <a:schemeClr val="tx1"/>
                </a:solidFill>
                <a:effectLst/>
                <a:latin typeface="Calibri" pitchFamily="34" charset="0"/>
                <a:ea typeface="+mn-ea"/>
                <a:cs typeface="+mn-cs"/>
              </a:rPr>
              <a:t>The sizes of the nodes reflect the level of influence of the websites within this network. </a:t>
            </a:r>
            <a:endParaRPr lang="en-GB" sz="1200" kern="1200" dirty="0" smtClean="0">
              <a:solidFill>
                <a:schemeClr val="tx1"/>
              </a:solidFill>
              <a:effectLst/>
              <a:latin typeface="Calibri" pitchFamily="34" charset="0"/>
              <a:ea typeface="+mn-ea"/>
              <a:cs typeface="+mn-cs"/>
            </a:endParaRPr>
          </a:p>
          <a:p>
            <a:r>
              <a:rPr lang="en-CA" sz="1200" kern="1200" dirty="0" smtClean="0">
                <a:solidFill>
                  <a:schemeClr val="tx1"/>
                </a:solidFill>
                <a:effectLst/>
                <a:latin typeface="Calibri" pitchFamily="34" charset="0"/>
                <a:ea typeface="+mn-ea"/>
                <a:cs typeface="+mn-cs"/>
              </a:rPr>
              <a:t> </a:t>
            </a:r>
            <a:endParaRPr lang="en-GB" sz="1200" kern="1200" dirty="0" smtClean="0">
              <a:solidFill>
                <a:schemeClr val="tx1"/>
              </a:solidFill>
              <a:effectLst/>
              <a:latin typeface="Calibri" pitchFamily="34" charset="0"/>
              <a:ea typeface="+mn-ea"/>
              <a:cs typeface="+mn-cs"/>
            </a:endParaRPr>
          </a:p>
          <a:p>
            <a:r>
              <a:rPr lang="en-CA" sz="1200" kern="1200" dirty="0" smtClean="0">
                <a:solidFill>
                  <a:schemeClr val="tx1"/>
                </a:solidFill>
                <a:effectLst/>
                <a:latin typeface="Calibri" pitchFamily="34" charset="0"/>
                <a:ea typeface="+mn-ea"/>
                <a:cs typeface="+mn-cs"/>
              </a:rPr>
              <a:t>When interpreting the network maps, line width indicates the number of other websites that link to both. A wider line means there are a higher number of links from one website to another, while a narrower line indicates fewer links. For example, the relatively thick line between cgar.org and fao.org reflects the fact that many sites within this network simultaneously link to both fao.org and cgar.org. In contrast the lack of a line between worldwatch.org and bbc.co.uk indicates that no organisations within this network link to both sites. To simplify the network, generic, spam and technical websites were removed. </a:t>
            </a:r>
            <a:endParaRPr lang="en-GB" sz="1200" kern="1200" dirty="0" smtClean="0">
              <a:solidFill>
                <a:schemeClr val="tx1"/>
              </a:solidFill>
              <a:effectLst/>
              <a:latin typeface="Calibri" pitchFamily="34" charset="0"/>
              <a:ea typeface="+mn-ea"/>
              <a:cs typeface="+mn-cs"/>
            </a:endParaRPr>
          </a:p>
          <a:p>
            <a:r>
              <a:rPr lang="en-CA" sz="1200" kern="1200" dirty="0" smtClean="0">
                <a:solidFill>
                  <a:schemeClr val="tx1"/>
                </a:solidFill>
                <a:effectLst/>
                <a:latin typeface="Calibri" pitchFamily="34" charset="0"/>
                <a:ea typeface="+mn-ea"/>
                <a:cs typeface="+mn-cs"/>
              </a:rPr>
              <a:t> </a:t>
            </a:r>
            <a:endParaRPr lang="en-GB" sz="1200" kern="1200" dirty="0" smtClean="0">
              <a:solidFill>
                <a:schemeClr val="tx1"/>
              </a:solidFill>
              <a:effectLst/>
              <a:latin typeface="Calibri" pitchFamily="34" charset="0"/>
              <a:ea typeface="+mn-ea"/>
              <a:cs typeface="+mn-cs"/>
            </a:endParaRPr>
          </a:p>
          <a:p>
            <a:r>
              <a:rPr lang="en-CA" sz="1200" kern="1200" dirty="0" smtClean="0">
                <a:solidFill>
                  <a:schemeClr val="tx1"/>
                </a:solidFill>
                <a:effectLst/>
                <a:latin typeface="Calibri" pitchFamily="34" charset="0"/>
                <a:ea typeface="+mn-ea"/>
                <a:cs typeface="+mn-cs"/>
              </a:rPr>
              <a:t>Specific sites removed: pandastats.net, ipaddress.com, statcounter.com, extremetracking.com, siteadvisor.com, quantcast.com, domaintools.com, </a:t>
            </a:r>
            <a:r>
              <a:rPr lang="en-CA" sz="1200" kern="1200" dirty="0" err="1" smtClean="0">
                <a:solidFill>
                  <a:schemeClr val="tx1"/>
                </a:solidFill>
                <a:effectLst/>
                <a:latin typeface="Calibri" pitchFamily="34" charset="0"/>
                <a:ea typeface="+mn-ea"/>
                <a:cs typeface="+mn-cs"/>
              </a:rPr>
              <a:t>whois</a:t>
            </a:r>
            <a:r>
              <a:rPr lang="en-CA" sz="1200" kern="1200" dirty="0" smtClean="0">
                <a:solidFill>
                  <a:schemeClr val="tx1"/>
                </a:solidFill>
                <a:effectLst/>
                <a:latin typeface="Calibri" pitchFamily="34" charset="0"/>
                <a:ea typeface="+mn-ea"/>
                <a:cs typeface="+mn-cs"/>
              </a:rPr>
              <a:t>, browsehappy.com, mywot.com, tinyurl.com, validator.w3.org, geek-tools.org, whatisonip.com, histats.com, addthis.com, ipaddressnetwork.com, avgthreatlabs.com, error, alexa.com, </a:t>
            </a:r>
            <a:r>
              <a:rPr lang="en-CA" sz="1200" kern="1200" dirty="0" err="1" smtClean="0">
                <a:solidFill>
                  <a:schemeClr val="tx1"/>
                </a:solidFill>
                <a:effectLst/>
                <a:latin typeface="Calibri" pitchFamily="34" charset="0"/>
                <a:ea typeface="+mn-ea"/>
                <a:cs typeface="+mn-cs"/>
              </a:rPr>
              <a:t>siteanalytics</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siteexplorer</a:t>
            </a:r>
            <a:r>
              <a:rPr lang="en-CA" sz="1200" kern="1200" dirty="0" smtClean="0">
                <a:solidFill>
                  <a:schemeClr val="tx1"/>
                </a:solidFill>
                <a:effectLst/>
                <a:latin typeface="Calibri" pitchFamily="34" charset="0"/>
                <a:ea typeface="+mn-ea"/>
                <a:cs typeface="+mn-cs"/>
              </a:rPr>
              <a:t>, creativecommons.org, addtoany.com, templatix.com, jigsaw.w3.org, bit.ly, </a:t>
            </a:r>
            <a:r>
              <a:rPr lang="en-CA" sz="1200" kern="1200" dirty="0" err="1" smtClean="0">
                <a:solidFill>
                  <a:schemeClr val="tx1"/>
                </a:solidFill>
                <a:effectLst/>
                <a:latin typeface="Calibri" pitchFamily="34" charset="0"/>
                <a:ea typeface="+mn-ea"/>
                <a:cs typeface="+mn-cs"/>
              </a:rPr>
              <a:t>feedburner</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preventionweb</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printfriendly</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omniture</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eepurl</a:t>
            </a:r>
            <a:r>
              <a:rPr lang="en-CA" sz="1200" kern="1200" dirty="0" smtClean="0">
                <a:solidFill>
                  <a:schemeClr val="tx1"/>
                </a:solidFill>
                <a:effectLst/>
                <a:latin typeface="Calibri" pitchFamily="34" charset="0"/>
                <a:ea typeface="+mn-ea"/>
                <a:cs typeface="+mn-cs"/>
              </a:rPr>
              <a:t>. Big sites removed: google, </a:t>
            </a:r>
            <a:r>
              <a:rPr lang="en-CA" sz="1200" kern="1200" dirty="0" err="1" smtClean="0">
                <a:solidFill>
                  <a:schemeClr val="tx1"/>
                </a:solidFill>
                <a:effectLst/>
                <a:latin typeface="Calibri" pitchFamily="34" charset="0"/>
                <a:ea typeface="+mn-ea"/>
                <a:cs typeface="+mn-cs"/>
              </a:rPr>
              <a:t>bing</a:t>
            </a:r>
            <a:r>
              <a:rPr lang="en-CA" sz="1200" kern="1200" dirty="0" smtClean="0">
                <a:solidFill>
                  <a:schemeClr val="tx1"/>
                </a:solidFill>
                <a:effectLst/>
                <a:latin typeface="Calibri" pitchFamily="34" charset="0"/>
                <a:ea typeface="+mn-ea"/>
                <a:cs typeface="+mn-cs"/>
              </a:rPr>
              <a:t>, yahoo, </a:t>
            </a:r>
            <a:r>
              <a:rPr lang="en-CA" sz="1200" kern="1200" dirty="0" err="1" smtClean="0">
                <a:solidFill>
                  <a:schemeClr val="tx1"/>
                </a:solidFill>
                <a:effectLst/>
                <a:latin typeface="Calibri" pitchFamily="34" charset="0"/>
                <a:ea typeface="+mn-ea"/>
                <a:cs typeface="+mn-cs"/>
              </a:rPr>
              <a:t>facebook</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youtube</a:t>
            </a:r>
            <a:r>
              <a:rPr lang="en-CA" sz="1200" kern="1200" dirty="0" smtClean="0">
                <a:solidFill>
                  <a:schemeClr val="tx1"/>
                </a:solidFill>
                <a:effectLst/>
                <a:latin typeface="Calibri" pitchFamily="34" charset="0"/>
                <a:ea typeface="+mn-ea"/>
                <a:cs typeface="+mn-cs"/>
              </a:rPr>
              <a:t>, twitter, </a:t>
            </a:r>
            <a:r>
              <a:rPr lang="en-CA" sz="1200" kern="1200" dirty="0" err="1" smtClean="0">
                <a:solidFill>
                  <a:schemeClr val="tx1"/>
                </a:solidFill>
                <a:effectLst/>
                <a:latin typeface="Calibri" pitchFamily="34" charset="0"/>
                <a:ea typeface="+mn-ea"/>
                <a:cs typeface="+mn-cs"/>
              </a:rPr>
              <a:t>linkedin</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digg</a:t>
            </a:r>
            <a:r>
              <a:rPr lang="en-CA" sz="1200" kern="1200" dirty="0" smtClean="0">
                <a:solidFill>
                  <a:schemeClr val="tx1"/>
                </a:solidFill>
                <a:effectLst/>
                <a:latin typeface="Calibri" pitchFamily="34" charset="0"/>
                <a:ea typeface="+mn-ea"/>
                <a:cs typeface="+mn-cs"/>
              </a:rPr>
              <a:t>, del.icio.us, archive.org, technorati.com, flickr.com, doi.org, </a:t>
            </a:r>
            <a:r>
              <a:rPr lang="en-CA" sz="1200" kern="1200" dirty="0" err="1" smtClean="0">
                <a:solidFill>
                  <a:schemeClr val="tx1"/>
                </a:solidFill>
                <a:effectLst/>
                <a:latin typeface="Calibri" pitchFamily="34" charset="0"/>
                <a:ea typeface="+mn-ea"/>
                <a:cs typeface="+mn-cs"/>
              </a:rPr>
              <a:t>reddit</a:t>
            </a:r>
            <a:r>
              <a:rPr lang="en-CA" sz="1200" kern="1200" dirty="0" smtClean="0">
                <a:solidFill>
                  <a:schemeClr val="tx1"/>
                </a:solidFill>
                <a:effectLst/>
                <a:latin typeface="Calibri" pitchFamily="34" charset="0"/>
                <a:ea typeface="+mn-ea"/>
                <a:cs typeface="+mn-cs"/>
              </a:rPr>
              <a:t>, </a:t>
            </a:r>
            <a:endParaRPr lang="en-GB" sz="1200" kern="1200" dirty="0" smtClean="0">
              <a:solidFill>
                <a:schemeClr val="tx1"/>
              </a:solidFill>
              <a:effectLst/>
              <a:latin typeface="Calibri" pitchFamily="34" charset="0"/>
              <a:ea typeface="+mn-ea"/>
              <a:cs typeface="+mn-cs"/>
            </a:endParaRPr>
          </a:p>
          <a:p>
            <a:r>
              <a:rPr lang="en-CA" sz="1200" kern="1200" dirty="0" err="1" smtClean="0">
                <a:solidFill>
                  <a:schemeClr val="tx1"/>
                </a:solidFill>
                <a:effectLst/>
                <a:latin typeface="Calibri" pitchFamily="34" charset="0"/>
                <a:ea typeface="+mn-ea"/>
                <a:cs typeface="+mn-cs"/>
              </a:rPr>
              <a:t>stumbleupon</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myspace</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pinterest</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instagram</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tumblr</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dmoz</a:t>
            </a:r>
            <a:r>
              <a:rPr lang="en-CA" sz="1200" kern="1200" dirty="0" smtClean="0">
                <a:solidFill>
                  <a:schemeClr val="tx1"/>
                </a:solidFill>
                <a:effectLst/>
                <a:latin typeface="Calibri" pitchFamily="34" charset="0"/>
                <a:ea typeface="+mn-ea"/>
                <a:cs typeface="+mn-cs"/>
              </a:rPr>
              <a:t>, blogger, </a:t>
            </a:r>
            <a:r>
              <a:rPr lang="en-CA" sz="1200" kern="1200" dirty="0" err="1" smtClean="0">
                <a:solidFill>
                  <a:schemeClr val="tx1"/>
                </a:solidFill>
                <a:effectLst/>
                <a:latin typeface="Calibri" pitchFamily="34" charset="0"/>
                <a:ea typeface="+mn-ea"/>
                <a:cs typeface="+mn-cs"/>
              </a:rPr>
              <a:t>wordpress</a:t>
            </a:r>
            <a:r>
              <a:rPr lang="en-CA" sz="1200" kern="1200" dirty="0" smtClean="0">
                <a:solidFill>
                  <a:schemeClr val="tx1"/>
                </a:solidFill>
                <a:effectLst/>
                <a:latin typeface="Calibri" pitchFamily="34" charset="0"/>
                <a:ea typeface="+mn-ea"/>
                <a:cs typeface="+mn-cs"/>
              </a:rPr>
              <a:t>, </a:t>
            </a:r>
            <a:r>
              <a:rPr lang="en-CA" sz="1200" kern="1200" dirty="0" err="1" smtClean="0">
                <a:solidFill>
                  <a:schemeClr val="tx1"/>
                </a:solidFill>
                <a:effectLst/>
                <a:latin typeface="Calibri" pitchFamily="34" charset="0"/>
                <a:ea typeface="+mn-ea"/>
                <a:cs typeface="+mn-cs"/>
              </a:rPr>
              <a:t>disqus</a:t>
            </a:r>
            <a:r>
              <a:rPr lang="en-CA" sz="1200" kern="1200" dirty="0" smtClean="0">
                <a:solidFill>
                  <a:schemeClr val="tx1"/>
                </a:solidFill>
                <a:effectLst/>
                <a:latin typeface="Calibri" pitchFamily="34" charset="0"/>
                <a:ea typeface="+mn-ea"/>
                <a:cs typeface="+mn-cs"/>
              </a:rPr>
              <a:t>, amazon, apple, delicious, </a:t>
            </a:r>
            <a:r>
              <a:rPr lang="en-CA" sz="1200" kern="1200" dirty="0" err="1" smtClean="0">
                <a:solidFill>
                  <a:schemeClr val="tx1"/>
                </a:solidFill>
                <a:effectLst/>
                <a:latin typeface="Calibri" pitchFamily="34" charset="0"/>
                <a:ea typeface="+mn-ea"/>
                <a:cs typeface="+mn-cs"/>
              </a:rPr>
              <a:t>vimeo</a:t>
            </a:r>
            <a:endParaRPr lang="en-GB" sz="1200" kern="1200" dirty="0" smtClean="0">
              <a:solidFill>
                <a:schemeClr val="tx1"/>
              </a:solidFill>
              <a:effectLst/>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Calibri" pitchFamily="34" charset="0"/>
                <a:ea typeface="+mn-ea"/>
                <a:cs typeface="+mn-cs"/>
              </a:rPr>
              <a:t>The raw data is the set of pages mentioning each website. We download these pages and extract their hyperlinks and pick out the most linked-to </a:t>
            </a:r>
            <a:r>
              <a:rPr lang="en-US" sz="1200" kern="1200" dirty="0" err="1" smtClean="0">
                <a:solidFill>
                  <a:schemeClr val="tx1"/>
                </a:solidFill>
                <a:effectLst/>
                <a:latin typeface="Calibri" pitchFamily="34" charset="0"/>
                <a:ea typeface="+mn-ea"/>
                <a:cs typeface="+mn-cs"/>
              </a:rPr>
              <a:t>organisations</a:t>
            </a:r>
            <a:r>
              <a:rPr lang="en-US" sz="1200" kern="1200" dirty="0" smtClean="0">
                <a:solidFill>
                  <a:schemeClr val="tx1"/>
                </a:solidFill>
                <a:effectLst/>
                <a:latin typeface="Calibri" pitchFamily="34" charset="0"/>
                <a:ea typeface="+mn-ea"/>
                <a:cs typeface="+mn-cs"/>
              </a:rPr>
              <a:t> and draw the graph with them. A line on the graph is drawn between two websites if at least one of the downloaded pages contains a link to both of these websites. This is a strange process, sorry! We have found that this process gives much better results than anything simpler, such as a basic hyperlink network. Extra explanations have been added to the start of section 7.</a:t>
            </a:r>
            <a:endParaRPr lang="en-GB" sz="1200" kern="1200" dirty="0" smtClean="0">
              <a:solidFill>
                <a:schemeClr val="tx1"/>
              </a:solidFill>
              <a:effectLst/>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s-ES" sz="1200" i="1" kern="1200" dirty="0" smtClean="0">
              <a:solidFill>
                <a:schemeClr val="tx1"/>
              </a:solidFill>
              <a:effectLst/>
              <a:latin typeface="Calibri" pitchFamily="34" charset="0"/>
              <a:ea typeface="+mn-ea"/>
              <a:cs typeface="+mn-cs"/>
            </a:endParaRPr>
          </a:p>
          <a:p>
            <a:endParaRPr lang="es-ES" dirty="0"/>
          </a:p>
        </p:txBody>
      </p:sp>
      <p:sp>
        <p:nvSpPr>
          <p:cNvPr id="4" name="Slide Number Placeholder 3"/>
          <p:cNvSpPr>
            <a:spLocks noGrp="1"/>
          </p:cNvSpPr>
          <p:nvPr>
            <p:ph type="sldNum" sz="quarter" idx="10"/>
          </p:nvPr>
        </p:nvSpPr>
        <p:spPr/>
        <p:txBody>
          <a:bodyPr/>
          <a:lstStyle/>
          <a:p>
            <a:pPr>
              <a:defRPr/>
            </a:pPr>
            <a:fld id="{A934800E-F404-4080-AFCC-E4AF08AE5A9C}" type="slidenum">
              <a:rPr lang="en-GB" altLang="en-US" smtClean="0"/>
              <a:pPr>
                <a:defRPr/>
              </a:pPr>
              <a:t>13</a:t>
            </a:fld>
            <a:endParaRPr lang="en-GB" altLang="en-US"/>
          </a:p>
        </p:txBody>
      </p:sp>
    </p:spTree>
    <p:extLst>
      <p:ext uri="{BB962C8B-B14F-4D97-AF65-F5344CB8AC3E}">
        <p14:creationId xmlns:p14="http://schemas.microsoft.com/office/powerpoint/2010/main" val="2712340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15</a:t>
            </a:fld>
            <a:endParaRPr lang="en-GB" altLang="en-US"/>
          </a:p>
        </p:txBody>
      </p:sp>
    </p:spTree>
    <p:extLst>
      <p:ext uri="{BB962C8B-B14F-4D97-AF65-F5344CB8AC3E}">
        <p14:creationId xmlns:p14="http://schemas.microsoft.com/office/powerpoint/2010/main" val="634759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16</a:t>
            </a:fld>
            <a:endParaRPr lang="en-GB" altLang="en-US"/>
          </a:p>
        </p:txBody>
      </p:sp>
    </p:spTree>
    <p:extLst>
      <p:ext uri="{BB962C8B-B14F-4D97-AF65-F5344CB8AC3E}">
        <p14:creationId xmlns:p14="http://schemas.microsoft.com/office/powerpoint/2010/main" val="3120196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17</a:t>
            </a:fld>
            <a:endParaRPr lang="en-GB" altLang="en-US"/>
          </a:p>
        </p:txBody>
      </p:sp>
    </p:spTree>
    <p:extLst>
      <p:ext uri="{BB962C8B-B14F-4D97-AF65-F5344CB8AC3E}">
        <p14:creationId xmlns:p14="http://schemas.microsoft.com/office/powerpoint/2010/main" val="2527151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3</a:t>
            </a:fld>
            <a:endParaRPr lang="en-GB" altLang="en-US"/>
          </a:p>
        </p:txBody>
      </p:sp>
    </p:spTree>
    <p:extLst>
      <p:ext uri="{BB962C8B-B14F-4D97-AF65-F5344CB8AC3E}">
        <p14:creationId xmlns:p14="http://schemas.microsoft.com/office/powerpoint/2010/main" val="197486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4</a:t>
            </a:fld>
            <a:endParaRPr lang="en-GB" altLang="en-US"/>
          </a:p>
        </p:txBody>
      </p:sp>
    </p:spTree>
    <p:extLst>
      <p:ext uri="{BB962C8B-B14F-4D97-AF65-F5344CB8AC3E}">
        <p14:creationId xmlns:p14="http://schemas.microsoft.com/office/powerpoint/2010/main" val="1931672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GB" sz="1200" b="1" kern="1200" dirty="0">
                <a:solidFill>
                  <a:schemeClr val="tx2"/>
                </a:solidFill>
                <a:latin typeface="Calibri" pitchFamily="34" charset="0"/>
                <a:ea typeface="+mn-ea"/>
                <a:cs typeface="+mn-cs"/>
              </a:rPr>
              <a:t>Theory-based approach: </a:t>
            </a:r>
            <a:r>
              <a:rPr lang="en-GB" sz="1200" kern="1200" dirty="0">
                <a:solidFill>
                  <a:schemeClr val="tx2"/>
                </a:solidFill>
                <a:latin typeface="Calibri" pitchFamily="34" charset="0"/>
                <a:ea typeface="+mn-ea"/>
                <a:cs typeface="+mn-cs"/>
              </a:rPr>
              <a:t>the “use of an explicit theory of change to draw conclusions about whether and how an intervention contributed to observed results</a:t>
            </a:r>
          </a:p>
          <a:p>
            <a:pPr marL="0" indent="0">
              <a:buFont typeface="Arial" panose="020B0604020202020204" pitchFamily="34" charset="0"/>
              <a:buNone/>
              <a:defRPr/>
            </a:pPr>
            <a:r>
              <a:rPr lang="en-GB" sz="1200" b="1" kern="1200" dirty="0">
                <a:solidFill>
                  <a:schemeClr val="tx2"/>
                </a:solidFill>
                <a:latin typeface="Calibri" pitchFamily="34" charset="0"/>
                <a:ea typeface="+mn-ea"/>
                <a:cs typeface="+mn-cs"/>
              </a:rPr>
              <a:t>Theory of change (TOC): </a:t>
            </a:r>
            <a:r>
              <a:rPr lang="en-GB" sz="1200" kern="1200" dirty="0">
                <a:solidFill>
                  <a:schemeClr val="tx2"/>
                </a:solidFill>
                <a:latin typeface="Calibri" pitchFamily="34" charset="0"/>
                <a:ea typeface="+mn-ea"/>
                <a:cs typeface="+mn-cs"/>
              </a:rPr>
              <a:t>diagram “that explains how activities are understood to produce a series of results that contribute to achieving the final intended impacts” </a:t>
            </a:r>
            <a:endParaRPr lang="en-GB" sz="1200" kern="1200" dirty="0" smtClean="0">
              <a:solidFill>
                <a:schemeClr val="tx2"/>
              </a:solidFill>
              <a:latin typeface="Calibri" pitchFamily="34" charset="0"/>
              <a:ea typeface="+mn-ea"/>
              <a:cs typeface="+mn-cs"/>
            </a:endParaRPr>
          </a:p>
          <a:p>
            <a:pPr marL="0" indent="0">
              <a:buFont typeface="Arial" panose="020B0604020202020204" pitchFamily="34" charset="0"/>
              <a:buNone/>
              <a:defRPr/>
            </a:pPr>
            <a:endParaRPr lang="en-GB" sz="1200" kern="1200" dirty="0" smtClean="0">
              <a:solidFill>
                <a:schemeClr val="tx2"/>
              </a:solidFill>
              <a:latin typeface="Calibri" pitchFamily="34" charset="0"/>
              <a:ea typeface="+mn-ea"/>
              <a:cs typeface="+mn-cs"/>
            </a:endParaRPr>
          </a:p>
          <a:p>
            <a:pPr marL="0" indent="0">
              <a:buFont typeface="Arial" panose="020B0604020202020204" pitchFamily="34" charset="0"/>
              <a:buNone/>
              <a:defRPr/>
            </a:pPr>
            <a:r>
              <a:rPr lang="en-GB" sz="1200" kern="1200" dirty="0" smtClean="0">
                <a:solidFill>
                  <a:schemeClr val="tx2"/>
                </a:solidFill>
                <a:latin typeface="Calibri" pitchFamily="34" charset="0"/>
                <a:ea typeface="+mn-ea"/>
                <a:cs typeface="+mn-cs"/>
              </a:rPr>
              <a:t>Dimensions</a:t>
            </a:r>
            <a:r>
              <a:rPr lang="en-GB" sz="1200" kern="1200" baseline="0" dirty="0" smtClean="0">
                <a:solidFill>
                  <a:schemeClr val="tx2"/>
                </a:solidFill>
                <a:latin typeface="Calibri" pitchFamily="34" charset="0"/>
                <a:ea typeface="+mn-ea"/>
                <a:cs typeface="+mn-cs"/>
              </a:rPr>
              <a:t> of complexity: intersections between four components:</a:t>
            </a:r>
          </a:p>
          <a:p>
            <a:pPr marL="228600" indent="-228600">
              <a:buFont typeface="Arial" panose="020B0604020202020204" pitchFamily="34" charset="0"/>
              <a:buAutoNum type="arabicParenR"/>
              <a:defRPr/>
            </a:pPr>
            <a:r>
              <a:rPr lang="en-GB" sz="1200" kern="1200" baseline="0" dirty="0" smtClean="0">
                <a:solidFill>
                  <a:schemeClr val="tx2"/>
                </a:solidFill>
                <a:latin typeface="Calibri" pitchFamily="34" charset="0"/>
                <a:ea typeface="+mn-ea"/>
                <a:cs typeface="+mn-cs"/>
              </a:rPr>
              <a:t>Contextual factors and nature of the system</a:t>
            </a:r>
          </a:p>
          <a:p>
            <a:pPr marL="228600" indent="-228600">
              <a:buFont typeface="Arial" panose="020B0604020202020204" pitchFamily="34" charset="0"/>
              <a:buAutoNum type="arabicParenR"/>
              <a:defRPr/>
            </a:pPr>
            <a:r>
              <a:rPr lang="en-GB" sz="1200" kern="1200" baseline="0" dirty="0" smtClean="0">
                <a:solidFill>
                  <a:schemeClr val="tx2"/>
                </a:solidFill>
                <a:latin typeface="Calibri" pitchFamily="34" charset="0"/>
                <a:ea typeface="+mn-ea"/>
                <a:cs typeface="+mn-cs"/>
              </a:rPr>
              <a:t>Characteristics of the intervention</a:t>
            </a:r>
          </a:p>
          <a:p>
            <a:pPr marL="228600" indent="-228600">
              <a:buFont typeface="Arial" panose="020B0604020202020204" pitchFamily="34" charset="0"/>
              <a:buAutoNum type="arabicParenR"/>
              <a:defRPr/>
            </a:pPr>
            <a:r>
              <a:rPr lang="en-GB" sz="1200" kern="1200" baseline="0" dirty="0" smtClean="0">
                <a:solidFill>
                  <a:schemeClr val="tx2"/>
                </a:solidFill>
                <a:latin typeface="Calibri" pitchFamily="34" charset="0"/>
                <a:ea typeface="+mn-ea"/>
                <a:cs typeface="+mn-cs"/>
              </a:rPr>
              <a:t>Institutions and stakeholders and how they interact</a:t>
            </a:r>
          </a:p>
          <a:p>
            <a:pPr marL="228600" indent="-228600">
              <a:buFont typeface="Arial" panose="020B0604020202020204" pitchFamily="34" charset="0"/>
              <a:buAutoNum type="arabicParenR"/>
              <a:defRPr/>
            </a:pPr>
            <a:r>
              <a:rPr lang="en-GB" sz="1200" kern="1200" baseline="0" dirty="0" smtClean="0">
                <a:solidFill>
                  <a:schemeClr val="tx2"/>
                </a:solidFill>
                <a:latin typeface="Calibri" pitchFamily="34" charset="0"/>
                <a:ea typeface="+mn-ea"/>
                <a:cs typeface="+mn-cs"/>
              </a:rPr>
              <a:t>Nature of causality and processes of change</a:t>
            </a:r>
            <a:endParaRPr lang="en-US" sz="1200" kern="1200" dirty="0">
              <a:solidFill>
                <a:schemeClr val="tx2"/>
              </a:solidFill>
              <a:latin typeface="Calibri" pitchFamily="34" charset="0"/>
              <a:ea typeface="+mn-ea"/>
              <a:cs typeface="+mn-cs"/>
            </a:endParaRPr>
          </a:p>
          <a:p>
            <a:pPr>
              <a:defRPr/>
            </a:pPr>
            <a:endParaRPr lang="en-US" sz="1400" b="1" kern="1200" dirty="0">
              <a:solidFill>
                <a:schemeClr val="accent1"/>
              </a:solidFill>
              <a:latin typeface="Calibri" pitchFamily="34" charset="0"/>
              <a:ea typeface="+mn-ea"/>
              <a:cs typeface="+mn-cs"/>
            </a:endParaRPr>
          </a:p>
          <a:p>
            <a:endParaRPr lang="es-ES" dirty="0"/>
          </a:p>
        </p:txBody>
      </p:sp>
      <p:sp>
        <p:nvSpPr>
          <p:cNvPr id="4" name="Slide Number Placeholder 3"/>
          <p:cNvSpPr>
            <a:spLocks noGrp="1"/>
          </p:cNvSpPr>
          <p:nvPr>
            <p:ph type="sldNum" sz="quarter" idx="10"/>
          </p:nvPr>
        </p:nvSpPr>
        <p:spPr/>
        <p:txBody>
          <a:bodyPr/>
          <a:lstStyle/>
          <a:p>
            <a:pPr>
              <a:defRPr/>
            </a:pPr>
            <a:fld id="{A934800E-F404-4080-AFCC-E4AF08AE5A9C}" type="slidenum">
              <a:rPr lang="en-GB" altLang="en-US" smtClean="0"/>
              <a:pPr>
                <a:defRPr/>
              </a:pPr>
              <a:t>6</a:t>
            </a:fld>
            <a:endParaRPr lang="en-GB" altLang="en-US"/>
          </a:p>
        </p:txBody>
      </p:sp>
    </p:spTree>
    <p:extLst>
      <p:ext uri="{BB962C8B-B14F-4D97-AF65-F5344CB8AC3E}">
        <p14:creationId xmlns:p14="http://schemas.microsoft.com/office/powerpoint/2010/main" val="3454074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7</a:t>
            </a:fld>
            <a:endParaRPr lang="en-GB" altLang="en-US"/>
          </a:p>
        </p:txBody>
      </p:sp>
    </p:spTree>
    <p:extLst>
      <p:ext uri="{BB962C8B-B14F-4D97-AF65-F5344CB8AC3E}">
        <p14:creationId xmlns:p14="http://schemas.microsoft.com/office/powerpoint/2010/main" val="312215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0B781-97E6-405E-8861-C87C105CA0F1}" type="slidenum">
              <a:rPr lang="en-US" smtClean="0"/>
              <a:t>8</a:t>
            </a:fld>
            <a:endParaRPr lang="en-US"/>
          </a:p>
        </p:txBody>
      </p:sp>
    </p:spTree>
    <p:extLst>
      <p:ext uri="{BB962C8B-B14F-4D97-AF65-F5344CB8AC3E}">
        <p14:creationId xmlns:p14="http://schemas.microsoft.com/office/powerpoint/2010/main" val="3083378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10</a:t>
            </a:fld>
            <a:endParaRPr lang="en-GB" altLang="en-US"/>
          </a:p>
        </p:txBody>
      </p:sp>
    </p:spTree>
    <p:extLst>
      <p:ext uri="{BB962C8B-B14F-4D97-AF65-F5344CB8AC3E}">
        <p14:creationId xmlns:p14="http://schemas.microsoft.com/office/powerpoint/2010/main" val="3837687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1076325"/>
            <a:ext cx="7181850" cy="5386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0B781-97E6-405E-8861-C87C105CA0F1}" type="slidenum">
              <a:rPr lang="en-US" smtClean="0"/>
              <a:t>11</a:t>
            </a:fld>
            <a:endParaRPr lang="en-US"/>
          </a:p>
        </p:txBody>
      </p:sp>
    </p:spTree>
    <p:extLst>
      <p:ext uri="{BB962C8B-B14F-4D97-AF65-F5344CB8AC3E}">
        <p14:creationId xmlns:p14="http://schemas.microsoft.com/office/powerpoint/2010/main" val="1449973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sz="1400" b="1" kern="1200" dirty="0" smtClean="0">
                <a:solidFill>
                  <a:schemeClr val="tx1"/>
                </a:solidFill>
                <a:latin typeface="Calibri" pitchFamily="34" charset="0"/>
                <a:ea typeface="Calibri" panose="020F0502020204030204" pitchFamily="34" charset="0"/>
                <a:cs typeface="Times New Roman" panose="02020603050405020304" pitchFamily="18" charset="0"/>
              </a:rPr>
              <a:t>Links: </a:t>
            </a:r>
            <a:r>
              <a:rPr lang="en-GB" sz="1200" kern="1200" dirty="0" smtClean="0">
                <a:solidFill>
                  <a:schemeClr val="tx1"/>
                </a:solidFill>
                <a:latin typeface="Calibri" pitchFamily="34" charset="0"/>
                <a:ea typeface="+mn-ea"/>
                <a:cs typeface="+mn-cs"/>
              </a:rPr>
              <a:t>individual webpages with links to the report</a:t>
            </a:r>
            <a:endParaRPr lang="en-GB" sz="1400" b="1" kern="1200" dirty="0" smtClean="0">
              <a:solidFill>
                <a:schemeClr val="tx1"/>
              </a:solidFill>
              <a:latin typeface="Calibri" pitchFamily="34" charset="0"/>
              <a:ea typeface="Calibri" panose="020F0502020204030204" pitchFamily="34" charset="0"/>
              <a:cs typeface="Times New Roman" panose="02020603050405020304" pitchFamily="18" charset="0"/>
            </a:endParaRPr>
          </a:p>
          <a:p>
            <a:r>
              <a:rPr lang="en-GB" sz="1400" b="1" kern="1200" dirty="0" smtClean="0">
                <a:solidFill>
                  <a:schemeClr val="tx1"/>
                </a:solidFill>
                <a:latin typeface="Calibri" pitchFamily="34" charset="0"/>
                <a:ea typeface="Calibri" panose="020F0502020204030204" pitchFamily="34" charset="0"/>
                <a:cs typeface="Times New Roman" panose="02020603050405020304" pitchFamily="18" charset="0"/>
              </a:rPr>
              <a:t>Websites: </a:t>
            </a:r>
            <a:r>
              <a:rPr lang="en-GB" sz="1200" kern="1200" dirty="0" smtClean="0">
                <a:solidFill>
                  <a:schemeClr val="tx1"/>
                </a:solidFill>
                <a:latin typeface="Calibri" pitchFamily="34" charset="0"/>
                <a:ea typeface="+mn-ea"/>
                <a:cs typeface="+mn-cs"/>
              </a:rPr>
              <a:t>number of different web sites hosting these links</a:t>
            </a:r>
            <a:endParaRPr lang="es-ES" sz="1400" b="1" kern="1200" dirty="0" smtClean="0">
              <a:solidFill>
                <a:schemeClr val="tx1"/>
              </a:solidFill>
              <a:latin typeface="Calibri" pitchFamily="34" charset="0"/>
              <a:ea typeface="Calibri" panose="020F050202020403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10"/>
          </p:nvPr>
        </p:nvSpPr>
        <p:spPr/>
        <p:txBody>
          <a:bodyPr/>
          <a:lstStyle/>
          <a:p>
            <a:pPr>
              <a:defRPr/>
            </a:pPr>
            <a:fld id="{A934800E-F404-4080-AFCC-E4AF08AE5A9C}" type="slidenum">
              <a:rPr lang="en-GB" altLang="en-US" smtClean="0"/>
              <a:pPr>
                <a:defRPr/>
              </a:pPr>
              <a:t>12</a:t>
            </a:fld>
            <a:endParaRPr lang="en-GB" altLang="en-US"/>
          </a:p>
        </p:txBody>
      </p:sp>
    </p:spTree>
    <p:extLst>
      <p:ext uri="{BB962C8B-B14F-4D97-AF65-F5344CB8AC3E}">
        <p14:creationId xmlns:p14="http://schemas.microsoft.com/office/powerpoint/2010/main" val="99865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5" name="Slide Number Placeholder 5"/>
          <p:cNvSpPr>
            <a:spLocks noGrp="1"/>
          </p:cNvSpPr>
          <p:nvPr>
            <p:ph type="sldNum" sz="quarter" idx="11"/>
          </p:nvPr>
        </p:nvSpPr>
        <p:spPr/>
        <p:txBody>
          <a:bodyPr/>
          <a:lstStyle>
            <a:lvl1pPr>
              <a:defRPr/>
            </a:lvl1pPr>
          </a:lstStyle>
          <a:p>
            <a:pPr>
              <a:defRPr/>
            </a:pPr>
            <a:fld id="{7FFE4235-FFDF-4C8E-B848-519354416383}" type="slidenum">
              <a:rPr lang="it-IT" altLang="en-US"/>
              <a:pPr>
                <a:defRPr/>
              </a:pPr>
              <a:t>‹#›</a:t>
            </a:fld>
            <a:endParaRPr lang="it-IT" altLang="en-US"/>
          </a:p>
        </p:txBody>
      </p:sp>
      <p:sp>
        <p:nvSpPr>
          <p:cNvPr id="6" name="Date Placeholder 3"/>
          <p:cNvSpPr>
            <a:spLocks noGrp="1"/>
          </p:cNvSpPr>
          <p:nvPr>
            <p:ph type="dt" sz="half" idx="12"/>
          </p:nvPr>
        </p:nvSpPr>
        <p:spPr/>
        <p:txBody>
          <a:bodyPr/>
          <a:lstStyle>
            <a:lvl1pPr>
              <a:defRPr/>
            </a:lvl1pPr>
          </a:lstStyle>
          <a:p>
            <a:pPr>
              <a:defRPr/>
            </a:pPr>
            <a:fld id="{A9C940DE-AF3C-4914-82F2-451B9DE1BC11}" type="datetime1">
              <a:rPr lang="en-US" altLang="en-US"/>
              <a:pPr>
                <a:defRPr/>
              </a:pPr>
              <a:t>9/30/2016</a:t>
            </a:fld>
            <a:endParaRPr lang="it-IT" altLang="en-US"/>
          </a:p>
        </p:txBody>
      </p:sp>
    </p:spTree>
    <p:extLst>
      <p:ext uri="{BB962C8B-B14F-4D97-AF65-F5344CB8AC3E}">
        <p14:creationId xmlns:p14="http://schemas.microsoft.com/office/powerpoint/2010/main" val="356034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5" name="Slide Number Placeholder 5"/>
          <p:cNvSpPr>
            <a:spLocks noGrp="1"/>
          </p:cNvSpPr>
          <p:nvPr>
            <p:ph type="sldNum" sz="quarter" idx="11"/>
          </p:nvPr>
        </p:nvSpPr>
        <p:spPr/>
        <p:txBody>
          <a:bodyPr/>
          <a:lstStyle>
            <a:lvl1pPr>
              <a:defRPr/>
            </a:lvl1pPr>
          </a:lstStyle>
          <a:p>
            <a:pPr>
              <a:defRPr/>
            </a:pPr>
            <a:fld id="{C91BA0FA-40AE-4F00-B140-CEA7C2B692C0}" type="slidenum">
              <a:rPr lang="it-IT" altLang="en-US"/>
              <a:pPr>
                <a:defRPr/>
              </a:pPr>
              <a:t>‹#›</a:t>
            </a:fld>
            <a:endParaRPr lang="it-IT" altLang="en-US"/>
          </a:p>
        </p:txBody>
      </p:sp>
      <p:sp>
        <p:nvSpPr>
          <p:cNvPr id="6" name="Date Placeholder 3"/>
          <p:cNvSpPr>
            <a:spLocks noGrp="1"/>
          </p:cNvSpPr>
          <p:nvPr>
            <p:ph type="dt" sz="half" idx="12"/>
          </p:nvPr>
        </p:nvSpPr>
        <p:spPr/>
        <p:txBody>
          <a:bodyPr/>
          <a:lstStyle>
            <a:lvl1pPr>
              <a:defRPr/>
            </a:lvl1pPr>
          </a:lstStyle>
          <a:p>
            <a:pPr>
              <a:defRPr/>
            </a:pPr>
            <a:fld id="{F7BAE933-9FA9-4D9A-9001-B5FD0BBDDDA9}" type="datetime1">
              <a:rPr lang="en-US" altLang="en-US"/>
              <a:pPr>
                <a:defRPr/>
              </a:pPr>
              <a:t>9/30/2016</a:t>
            </a:fld>
            <a:endParaRPr lang="it-IT" altLang="en-US"/>
          </a:p>
        </p:txBody>
      </p:sp>
    </p:spTree>
    <p:extLst>
      <p:ext uri="{BB962C8B-B14F-4D97-AF65-F5344CB8AC3E}">
        <p14:creationId xmlns:p14="http://schemas.microsoft.com/office/powerpoint/2010/main" val="60315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41400"/>
            <a:ext cx="2057400" cy="5084763"/>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16000"/>
            <a:ext cx="6019800" cy="511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5" name="Slide Number Placeholder 5"/>
          <p:cNvSpPr>
            <a:spLocks noGrp="1"/>
          </p:cNvSpPr>
          <p:nvPr>
            <p:ph type="sldNum" sz="quarter" idx="11"/>
          </p:nvPr>
        </p:nvSpPr>
        <p:spPr/>
        <p:txBody>
          <a:bodyPr/>
          <a:lstStyle>
            <a:lvl1pPr>
              <a:defRPr/>
            </a:lvl1pPr>
          </a:lstStyle>
          <a:p>
            <a:pPr>
              <a:defRPr/>
            </a:pPr>
            <a:fld id="{C3099E59-1592-4750-91BE-C251B2C44FDA}" type="slidenum">
              <a:rPr lang="it-IT" altLang="en-US"/>
              <a:pPr>
                <a:defRPr/>
              </a:pPr>
              <a:t>‹#›</a:t>
            </a:fld>
            <a:endParaRPr lang="it-IT" altLang="en-US"/>
          </a:p>
        </p:txBody>
      </p:sp>
      <p:sp>
        <p:nvSpPr>
          <p:cNvPr id="6" name="Date Placeholder 3"/>
          <p:cNvSpPr>
            <a:spLocks noGrp="1"/>
          </p:cNvSpPr>
          <p:nvPr>
            <p:ph type="dt" sz="half" idx="12"/>
          </p:nvPr>
        </p:nvSpPr>
        <p:spPr/>
        <p:txBody>
          <a:bodyPr/>
          <a:lstStyle>
            <a:lvl1pPr>
              <a:defRPr/>
            </a:lvl1pPr>
          </a:lstStyle>
          <a:p>
            <a:pPr>
              <a:defRPr/>
            </a:pPr>
            <a:fld id="{20EFDA86-E688-434D-9627-59846C324E1F}" type="datetime1">
              <a:rPr lang="en-US" altLang="en-US"/>
              <a:pPr>
                <a:defRPr/>
              </a:pPr>
              <a:t>9/30/2016</a:t>
            </a:fld>
            <a:endParaRPr lang="it-IT" altLang="en-US"/>
          </a:p>
        </p:txBody>
      </p:sp>
    </p:spTree>
    <p:extLst>
      <p:ext uri="{BB962C8B-B14F-4D97-AF65-F5344CB8AC3E}">
        <p14:creationId xmlns:p14="http://schemas.microsoft.com/office/powerpoint/2010/main" val="3549375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4" name="Slide Number Placeholder 5"/>
          <p:cNvSpPr>
            <a:spLocks noGrp="1"/>
          </p:cNvSpPr>
          <p:nvPr>
            <p:ph type="sldNum" sz="quarter" idx="11"/>
          </p:nvPr>
        </p:nvSpPr>
        <p:spPr/>
        <p:txBody>
          <a:bodyPr/>
          <a:lstStyle>
            <a:lvl1pPr>
              <a:defRPr/>
            </a:lvl1pPr>
          </a:lstStyle>
          <a:p>
            <a:pPr>
              <a:defRPr/>
            </a:pPr>
            <a:fld id="{AB7EF34A-6846-4750-88DC-E67F3822A7E6}" type="slidenum">
              <a:rPr lang="it-IT" altLang="en-US"/>
              <a:pPr>
                <a:defRPr/>
              </a:pPr>
              <a:t>‹#›</a:t>
            </a:fld>
            <a:endParaRPr lang="it-IT" altLang="en-US"/>
          </a:p>
        </p:txBody>
      </p:sp>
      <p:sp>
        <p:nvSpPr>
          <p:cNvPr id="5" name="Date Placeholder 3"/>
          <p:cNvSpPr>
            <a:spLocks noGrp="1"/>
          </p:cNvSpPr>
          <p:nvPr>
            <p:ph type="dt" sz="half" idx="12"/>
          </p:nvPr>
        </p:nvSpPr>
        <p:spPr/>
        <p:txBody>
          <a:bodyPr/>
          <a:lstStyle>
            <a:lvl1pPr>
              <a:defRPr/>
            </a:lvl1pPr>
          </a:lstStyle>
          <a:p>
            <a:pPr>
              <a:defRPr/>
            </a:pPr>
            <a:fld id="{B4F22B28-1EE4-4297-9C49-545DE125BFF3}" type="datetime1">
              <a:rPr lang="en-US" altLang="en-US"/>
              <a:pPr>
                <a:defRPr/>
              </a:pPr>
              <a:t>9/30/2016</a:t>
            </a:fld>
            <a:endParaRPr lang="it-IT" altLang="en-US"/>
          </a:p>
        </p:txBody>
      </p:sp>
    </p:spTree>
    <p:extLst>
      <p:ext uri="{BB962C8B-B14F-4D97-AF65-F5344CB8AC3E}">
        <p14:creationId xmlns:p14="http://schemas.microsoft.com/office/powerpoint/2010/main" val="2460875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748"/>
            <a:ext cx="8242298" cy="736648"/>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5" name="Slide Number Placeholder 5"/>
          <p:cNvSpPr>
            <a:spLocks noGrp="1"/>
          </p:cNvSpPr>
          <p:nvPr>
            <p:ph type="sldNum" sz="quarter" idx="11"/>
          </p:nvPr>
        </p:nvSpPr>
        <p:spPr/>
        <p:txBody>
          <a:bodyPr/>
          <a:lstStyle>
            <a:lvl1pPr>
              <a:defRPr/>
            </a:lvl1pPr>
          </a:lstStyle>
          <a:p>
            <a:pPr>
              <a:defRPr/>
            </a:pPr>
            <a:fld id="{16338D16-6700-44D7-8F4F-6E40FD4F4127}" type="slidenum">
              <a:rPr lang="it-IT" altLang="en-US"/>
              <a:pPr>
                <a:defRPr/>
              </a:pPr>
              <a:t>‹#›</a:t>
            </a:fld>
            <a:endParaRPr lang="it-IT" altLang="en-US"/>
          </a:p>
        </p:txBody>
      </p:sp>
      <p:sp>
        <p:nvSpPr>
          <p:cNvPr id="6" name="Date Placeholder 3"/>
          <p:cNvSpPr>
            <a:spLocks noGrp="1"/>
          </p:cNvSpPr>
          <p:nvPr>
            <p:ph type="dt" sz="half" idx="12"/>
          </p:nvPr>
        </p:nvSpPr>
        <p:spPr/>
        <p:txBody>
          <a:bodyPr/>
          <a:lstStyle>
            <a:lvl1pPr>
              <a:defRPr/>
            </a:lvl1pPr>
          </a:lstStyle>
          <a:p>
            <a:pPr>
              <a:defRPr/>
            </a:pPr>
            <a:fld id="{504EF932-2450-46D8-B300-BABEF4E86952}" type="datetime1">
              <a:rPr lang="en-US" altLang="en-US"/>
              <a:pPr>
                <a:defRPr/>
              </a:pPr>
              <a:t>9/30/2016</a:t>
            </a:fld>
            <a:endParaRPr lang="it-IT" altLang="en-US"/>
          </a:p>
        </p:txBody>
      </p:sp>
    </p:spTree>
    <p:extLst>
      <p:ext uri="{BB962C8B-B14F-4D97-AF65-F5344CB8AC3E}">
        <p14:creationId xmlns:p14="http://schemas.microsoft.com/office/powerpoint/2010/main" val="97875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5" name="Slide Number Placeholder 5"/>
          <p:cNvSpPr>
            <a:spLocks noGrp="1"/>
          </p:cNvSpPr>
          <p:nvPr>
            <p:ph type="sldNum" sz="quarter" idx="11"/>
          </p:nvPr>
        </p:nvSpPr>
        <p:spPr/>
        <p:txBody>
          <a:bodyPr/>
          <a:lstStyle>
            <a:lvl1pPr>
              <a:defRPr/>
            </a:lvl1pPr>
          </a:lstStyle>
          <a:p>
            <a:pPr>
              <a:defRPr/>
            </a:pPr>
            <a:fld id="{D6142E72-B174-4BE5-BD87-EE72E29CDD0C}" type="slidenum">
              <a:rPr lang="it-IT" altLang="en-US"/>
              <a:pPr>
                <a:defRPr/>
              </a:pPr>
              <a:t>‹#›</a:t>
            </a:fld>
            <a:endParaRPr lang="it-IT" altLang="en-US"/>
          </a:p>
        </p:txBody>
      </p:sp>
      <p:sp>
        <p:nvSpPr>
          <p:cNvPr id="6" name="Date Placeholder 3"/>
          <p:cNvSpPr>
            <a:spLocks noGrp="1"/>
          </p:cNvSpPr>
          <p:nvPr>
            <p:ph type="dt" sz="half" idx="12"/>
          </p:nvPr>
        </p:nvSpPr>
        <p:spPr/>
        <p:txBody>
          <a:bodyPr/>
          <a:lstStyle>
            <a:lvl1pPr>
              <a:defRPr/>
            </a:lvl1pPr>
          </a:lstStyle>
          <a:p>
            <a:pPr>
              <a:defRPr/>
            </a:pPr>
            <a:fld id="{F79F949D-5EC7-411D-A2D5-64B721B047A9}" type="datetime1">
              <a:rPr lang="en-US" altLang="en-US"/>
              <a:pPr>
                <a:defRPr/>
              </a:pPr>
              <a:t>9/30/2016</a:t>
            </a:fld>
            <a:endParaRPr lang="it-IT" altLang="en-US"/>
          </a:p>
        </p:txBody>
      </p:sp>
    </p:spTree>
    <p:extLst>
      <p:ext uri="{BB962C8B-B14F-4D97-AF65-F5344CB8AC3E}">
        <p14:creationId xmlns:p14="http://schemas.microsoft.com/office/powerpoint/2010/main" val="92536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6" name="Slide Number Placeholder 5"/>
          <p:cNvSpPr>
            <a:spLocks noGrp="1"/>
          </p:cNvSpPr>
          <p:nvPr>
            <p:ph type="sldNum" sz="quarter" idx="11"/>
          </p:nvPr>
        </p:nvSpPr>
        <p:spPr/>
        <p:txBody>
          <a:bodyPr/>
          <a:lstStyle>
            <a:lvl1pPr>
              <a:defRPr/>
            </a:lvl1pPr>
          </a:lstStyle>
          <a:p>
            <a:pPr>
              <a:defRPr/>
            </a:pPr>
            <a:fld id="{DC8415B6-EE3D-4875-8C4E-F94ECF7AE57C}" type="slidenum">
              <a:rPr lang="it-IT" altLang="en-US"/>
              <a:pPr>
                <a:defRPr/>
              </a:pPr>
              <a:t>‹#›</a:t>
            </a:fld>
            <a:endParaRPr lang="it-IT" altLang="en-US"/>
          </a:p>
        </p:txBody>
      </p:sp>
      <p:sp>
        <p:nvSpPr>
          <p:cNvPr id="7" name="Date Placeholder 3"/>
          <p:cNvSpPr>
            <a:spLocks noGrp="1"/>
          </p:cNvSpPr>
          <p:nvPr>
            <p:ph type="dt" sz="half" idx="12"/>
          </p:nvPr>
        </p:nvSpPr>
        <p:spPr/>
        <p:txBody>
          <a:bodyPr/>
          <a:lstStyle>
            <a:lvl1pPr>
              <a:defRPr/>
            </a:lvl1pPr>
          </a:lstStyle>
          <a:p>
            <a:pPr>
              <a:defRPr/>
            </a:pPr>
            <a:fld id="{B279B3D6-7DFC-4D29-94F6-41A2B5D1FB38}" type="datetime1">
              <a:rPr lang="en-US" altLang="en-US"/>
              <a:pPr>
                <a:defRPr/>
              </a:pPr>
              <a:t>9/30/2016</a:t>
            </a:fld>
            <a:endParaRPr lang="it-IT" altLang="en-US"/>
          </a:p>
        </p:txBody>
      </p:sp>
    </p:spTree>
    <p:extLst>
      <p:ext uri="{BB962C8B-B14F-4D97-AF65-F5344CB8AC3E}">
        <p14:creationId xmlns:p14="http://schemas.microsoft.com/office/powerpoint/2010/main" val="378900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8780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27299"/>
            <a:ext cx="4040188" cy="3598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8780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39999"/>
            <a:ext cx="4041775" cy="3586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8" name="Slide Number Placeholder 5"/>
          <p:cNvSpPr>
            <a:spLocks noGrp="1"/>
          </p:cNvSpPr>
          <p:nvPr>
            <p:ph type="sldNum" sz="quarter" idx="11"/>
          </p:nvPr>
        </p:nvSpPr>
        <p:spPr/>
        <p:txBody>
          <a:bodyPr/>
          <a:lstStyle>
            <a:lvl1pPr>
              <a:defRPr/>
            </a:lvl1pPr>
          </a:lstStyle>
          <a:p>
            <a:pPr>
              <a:defRPr/>
            </a:pPr>
            <a:fld id="{894BC2A8-3C91-49B4-8FD2-D7D904796424}" type="slidenum">
              <a:rPr lang="it-IT" altLang="en-US"/>
              <a:pPr>
                <a:defRPr/>
              </a:pPr>
              <a:t>‹#›</a:t>
            </a:fld>
            <a:endParaRPr lang="it-IT" altLang="en-US"/>
          </a:p>
        </p:txBody>
      </p:sp>
      <p:sp>
        <p:nvSpPr>
          <p:cNvPr id="9" name="Date Placeholder 3"/>
          <p:cNvSpPr>
            <a:spLocks noGrp="1"/>
          </p:cNvSpPr>
          <p:nvPr>
            <p:ph type="dt" sz="half" idx="12"/>
          </p:nvPr>
        </p:nvSpPr>
        <p:spPr/>
        <p:txBody>
          <a:bodyPr/>
          <a:lstStyle>
            <a:lvl1pPr>
              <a:defRPr/>
            </a:lvl1pPr>
          </a:lstStyle>
          <a:p>
            <a:pPr>
              <a:defRPr/>
            </a:pPr>
            <a:fld id="{77A9CC40-703E-4D04-8B7B-EF1AF945667E}" type="datetime1">
              <a:rPr lang="en-US" altLang="en-US"/>
              <a:pPr>
                <a:defRPr/>
              </a:pPr>
              <a:t>9/30/2016</a:t>
            </a:fld>
            <a:endParaRPr lang="it-IT" altLang="en-US"/>
          </a:p>
        </p:txBody>
      </p:sp>
    </p:spTree>
    <p:extLst>
      <p:ext uri="{BB962C8B-B14F-4D97-AF65-F5344CB8AC3E}">
        <p14:creationId xmlns:p14="http://schemas.microsoft.com/office/powerpoint/2010/main" val="378685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4" name="Slide Number Placeholder 5"/>
          <p:cNvSpPr>
            <a:spLocks noGrp="1"/>
          </p:cNvSpPr>
          <p:nvPr>
            <p:ph type="sldNum" sz="quarter" idx="11"/>
          </p:nvPr>
        </p:nvSpPr>
        <p:spPr/>
        <p:txBody>
          <a:bodyPr/>
          <a:lstStyle>
            <a:lvl1pPr>
              <a:defRPr/>
            </a:lvl1pPr>
          </a:lstStyle>
          <a:p>
            <a:pPr>
              <a:defRPr/>
            </a:pPr>
            <a:fld id="{F00FA681-02D2-44E4-94C3-0D31AD68CC5A}" type="slidenum">
              <a:rPr lang="it-IT" altLang="en-US"/>
              <a:pPr>
                <a:defRPr/>
              </a:pPr>
              <a:t>‹#›</a:t>
            </a:fld>
            <a:endParaRPr lang="it-IT" altLang="en-US"/>
          </a:p>
        </p:txBody>
      </p:sp>
      <p:sp>
        <p:nvSpPr>
          <p:cNvPr id="5" name="Date Placeholder 3"/>
          <p:cNvSpPr>
            <a:spLocks noGrp="1"/>
          </p:cNvSpPr>
          <p:nvPr>
            <p:ph type="dt" sz="half" idx="12"/>
          </p:nvPr>
        </p:nvSpPr>
        <p:spPr/>
        <p:txBody>
          <a:bodyPr/>
          <a:lstStyle>
            <a:lvl1pPr>
              <a:defRPr/>
            </a:lvl1pPr>
          </a:lstStyle>
          <a:p>
            <a:pPr>
              <a:defRPr/>
            </a:pPr>
            <a:fld id="{C107B282-C1BB-45EE-AC62-E65178964603}" type="datetime1">
              <a:rPr lang="en-US" altLang="en-US"/>
              <a:pPr>
                <a:defRPr/>
              </a:pPr>
              <a:t>9/30/2016</a:t>
            </a:fld>
            <a:endParaRPr lang="it-IT" altLang="en-US"/>
          </a:p>
        </p:txBody>
      </p:sp>
    </p:spTree>
    <p:extLst>
      <p:ext uri="{BB962C8B-B14F-4D97-AF65-F5344CB8AC3E}">
        <p14:creationId xmlns:p14="http://schemas.microsoft.com/office/powerpoint/2010/main" val="349458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3" name="Slide Number Placeholder 5"/>
          <p:cNvSpPr>
            <a:spLocks noGrp="1"/>
          </p:cNvSpPr>
          <p:nvPr>
            <p:ph type="sldNum" sz="quarter" idx="11"/>
          </p:nvPr>
        </p:nvSpPr>
        <p:spPr/>
        <p:txBody>
          <a:bodyPr/>
          <a:lstStyle>
            <a:lvl1pPr>
              <a:defRPr/>
            </a:lvl1pPr>
          </a:lstStyle>
          <a:p>
            <a:pPr>
              <a:defRPr/>
            </a:pPr>
            <a:fld id="{71483668-E608-4837-87C9-57104D348141}" type="slidenum">
              <a:rPr lang="it-IT" altLang="en-US"/>
              <a:pPr>
                <a:defRPr/>
              </a:pPr>
              <a:t>‹#›</a:t>
            </a:fld>
            <a:endParaRPr lang="it-IT" altLang="en-US"/>
          </a:p>
        </p:txBody>
      </p:sp>
      <p:sp>
        <p:nvSpPr>
          <p:cNvPr id="4" name="Date Placeholder 3"/>
          <p:cNvSpPr>
            <a:spLocks noGrp="1"/>
          </p:cNvSpPr>
          <p:nvPr>
            <p:ph type="dt" sz="half" idx="12"/>
          </p:nvPr>
        </p:nvSpPr>
        <p:spPr/>
        <p:txBody>
          <a:bodyPr/>
          <a:lstStyle>
            <a:lvl1pPr>
              <a:defRPr/>
            </a:lvl1pPr>
          </a:lstStyle>
          <a:p>
            <a:pPr>
              <a:defRPr/>
            </a:pPr>
            <a:fld id="{06220EBB-08E8-41BB-B41C-E5CB2BCCD205}" type="datetime1">
              <a:rPr lang="en-US" altLang="en-US"/>
              <a:pPr>
                <a:defRPr/>
              </a:pPr>
              <a:t>9/30/2016</a:t>
            </a:fld>
            <a:endParaRPr lang="it-IT" altLang="en-US"/>
          </a:p>
        </p:txBody>
      </p:sp>
    </p:spTree>
    <p:extLst>
      <p:ext uri="{BB962C8B-B14F-4D97-AF65-F5344CB8AC3E}">
        <p14:creationId xmlns:p14="http://schemas.microsoft.com/office/powerpoint/2010/main" val="322268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10541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028700"/>
            <a:ext cx="5111750" cy="50974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82800"/>
            <a:ext cx="3008313" cy="4043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6" name="Slide Number Placeholder 5"/>
          <p:cNvSpPr>
            <a:spLocks noGrp="1"/>
          </p:cNvSpPr>
          <p:nvPr>
            <p:ph type="sldNum" sz="quarter" idx="11"/>
          </p:nvPr>
        </p:nvSpPr>
        <p:spPr/>
        <p:txBody>
          <a:bodyPr/>
          <a:lstStyle>
            <a:lvl1pPr>
              <a:defRPr/>
            </a:lvl1pPr>
          </a:lstStyle>
          <a:p>
            <a:pPr>
              <a:defRPr/>
            </a:pPr>
            <a:fld id="{55EE51D7-E610-4D1D-9AAC-23923794832D}" type="slidenum">
              <a:rPr lang="it-IT" altLang="en-US"/>
              <a:pPr>
                <a:defRPr/>
              </a:pPr>
              <a:t>‹#›</a:t>
            </a:fld>
            <a:endParaRPr lang="it-IT" altLang="en-US"/>
          </a:p>
        </p:txBody>
      </p:sp>
      <p:sp>
        <p:nvSpPr>
          <p:cNvPr id="7" name="Date Placeholder 3"/>
          <p:cNvSpPr>
            <a:spLocks noGrp="1"/>
          </p:cNvSpPr>
          <p:nvPr>
            <p:ph type="dt" sz="half" idx="12"/>
          </p:nvPr>
        </p:nvSpPr>
        <p:spPr/>
        <p:txBody>
          <a:bodyPr/>
          <a:lstStyle>
            <a:lvl1pPr>
              <a:defRPr/>
            </a:lvl1pPr>
          </a:lstStyle>
          <a:p>
            <a:pPr>
              <a:defRPr/>
            </a:pPr>
            <a:fld id="{D4107CDD-EDFD-4AF0-BFD7-E29C1CA992A5}" type="datetime1">
              <a:rPr lang="en-US" altLang="en-US"/>
              <a:pPr>
                <a:defRPr/>
              </a:pPr>
              <a:t>9/30/2016</a:t>
            </a:fld>
            <a:endParaRPr lang="it-IT" altLang="en-US"/>
          </a:p>
        </p:txBody>
      </p:sp>
    </p:spTree>
    <p:extLst>
      <p:ext uri="{BB962C8B-B14F-4D97-AF65-F5344CB8AC3E}">
        <p14:creationId xmlns:p14="http://schemas.microsoft.com/office/powerpoint/2010/main" val="9608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028699"/>
            <a:ext cx="5486400" cy="36988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GB" altLang="en-US"/>
              <a:t>This is the name of the Conference</a:t>
            </a:r>
            <a:endParaRPr lang="it-IT" altLang="en-US"/>
          </a:p>
        </p:txBody>
      </p:sp>
      <p:sp>
        <p:nvSpPr>
          <p:cNvPr id="6" name="Slide Number Placeholder 5"/>
          <p:cNvSpPr>
            <a:spLocks noGrp="1"/>
          </p:cNvSpPr>
          <p:nvPr>
            <p:ph type="sldNum" sz="quarter" idx="11"/>
          </p:nvPr>
        </p:nvSpPr>
        <p:spPr/>
        <p:txBody>
          <a:bodyPr/>
          <a:lstStyle>
            <a:lvl1pPr>
              <a:defRPr/>
            </a:lvl1pPr>
          </a:lstStyle>
          <a:p>
            <a:pPr>
              <a:defRPr/>
            </a:pPr>
            <a:fld id="{18872659-55B3-495E-AC0D-79513410F151}" type="slidenum">
              <a:rPr lang="it-IT" altLang="en-US"/>
              <a:pPr>
                <a:defRPr/>
              </a:pPr>
              <a:t>‹#›</a:t>
            </a:fld>
            <a:endParaRPr lang="it-IT" altLang="en-US"/>
          </a:p>
        </p:txBody>
      </p:sp>
      <p:sp>
        <p:nvSpPr>
          <p:cNvPr id="7" name="Date Placeholder 3"/>
          <p:cNvSpPr>
            <a:spLocks noGrp="1"/>
          </p:cNvSpPr>
          <p:nvPr>
            <p:ph type="dt" sz="half" idx="12"/>
          </p:nvPr>
        </p:nvSpPr>
        <p:spPr/>
        <p:txBody>
          <a:bodyPr/>
          <a:lstStyle>
            <a:lvl1pPr>
              <a:defRPr/>
            </a:lvl1pPr>
          </a:lstStyle>
          <a:p>
            <a:pPr>
              <a:defRPr/>
            </a:pPr>
            <a:fld id="{CF393335-F56C-496D-836C-B7553265EA30}" type="datetime1">
              <a:rPr lang="en-US" altLang="en-US"/>
              <a:pPr>
                <a:defRPr/>
              </a:pPr>
              <a:t>9/30/2016</a:t>
            </a:fld>
            <a:endParaRPr lang="it-IT" altLang="en-US"/>
          </a:p>
        </p:txBody>
      </p:sp>
    </p:spTree>
    <p:extLst>
      <p:ext uri="{BB962C8B-B14F-4D97-AF65-F5344CB8AC3E}">
        <p14:creationId xmlns:p14="http://schemas.microsoft.com/office/powerpoint/2010/main" val="109549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C:\Users\user\Desktop\Picture3.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962025"/>
            <a:ext cx="9086850" cy="589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4300" y="0"/>
            <a:ext cx="32369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8788" y="1114425"/>
            <a:ext cx="8216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1943100"/>
            <a:ext cx="822960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lumMod val="50000"/>
                  </a:schemeClr>
                </a:solidFill>
                <a:latin typeface="+mn-lt"/>
              </a:defRPr>
            </a:lvl1pPr>
          </a:lstStyle>
          <a:p>
            <a:pPr>
              <a:defRPr/>
            </a:pPr>
            <a:r>
              <a:rPr lang="en-GB" altLang="en-US"/>
              <a:t>This is the name of the Conference</a:t>
            </a:r>
            <a:endParaRPr lang="it-IT"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7F7F7F"/>
                </a:solidFill>
                <a:latin typeface="Calibri" panose="020F0502020204030204" pitchFamily="34" charset="0"/>
              </a:defRPr>
            </a:lvl1pPr>
          </a:lstStyle>
          <a:p>
            <a:pPr>
              <a:defRPr/>
            </a:pPr>
            <a:fld id="{735C2358-0ADB-4769-B160-4C9AE573A262}" type="slidenum">
              <a:rPr lang="it-IT" altLang="en-US"/>
              <a:pPr>
                <a:defRPr/>
              </a:pPr>
              <a:t>‹#›</a:t>
            </a:fld>
            <a:endParaRPr lang="it-IT" altLang="en-US"/>
          </a:p>
        </p:txBody>
      </p:sp>
      <p:cxnSp>
        <p:nvCxnSpPr>
          <p:cNvPr id="8" name="Straight Connector 7"/>
          <p:cNvCxnSpPr>
            <a:cxnSpLocks noChangeShapeType="1"/>
          </p:cNvCxnSpPr>
          <p:nvPr userDrawn="1"/>
        </p:nvCxnSpPr>
        <p:spPr bwMode="auto">
          <a:xfrm>
            <a:off x="457200" y="962025"/>
            <a:ext cx="82169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Straight Connector 11"/>
          <p:cNvCxnSpPr>
            <a:cxnSpLocks noChangeShapeType="1"/>
          </p:cNvCxnSpPr>
          <p:nvPr userDrawn="1"/>
        </p:nvCxnSpPr>
        <p:spPr bwMode="auto">
          <a:xfrm>
            <a:off x="457200" y="6289675"/>
            <a:ext cx="82169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bg1">
                    <a:lumMod val="50000"/>
                  </a:schemeClr>
                </a:solidFill>
                <a:latin typeface="+mn-lt"/>
              </a:defRPr>
            </a:lvl1pPr>
          </a:lstStyle>
          <a:p>
            <a:pPr>
              <a:defRPr/>
            </a:pPr>
            <a:fld id="{FBC11D00-3ADF-417A-802A-5C913ADB375A}" type="datetime1">
              <a:rPr lang="en-US" altLang="en-US"/>
              <a:pPr>
                <a:defRPr/>
              </a:pPr>
              <a:t>9/30/2016</a:t>
            </a:fld>
            <a:endParaRPr lang="it-IT" altLang="en-US"/>
          </a:p>
        </p:txBody>
      </p:sp>
      <p:sp>
        <p:nvSpPr>
          <p:cNvPr id="13" name="Title Placeholder 1"/>
          <p:cNvSpPr txBox="1">
            <a:spLocks/>
          </p:cNvSpPr>
          <p:nvPr userDrawn="1"/>
        </p:nvSpPr>
        <p:spPr bwMode="auto">
          <a:xfrm>
            <a:off x="6248400" y="477838"/>
            <a:ext cx="27051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kern="1200">
                <a:solidFill>
                  <a:schemeClr val="accent1"/>
                </a:solidFill>
                <a:latin typeface="+mj-lt"/>
                <a:ea typeface="+mj-ea"/>
                <a:cs typeface="+mj-cs"/>
              </a:defRPr>
            </a:lvl1pPr>
            <a:lvl2pPr algn="ctr" rtl="0" eaLnBrk="0" fontAlgn="base" hangingPunct="0">
              <a:spcBef>
                <a:spcPct val="0"/>
              </a:spcBef>
              <a:spcAft>
                <a:spcPct val="0"/>
              </a:spcAft>
              <a:defRPr sz="4400" b="1">
                <a:solidFill>
                  <a:schemeClr val="accent1"/>
                </a:solidFill>
                <a:latin typeface="Calibri" pitchFamily="34" charset="0"/>
              </a:defRPr>
            </a:lvl2pPr>
            <a:lvl3pPr algn="ctr" rtl="0" eaLnBrk="0" fontAlgn="base" hangingPunct="0">
              <a:spcBef>
                <a:spcPct val="0"/>
              </a:spcBef>
              <a:spcAft>
                <a:spcPct val="0"/>
              </a:spcAft>
              <a:defRPr sz="4400" b="1">
                <a:solidFill>
                  <a:schemeClr val="accent1"/>
                </a:solidFill>
                <a:latin typeface="Calibri" pitchFamily="34" charset="0"/>
              </a:defRPr>
            </a:lvl3pPr>
            <a:lvl4pPr algn="ctr" rtl="0" eaLnBrk="0" fontAlgn="base" hangingPunct="0">
              <a:spcBef>
                <a:spcPct val="0"/>
              </a:spcBef>
              <a:spcAft>
                <a:spcPct val="0"/>
              </a:spcAft>
              <a:defRPr sz="4400" b="1">
                <a:solidFill>
                  <a:schemeClr val="accent1"/>
                </a:solidFill>
                <a:latin typeface="Calibri" pitchFamily="34" charset="0"/>
              </a:defRPr>
            </a:lvl4pPr>
            <a:lvl5pPr algn="ctr" rtl="0" eaLnBrk="0" fontAlgn="base" hangingPunct="0">
              <a:spcBef>
                <a:spcPct val="0"/>
              </a:spcBef>
              <a:spcAft>
                <a:spcPct val="0"/>
              </a:spcAft>
              <a:defRPr sz="4400" b="1">
                <a:solidFill>
                  <a:schemeClr val="accent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1400" dirty="0"/>
              <a:t>OFFICE OF EVALUATION (OED)</a:t>
            </a:r>
            <a:endParaRPr lang="en-GB" altLang="en-US" sz="14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rtl="0" eaLnBrk="0" fontAlgn="base" hangingPunct="0">
        <a:spcBef>
          <a:spcPct val="0"/>
        </a:spcBef>
        <a:spcAft>
          <a:spcPct val="0"/>
        </a:spcAft>
        <a:defRPr sz="4400" b="1" kern="1200">
          <a:solidFill>
            <a:schemeClr val="accent1"/>
          </a:solidFill>
          <a:latin typeface="+mj-lt"/>
          <a:ea typeface="+mj-ea"/>
          <a:cs typeface="+mj-cs"/>
        </a:defRPr>
      </a:lvl1pPr>
      <a:lvl2pPr algn="ctr" rtl="0" eaLnBrk="0" fontAlgn="base" hangingPunct="0">
        <a:spcBef>
          <a:spcPct val="0"/>
        </a:spcBef>
        <a:spcAft>
          <a:spcPct val="0"/>
        </a:spcAft>
        <a:defRPr sz="4400" b="1">
          <a:solidFill>
            <a:schemeClr val="accent1"/>
          </a:solidFill>
          <a:latin typeface="Calibri" pitchFamily="34" charset="0"/>
        </a:defRPr>
      </a:lvl2pPr>
      <a:lvl3pPr algn="ctr" rtl="0" eaLnBrk="0" fontAlgn="base" hangingPunct="0">
        <a:spcBef>
          <a:spcPct val="0"/>
        </a:spcBef>
        <a:spcAft>
          <a:spcPct val="0"/>
        </a:spcAft>
        <a:defRPr sz="4400" b="1">
          <a:solidFill>
            <a:schemeClr val="accent1"/>
          </a:solidFill>
          <a:latin typeface="Calibri" pitchFamily="34" charset="0"/>
        </a:defRPr>
      </a:lvl3pPr>
      <a:lvl4pPr algn="ctr" rtl="0" eaLnBrk="0" fontAlgn="base" hangingPunct="0">
        <a:spcBef>
          <a:spcPct val="0"/>
        </a:spcBef>
        <a:spcAft>
          <a:spcPct val="0"/>
        </a:spcAft>
        <a:defRPr sz="4400" b="1">
          <a:solidFill>
            <a:schemeClr val="accent1"/>
          </a:solidFill>
          <a:latin typeface="Calibri" pitchFamily="34" charset="0"/>
        </a:defRPr>
      </a:lvl4pPr>
      <a:lvl5pPr algn="ctr" rtl="0" eaLnBrk="0" fontAlgn="base" hangingPunct="0">
        <a:spcBef>
          <a:spcPct val="0"/>
        </a:spcBef>
        <a:spcAft>
          <a:spcPct val="0"/>
        </a:spcAft>
        <a:defRPr sz="4400" b="1">
          <a:solidFill>
            <a:schemeClr val="accent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dobe Fangsong Std R" pitchFamily="18" charset="-128"/>
          <a:ea typeface="Adobe Fangsong Std R" pitchFamily="18"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Adobe Fangsong Std R" pitchFamily="18" charset="-128"/>
          <a:ea typeface="Adobe Fangsong Std R" pitchFamily="18"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dobe Fangsong Std R" pitchFamily="18" charset="-128"/>
          <a:ea typeface="Adobe Fangsong Std R" pitchFamily="18"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dobe Fangsong Std R" pitchFamily="18" charset="-128"/>
          <a:ea typeface="Adobe Fangsong Std R" pitchFamily="18"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dobe Fangsong Std R" pitchFamily="18" charset="-128"/>
          <a:ea typeface="Adobe Fangsong Std R" pitchFamily="18"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GB" sz="3600" dirty="0"/>
              <a:t>Application of a theory-based approach for evaluating knowledge in FAO</a:t>
            </a:r>
            <a:endParaRPr lang="en-US" altLang="en-US" sz="3600" dirty="0"/>
          </a:p>
        </p:txBody>
      </p:sp>
      <p:sp>
        <p:nvSpPr>
          <p:cNvPr id="15362" name="Subtitle 2"/>
          <p:cNvSpPr>
            <a:spLocks noGrp="1"/>
          </p:cNvSpPr>
          <p:nvPr>
            <p:ph type="subTitle" idx="1"/>
          </p:nvPr>
        </p:nvSpPr>
        <p:spPr>
          <a:xfrm>
            <a:off x="1052513" y="4287838"/>
            <a:ext cx="7302500" cy="1123611"/>
          </a:xfrm>
        </p:spPr>
        <p:txBody>
          <a:bodyPr/>
          <a:lstStyle/>
          <a:p>
            <a:pPr eaLnBrk="1" hangingPunct="1"/>
            <a:r>
              <a:rPr lang="en-US" altLang="en-US" sz="3000" b="1" dirty="0">
                <a:solidFill>
                  <a:srgbClr val="898989"/>
                </a:solidFill>
              </a:rPr>
              <a:t>Natalia Acosta</a:t>
            </a:r>
          </a:p>
          <a:p>
            <a:pPr eaLnBrk="1" hangingPunct="1"/>
            <a:r>
              <a:rPr lang="en-US" altLang="en-US" sz="3000" b="1" dirty="0">
                <a:solidFill>
                  <a:srgbClr val="898989"/>
                </a:solidFill>
              </a:rPr>
              <a:t>Evaluation Officer</a:t>
            </a:r>
            <a:endParaRPr lang="en-GB" altLang="en-US" sz="3000" b="1"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10</a:t>
            </a:fld>
            <a:endParaRPr lang="it-IT" altLang="en-US" dirty="0"/>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8" name="Title 1"/>
          <p:cNvSpPr>
            <a:spLocks noGrp="1"/>
          </p:cNvSpPr>
          <p:nvPr>
            <p:ph type="title"/>
          </p:nvPr>
        </p:nvSpPr>
        <p:spPr>
          <a:xfrm>
            <a:off x="457200" y="1079827"/>
            <a:ext cx="8242300" cy="442558"/>
          </a:xfrm>
          <a:ln>
            <a:solidFill>
              <a:srgbClr val="003399"/>
            </a:solidFill>
          </a:ln>
        </p:spPr>
        <p:txBody>
          <a:bodyPr/>
          <a:lstStyle/>
          <a:p>
            <a:pPr>
              <a:defRPr/>
            </a:pPr>
            <a:r>
              <a:rPr lang="en-US" sz="3000" dirty="0" smtClean="0">
                <a:solidFill>
                  <a:schemeClr val="accent2"/>
                </a:solidFill>
              </a:rPr>
              <a:t>Implementing </a:t>
            </a:r>
            <a:r>
              <a:rPr lang="en-US" sz="3000" dirty="0">
                <a:solidFill>
                  <a:schemeClr val="accent2"/>
                </a:solidFill>
              </a:rPr>
              <a:t>the Methodology</a:t>
            </a:r>
          </a:p>
        </p:txBody>
      </p:sp>
      <p:sp>
        <p:nvSpPr>
          <p:cNvPr id="9" name="Footer Placeholder 3"/>
          <p:cNvSpPr txBox="1">
            <a:spLocks/>
          </p:cNvSpPr>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dirty="0"/>
              <a:t>12</a:t>
            </a:r>
            <a:r>
              <a:rPr lang="en-GB" altLang="en-US" baseline="30000" dirty="0"/>
              <a:t>th</a:t>
            </a:r>
            <a:r>
              <a:rPr lang="en-GB" altLang="en-US" dirty="0"/>
              <a:t> EES Biennial Conference 2016</a:t>
            </a:r>
            <a:endParaRPr lang="it-IT" altLang="en-US" dirty="0"/>
          </a:p>
        </p:txBody>
      </p:sp>
      <p:grpSp>
        <p:nvGrpSpPr>
          <p:cNvPr id="261" name="Group 260"/>
          <p:cNvGrpSpPr/>
          <p:nvPr/>
        </p:nvGrpSpPr>
        <p:grpSpPr>
          <a:xfrm>
            <a:off x="4028631" y="2308669"/>
            <a:ext cx="4921162" cy="1279453"/>
            <a:chOff x="2080352" y="-226499"/>
            <a:chExt cx="4280080" cy="1249874"/>
          </a:xfrm>
        </p:grpSpPr>
        <p:sp>
          <p:nvSpPr>
            <p:cNvPr id="264" name="Text Box 6"/>
            <p:cNvSpPr txBox="1"/>
            <p:nvPr/>
          </p:nvSpPr>
          <p:spPr>
            <a:xfrm>
              <a:off x="2080352" y="-208644"/>
              <a:ext cx="2119095" cy="1232019"/>
            </a:xfrm>
            <a:prstGeom prst="rect">
              <a:avLst/>
            </a:prstGeom>
            <a:solidFill>
              <a:schemeClr val="accent3"/>
            </a:solid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b="1" dirty="0">
                  <a:ln>
                    <a:noFill/>
                  </a:ln>
                  <a:effectLst>
                    <a:outerShdw blurRad="38100" dist="19050" dir="2700000" algn="tl">
                      <a:schemeClr val="dk1">
                        <a:alpha val="40000"/>
                      </a:schemeClr>
                    </a:outerShdw>
                  </a:effectLst>
                  <a:latin typeface="Calibri"/>
                  <a:ea typeface="Calibri"/>
                  <a:cs typeface="Times New Roman"/>
                </a:rPr>
                <a:t>Component 3 </a:t>
              </a:r>
              <a:r>
                <a:rPr lang="en-US" sz="2000" dirty="0">
                  <a:ln>
                    <a:noFill/>
                  </a:ln>
                  <a:effectLst>
                    <a:outerShdw blurRad="38100" dist="19050" dir="2700000" algn="tl">
                      <a:schemeClr val="dk1">
                        <a:alpha val="40000"/>
                      </a:schemeClr>
                    </a:outerShdw>
                  </a:effectLst>
                  <a:latin typeface="Calibri"/>
                  <a:ea typeface="Calibri"/>
                  <a:cs typeface="Times New Roman"/>
                </a:rPr>
                <a:t>Sectoral assessments </a:t>
              </a:r>
              <a:r>
                <a:rPr lang="en-US" sz="2000" dirty="0">
                  <a:ln>
                    <a:noFill/>
                  </a:ln>
                  <a:solidFill>
                    <a:srgbClr val="C00000"/>
                  </a:solidFill>
                  <a:effectLst>
                    <a:outerShdw blurRad="38100" dist="19050" dir="2700000" algn="tl">
                      <a:schemeClr val="dk1">
                        <a:alpha val="40000"/>
                      </a:schemeClr>
                    </a:outerShdw>
                  </a:effectLst>
                  <a:latin typeface="Calibri"/>
                  <a:ea typeface="Calibri"/>
                  <a:cs typeface="Times New Roman"/>
                </a:rPr>
                <a:t>(10 </a:t>
              </a:r>
              <a:r>
                <a:rPr lang="en-US" sz="2000" dirty="0" smtClean="0">
                  <a:ln>
                    <a:noFill/>
                  </a:ln>
                  <a:solidFill>
                    <a:srgbClr val="C00000"/>
                  </a:solidFill>
                  <a:effectLst>
                    <a:outerShdw blurRad="38100" dist="19050" dir="2700000" algn="tl">
                      <a:schemeClr val="dk1">
                        <a:alpha val="40000"/>
                      </a:schemeClr>
                    </a:outerShdw>
                  </a:effectLst>
                  <a:latin typeface="Calibri"/>
                  <a:ea typeface="Calibri"/>
                  <a:cs typeface="Times New Roman"/>
                </a:rPr>
                <a:t>case </a:t>
              </a:r>
              <a:r>
                <a:rPr lang="en-US" sz="2000" dirty="0">
                  <a:ln>
                    <a:noFill/>
                  </a:ln>
                  <a:solidFill>
                    <a:srgbClr val="C00000"/>
                  </a:solidFill>
                  <a:effectLst>
                    <a:outerShdw blurRad="38100" dist="19050" dir="2700000" algn="tl">
                      <a:schemeClr val="dk1">
                        <a:alpha val="40000"/>
                      </a:schemeClr>
                    </a:outerShdw>
                  </a:effectLst>
                  <a:latin typeface="Calibri"/>
                  <a:ea typeface="Calibri"/>
                  <a:cs typeface="Times New Roman"/>
                </a:rPr>
                <a:t>studies)</a:t>
              </a:r>
              <a:endParaRPr lang="en-US" sz="2000" dirty="0">
                <a:solidFill>
                  <a:srgbClr val="C00000"/>
                </a:solidFill>
                <a:effectLst/>
                <a:latin typeface="Calibri"/>
                <a:ea typeface="Calibri"/>
                <a:cs typeface="Times New Roman"/>
              </a:endParaRPr>
            </a:p>
          </p:txBody>
        </p:sp>
        <p:sp>
          <p:nvSpPr>
            <p:cNvPr id="265" name="Text Box 7"/>
            <p:cNvSpPr txBox="1"/>
            <p:nvPr/>
          </p:nvSpPr>
          <p:spPr>
            <a:xfrm>
              <a:off x="4276044" y="-226499"/>
              <a:ext cx="2084388" cy="1245198"/>
            </a:xfrm>
            <a:prstGeom prst="rect">
              <a:avLst/>
            </a:prstGeom>
            <a:solidFill>
              <a:schemeClr val="accent4"/>
            </a:solid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b="1" dirty="0">
                  <a:ln>
                    <a:noFill/>
                  </a:ln>
                  <a:effectLst>
                    <a:outerShdw blurRad="38100" dist="19050" dir="2700000" algn="tl">
                      <a:schemeClr val="dk1">
                        <a:alpha val="40000"/>
                      </a:schemeClr>
                    </a:outerShdw>
                  </a:effectLst>
                  <a:latin typeface="Calibri"/>
                  <a:ea typeface="Calibri"/>
                  <a:cs typeface="Times New Roman"/>
                </a:rPr>
                <a:t>Component 4 </a:t>
              </a:r>
            </a:p>
            <a:p>
              <a:pPr marL="0" marR="0" algn="ctr">
                <a:lnSpc>
                  <a:spcPct val="107000"/>
                </a:lnSpc>
                <a:spcBef>
                  <a:spcPts val="0"/>
                </a:spcBef>
                <a:spcAft>
                  <a:spcPts val="800"/>
                </a:spcAft>
              </a:pPr>
              <a:r>
                <a:rPr lang="en-US" sz="2000" dirty="0">
                  <a:ln>
                    <a:noFill/>
                  </a:ln>
                  <a:effectLst>
                    <a:outerShdw blurRad="38100" dist="19050" dir="2700000" algn="tl">
                      <a:schemeClr val="dk1">
                        <a:alpha val="40000"/>
                      </a:schemeClr>
                    </a:outerShdw>
                  </a:effectLst>
                  <a:latin typeface="Calibri"/>
                  <a:ea typeface="Calibri"/>
                  <a:cs typeface="Times New Roman"/>
                </a:rPr>
                <a:t>Survey FAO Member Countries and clients</a:t>
              </a:r>
              <a:endParaRPr lang="en-US" sz="2000" dirty="0">
                <a:effectLst/>
                <a:latin typeface="Calibri"/>
                <a:ea typeface="Calibri"/>
                <a:cs typeface="Times New Roman"/>
              </a:endParaRPr>
            </a:p>
          </p:txBody>
        </p:sp>
      </p:grpSp>
      <p:grpSp>
        <p:nvGrpSpPr>
          <p:cNvPr id="274" name="Group 273"/>
          <p:cNvGrpSpPr/>
          <p:nvPr/>
        </p:nvGrpSpPr>
        <p:grpSpPr>
          <a:xfrm>
            <a:off x="484414" y="3556894"/>
            <a:ext cx="8553449" cy="2736618"/>
            <a:chOff x="-406410" y="-484147"/>
            <a:chExt cx="4403641" cy="2919945"/>
          </a:xfrm>
        </p:grpSpPr>
        <p:grpSp>
          <p:nvGrpSpPr>
            <p:cNvPr id="275" name="Group 274"/>
            <p:cNvGrpSpPr/>
            <p:nvPr/>
          </p:nvGrpSpPr>
          <p:grpSpPr>
            <a:xfrm>
              <a:off x="-406410" y="58864"/>
              <a:ext cx="1339901" cy="2274049"/>
              <a:chOff x="-559232" y="-138654"/>
              <a:chExt cx="1843741" cy="2274588"/>
            </a:xfrm>
          </p:grpSpPr>
          <p:sp>
            <p:nvSpPr>
              <p:cNvPr id="284" name="Text Box 26"/>
              <p:cNvSpPr txBox="1"/>
              <p:nvPr/>
            </p:nvSpPr>
            <p:spPr>
              <a:xfrm>
                <a:off x="-559232" y="-138654"/>
                <a:ext cx="1843741" cy="401058"/>
              </a:xfrm>
              <a:prstGeom prst="rect">
                <a:avLst/>
              </a:prstGeom>
              <a:noFill/>
              <a:ln>
                <a:solidFill>
                  <a:schemeClr val="tx1"/>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200" dirty="0">
                    <a:ln>
                      <a:noFill/>
                    </a:ln>
                    <a:effectLst>
                      <a:outerShdw blurRad="38100" dist="19050" dir="2700000" algn="tl">
                        <a:schemeClr val="dk1">
                          <a:alpha val="40000"/>
                        </a:schemeClr>
                      </a:outerShdw>
                    </a:effectLst>
                    <a:latin typeface="Calibri"/>
                    <a:ea typeface="Calibri"/>
                    <a:cs typeface="Times New Roman"/>
                  </a:rPr>
                  <a:t>Publications</a:t>
                </a:r>
                <a:endParaRPr lang="en-US" sz="2200" dirty="0">
                  <a:effectLst/>
                  <a:latin typeface="Calibri"/>
                  <a:ea typeface="Calibri"/>
                  <a:cs typeface="Times New Roman"/>
                </a:endParaRPr>
              </a:p>
            </p:txBody>
          </p:sp>
          <p:sp>
            <p:nvSpPr>
              <p:cNvPr id="285" name="Text Box 27"/>
              <p:cNvSpPr txBox="1"/>
              <p:nvPr/>
            </p:nvSpPr>
            <p:spPr>
              <a:xfrm>
                <a:off x="-559232" y="400626"/>
                <a:ext cx="1843741" cy="431323"/>
              </a:xfrm>
              <a:prstGeom prst="rect">
                <a:avLst/>
              </a:prstGeom>
              <a:noFill/>
              <a:ln>
                <a:solidFill>
                  <a:schemeClr val="tx1"/>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200" dirty="0">
                    <a:ln>
                      <a:noFill/>
                    </a:ln>
                    <a:effectLst>
                      <a:outerShdw blurRad="38100" dist="19050" dir="2700000" algn="tl">
                        <a:schemeClr val="dk1">
                          <a:alpha val="40000"/>
                        </a:schemeClr>
                      </a:outerShdw>
                    </a:effectLst>
                    <a:latin typeface="Calibri"/>
                    <a:ea typeface="Calibri"/>
                    <a:cs typeface="Times New Roman"/>
                  </a:rPr>
                  <a:t>Databases</a:t>
                </a:r>
                <a:endParaRPr lang="en-US" sz="2200" dirty="0">
                  <a:effectLst/>
                  <a:latin typeface="Calibri"/>
                  <a:ea typeface="Calibri"/>
                  <a:cs typeface="Times New Roman"/>
                </a:endParaRPr>
              </a:p>
            </p:txBody>
          </p:sp>
          <p:sp>
            <p:nvSpPr>
              <p:cNvPr id="286" name="Text Box 28"/>
              <p:cNvSpPr txBox="1"/>
              <p:nvPr/>
            </p:nvSpPr>
            <p:spPr>
              <a:xfrm>
                <a:off x="-559232" y="1140945"/>
                <a:ext cx="1843741" cy="431322"/>
              </a:xfrm>
              <a:prstGeom prst="rect">
                <a:avLst/>
              </a:prstGeom>
              <a:noFill/>
              <a:ln>
                <a:solidFill>
                  <a:schemeClr val="tx1"/>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200" dirty="0">
                    <a:ln>
                      <a:noFill/>
                    </a:ln>
                    <a:effectLst>
                      <a:outerShdw blurRad="38100" dist="19050" dir="2700000" algn="tl">
                        <a:schemeClr val="dk1">
                          <a:alpha val="40000"/>
                        </a:schemeClr>
                      </a:outerShdw>
                    </a:effectLst>
                    <a:latin typeface="Calibri"/>
                    <a:ea typeface="Calibri"/>
                    <a:cs typeface="Times New Roman"/>
                  </a:rPr>
                  <a:t>Networks</a:t>
                </a:r>
                <a:endParaRPr lang="en-US" sz="2200" dirty="0">
                  <a:effectLst/>
                  <a:latin typeface="Calibri"/>
                  <a:ea typeface="Calibri"/>
                  <a:cs typeface="Times New Roman"/>
                </a:endParaRPr>
              </a:p>
            </p:txBody>
          </p:sp>
          <p:sp>
            <p:nvSpPr>
              <p:cNvPr id="287" name="Text Box 29"/>
              <p:cNvSpPr txBox="1"/>
              <p:nvPr/>
            </p:nvSpPr>
            <p:spPr>
              <a:xfrm>
                <a:off x="-546893" y="1649241"/>
                <a:ext cx="1822476" cy="486693"/>
              </a:xfrm>
              <a:prstGeom prst="rect">
                <a:avLst/>
              </a:prstGeom>
              <a:noFill/>
              <a:ln>
                <a:solidFill>
                  <a:schemeClr val="tx1"/>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200" dirty="0">
                    <a:ln>
                      <a:noFill/>
                    </a:ln>
                    <a:effectLst>
                      <a:outerShdw blurRad="38100" dist="19050" dir="2700000" algn="tl">
                        <a:schemeClr val="dk1">
                          <a:alpha val="40000"/>
                        </a:schemeClr>
                      </a:outerShdw>
                    </a:effectLst>
                    <a:latin typeface="Calibri"/>
                    <a:ea typeface="Calibri"/>
                    <a:cs typeface="Times New Roman"/>
                  </a:rPr>
                  <a:t>Learning Resources</a:t>
                </a:r>
                <a:endParaRPr lang="en-US" sz="2200" dirty="0">
                  <a:effectLst/>
                  <a:latin typeface="Calibri"/>
                  <a:ea typeface="Calibri"/>
                  <a:cs typeface="Times New Roman"/>
                </a:endParaRPr>
              </a:p>
            </p:txBody>
          </p:sp>
        </p:grpSp>
        <p:grpSp>
          <p:nvGrpSpPr>
            <p:cNvPr id="276" name="Group 275"/>
            <p:cNvGrpSpPr/>
            <p:nvPr/>
          </p:nvGrpSpPr>
          <p:grpSpPr>
            <a:xfrm>
              <a:off x="1262380" y="-466729"/>
              <a:ext cx="1095571" cy="2677164"/>
              <a:chOff x="150124" y="-564548"/>
              <a:chExt cx="1290095" cy="2677352"/>
            </a:xfrm>
          </p:grpSpPr>
          <p:sp>
            <p:nvSpPr>
              <p:cNvPr id="282" name="Text Box 32"/>
              <p:cNvSpPr txBox="1"/>
              <p:nvPr/>
            </p:nvSpPr>
            <p:spPr>
              <a:xfrm>
                <a:off x="150124" y="-564548"/>
                <a:ext cx="1290095" cy="191748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b="1" u="sng" dirty="0">
                    <a:ln>
                      <a:noFill/>
                    </a:ln>
                    <a:solidFill>
                      <a:srgbClr val="002060"/>
                    </a:solidFill>
                    <a:effectLst>
                      <a:outerShdw blurRad="38100" dist="19050" dir="2700000" algn="tl">
                        <a:schemeClr val="dk1">
                          <a:alpha val="40000"/>
                        </a:schemeClr>
                      </a:outerShdw>
                    </a:effectLst>
                    <a:latin typeface="Calibri"/>
                    <a:ea typeface="Calibri"/>
                    <a:cs typeface="Times New Roman"/>
                  </a:rPr>
                  <a:t>Approach</a:t>
                </a:r>
                <a:endParaRPr lang="en-US" sz="2000" b="1" dirty="0">
                  <a:effectLst/>
                  <a:latin typeface="Calibri"/>
                  <a:ea typeface="Calibri"/>
                  <a:cs typeface="Times New Roman"/>
                </a:endParaRPr>
              </a:p>
              <a:p>
                <a:pPr marL="0" marR="0" algn="ctr">
                  <a:lnSpc>
                    <a:spcPct val="107000"/>
                  </a:lnSpc>
                  <a:spcBef>
                    <a:spcPts val="0"/>
                  </a:spcBef>
                  <a:spcAft>
                    <a:spcPts val="800"/>
                  </a:spcAft>
                </a:pPr>
                <a:r>
                  <a:rPr lang="en-US" sz="2000" dirty="0">
                    <a:ln>
                      <a:noFill/>
                    </a:ln>
                    <a:effectLst>
                      <a:outerShdw blurRad="38100" dist="19050" dir="2700000" algn="tl">
                        <a:schemeClr val="dk1">
                          <a:alpha val="40000"/>
                        </a:schemeClr>
                      </a:outerShdw>
                    </a:effectLst>
                    <a:latin typeface="Calibri"/>
                    <a:ea typeface="Calibri"/>
                    <a:cs typeface="Times New Roman"/>
                  </a:rPr>
                  <a:t>Contribution analysis based on reconstructed TOC </a:t>
                </a:r>
                <a:endParaRPr lang="en-US" sz="2000" dirty="0">
                  <a:effectLst/>
                  <a:latin typeface="Calibri"/>
                  <a:ea typeface="Calibri"/>
                  <a:cs typeface="Times New Roman"/>
                </a:endParaRPr>
              </a:p>
            </p:txBody>
          </p:sp>
          <p:sp>
            <p:nvSpPr>
              <p:cNvPr id="283" name="Text Box 34"/>
              <p:cNvSpPr txBox="1"/>
              <p:nvPr/>
            </p:nvSpPr>
            <p:spPr>
              <a:xfrm>
                <a:off x="333714" y="1357648"/>
                <a:ext cx="969546" cy="755156"/>
              </a:xfrm>
              <a:prstGeom prst="rect">
                <a:avLst/>
              </a:prstGeom>
              <a:no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000" dirty="0">
                    <a:ln>
                      <a:noFill/>
                    </a:ln>
                    <a:solidFill>
                      <a:srgbClr val="000000"/>
                    </a:solidFill>
                    <a:effectLst>
                      <a:outerShdw blurRad="38100" dist="19050" dir="2700000" algn="tl">
                        <a:schemeClr val="dk1">
                          <a:alpha val="40000"/>
                        </a:schemeClr>
                      </a:outerShdw>
                    </a:effectLst>
                    <a:latin typeface="Calibri"/>
                    <a:ea typeface="Calibri"/>
                    <a:cs typeface="Times New Roman"/>
                  </a:rPr>
                  <a:t>SWOT analysis </a:t>
                </a:r>
                <a:endParaRPr lang="en-US" sz="2000" dirty="0">
                  <a:solidFill>
                    <a:srgbClr val="000000"/>
                  </a:solidFill>
                  <a:effectLst/>
                  <a:latin typeface="Calibri"/>
                  <a:ea typeface="Calibri"/>
                  <a:cs typeface="Times New Roman"/>
                </a:endParaRPr>
              </a:p>
            </p:txBody>
          </p:sp>
        </p:grpSp>
        <p:sp>
          <p:nvSpPr>
            <p:cNvPr id="277" name="Chevron 276"/>
            <p:cNvSpPr/>
            <p:nvPr/>
          </p:nvSpPr>
          <p:spPr>
            <a:xfrm>
              <a:off x="1003075" y="167575"/>
              <a:ext cx="199195" cy="838835"/>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78" name="Group 277"/>
            <p:cNvGrpSpPr/>
            <p:nvPr/>
          </p:nvGrpSpPr>
          <p:grpSpPr>
            <a:xfrm>
              <a:off x="2313112" y="-484147"/>
              <a:ext cx="1684119" cy="2919945"/>
              <a:chOff x="155399" y="-484196"/>
              <a:chExt cx="1919649" cy="2920248"/>
            </a:xfrm>
          </p:grpSpPr>
          <p:sp>
            <p:nvSpPr>
              <p:cNvPr id="280" name="Text Box 39"/>
              <p:cNvSpPr txBox="1"/>
              <p:nvPr/>
            </p:nvSpPr>
            <p:spPr>
              <a:xfrm>
                <a:off x="155399" y="1383429"/>
                <a:ext cx="1816856" cy="1052623"/>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285750" marR="0" indent="-285750">
                  <a:lnSpc>
                    <a:spcPct val="107000"/>
                  </a:lnSpc>
                  <a:spcBef>
                    <a:spcPts val="0"/>
                  </a:spcBef>
                  <a:spcAft>
                    <a:spcPts val="0"/>
                  </a:spcAft>
                  <a:buFont typeface="Arial" panose="020B0604020202020204" pitchFamily="34" charset="0"/>
                  <a:buChar char="•"/>
                </a:pPr>
                <a:r>
                  <a:rPr lang="en-US" sz="2000" dirty="0" smtClean="0">
                    <a:solidFill>
                      <a:srgbClr val="000000"/>
                    </a:solidFill>
                    <a:effectLst>
                      <a:outerShdw blurRad="38100" dist="19050" dir="2700000" algn="tl">
                        <a:schemeClr val="dk1">
                          <a:alpha val="40000"/>
                        </a:schemeClr>
                      </a:outerShdw>
                    </a:effectLst>
                    <a:latin typeface="Calibri"/>
                    <a:ea typeface="Calibri"/>
                    <a:cs typeface="Times New Roman"/>
                  </a:rPr>
                  <a:t>S</a:t>
                </a:r>
                <a:r>
                  <a:rPr lang="en-US" sz="2000" dirty="0" smtClean="0">
                    <a:ln>
                      <a:noFill/>
                    </a:ln>
                    <a:solidFill>
                      <a:srgbClr val="000000"/>
                    </a:solidFill>
                    <a:effectLst>
                      <a:outerShdw blurRad="38100" dist="19050" dir="2700000" algn="tl">
                        <a:schemeClr val="dk1">
                          <a:alpha val="40000"/>
                        </a:schemeClr>
                      </a:outerShdw>
                    </a:effectLst>
                    <a:latin typeface="Calibri"/>
                    <a:ea typeface="Calibri"/>
                    <a:cs typeface="Times New Roman"/>
                  </a:rPr>
                  <a:t>econdary </a:t>
                </a:r>
                <a:r>
                  <a:rPr lang="en-US" sz="2000" dirty="0">
                    <a:ln>
                      <a:noFill/>
                    </a:ln>
                    <a:solidFill>
                      <a:srgbClr val="000000"/>
                    </a:solidFill>
                    <a:effectLst>
                      <a:outerShdw blurRad="38100" dist="19050" dir="2700000" algn="tl">
                        <a:schemeClr val="dk1">
                          <a:alpha val="40000"/>
                        </a:schemeClr>
                      </a:outerShdw>
                    </a:effectLst>
                    <a:latin typeface="Calibri"/>
                    <a:ea typeface="Calibri"/>
                    <a:cs typeface="Times New Roman"/>
                  </a:rPr>
                  <a:t>data (meta-evaluation)</a:t>
                </a:r>
                <a:endParaRPr lang="en-US" sz="2000" dirty="0">
                  <a:solidFill>
                    <a:srgbClr val="000000"/>
                  </a:solidFill>
                  <a:effectLst/>
                  <a:latin typeface="Calibri"/>
                  <a:ea typeface="Calibri"/>
                  <a:cs typeface="Times New Roman"/>
                </a:endParaRPr>
              </a:p>
            </p:txBody>
          </p:sp>
          <p:sp>
            <p:nvSpPr>
              <p:cNvPr id="281" name="Text Box 42"/>
              <p:cNvSpPr txBox="1"/>
              <p:nvPr/>
            </p:nvSpPr>
            <p:spPr>
              <a:xfrm>
                <a:off x="163387" y="-484196"/>
                <a:ext cx="1911661" cy="1934969"/>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b="1" u="sng" dirty="0">
                    <a:ln>
                      <a:noFill/>
                    </a:ln>
                    <a:solidFill>
                      <a:srgbClr val="002060"/>
                    </a:solidFill>
                    <a:effectLst>
                      <a:outerShdw blurRad="38100" dist="19050" dir="2700000" algn="tl">
                        <a:schemeClr val="dk1">
                          <a:alpha val="40000"/>
                        </a:schemeClr>
                      </a:outerShdw>
                    </a:effectLst>
                    <a:latin typeface="Calibri"/>
                    <a:ea typeface="Calibri"/>
                    <a:cs typeface="Times New Roman"/>
                  </a:rPr>
                  <a:t>Tools</a:t>
                </a:r>
                <a:endParaRPr lang="en-US" sz="2000" dirty="0">
                  <a:effectLst/>
                  <a:latin typeface="Calibri"/>
                  <a:ea typeface="Calibri"/>
                  <a:cs typeface="Times New Roman"/>
                </a:endParaRPr>
              </a:p>
              <a:p>
                <a:pPr marL="285750" marR="0" indent="-285750">
                  <a:lnSpc>
                    <a:spcPct val="107000"/>
                  </a:lnSpc>
                  <a:spcBef>
                    <a:spcPts val="0"/>
                  </a:spcBef>
                  <a:spcAft>
                    <a:spcPts val="0"/>
                  </a:spcAft>
                  <a:buFont typeface="Arial" panose="020B0604020202020204" pitchFamily="34" charset="0"/>
                  <a:buChar char="•"/>
                </a:pPr>
                <a:r>
                  <a:rPr lang="en-US" sz="2000" dirty="0">
                    <a:ln>
                      <a:noFill/>
                    </a:ln>
                    <a:solidFill>
                      <a:srgbClr val="000000"/>
                    </a:solidFill>
                    <a:effectLst>
                      <a:outerShdw blurRad="38100" dist="19050" dir="2700000" algn="tl">
                        <a:schemeClr val="dk1">
                          <a:alpha val="40000"/>
                        </a:schemeClr>
                      </a:outerShdw>
                    </a:effectLst>
                    <a:latin typeface="Calibri"/>
                    <a:ea typeface="Calibri"/>
                    <a:cs typeface="Times New Roman"/>
                  </a:rPr>
                  <a:t>User surveys </a:t>
                </a:r>
                <a:r>
                  <a:rPr lang="en-US" sz="2000" i="1" dirty="0">
                    <a:ln>
                      <a:noFill/>
                    </a:ln>
                    <a:solidFill>
                      <a:srgbClr val="000000"/>
                    </a:solidFill>
                    <a:effectLst>
                      <a:outerShdw blurRad="38100" dist="19050" dir="2700000" algn="tl">
                        <a:schemeClr val="dk1">
                          <a:alpha val="40000"/>
                        </a:schemeClr>
                      </a:outerShdw>
                    </a:effectLst>
                    <a:latin typeface="Calibri"/>
                    <a:ea typeface="Calibri"/>
                    <a:cs typeface="Times New Roman"/>
                  </a:rPr>
                  <a:t>(online)</a:t>
                </a:r>
              </a:p>
              <a:p>
                <a:pPr marL="285750" marR="0" indent="-285750">
                  <a:lnSpc>
                    <a:spcPct val="107000"/>
                  </a:lnSpc>
                  <a:spcBef>
                    <a:spcPts val="0"/>
                  </a:spcBef>
                  <a:spcAft>
                    <a:spcPts val="0"/>
                  </a:spcAft>
                  <a:buFont typeface="Arial" panose="020B0604020202020204" pitchFamily="34" charset="0"/>
                  <a:buChar char="•"/>
                </a:pPr>
                <a:r>
                  <a:rPr lang="en-US" sz="2000" b="1" dirty="0" err="1">
                    <a:solidFill>
                      <a:srgbClr val="000000"/>
                    </a:solidFill>
                    <a:effectLst>
                      <a:outerShdw blurRad="38100" dist="19050" dir="2700000" algn="tl">
                        <a:schemeClr val="dk1">
                          <a:alpha val="40000"/>
                        </a:schemeClr>
                      </a:outerShdw>
                    </a:effectLst>
                    <a:latin typeface="Calibri"/>
                    <a:ea typeface="Calibri"/>
                    <a:cs typeface="Times New Roman"/>
                  </a:rPr>
                  <a:t>C</a:t>
                </a:r>
                <a:r>
                  <a:rPr lang="en-US" sz="2000" b="1" dirty="0" err="1">
                    <a:ln>
                      <a:noFill/>
                    </a:ln>
                    <a:solidFill>
                      <a:srgbClr val="000000"/>
                    </a:solidFill>
                    <a:effectLst>
                      <a:outerShdw blurRad="38100" dist="19050" dir="2700000" algn="tl">
                        <a:schemeClr val="dk1">
                          <a:alpha val="40000"/>
                        </a:schemeClr>
                      </a:outerShdw>
                    </a:effectLst>
                    <a:latin typeface="Calibri"/>
                    <a:ea typeface="Calibri"/>
                    <a:cs typeface="Times New Roman"/>
                  </a:rPr>
                  <a:t>ybermetric</a:t>
                </a:r>
                <a:r>
                  <a:rPr lang="en-US" sz="2000" b="1" dirty="0">
                    <a:ln>
                      <a:noFill/>
                    </a:ln>
                    <a:solidFill>
                      <a:srgbClr val="000000"/>
                    </a:solidFill>
                    <a:effectLst>
                      <a:outerShdw blurRad="38100" dist="19050" dir="2700000" algn="tl">
                        <a:schemeClr val="dk1">
                          <a:alpha val="40000"/>
                        </a:schemeClr>
                      </a:outerShdw>
                    </a:effectLst>
                    <a:latin typeface="Calibri"/>
                    <a:ea typeface="Calibri"/>
                    <a:cs typeface="Times New Roman"/>
                  </a:rPr>
                  <a:t> </a:t>
                </a:r>
                <a:r>
                  <a:rPr lang="en-US" sz="2000" b="1" dirty="0" smtClean="0">
                    <a:ln>
                      <a:noFill/>
                    </a:ln>
                    <a:solidFill>
                      <a:srgbClr val="000000"/>
                    </a:solidFill>
                    <a:effectLst>
                      <a:outerShdw blurRad="38100" dist="19050" dir="2700000" algn="tl">
                        <a:schemeClr val="dk1">
                          <a:alpha val="40000"/>
                        </a:schemeClr>
                      </a:outerShdw>
                    </a:effectLst>
                    <a:latin typeface="Calibri"/>
                    <a:ea typeface="Calibri"/>
                    <a:cs typeface="Times New Roman"/>
                  </a:rPr>
                  <a:t>studies </a:t>
                </a:r>
                <a:r>
                  <a:rPr lang="en-US" sz="2000" i="1" dirty="0" smtClean="0">
                    <a:ln>
                      <a:noFill/>
                    </a:ln>
                    <a:solidFill>
                      <a:srgbClr val="000000"/>
                    </a:solidFill>
                    <a:effectLst>
                      <a:outerShdw blurRad="38100" dist="19050" dir="2700000" algn="tl">
                        <a:schemeClr val="dk1">
                          <a:alpha val="40000"/>
                        </a:schemeClr>
                      </a:outerShdw>
                    </a:effectLst>
                    <a:latin typeface="Calibri"/>
                    <a:ea typeface="Calibri"/>
                    <a:cs typeface="Times New Roman"/>
                  </a:rPr>
                  <a:t>(big data)</a:t>
                </a:r>
                <a:endParaRPr lang="en-US" sz="2000" i="1" dirty="0">
                  <a:ln>
                    <a:noFill/>
                  </a:ln>
                  <a:solidFill>
                    <a:srgbClr val="000000"/>
                  </a:solidFill>
                  <a:effectLst>
                    <a:outerShdw blurRad="38100" dist="19050" dir="2700000" algn="tl">
                      <a:schemeClr val="dk1">
                        <a:alpha val="40000"/>
                      </a:schemeClr>
                    </a:outerShdw>
                  </a:effectLst>
                  <a:latin typeface="Calibri"/>
                  <a:ea typeface="Calibri"/>
                  <a:cs typeface="Times New Roman"/>
                </a:endParaRPr>
              </a:p>
              <a:p>
                <a:pPr marL="285750" marR="0" indent="-285750">
                  <a:lnSpc>
                    <a:spcPct val="107000"/>
                  </a:lnSpc>
                  <a:spcBef>
                    <a:spcPts val="0"/>
                  </a:spcBef>
                  <a:spcAft>
                    <a:spcPts val="0"/>
                  </a:spcAft>
                  <a:buFont typeface="Arial" panose="020B0604020202020204" pitchFamily="34" charset="0"/>
                  <a:buChar char="•"/>
                </a:pPr>
                <a:r>
                  <a:rPr lang="en-US" sz="2000" dirty="0">
                    <a:solidFill>
                      <a:srgbClr val="000000"/>
                    </a:solidFill>
                    <a:effectLst>
                      <a:outerShdw blurRad="38100" dist="19050" dir="2700000" algn="tl">
                        <a:schemeClr val="dk1">
                          <a:alpha val="40000"/>
                        </a:schemeClr>
                      </a:outerShdw>
                    </a:effectLst>
                    <a:latin typeface="Calibri"/>
                    <a:ea typeface="Calibri"/>
                    <a:cs typeface="Times New Roman"/>
                  </a:rPr>
                  <a:t>K</a:t>
                </a:r>
                <a:r>
                  <a:rPr lang="en-US" sz="2000" dirty="0">
                    <a:ln>
                      <a:noFill/>
                    </a:ln>
                    <a:solidFill>
                      <a:srgbClr val="000000"/>
                    </a:solidFill>
                    <a:effectLst>
                      <a:outerShdw blurRad="38100" dist="19050" dir="2700000" algn="tl">
                        <a:schemeClr val="dk1">
                          <a:alpha val="40000"/>
                        </a:schemeClr>
                      </a:outerShdw>
                    </a:effectLst>
                    <a:latin typeface="Calibri"/>
                    <a:ea typeface="Calibri"/>
                    <a:cs typeface="Times New Roman"/>
                  </a:rPr>
                  <a:t>ey informant </a:t>
                </a:r>
                <a:r>
                  <a:rPr lang="en-US" sz="2000" dirty="0" smtClean="0">
                    <a:ln>
                      <a:noFill/>
                    </a:ln>
                    <a:solidFill>
                      <a:srgbClr val="000000"/>
                    </a:solidFill>
                    <a:effectLst>
                      <a:outerShdw blurRad="38100" dist="19050" dir="2700000" algn="tl">
                        <a:schemeClr val="dk1">
                          <a:alpha val="40000"/>
                        </a:schemeClr>
                      </a:outerShdw>
                    </a:effectLst>
                    <a:latin typeface="Calibri"/>
                    <a:ea typeface="Calibri"/>
                    <a:cs typeface="Times New Roman"/>
                  </a:rPr>
                  <a:t>interviews</a:t>
                </a:r>
                <a:endParaRPr lang="en-US" sz="2000" dirty="0">
                  <a:solidFill>
                    <a:srgbClr val="000000"/>
                  </a:solidFill>
                  <a:effectLst/>
                  <a:latin typeface="Calibri"/>
                  <a:ea typeface="Calibri"/>
                  <a:cs typeface="Times New Roman"/>
                </a:endParaRPr>
              </a:p>
            </p:txBody>
          </p:sp>
        </p:grpSp>
        <p:sp>
          <p:nvSpPr>
            <p:cNvPr id="279" name="Chevron 278"/>
            <p:cNvSpPr/>
            <p:nvPr/>
          </p:nvSpPr>
          <p:spPr>
            <a:xfrm>
              <a:off x="1003075" y="1371600"/>
              <a:ext cx="199195" cy="838835"/>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1" name="Group 40"/>
          <p:cNvGrpSpPr/>
          <p:nvPr/>
        </p:nvGrpSpPr>
        <p:grpSpPr>
          <a:xfrm>
            <a:off x="638584" y="1575566"/>
            <a:ext cx="8302428" cy="765176"/>
            <a:chOff x="40743" y="6161"/>
            <a:chExt cx="8262691" cy="765176"/>
          </a:xfrm>
        </p:grpSpPr>
        <p:sp>
          <p:nvSpPr>
            <p:cNvPr id="42" name="Notched Right Arrow 41"/>
            <p:cNvSpPr/>
            <p:nvPr/>
          </p:nvSpPr>
          <p:spPr>
            <a:xfrm>
              <a:off x="1614354" y="10854"/>
              <a:ext cx="2731625" cy="745578"/>
            </a:xfrm>
            <a:prstGeom prst="notched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500" b="1" dirty="0">
                  <a:solidFill>
                    <a:schemeClr val="bg1"/>
                  </a:solidFill>
                  <a:effectLst/>
                  <a:ea typeface="Calibri"/>
                  <a:cs typeface="Times New Roman"/>
                </a:rPr>
                <a:t>Inception Phase</a:t>
              </a:r>
              <a:endParaRPr lang="en-US" sz="1500" dirty="0">
                <a:solidFill>
                  <a:schemeClr val="bg1"/>
                </a:solidFill>
                <a:effectLst/>
                <a:ea typeface="Calibri"/>
                <a:cs typeface="Times New Roman"/>
              </a:endParaRPr>
            </a:p>
          </p:txBody>
        </p:sp>
        <p:sp>
          <p:nvSpPr>
            <p:cNvPr id="43" name="Notched Right Arrow 42"/>
            <p:cNvSpPr/>
            <p:nvPr/>
          </p:nvSpPr>
          <p:spPr>
            <a:xfrm>
              <a:off x="4249420" y="6162"/>
              <a:ext cx="4054014" cy="765175"/>
            </a:xfrm>
            <a:prstGeom prst="notched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200" b="1" dirty="0">
                  <a:solidFill>
                    <a:schemeClr val="tx1"/>
                  </a:solidFill>
                  <a:effectLst/>
                  <a:ea typeface="Calibri"/>
                  <a:cs typeface="Times New Roman"/>
                </a:rPr>
                <a:t>Main Evaluation phase</a:t>
              </a:r>
              <a:endParaRPr lang="en-US" sz="2200" dirty="0">
                <a:solidFill>
                  <a:schemeClr val="tx1"/>
                </a:solidFill>
                <a:effectLst/>
                <a:ea typeface="Calibri"/>
                <a:cs typeface="Times New Roman"/>
              </a:endParaRPr>
            </a:p>
          </p:txBody>
        </p:sp>
        <p:sp>
          <p:nvSpPr>
            <p:cNvPr id="44" name="Right Arrow 43"/>
            <p:cNvSpPr/>
            <p:nvPr/>
          </p:nvSpPr>
          <p:spPr>
            <a:xfrm>
              <a:off x="40743" y="6161"/>
              <a:ext cx="1656814" cy="765175"/>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500" b="1" dirty="0">
                  <a:solidFill>
                    <a:schemeClr val="bg1"/>
                  </a:solidFill>
                  <a:effectLst/>
                  <a:ea typeface="Calibri"/>
                  <a:cs typeface="Times New Roman"/>
                </a:rPr>
                <a:t>Scoping Phase</a:t>
              </a:r>
              <a:endParaRPr lang="en-US" sz="1500" dirty="0">
                <a:solidFill>
                  <a:schemeClr val="bg1"/>
                </a:solidFill>
                <a:effectLst/>
                <a:ea typeface="Calibri"/>
                <a:cs typeface="Times New Roman"/>
              </a:endParaRPr>
            </a:p>
          </p:txBody>
        </p:sp>
      </p:grpSp>
    </p:spTree>
    <p:extLst>
      <p:ext uri="{BB962C8B-B14F-4D97-AF65-F5344CB8AC3E}">
        <p14:creationId xmlns:p14="http://schemas.microsoft.com/office/powerpoint/2010/main" val="3658650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ight Arrow Callout 3"/>
          <p:cNvSpPr/>
          <p:nvPr/>
        </p:nvSpPr>
        <p:spPr>
          <a:xfrm>
            <a:off x="35496" y="1169057"/>
            <a:ext cx="1481240" cy="53839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lstStyle/>
          <a:p>
            <a:pPr algn="ctr"/>
            <a:r>
              <a:rPr lang="en-GB" sz="1108" b="1" u="sng" dirty="0"/>
              <a:t>Human Resources</a:t>
            </a:r>
          </a:p>
          <a:p>
            <a:pPr marL="158265" indent="-158265">
              <a:buFont typeface="Arial" panose="020B0604020202020204" pitchFamily="34" charset="0"/>
              <a:buChar char="•"/>
            </a:pPr>
            <a:r>
              <a:rPr lang="en-GB" sz="969" dirty="0"/>
              <a:t>Technical experts (FAO staff, OECD staff, etc.)</a:t>
            </a:r>
          </a:p>
          <a:p>
            <a:pPr marL="158265" indent="-158265">
              <a:buFont typeface="Arial" panose="020B0604020202020204" pitchFamily="34" charset="0"/>
              <a:buChar char="•"/>
            </a:pPr>
            <a:r>
              <a:rPr lang="en-GB" sz="969" dirty="0"/>
              <a:t>Governance bodies and advisory committees (OECD &amp; FAO Secretariats, </a:t>
            </a:r>
            <a:r>
              <a:rPr lang="en-US" sz="969" dirty="0"/>
              <a:t>OECD Group on Commodity Markets, Working Party on APM, FAO EST, ESS, ESA, FI, etc.)</a:t>
            </a:r>
            <a:endParaRPr lang="en-GB" sz="969" dirty="0"/>
          </a:p>
          <a:p>
            <a:pPr marL="158265" indent="-158265">
              <a:buFont typeface="Arial" panose="020B0604020202020204" pitchFamily="34" charset="0"/>
              <a:buChar char="•"/>
            </a:pPr>
            <a:r>
              <a:rPr lang="en-GB" sz="969" dirty="0"/>
              <a:t>National government agencies</a:t>
            </a:r>
          </a:p>
          <a:p>
            <a:pPr marL="158265" indent="-158265">
              <a:buFont typeface="Arial" panose="020B0604020202020204" pitchFamily="34" charset="0"/>
              <a:buChar char="•"/>
            </a:pPr>
            <a:r>
              <a:rPr lang="en-GB" sz="969" dirty="0"/>
              <a:t>International commodity associations (cotton, fish, dairy, sugar, etc. </a:t>
            </a:r>
          </a:p>
          <a:p>
            <a:pPr marL="158265" indent="-158265">
              <a:buFont typeface="Arial" panose="020B0604020202020204" pitchFamily="34" charset="0"/>
              <a:buChar char="•"/>
            </a:pPr>
            <a:r>
              <a:rPr lang="en-GB" sz="969" dirty="0"/>
              <a:t>Private sector (consultancies, etc.)</a:t>
            </a:r>
          </a:p>
          <a:p>
            <a:pPr marL="158265" indent="-158265">
              <a:buFont typeface="Arial" panose="020B0604020202020204" pitchFamily="34" charset="0"/>
              <a:buChar char="•"/>
            </a:pPr>
            <a:r>
              <a:rPr lang="en-GB" sz="969" dirty="0"/>
              <a:t>Audience members (OECD MC &amp; FAO MS, </a:t>
            </a:r>
            <a:r>
              <a:rPr lang="en-GB" sz="969" dirty="0" err="1"/>
              <a:t>MoA</a:t>
            </a:r>
            <a:r>
              <a:rPr lang="en-GB" sz="969" dirty="0"/>
              <a:t>, etc.)</a:t>
            </a:r>
          </a:p>
          <a:p>
            <a:pPr algn="ctr"/>
            <a:endParaRPr lang="en-GB" sz="969" b="1" dirty="0"/>
          </a:p>
          <a:p>
            <a:pPr algn="ctr"/>
            <a:r>
              <a:rPr lang="en-GB" sz="1108" b="1" u="sng" dirty="0"/>
              <a:t>Institutional Resources</a:t>
            </a:r>
          </a:p>
          <a:p>
            <a:pPr marL="158265" indent="-158265">
              <a:buFont typeface="Arial" panose="020B0604020202020204" pitchFamily="34" charset="0"/>
              <a:buChar char="•"/>
            </a:pPr>
            <a:r>
              <a:rPr lang="en-GB" sz="969" dirty="0"/>
              <a:t>Policies and procedures (OECD-FAO </a:t>
            </a:r>
            <a:r>
              <a:rPr lang="en-US" sz="969" dirty="0"/>
              <a:t>partnership agreement, country questionnaires, etc.)</a:t>
            </a:r>
            <a:endParaRPr lang="en-GB" sz="969" dirty="0"/>
          </a:p>
          <a:p>
            <a:pPr marL="158265" indent="-158265">
              <a:buFont typeface="Arial" panose="020B0604020202020204" pitchFamily="34" charset="0"/>
              <a:buChar char="•"/>
            </a:pPr>
            <a:r>
              <a:rPr lang="en-GB" sz="969" dirty="0"/>
              <a:t>Models, databases, software and information technology (COSIMO, </a:t>
            </a:r>
            <a:r>
              <a:rPr lang="en-GB" sz="969" dirty="0" err="1"/>
              <a:t>Aglink</a:t>
            </a:r>
            <a:r>
              <a:rPr lang="en-GB" sz="969" dirty="0"/>
              <a:t>, TROLL, GAMS, etc.)</a:t>
            </a:r>
          </a:p>
          <a:p>
            <a:pPr marL="158265" indent="-158265">
              <a:buFont typeface="Arial" panose="020B0604020202020204" pitchFamily="34" charset="0"/>
              <a:buChar char="•"/>
            </a:pPr>
            <a:r>
              <a:rPr lang="en-GB" sz="969" dirty="0"/>
              <a:t>Literature</a:t>
            </a:r>
          </a:p>
          <a:p>
            <a:pPr marL="158265" indent="-158265">
              <a:buFont typeface="Arial" panose="020B0604020202020204" pitchFamily="34" charset="0"/>
              <a:buChar char="•"/>
            </a:pPr>
            <a:r>
              <a:rPr lang="en-GB" sz="969" dirty="0"/>
              <a:t>Infrastructure</a:t>
            </a:r>
          </a:p>
          <a:p>
            <a:pPr marL="158265" indent="-158265">
              <a:buFont typeface="Arial" panose="020B0604020202020204" pitchFamily="34" charset="0"/>
              <a:buChar char="•"/>
            </a:pPr>
            <a:r>
              <a:rPr lang="en-GB" sz="969" dirty="0"/>
              <a:t>Financial resources</a:t>
            </a:r>
          </a:p>
        </p:txBody>
      </p:sp>
      <p:sp>
        <p:nvSpPr>
          <p:cNvPr id="6" name="TextBox 5"/>
          <p:cNvSpPr txBox="1"/>
          <p:nvPr/>
        </p:nvSpPr>
        <p:spPr>
          <a:xfrm>
            <a:off x="327408" y="686584"/>
            <a:ext cx="928459" cy="433196"/>
          </a:xfrm>
          <a:prstGeom prst="rect">
            <a:avLst/>
          </a:prstGeom>
          <a:noFill/>
        </p:spPr>
        <p:txBody>
          <a:bodyPr wrap="none" rtlCol="0">
            <a:spAutoFit/>
          </a:bodyPr>
          <a:lstStyle/>
          <a:p>
            <a:r>
              <a:rPr lang="en-GB" sz="2215" b="1" dirty="0">
                <a:latin typeface="+mj-lt"/>
              </a:rPr>
              <a:t>Inputs</a:t>
            </a:r>
          </a:p>
        </p:txBody>
      </p:sp>
      <p:sp>
        <p:nvSpPr>
          <p:cNvPr id="7" name="Right Arrow Callout 6"/>
          <p:cNvSpPr/>
          <p:nvPr/>
        </p:nvSpPr>
        <p:spPr>
          <a:xfrm>
            <a:off x="1560772" y="1169057"/>
            <a:ext cx="1395692" cy="538398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33231" tIns="33231" rtlCol="0" anchor="ctr"/>
          <a:lstStyle/>
          <a:p>
            <a:pPr algn="ctr"/>
            <a:endParaRPr lang="en-GB" sz="969" dirty="0"/>
          </a:p>
          <a:p>
            <a:pPr marL="158265" indent="-158265">
              <a:buFont typeface="Arial" panose="020B0604020202020204" pitchFamily="34" charset="0"/>
              <a:buChar char="•"/>
            </a:pPr>
            <a:r>
              <a:rPr lang="en-GB" sz="969" dirty="0"/>
              <a:t>Consultations conducted to identify needs and priorities of OECD MC &amp; Key Partners and FAO MS</a:t>
            </a:r>
          </a:p>
          <a:p>
            <a:pPr marL="158265" indent="-158265">
              <a:buFont typeface="Arial" panose="020B0604020202020204" pitchFamily="34" charset="0"/>
              <a:buChar char="•"/>
            </a:pPr>
            <a:r>
              <a:rPr lang="en-GB" sz="969" dirty="0"/>
              <a:t>Topics submitted to Committee for final deliberation/approval</a:t>
            </a:r>
          </a:p>
          <a:p>
            <a:pPr marL="158265" indent="-158265">
              <a:buFont typeface="Arial" panose="020B0604020202020204" pitchFamily="34" charset="0"/>
              <a:buChar char="•"/>
            </a:pPr>
            <a:r>
              <a:rPr lang="en-GB" sz="969" dirty="0"/>
              <a:t>Data from OECD MC collected through questionnaire and processed by FAO from FAOSTAT</a:t>
            </a:r>
          </a:p>
          <a:p>
            <a:pPr marL="158265" indent="-158265">
              <a:buFont typeface="Arial" panose="020B0604020202020204" pitchFamily="34" charset="0"/>
              <a:buChar char="•"/>
            </a:pPr>
            <a:r>
              <a:rPr lang="en-GB" sz="969" dirty="0"/>
              <a:t>Consultations with industry groups organized</a:t>
            </a:r>
          </a:p>
          <a:p>
            <a:pPr marL="158265" indent="-158265">
              <a:buFont typeface="Arial" panose="020B0604020202020204" pitchFamily="34" charset="0"/>
              <a:buChar char="•"/>
            </a:pPr>
            <a:r>
              <a:rPr lang="en-GB" sz="969" dirty="0"/>
              <a:t>Information reviewed, checked, organized</a:t>
            </a:r>
          </a:p>
          <a:p>
            <a:pPr marL="158265" indent="-158265">
              <a:buFont typeface="Arial" panose="020B0604020202020204" pitchFamily="34" charset="0"/>
              <a:buChar char="•"/>
            </a:pPr>
            <a:r>
              <a:rPr lang="en-GB" sz="969" dirty="0"/>
              <a:t>Models updated and projections developed</a:t>
            </a:r>
          </a:p>
          <a:p>
            <a:pPr marL="158265" indent="-158265">
              <a:buFont typeface="Arial" panose="020B0604020202020204" pitchFamily="34" charset="0"/>
              <a:buChar char="•"/>
            </a:pPr>
            <a:r>
              <a:rPr lang="en-GB" sz="969" dirty="0"/>
              <a:t>Technical reviews conducted (</a:t>
            </a:r>
            <a:r>
              <a:rPr lang="en-US" sz="969" dirty="0"/>
              <a:t>baseline projections and key findings)</a:t>
            </a:r>
          </a:p>
          <a:p>
            <a:pPr marL="158265" indent="-158265">
              <a:buFont typeface="Arial" panose="020B0604020202020204" pitchFamily="34" charset="0"/>
              <a:buChar char="•"/>
            </a:pPr>
            <a:r>
              <a:rPr lang="en-US" sz="969" dirty="0"/>
              <a:t>Outlook produced, reviewed and declassified (APM)</a:t>
            </a:r>
            <a:endParaRPr lang="en-GB" sz="969" dirty="0"/>
          </a:p>
          <a:p>
            <a:pPr marL="158265" indent="-158265">
              <a:buFont typeface="Arial" panose="020B0604020202020204" pitchFamily="34" charset="0"/>
              <a:buChar char="•"/>
            </a:pPr>
            <a:r>
              <a:rPr lang="en-GB" sz="969" dirty="0"/>
              <a:t>Dissemination strategies developed and implemented (senior management launch, press release, website, conferences and events, etc.)</a:t>
            </a:r>
          </a:p>
          <a:p>
            <a:pPr marL="158265" indent="-158265">
              <a:buFont typeface="Arial" panose="020B0604020202020204" pitchFamily="34" charset="0"/>
              <a:buChar char="•"/>
            </a:pPr>
            <a:endParaRPr lang="en-GB" sz="969" dirty="0"/>
          </a:p>
          <a:p>
            <a:pPr algn="ctr"/>
            <a:endParaRPr lang="en-GB" sz="969" dirty="0"/>
          </a:p>
        </p:txBody>
      </p:sp>
      <p:sp>
        <p:nvSpPr>
          <p:cNvPr id="8" name="TextBox 7"/>
          <p:cNvSpPr txBox="1"/>
          <p:nvPr/>
        </p:nvSpPr>
        <p:spPr>
          <a:xfrm>
            <a:off x="1591769" y="678543"/>
            <a:ext cx="1333698" cy="433196"/>
          </a:xfrm>
          <a:prstGeom prst="rect">
            <a:avLst/>
          </a:prstGeom>
          <a:noFill/>
        </p:spPr>
        <p:txBody>
          <a:bodyPr wrap="none" rtlCol="0">
            <a:spAutoFit/>
          </a:bodyPr>
          <a:lstStyle/>
          <a:p>
            <a:r>
              <a:rPr lang="en-GB" sz="2215" b="1" dirty="0">
                <a:latin typeface="+mj-lt"/>
              </a:rPr>
              <a:t>Processes</a:t>
            </a:r>
          </a:p>
        </p:txBody>
      </p:sp>
      <p:sp>
        <p:nvSpPr>
          <p:cNvPr id="10" name="Rectangle 9"/>
          <p:cNvSpPr/>
          <p:nvPr/>
        </p:nvSpPr>
        <p:spPr>
          <a:xfrm>
            <a:off x="2998757" y="1169057"/>
            <a:ext cx="1462154" cy="5383983"/>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33231" tIns="33231" rtlCol="0" anchor="ctr"/>
          <a:lstStyle/>
          <a:p>
            <a:pPr algn="ctr"/>
            <a:r>
              <a:rPr lang="en-GB" sz="1108" b="1" u="sng" dirty="0"/>
              <a:t>Knowledge products</a:t>
            </a:r>
          </a:p>
          <a:p>
            <a:pPr marL="158265" indent="-158265">
              <a:buFont typeface="Arial" panose="020B0604020202020204" pitchFamily="34" charset="0"/>
              <a:buChar char="•"/>
            </a:pPr>
            <a:r>
              <a:rPr lang="en-US" sz="969" b="1" i="1" dirty="0"/>
              <a:t>OECD-FAO Agricultural Outlook</a:t>
            </a:r>
          </a:p>
          <a:p>
            <a:pPr marL="158265" indent="-158265">
              <a:buFont typeface="Arial" panose="020B0604020202020204" pitchFamily="34" charset="0"/>
              <a:buChar char="•"/>
            </a:pPr>
            <a:r>
              <a:rPr lang="en-US" sz="969" dirty="0"/>
              <a:t>Separate outlets, working papers, Highlights (2013)</a:t>
            </a:r>
          </a:p>
          <a:p>
            <a:pPr marL="158265" indent="-158265">
              <a:buFont typeface="Arial" panose="020B0604020202020204" pitchFamily="34" charset="0"/>
              <a:buChar char="•"/>
            </a:pPr>
            <a:r>
              <a:rPr lang="en-US" sz="969" dirty="0"/>
              <a:t>Database of latest national commodity market developments, including domestic agricultural support &amp; trade policy regimes</a:t>
            </a:r>
          </a:p>
          <a:p>
            <a:pPr marL="158265" indent="-158265">
              <a:buFont typeface="Arial" panose="020B0604020202020204" pitchFamily="34" charset="0"/>
              <a:buChar char="•"/>
            </a:pPr>
            <a:r>
              <a:rPr lang="en-GB" sz="969" dirty="0"/>
              <a:t>Database User Guide, manuals &amp; guidelines (</a:t>
            </a:r>
            <a:r>
              <a:rPr lang="en-US" sz="969" dirty="0"/>
              <a:t>general description of the model, detailed model documentation, full set of equations and model parameters, results of tests carried out in the process of model validation)</a:t>
            </a:r>
          </a:p>
          <a:p>
            <a:pPr marL="158265" indent="-158265">
              <a:buFont typeface="Arial" panose="020B0604020202020204" pitchFamily="34" charset="0"/>
              <a:buChar char="•"/>
            </a:pPr>
            <a:r>
              <a:rPr lang="en-GB" sz="969" dirty="0"/>
              <a:t>Technical reports </a:t>
            </a:r>
          </a:p>
          <a:p>
            <a:endParaRPr lang="en-GB" sz="969" dirty="0"/>
          </a:p>
          <a:p>
            <a:pPr algn="ctr"/>
            <a:r>
              <a:rPr lang="en-GB" sz="1108" b="1" u="sng" dirty="0"/>
              <a:t>Knowledge services</a:t>
            </a:r>
            <a:endParaRPr lang="en-GB" sz="1292" b="1" u="sng" dirty="0"/>
          </a:p>
          <a:p>
            <a:pPr marL="158265" indent="-158265">
              <a:buFont typeface="Arial" panose="020B0604020202020204" pitchFamily="34" charset="0"/>
              <a:buChar char="•"/>
            </a:pPr>
            <a:r>
              <a:rPr lang="en-GB" sz="969" dirty="0"/>
              <a:t>Databases (EN, FR)</a:t>
            </a:r>
          </a:p>
          <a:p>
            <a:pPr marL="158265" indent="-158265">
              <a:buFont typeface="Arial" panose="020B0604020202020204" pitchFamily="34" charset="0"/>
              <a:buChar char="•"/>
            </a:pPr>
            <a:r>
              <a:rPr lang="en-GB" sz="969" dirty="0"/>
              <a:t>Web sites &amp; portals</a:t>
            </a:r>
          </a:p>
          <a:p>
            <a:pPr marL="158265" indent="-158265">
              <a:buFont typeface="Arial" panose="020B0604020202020204" pitchFamily="34" charset="0"/>
              <a:buChar char="•"/>
            </a:pPr>
            <a:r>
              <a:rPr lang="en-GB" sz="969" dirty="0"/>
              <a:t>Tools &amp; support for knowledge sharing (capacity development, visiting experts, networks)</a:t>
            </a:r>
          </a:p>
          <a:p>
            <a:endParaRPr lang="en-GB" sz="969" dirty="0">
              <a:solidFill>
                <a:srgbClr val="FF0000"/>
              </a:solidFill>
            </a:endParaRPr>
          </a:p>
        </p:txBody>
      </p:sp>
      <p:sp>
        <p:nvSpPr>
          <p:cNvPr id="11" name="TextBox 10"/>
          <p:cNvSpPr txBox="1"/>
          <p:nvPr/>
        </p:nvSpPr>
        <p:spPr>
          <a:xfrm>
            <a:off x="3158429" y="659719"/>
            <a:ext cx="1181734" cy="433196"/>
          </a:xfrm>
          <a:prstGeom prst="rect">
            <a:avLst/>
          </a:prstGeom>
          <a:noFill/>
        </p:spPr>
        <p:txBody>
          <a:bodyPr wrap="none" rtlCol="0">
            <a:spAutoFit/>
          </a:bodyPr>
          <a:lstStyle/>
          <a:p>
            <a:r>
              <a:rPr lang="en-GB" sz="2215" b="1" dirty="0">
                <a:latin typeface="+mj-lt"/>
              </a:rPr>
              <a:t>Outputs</a:t>
            </a:r>
          </a:p>
        </p:txBody>
      </p:sp>
      <p:sp>
        <p:nvSpPr>
          <p:cNvPr id="12" name="Isosceles Triangle 11"/>
          <p:cNvSpPr/>
          <p:nvPr/>
        </p:nvSpPr>
        <p:spPr>
          <a:xfrm rot="5400000">
            <a:off x="2369043" y="3248980"/>
            <a:ext cx="5383983" cy="1224136"/>
          </a:xfrm>
          <a:prstGeom prst="triangle">
            <a:avLst>
              <a:gd name="adj" fmla="val 50933"/>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GB" sz="1477" b="1" dirty="0"/>
              <a:t>Reach</a:t>
            </a:r>
          </a:p>
        </p:txBody>
      </p:sp>
      <p:sp>
        <p:nvSpPr>
          <p:cNvPr id="13" name="TextBox 12"/>
          <p:cNvSpPr txBox="1"/>
          <p:nvPr/>
        </p:nvSpPr>
        <p:spPr>
          <a:xfrm>
            <a:off x="4480782" y="680427"/>
            <a:ext cx="1435008" cy="433196"/>
          </a:xfrm>
          <a:prstGeom prst="rect">
            <a:avLst/>
          </a:prstGeom>
          <a:noFill/>
        </p:spPr>
        <p:txBody>
          <a:bodyPr wrap="none" rtlCol="0">
            <a:spAutoFit/>
          </a:bodyPr>
          <a:lstStyle/>
          <a:p>
            <a:r>
              <a:rPr lang="en-GB" sz="2215" b="1" dirty="0">
                <a:latin typeface="+mj-lt"/>
              </a:rPr>
              <a:t>Audiences</a:t>
            </a:r>
          </a:p>
        </p:txBody>
      </p:sp>
      <p:sp>
        <p:nvSpPr>
          <p:cNvPr id="14" name="Oval 13"/>
          <p:cNvSpPr/>
          <p:nvPr/>
        </p:nvSpPr>
        <p:spPr>
          <a:xfrm>
            <a:off x="4561078" y="1180014"/>
            <a:ext cx="1229538" cy="1229538"/>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lstStyle/>
          <a:p>
            <a:pPr algn="ctr"/>
            <a:r>
              <a:rPr lang="en-GB" sz="1292" b="1" dirty="0"/>
              <a:t>Policy &amp; advocacy</a:t>
            </a:r>
          </a:p>
          <a:p>
            <a:pPr algn="ctr"/>
            <a:r>
              <a:rPr lang="en-GB" sz="1015" dirty="0"/>
              <a:t>Policy-makers</a:t>
            </a:r>
          </a:p>
          <a:p>
            <a:pPr algn="ctr"/>
            <a:r>
              <a:rPr lang="en-GB" sz="1015" dirty="0"/>
              <a:t>International organisations</a:t>
            </a:r>
          </a:p>
          <a:p>
            <a:pPr algn="ctr"/>
            <a:r>
              <a:rPr lang="en-GB" sz="1015" dirty="0"/>
              <a:t>Resource Partners</a:t>
            </a:r>
            <a:endParaRPr lang="en-GB" sz="1015" dirty="0">
              <a:solidFill>
                <a:srgbClr val="FF0000"/>
              </a:solidFill>
            </a:endParaRPr>
          </a:p>
          <a:p>
            <a:pPr algn="ctr"/>
            <a:r>
              <a:rPr lang="en-GB" sz="1015" dirty="0"/>
              <a:t>Civil Society </a:t>
            </a:r>
            <a:endParaRPr lang="en-GB" sz="1015" dirty="0">
              <a:solidFill>
                <a:srgbClr val="FF0000"/>
              </a:solidFill>
            </a:endParaRPr>
          </a:p>
        </p:txBody>
      </p:sp>
      <p:sp>
        <p:nvSpPr>
          <p:cNvPr id="15" name="Oval 14"/>
          <p:cNvSpPr/>
          <p:nvPr/>
        </p:nvSpPr>
        <p:spPr>
          <a:xfrm>
            <a:off x="4561078" y="2465345"/>
            <a:ext cx="1229538" cy="129600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lstStyle/>
          <a:p>
            <a:pPr algn="ctr"/>
            <a:r>
              <a:rPr lang="en-GB" sz="1292" b="1" kern="0" dirty="0"/>
              <a:t>Programmes &amp; practice</a:t>
            </a:r>
            <a:endParaRPr lang="en-GB" sz="1292" kern="0" dirty="0">
              <a:solidFill>
                <a:srgbClr val="FF0000"/>
              </a:solidFill>
            </a:endParaRPr>
          </a:p>
          <a:p>
            <a:pPr algn="ctr"/>
            <a:r>
              <a:rPr lang="en-GB" sz="1015" kern="0" dirty="0">
                <a:solidFill>
                  <a:schemeClr val="bg1"/>
                </a:solidFill>
              </a:rPr>
              <a:t>Technical experts </a:t>
            </a:r>
          </a:p>
        </p:txBody>
      </p:sp>
      <p:sp>
        <p:nvSpPr>
          <p:cNvPr id="16" name="Oval 15"/>
          <p:cNvSpPr/>
          <p:nvPr/>
        </p:nvSpPr>
        <p:spPr>
          <a:xfrm>
            <a:off x="4561078" y="4093816"/>
            <a:ext cx="1229538" cy="112984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lstStyle/>
          <a:p>
            <a:pPr algn="ctr"/>
            <a:r>
              <a:rPr lang="en-GB" sz="1292" b="1" dirty="0"/>
              <a:t>Private sector</a:t>
            </a:r>
          </a:p>
          <a:p>
            <a:pPr algn="ctr"/>
            <a:r>
              <a:rPr lang="en-US" sz="1015" dirty="0"/>
              <a:t>Specialized commodity groups</a:t>
            </a:r>
            <a:endParaRPr lang="en-GB" sz="1015" kern="0" dirty="0"/>
          </a:p>
          <a:p>
            <a:pPr algn="ctr"/>
            <a:r>
              <a:rPr lang="en-GB" sz="1015" kern="0" dirty="0"/>
              <a:t>Analysts  &amp; technical experts</a:t>
            </a:r>
          </a:p>
          <a:p>
            <a:pPr algn="ctr"/>
            <a:r>
              <a:rPr lang="en-GB" sz="1015" kern="0" dirty="0"/>
              <a:t>Industry associations</a:t>
            </a:r>
          </a:p>
        </p:txBody>
      </p:sp>
      <p:sp>
        <p:nvSpPr>
          <p:cNvPr id="17" name="Oval 16"/>
          <p:cNvSpPr/>
          <p:nvPr/>
        </p:nvSpPr>
        <p:spPr>
          <a:xfrm>
            <a:off x="4561078" y="5311565"/>
            <a:ext cx="1229538" cy="112984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lstStyle/>
          <a:p>
            <a:pPr algn="ctr"/>
            <a:r>
              <a:rPr lang="en-GB" sz="1292" b="1" dirty="0"/>
              <a:t>Academia &amp;</a:t>
            </a:r>
            <a:r>
              <a:rPr lang="en-GB" sz="1292" dirty="0"/>
              <a:t> </a:t>
            </a:r>
            <a:r>
              <a:rPr lang="en-GB" sz="1292" b="1" dirty="0"/>
              <a:t>Research</a:t>
            </a:r>
            <a:endParaRPr lang="en-GB" sz="1108" b="1" dirty="0"/>
          </a:p>
          <a:p>
            <a:pPr algn="ctr"/>
            <a:r>
              <a:rPr lang="en-GB" sz="1015" dirty="0"/>
              <a:t>Education (methods)</a:t>
            </a:r>
            <a:endParaRPr lang="en-GB" sz="1015" dirty="0">
              <a:solidFill>
                <a:srgbClr val="FF0000"/>
              </a:solidFill>
            </a:endParaRPr>
          </a:p>
          <a:p>
            <a:pPr algn="ctr"/>
            <a:r>
              <a:rPr lang="en-GB" sz="1015" dirty="0"/>
              <a:t>Researchers (</a:t>
            </a:r>
            <a:r>
              <a:rPr lang="en-GB" sz="1015"/>
              <a:t>outputs)</a:t>
            </a:r>
            <a:endParaRPr lang="en-GB" sz="1015" dirty="0"/>
          </a:p>
        </p:txBody>
      </p:sp>
      <p:sp>
        <p:nvSpPr>
          <p:cNvPr id="18" name="Rectangle 17"/>
          <p:cNvSpPr/>
          <p:nvPr/>
        </p:nvSpPr>
        <p:spPr>
          <a:xfrm>
            <a:off x="5849869" y="1400174"/>
            <a:ext cx="1096615" cy="415384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92" b="1" u="sng" dirty="0"/>
              <a:t>User satisfaction</a:t>
            </a:r>
          </a:p>
          <a:p>
            <a:pPr algn="ctr"/>
            <a:endParaRPr lang="en-GB" sz="1108" dirty="0"/>
          </a:p>
          <a:p>
            <a:pPr algn="ctr"/>
            <a:r>
              <a:rPr lang="en-GB" sz="1108" dirty="0"/>
              <a:t>Content, presentation &amp; delivery facilitate understanding, adoption &amp; adaptation</a:t>
            </a:r>
          </a:p>
          <a:p>
            <a:pPr algn="ctr"/>
            <a:endParaRPr lang="en-GB" sz="1108" dirty="0"/>
          </a:p>
          <a:p>
            <a:pPr algn="ctr"/>
            <a:r>
              <a:rPr lang="en-GB" sz="1292" b="1" u="sng" dirty="0"/>
              <a:t>Product or service</a:t>
            </a:r>
          </a:p>
          <a:p>
            <a:pPr algn="ctr"/>
            <a:endParaRPr lang="en-GB" sz="1292" b="1" dirty="0"/>
          </a:p>
          <a:p>
            <a:pPr algn="ctr"/>
            <a:r>
              <a:rPr lang="en-GB" sz="1108" dirty="0"/>
              <a:t>The Outlook and related products &amp; </a:t>
            </a:r>
            <a:r>
              <a:rPr lang="en-GB" sz="1108"/>
              <a:t>services are perceived </a:t>
            </a:r>
            <a:r>
              <a:rPr lang="en-GB" sz="1108" dirty="0"/>
              <a:t>as relevant, credible &amp; useful</a:t>
            </a:r>
          </a:p>
        </p:txBody>
      </p:sp>
      <p:sp>
        <p:nvSpPr>
          <p:cNvPr id="19" name="TextBox 18"/>
          <p:cNvSpPr txBox="1"/>
          <p:nvPr/>
        </p:nvSpPr>
        <p:spPr>
          <a:xfrm>
            <a:off x="5782070" y="761883"/>
            <a:ext cx="1274575" cy="646331"/>
          </a:xfrm>
          <a:prstGeom prst="rect">
            <a:avLst/>
          </a:prstGeom>
          <a:noFill/>
        </p:spPr>
        <p:txBody>
          <a:bodyPr wrap="square" rtlCol="0">
            <a:spAutoFit/>
          </a:bodyPr>
          <a:lstStyle/>
          <a:p>
            <a:pPr algn="ctr"/>
            <a:r>
              <a:rPr lang="en-GB" sz="1800" b="1" dirty="0">
                <a:solidFill>
                  <a:srgbClr val="C00000"/>
                </a:solidFill>
                <a:latin typeface="+mj-lt"/>
              </a:rPr>
              <a:t>Immediate Outcome</a:t>
            </a:r>
          </a:p>
        </p:txBody>
      </p:sp>
      <p:sp>
        <p:nvSpPr>
          <p:cNvPr id="21" name="Rectangle 20"/>
          <p:cNvSpPr/>
          <p:nvPr/>
        </p:nvSpPr>
        <p:spPr>
          <a:xfrm>
            <a:off x="7001205" y="1400174"/>
            <a:ext cx="2068338" cy="4153846"/>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lIns="33231" tIns="33231" rtlCol="0" anchor="ctr"/>
          <a:lstStyle/>
          <a:p>
            <a:pPr algn="ctr"/>
            <a:r>
              <a:rPr lang="en-GB" sz="1300" b="1" u="sng" dirty="0"/>
              <a:t>Environment informed</a:t>
            </a:r>
          </a:p>
          <a:p>
            <a:pPr marL="158265" indent="-158265">
              <a:buFont typeface="Arial" panose="020B0604020202020204" pitchFamily="34" charset="0"/>
              <a:buChar char="•"/>
            </a:pPr>
            <a:r>
              <a:rPr lang="en-US" sz="1300" dirty="0"/>
              <a:t>I</a:t>
            </a:r>
            <a:r>
              <a:rPr lang="en-US" sz="1300" dirty="0" smtClean="0"/>
              <a:t>nforming </a:t>
            </a:r>
            <a:r>
              <a:rPr lang="en-US" sz="1300" dirty="0"/>
              <a:t>policy debates and resource planning</a:t>
            </a:r>
          </a:p>
          <a:p>
            <a:pPr marL="158265" indent="-158265">
              <a:buFont typeface="Arial" panose="020B0604020202020204" pitchFamily="34" charset="0"/>
              <a:buChar char="•"/>
            </a:pPr>
            <a:r>
              <a:rPr lang="en-US" sz="1300" dirty="0"/>
              <a:t>I</a:t>
            </a:r>
            <a:r>
              <a:rPr lang="en-US" sz="1300" dirty="0" smtClean="0"/>
              <a:t>nforming </a:t>
            </a:r>
            <a:r>
              <a:rPr lang="en-US" sz="1300" dirty="0"/>
              <a:t>debates on, and negotiations of, agricultural trade-related agreements</a:t>
            </a:r>
          </a:p>
          <a:p>
            <a:pPr marL="158265" indent="-158265">
              <a:buFont typeface="Arial" panose="020B0604020202020204" pitchFamily="34" charset="0"/>
              <a:buChar char="•"/>
            </a:pPr>
            <a:r>
              <a:rPr lang="en-GB" sz="1300" dirty="0"/>
              <a:t>N</a:t>
            </a:r>
            <a:r>
              <a:rPr lang="en-GB" sz="1300" dirty="0" smtClean="0"/>
              <a:t>ational </a:t>
            </a:r>
            <a:r>
              <a:rPr lang="en-GB" sz="1300" dirty="0"/>
              <a:t>and international institutions </a:t>
            </a:r>
            <a:r>
              <a:rPr lang="en-GB" sz="1300" dirty="0" smtClean="0"/>
              <a:t> used the Outlook to </a:t>
            </a:r>
            <a:r>
              <a:rPr lang="en-GB" sz="1300" dirty="0"/>
              <a:t>develop projections (in a cost-effective manner)</a:t>
            </a:r>
            <a:endParaRPr lang="en-US" sz="1300" dirty="0"/>
          </a:p>
          <a:p>
            <a:pPr marL="158265" indent="-158265">
              <a:buFont typeface="Arial" panose="020B0604020202020204" pitchFamily="34" charset="0"/>
              <a:buChar char="•"/>
            </a:pPr>
            <a:endParaRPr lang="en-GB" sz="1300" dirty="0"/>
          </a:p>
          <a:p>
            <a:pPr algn="ctr"/>
            <a:r>
              <a:rPr lang="en-GB" sz="1300" b="1" u="sng" dirty="0"/>
              <a:t>Programmes &amp; practices enhanced</a:t>
            </a:r>
          </a:p>
          <a:p>
            <a:pPr marL="158265" indent="-158265" algn="ctr">
              <a:buFont typeface="Arial" panose="020B0604020202020204" pitchFamily="34" charset="0"/>
              <a:buChar char="•"/>
            </a:pPr>
            <a:endParaRPr lang="en-GB" sz="1300" dirty="0"/>
          </a:p>
          <a:p>
            <a:pPr algn="ctr"/>
            <a:r>
              <a:rPr lang="en-GB" sz="1300" b="1" u="sng" dirty="0"/>
              <a:t>Private sector informed</a:t>
            </a:r>
          </a:p>
          <a:p>
            <a:pPr marL="158265" indent="-158265">
              <a:buFont typeface="Arial" panose="020B0604020202020204" pitchFamily="34" charset="0"/>
              <a:buChar char="•"/>
            </a:pPr>
            <a:endParaRPr lang="en-GB" sz="1300" dirty="0"/>
          </a:p>
          <a:p>
            <a:pPr algn="ctr"/>
            <a:r>
              <a:rPr lang="en-GB" sz="1300" b="1" u="sng" dirty="0"/>
              <a:t>Education &amp; research enhanced</a:t>
            </a:r>
          </a:p>
        </p:txBody>
      </p:sp>
      <p:sp>
        <p:nvSpPr>
          <p:cNvPr id="22" name="TextBox 21"/>
          <p:cNvSpPr txBox="1"/>
          <p:nvPr/>
        </p:nvSpPr>
        <p:spPr>
          <a:xfrm>
            <a:off x="5843867" y="5559614"/>
            <a:ext cx="3228450" cy="369332"/>
          </a:xfrm>
          <a:prstGeom prst="rect">
            <a:avLst/>
          </a:prstGeom>
          <a:noFill/>
        </p:spPr>
        <p:txBody>
          <a:bodyPr wrap="square" rtlCol="0">
            <a:spAutoFit/>
          </a:bodyPr>
          <a:lstStyle/>
          <a:p>
            <a:pPr algn="ctr"/>
            <a:r>
              <a:rPr lang="en-GB" sz="1800" b="1" dirty="0">
                <a:latin typeface="+mj-lt"/>
              </a:rPr>
              <a:t>Long-term Outcomes</a:t>
            </a:r>
          </a:p>
        </p:txBody>
      </p:sp>
      <p:sp>
        <p:nvSpPr>
          <p:cNvPr id="23" name="Rounded Rectangle 22"/>
          <p:cNvSpPr/>
          <p:nvPr/>
        </p:nvSpPr>
        <p:spPr>
          <a:xfrm>
            <a:off x="5848933" y="5922653"/>
            <a:ext cx="3256615" cy="7310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8" dirty="0"/>
              <a:t>Eradication of hunger, food, insecurity and malnutrition</a:t>
            </a:r>
          </a:p>
          <a:p>
            <a:pPr algn="ctr"/>
            <a:r>
              <a:rPr lang="en-GB" sz="1108" dirty="0"/>
              <a:t>Elimination of poverty</a:t>
            </a:r>
          </a:p>
          <a:p>
            <a:pPr algn="ctr"/>
            <a:r>
              <a:rPr lang="en-GB" sz="1108" dirty="0"/>
              <a:t>Sustainable management of natural resources</a:t>
            </a:r>
          </a:p>
        </p:txBody>
      </p:sp>
      <p:sp>
        <p:nvSpPr>
          <p:cNvPr id="24" name="ZoneTexte 23"/>
          <p:cNvSpPr txBox="1"/>
          <p:nvPr/>
        </p:nvSpPr>
        <p:spPr>
          <a:xfrm>
            <a:off x="2176370" y="121708"/>
            <a:ext cx="4821907" cy="516107"/>
          </a:xfrm>
          <a:prstGeom prst="rect">
            <a:avLst/>
          </a:prstGeom>
          <a:noFill/>
        </p:spPr>
        <p:txBody>
          <a:bodyPr wrap="none" lIns="84396" tIns="42198" rIns="84396" bIns="42198" rtlCol="0">
            <a:spAutoFit/>
          </a:bodyPr>
          <a:lstStyle/>
          <a:p>
            <a:pPr algn="ctr"/>
            <a:r>
              <a:rPr lang="en-US" sz="2800" b="1" dirty="0" smtClean="0">
                <a:solidFill>
                  <a:schemeClr val="tx2"/>
                </a:solidFill>
                <a:latin typeface="+mj-lt"/>
              </a:rPr>
              <a:t>OECD-FAO </a:t>
            </a:r>
            <a:r>
              <a:rPr lang="en-US" sz="2800" b="1" dirty="0">
                <a:solidFill>
                  <a:schemeClr val="tx2"/>
                </a:solidFill>
                <a:latin typeface="+mj-lt"/>
              </a:rPr>
              <a:t>Agricultural Outlook</a:t>
            </a:r>
          </a:p>
        </p:txBody>
      </p:sp>
      <p:sp>
        <p:nvSpPr>
          <p:cNvPr id="25" name="TextBox 24"/>
          <p:cNvSpPr txBox="1"/>
          <p:nvPr/>
        </p:nvSpPr>
        <p:spPr>
          <a:xfrm>
            <a:off x="7364812" y="761882"/>
            <a:ext cx="1548852" cy="646331"/>
          </a:xfrm>
          <a:prstGeom prst="rect">
            <a:avLst/>
          </a:prstGeom>
          <a:noFill/>
        </p:spPr>
        <p:txBody>
          <a:bodyPr wrap="square" rtlCol="0">
            <a:spAutoFit/>
          </a:bodyPr>
          <a:lstStyle/>
          <a:p>
            <a:pPr algn="ctr"/>
            <a:r>
              <a:rPr lang="en-GB" sz="1800" b="1" dirty="0">
                <a:solidFill>
                  <a:srgbClr val="C00000"/>
                </a:solidFill>
                <a:latin typeface="+mj-lt"/>
              </a:rPr>
              <a:t>Intermediate Outcome</a:t>
            </a:r>
          </a:p>
        </p:txBody>
      </p:sp>
    </p:spTree>
    <p:extLst>
      <p:ext uri="{BB962C8B-B14F-4D97-AF65-F5344CB8AC3E}">
        <p14:creationId xmlns:p14="http://schemas.microsoft.com/office/powerpoint/2010/main" val="3262663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12</a:t>
            </a:fld>
            <a:endParaRPr lang="it-IT" altLang="en-US"/>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graphicFrame>
        <p:nvGraphicFramePr>
          <p:cNvPr id="10" name="Table 9"/>
          <p:cNvGraphicFramePr>
            <a:graphicFrameLocks noGrp="1"/>
          </p:cNvGraphicFramePr>
          <p:nvPr>
            <p:extLst>
              <p:ext uri="{D42A27DB-BD31-4B8C-83A1-F6EECF244321}">
                <p14:modId xmlns:p14="http://schemas.microsoft.com/office/powerpoint/2010/main" val="1972207841"/>
              </p:ext>
            </p:extLst>
          </p:nvPr>
        </p:nvGraphicFramePr>
        <p:xfrm>
          <a:off x="538513" y="2459735"/>
          <a:ext cx="7576787" cy="2971800"/>
        </p:xfrm>
        <a:graphic>
          <a:graphicData uri="http://schemas.openxmlformats.org/drawingml/2006/table">
            <a:tbl>
              <a:tblPr firstRow="1" firstCol="1" bandRow="1">
                <a:tableStyleId>{5C22544A-7EE6-4342-B048-85BDC9FD1C3A}</a:tableStyleId>
              </a:tblPr>
              <a:tblGrid>
                <a:gridCol w="3540201">
                  <a:extLst>
                    <a:ext uri="{9D8B030D-6E8A-4147-A177-3AD203B41FA5}">
                      <a16:colId xmlns="" xmlns:a16="http://schemas.microsoft.com/office/drawing/2014/main" val="20000"/>
                    </a:ext>
                  </a:extLst>
                </a:gridCol>
                <a:gridCol w="991806">
                  <a:extLst>
                    <a:ext uri="{9D8B030D-6E8A-4147-A177-3AD203B41FA5}">
                      <a16:colId xmlns="" xmlns:a16="http://schemas.microsoft.com/office/drawing/2014/main" val="20001"/>
                    </a:ext>
                  </a:extLst>
                </a:gridCol>
                <a:gridCol w="854057">
                  <a:extLst>
                    <a:ext uri="{9D8B030D-6E8A-4147-A177-3AD203B41FA5}">
                      <a16:colId xmlns="" xmlns:a16="http://schemas.microsoft.com/office/drawing/2014/main" val="20002"/>
                    </a:ext>
                  </a:extLst>
                </a:gridCol>
                <a:gridCol w="1143331">
                  <a:extLst>
                    <a:ext uri="{9D8B030D-6E8A-4147-A177-3AD203B41FA5}">
                      <a16:colId xmlns="" xmlns:a16="http://schemas.microsoft.com/office/drawing/2014/main" val="20003"/>
                    </a:ext>
                  </a:extLst>
                </a:gridCol>
                <a:gridCol w="1047392">
                  <a:extLst>
                    <a:ext uri="{9D8B030D-6E8A-4147-A177-3AD203B41FA5}">
                      <a16:colId xmlns="" xmlns:a16="http://schemas.microsoft.com/office/drawing/2014/main" val="20004"/>
                    </a:ext>
                  </a:extLst>
                </a:gridCol>
              </a:tblGrid>
              <a:tr h="746011">
                <a:tc rowSpan="2">
                  <a:txBody>
                    <a:bodyPr/>
                    <a:lstStyle/>
                    <a:p>
                      <a:pPr algn="ctr">
                        <a:lnSpc>
                          <a:spcPct val="107000"/>
                        </a:lnSpc>
                        <a:spcAft>
                          <a:spcPts val="800"/>
                        </a:spcAft>
                      </a:pPr>
                      <a:r>
                        <a:rPr lang="en-GB" sz="2600" dirty="0">
                          <a:effectLst/>
                        </a:rPr>
                        <a:t>Publication</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800"/>
                        </a:spcAft>
                      </a:pPr>
                      <a:r>
                        <a:rPr lang="en-GB" sz="2200" dirty="0">
                          <a:effectLst/>
                        </a:rPr>
                        <a:t>Reference estimates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gridSpan="2">
                  <a:txBody>
                    <a:bodyPr/>
                    <a:lstStyle/>
                    <a:p>
                      <a:pPr algn="ctr">
                        <a:lnSpc>
                          <a:spcPct val="107000"/>
                        </a:lnSpc>
                        <a:spcAft>
                          <a:spcPts val="800"/>
                        </a:spcAft>
                      </a:pPr>
                      <a:r>
                        <a:rPr lang="en-GB" sz="2200" dirty="0">
                          <a:effectLst/>
                        </a:rPr>
                        <a:t>Academic </a:t>
                      </a:r>
                      <a:endParaRPr lang="en-GB" sz="2200" dirty="0" smtClean="0">
                        <a:effectLst/>
                      </a:endParaRPr>
                    </a:p>
                    <a:p>
                      <a:pPr algn="ctr">
                        <a:lnSpc>
                          <a:spcPct val="107000"/>
                        </a:lnSpc>
                        <a:spcAft>
                          <a:spcPts val="800"/>
                        </a:spcAft>
                      </a:pPr>
                      <a:r>
                        <a:rPr lang="en-GB" sz="2200" dirty="0" smtClean="0">
                          <a:effectLst/>
                        </a:rPr>
                        <a:t>citations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extLst>
                  <a:ext uri="{0D108BD9-81ED-4DB2-BD59-A6C34878D82A}">
                    <a16:rowId xmlns="" xmlns:a16="http://schemas.microsoft.com/office/drawing/2014/main" val="10000"/>
                  </a:ext>
                </a:extLst>
              </a:tr>
              <a:tr h="476334">
                <a:tc vMerge="1">
                  <a:txBody>
                    <a:bodyPr/>
                    <a:lstStyle/>
                    <a:p>
                      <a:endParaRPr lang="es-ES"/>
                    </a:p>
                  </a:txBody>
                  <a:tcPr/>
                </a:tc>
                <a:tc>
                  <a:txBody>
                    <a:bodyPr/>
                    <a:lstStyle/>
                    <a:p>
                      <a:pPr algn="r">
                        <a:lnSpc>
                          <a:spcPct val="107000"/>
                        </a:lnSpc>
                        <a:spcAft>
                          <a:spcPts val="800"/>
                        </a:spcAft>
                      </a:pPr>
                      <a:r>
                        <a:rPr lang="en-GB" sz="2200" dirty="0">
                          <a:effectLst/>
                        </a:rPr>
                        <a:t>Links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Web sites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Google scholar</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Scopus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76334">
                <a:tc>
                  <a:txBody>
                    <a:bodyPr/>
                    <a:lstStyle/>
                    <a:p>
                      <a:pPr algn="just">
                        <a:lnSpc>
                          <a:spcPct val="107000"/>
                        </a:lnSpc>
                        <a:spcAft>
                          <a:spcPts val="800"/>
                        </a:spcAft>
                      </a:pPr>
                      <a:r>
                        <a:rPr lang="en-GB" sz="2200" dirty="0">
                          <a:effectLst/>
                        </a:rPr>
                        <a:t>FAO State of Food and Agriculture </a:t>
                      </a:r>
                      <a:r>
                        <a:rPr lang="en-GB" sz="2200" dirty="0" smtClean="0">
                          <a:effectLst/>
                        </a:rPr>
                        <a:t>2010-11 Gender</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786</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a:effectLst/>
                        </a:rPr>
                        <a:t>353</a:t>
                      </a:r>
                      <a:endParaRPr lang="es-E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4</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20</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76334">
                <a:tc>
                  <a:txBody>
                    <a:bodyPr/>
                    <a:lstStyle/>
                    <a:p>
                      <a:pPr algn="just">
                        <a:lnSpc>
                          <a:spcPct val="107000"/>
                        </a:lnSpc>
                        <a:spcAft>
                          <a:spcPts val="800"/>
                        </a:spcAft>
                      </a:pPr>
                      <a:r>
                        <a:rPr lang="en-GB" sz="2200" dirty="0">
                          <a:effectLst/>
                        </a:rPr>
                        <a:t>World Bank 2012 World Development </a:t>
                      </a:r>
                      <a:r>
                        <a:rPr lang="en-GB" sz="2200" dirty="0" smtClean="0">
                          <a:effectLst/>
                        </a:rPr>
                        <a:t>Report Gender</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a:effectLst/>
                        </a:rPr>
                        <a:t>938</a:t>
                      </a:r>
                      <a:endParaRPr lang="es-E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a:effectLst/>
                        </a:rPr>
                        <a:t>427</a:t>
                      </a:r>
                      <a:endParaRPr lang="es-E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a:effectLst/>
                        </a:rPr>
                        <a:t>19</a:t>
                      </a:r>
                      <a:endParaRPr lang="es-E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2200" dirty="0">
                          <a:effectLst/>
                        </a:rPr>
                        <a:t>134</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11" name="Rectangle 10"/>
          <p:cNvSpPr/>
          <p:nvPr/>
        </p:nvSpPr>
        <p:spPr>
          <a:xfrm>
            <a:off x="538513" y="1690294"/>
            <a:ext cx="8041822" cy="769441"/>
          </a:xfrm>
          <a:prstGeom prst="rect">
            <a:avLst/>
          </a:prstGeom>
        </p:spPr>
        <p:txBody>
          <a:bodyPr wrap="square">
            <a:spAutoFit/>
          </a:bodyPr>
          <a:lstStyle/>
          <a:p>
            <a:r>
              <a:rPr lang="en-GB" sz="2200" b="1" dirty="0">
                <a:latin typeface="Calibri" panose="020F0502020204030204" pitchFamily="34" charset="0"/>
                <a:ea typeface="Calibri" panose="020F0502020204030204" pitchFamily="34" charset="0"/>
                <a:cs typeface="Times New Roman" panose="02020603050405020304" pitchFamily="18" charset="0"/>
              </a:rPr>
              <a:t>Estimated references and citations for SOFA and the World Development Report </a:t>
            </a:r>
            <a:endParaRPr lang="es-ES" sz="2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Footer Placeholder 3"/>
          <p:cNvSpPr txBox="1">
            <a:spLocks/>
          </p:cNvSpPr>
          <p:nvPr/>
        </p:nvSpPr>
        <p:spPr>
          <a:xfrm>
            <a:off x="3211863"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dirty="0"/>
              <a:t>12</a:t>
            </a:r>
            <a:r>
              <a:rPr lang="en-GB" altLang="en-US" baseline="30000" dirty="0"/>
              <a:t>th</a:t>
            </a:r>
            <a:r>
              <a:rPr lang="en-GB" altLang="en-US" dirty="0"/>
              <a:t> EES Biennial Conference 2016</a:t>
            </a:r>
            <a:endParaRPr lang="it-IT" altLang="en-US" dirty="0"/>
          </a:p>
        </p:txBody>
      </p:sp>
      <p:sp>
        <p:nvSpPr>
          <p:cNvPr id="14" name="Title 1"/>
          <p:cNvSpPr txBox="1">
            <a:spLocks/>
          </p:cNvSpPr>
          <p:nvPr/>
        </p:nvSpPr>
        <p:spPr bwMode="auto">
          <a:xfrm>
            <a:off x="438274" y="1170062"/>
            <a:ext cx="8242300" cy="442558"/>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a:solidFill>
                  <a:schemeClr val="accent1"/>
                </a:solidFill>
                <a:latin typeface="+mj-lt"/>
                <a:ea typeface="+mj-ea"/>
                <a:cs typeface="+mj-cs"/>
              </a:defRPr>
            </a:lvl1pPr>
            <a:lvl2pPr algn="ctr" rtl="0" eaLnBrk="0" fontAlgn="base" hangingPunct="0">
              <a:spcBef>
                <a:spcPct val="0"/>
              </a:spcBef>
              <a:spcAft>
                <a:spcPct val="0"/>
              </a:spcAft>
              <a:defRPr sz="4400" b="1">
                <a:solidFill>
                  <a:schemeClr val="accent1"/>
                </a:solidFill>
                <a:latin typeface="Calibri" pitchFamily="34" charset="0"/>
              </a:defRPr>
            </a:lvl2pPr>
            <a:lvl3pPr algn="ctr" rtl="0" eaLnBrk="0" fontAlgn="base" hangingPunct="0">
              <a:spcBef>
                <a:spcPct val="0"/>
              </a:spcBef>
              <a:spcAft>
                <a:spcPct val="0"/>
              </a:spcAft>
              <a:defRPr sz="4400" b="1">
                <a:solidFill>
                  <a:schemeClr val="accent1"/>
                </a:solidFill>
                <a:latin typeface="Calibri" pitchFamily="34" charset="0"/>
              </a:defRPr>
            </a:lvl3pPr>
            <a:lvl4pPr algn="ctr" rtl="0" eaLnBrk="0" fontAlgn="base" hangingPunct="0">
              <a:spcBef>
                <a:spcPct val="0"/>
              </a:spcBef>
              <a:spcAft>
                <a:spcPct val="0"/>
              </a:spcAft>
              <a:defRPr sz="4400" b="1">
                <a:solidFill>
                  <a:schemeClr val="accent1"/>
                </a:solidFill>
                <a:latin typeface="Calibri" pitchFamily="34" charset="0"/>
              </a:defRPr>
            </a:lvl4pPr>
            <a:lvl5pPr algn="ctr" rtl="0" eaLnBrk="0" fontAlgn="base" hangingPunct="0">
              <a:spcBef>
                <a:spcPct val="0"/>
              </a:spcBef>
              <a:spcAft>
                <a:spcPct val="0"/>
              </a:spcAft>
              <a:defRPr sz="4400" b="1">
                <a:solidFill>
                  <a:schemeClr val="accent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dirty="0" err="1" smtClean="0">
                <a:solidFill>
                  <a:schemeClr val="accent2"/>
                </a:solidFill>
              </a:rPr>
              <a:t>Cybermetric</a:t>
            </a:r>
            <a:r>
              <a:rPr lang="en-US" sz="2800" dirty="0" smtClean="0">
                <a:solidFill>
                  <a:schemeClr val="accent2"/>
                </a:solidFill>
              </a:rPr>
              <a:t> Analysis</a:t>
            </a:r>
            <a:endParaRPr lang="en-US" sz="2800" dirty="0">
              <a:solidFill>
                <a:schemeClr val="accent2"/>
              </a:solidFill>
            </a:endParaRPr>
          </a:p>
        </p:txBody>
      </p:sp>
      <p:sp>
        <p:nvSpPr>
          <p:cNvPr id="8" name="Rectangle 7"/>
          <p:cNvSpPr/>
          <p:nvPr/>
        </p:nvSpPr>
        <p:spPr>
          <a:xfrm>
            <a:off x="457200" y="5509235"/>
            <a:ext cx="8041822" cy="430887"/>
          </a:xfrm>
          <a:prstGeom prst="rect">
            <a:avLst/>
          </a:prstGeom>
        </p:spPr>
        <p:txBody>
          <a:bodyPr wrap="square">
            <a:spAutoFit/>
          </a:bodyPr>
          <a:lstStyle/>
          <a:p>
            <a:endParaRPr lang="es-ES" sz="2200" b="1"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16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13</a:t>
            </a:fld>
            <a:endParaRPr lang="it-IT" altLang="en-US"/>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7" name="Footer Placeholder 3"/>
          <p:cNvSpPr>
            <a:spLocks noGrp="1"/>
          </p:cNvSpPr>
          <p:nvPr>
            <p:ph type="ftr" sz="quarter" idx="10"/>
          </p:nvPr>
        </p:nvSpPr>
        <p:spPr>
          <a:xfrm>
            <a:off x="2969078" y="6356350"/>
            <a:ext cx="2895600" cy="365125"/>
          </a:xfrm>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pic>
        <p:nvPicPr>
          <p:cNvPr id="8" name="Picture 7" descr="SOFA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3725" y="1024760"/>
            <a:ext cx="5002448" cy="5220920"/>
          </a:xfrm>
          <a:prstGeom prst="rect">
            <a:avLst/>
          </a:prstGeom>
          <a:noFill/>
          <a:ln>
            <a:noFill/>
          </a:ln>
          <a:effectLst/>
        </p:spPr>
      </p:pic>
      <p:sp>
        <p:nvSpPr>
          <p:cNvPr id="9" name="Rectangle 8"/>
          <p:cNvSpPr/>
          <p:nvPr/>
        </p:nvSpPr>
        <p:spPr>
          <a:xfrm>
            <a:off x="457200" y="1220621"/>
            <a:ext cx="3445329" cy="1569660"/>
          </a:xfrm>
          <a:prstGeom prst="rect">
            <a:avLst/>
          </a:prstGeom>
        </p:spPr>
        <p:txBody>
          <a:bodyPr wrap="square">
            <a:spAutoFit/>
          </a:bodyPr>
          <a:lstStyle/>
          <a:p>
            <a:r>
              <a:rPr lang="en-GB" b="1" dirty="0">
                <a:latin typeface="Calibri" panose="020F0502020204030204" pitchFamily="34" charset="0"/>
                <a:ea typeface="Calibri" panose="020F0502020204030204" pitchFamily="34" charset="0"/>
                <a:cs typeface="Times New Roman" panose="02020603050405020304" pitchFamily="18" charset="0"/>
              </a:rPr>
              <a:t>Web community of the FAO publication “State of Food and Agriculture” publication </a:t>
            </a:r>
            <a:endParaRPr lang="es-ES" dirty="0"/>
          </a:p>
        </p:txBody>
      </p:sp>
    </p:spTree>
    <p:extLst>
      <p:ext uri="{BB962C8B-B14F-4D97-AF65-F5344CB8AC3E}">
        <p14:creationId xmlns:p14="http://schemas.microsoft.com/office/powerpoint/2010/main" val="1315685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1747545"/>
            <a:ext cx="8229600" cy="3951125"/>
          </a:xfrm>
        </p:spPr>
        <p:txBody>
          <a:bodyPr/>
          <a:lstStyle/>
          <a:p>
            <a:pPr>
              <a:buClr>
                <a:schemeClr val="accent2"/>
              </a:buClr>
              <a:buFont typeface="Wingdings" panose="05000000000000000000" pitchFamily="2" charset="2"/>
              <a:buChar char="§"/>
            </a:pPr>
            <a:r>
              <a:rPr lang="es-MX" sz="3000" dirty="0" err="1">
                <a:latin typeface="+mj-lt"/>
                <a:ea typeface="+mj-ea"/>
                <a:cs typeface="+mj-cs"/>
              </a:rPr>
              <a:t>Reassembling</a:t>
            </a:r>
            <a:r>
              <a:rPr lang="es-MX" sz="3000" dirty="0">
                <a:latin typeface="+mj-lt"/>
                <a:ea typeface="+mj-ea"/>
                <a:cs typeface="+mj-cs"/>
              </a:rPr>
              <a:t> </a:t>
            </a:r>
            <a:r>
              <a:rPr lang="es-MX" sz="3000" dirty="0" err="1">
                <a:latin typeface="+mj-lt"/>
                <a:ea typeface="+mj-ea"/>
                <a:cs typeface="+mj-cs"/>
              </a:rPr>
              <a:t>into</a:t>
            </a:r>
            <a:r>
              <a:rPr lang="es-MX" sz="3000" dirty="0">
                <a:latin typeface="+mj-lt"/>
                <a:ea typeface="+mj-ea"/>
                <a:cs typeface="+mj-cs"/>
              </a:rPr>
              <a:t> a </a:t>
            </a:r>
            <a:r>
              <a:rPr lang="es-MX" sz="3000" dirty="0" err="1">
                <a:latin typeface="+mj-lt"/>
                <a:ea typeface="+mj-ea"/>
                <a:cs typeface="+mj-cs"/>
              </a:rPr>
              <a:t>whole</a:t>
            </a:r>
            <a:r>
              <a:rPr lang="es-MX" sz="3000" dirty="0">
                <a:latin typeface="+mj-lt"/>
                <a:ea typeface="+mj-ea"/>
                <a:cs typeface="+mj-cs"/>
              </a:rPr>
              <a:t> </a:t>
            </a:r>
            <a:r>
              <a:rPr lang="es-MX" sz="3000" dirty="0" smtClean="0">
                <a:latin typeface="+mj-lt"/>
                <a:ea typeface="+mj-ea"/>
                <a:cs typeface="+mj-cs"/>
              </a:rPr>
              <a:t>(2 </a:t>
            </a:r>
            <a:r>
              <a:rPr lang="es-MX" sz="3000" dirty="0" err="1" smtClean="0">
                <a:latin typeface="+mj-lt"/>
                <a:ea typeface="+mj-ea"/>
                <a:cs typeface="+mj-cs"/>
              </a:rPr>
              <a:t>levels</a:t>
            </a:r>
            <a:r>
              <a:rPr lang="es-MX" sz="3000" dirty="0" smtClean="0">
                <a:latin typeface="+mj-lt"/>
                <a:ea typeface="+mj-ea"/>
                <a:cs typeface="+mj-cs"/>
              </a:rPr>
              <a:t>)</a:t>
            </a:r>
            <a:endParaRPr lang="es-MX" sz="3000" dirty="0">
              <a:latin typeface="+mj-lt"/>
              <a:ea typeface="+mj-ea"/>
              <a:cs typeface="+mj-cs"/>
            </a:endParaRPr>
          </a:p>
          <a:p>
            <a:pPr>
              <a:buClr>
                <a:schemeClr val="accent2"/>
              </a:buClr>
              <a:buFont typeface="Wingdings" panose="05000000000000000000" pitchFamily="2" charset="2"/>
              <a:buChar char="§"/>
            </a:pPr>
            <a:r>
              <a:rPr lang="es-MX" sz="3000" dirty="0" err="1" smtClean="0">
                <a:solidFill>
                  <a:schemeClr val="accent1"/>
                </a:solidFill>
                <a:latin typeface="+mj-lt"/>
                <a:ea typeface="+mj-ea"/>
                <a:cs typeface="+mj-cs"/>
              </a:rPr>
              <a:t>Sectoral</a:t>
            </a:r>
            <a:r>
              <a:rPr lang="es-MX" sz="3000" dirty="0" smtClean="0">
                <a:solidFill>
                  <a:schemeClr val="accent1"/>
                </a:solidFill>
                <a:latin typeface="+mj-lt"/>
                <a:ea typeface="+mj-ea"/>
                <a:cs typeface="+mj-cs"/>
              </a:rPr>
              <a:t> </a:t>
            </a:r>
            <a:r>
              <a:rPr lang="es-MX" sz="3000" dirty="0" err="1" smtClean="0">
                <a:solidFill>
                  <a:schemeClr val="accent1"/>
                </a:solidFill>
                <a:latin typeface="+mj-lt"/>
                <a:ea typeface="+mj-ea"/>
                <a:cs typeface="+mj-cs"/>
              </a:rPr>
              <a:t>assessments</a:t>
            </a:r>
            <a:r>
              <a:rPr lang="es-MX" sz="3000" dirty="0" smtClean="0">
                <a:latin typeface="+mj-lt"/>
                <a:ea typeface="+mj-ea"/>
                <a:cs typeface="+mj-cs"/>
              </a:rPr>
              <a:t>: </a:t>
            </a:r>
            <a:r>
              <a:rPr lang="es-MX" sz="3000" dirty="0" err="1" smtClean="0">
                <a:latin typeface="+mj-lt"/>
                <a:ea typeface="+mj-ea"/>
                <a:cs typeface="+mj-cs"/>
              </a:rPr>
              <a:t>Common</a:t>
            </a:r>
            <a:r>
              <a:rPr lang="es-MX" sz="3000" dirty="0" smtClean="0">
                <a:latin typeface="+mj-lt"/>
                <a:ea typeface="+mj-ea"/>
                <a:cs typeface="+mj-cs"/>
              </a:rPr>
              <a:t> </a:t>
            </a:r>
            <a:r>
              <a:rPr lang="es-MX" sz="3000" dirty="0" err="1">
                <a:latin typeface="+mj-lt"/>
                <a:ea typeface="+mj-ea"/>
                <a:cs typeface="+mj-cs"/>
              </a:rPr>
              <a:t>checklist</a:t>
            </a:r>
            <a:r>
              <a:rPr lang="es-MX" sz="3000" dirty="0">
                <a:latin typeface="+mj-lt"/>
                <a:ea typeface="+mj-ea"/>
                <a:cs typeface="+mj-cs"/>
              </a:rPr>
              <a:t> and </a:t>
            </a:r>
            <a:r>
              <a:rPr lang="es-MX" sz="3000" dirty="0" err="1">
                <a:latin typeface="+mj-lt"/>
                <a:ea typeface="+mj-ea"/>
                <a:cs typeface="+mj-cs"/>
              </a:rPr>
              <a:t>matrix</a:t>
            </a:r>
            <a:r>
              <a:rPr lang="es-MX" sz="3000" dirty="0">
                <a:latin typeface="+mj-lt"/>
                <a:ea typeface="+mj-ea"/>
                <a:cs typeface="+mj-cs"/>
              </a:rPr>
              <a:t> to </a:t>
            </a:r>
            <a:r>
              <a:rPr lang="es-MX" sz="3000" dirty="0" err="1">
                <a:latin typeface="+mj-lt"/>
                <a:ea typeface="+mj-ea"/>
                <a:cs typeface="+mj-cs"/>
              </a:rPr>
              <a:t>synthesize</a:t>
            </a:r>
            <a:r>
              <a:rPr lang="es-MX" sz="3000" dirty="0">
                <a:latin typeface="+mj-lt"/>
                <a:ea typeface="+mj-ea"/>
                <a:cs typeface="+mj-cs"/>
              </a:rPr>
              <a:t> </a:t>
            </a:r>
            <a:r>
              <a:rPr lang="es-MX" sz="3000" dirty="0" err="1">
                <a:latin typeface="+mj-lt"/>
                <a:ea typeface="+mj-ea"/>
                <a:cs typeface="+mj-cs"/>
              </a:rPr>
              <a:t>information</a:t>
            </a:r>
            <a:r>
              <a:rPr lang="es-MX" sz="3000" dirty="0">
                <a:latin typeface="+mj-lt"/>
                <a:ea typeface="+mj-ea"/>
                <a:cs typeface="+mj-cs"/>
              </a:rPr>
              <a:t> </a:t>
            </a:r>
            <a:r>
              <a:rPr lang="es-MX" sz="3000" dirty="0" err="1">
                <a:latin typeface="+mj-lt"/>
                <a:ea typeface="+mj-ea"/>
                <a:cs typeface="+mj-cs"/>
              </a:rPr>
              <a:t>from</a:t>
            </a:r>
            <a:r>
              <a:rPr lang="es-MX" sz="3000" dirty="0">
                <a:latin typeface="+mj-lt"/>
                <a:ea typeface="+mj-ea"/>
                <a:cs typeface="+mj-cs"/>
              </a:rPr>
              <a:t> case </a:t>
            </a:r>
            <a:r>
              <a:rPr lang="es-MX" sz="3000" dirty="0" err="1">
                <a:latin typeface="+mj-lt"/>
                <a:ea typeface="+mj-ea"/>
                <a:cs typeface="+mj-cs"/>
              </a:rPr>
              <a:t>studies</a:t>
            </a:r>
            <a:r>
              <a:rPr lang="es-MX" sz="3000" dirty="0">
                <a:latin typeface="+mj-lt"/>
                <a:ea typeface="+mj-ea"/>
                <a:cs typeface="+mj-cs"/>
              </a:rPr>
              <a:t> and </a:t>
            </a:r>
            <a:r>
              <a:rPr lang="es-MX" sz="3000" dirty="0" err="1">
                <a:latin typeface="+mj-lt"/>
                <a:ea typeface="+mj-ea"/>
                <a:cs typeface="+mj-cs"/>
              </a:rPr>
              <a:t>identify</a:t>
            </a:r>
            <a:r>
              <a:rPr lang="es-MX" sz="3000" dirty="0">
                <a:latin typeface="+mj-lt"/>
                <a:ea typeface="+mj-ea"/>
                <a:cs typeface="+mj-cs"/>
              </a:rPr>
              <a:t> </a:t>
            </a:r>
            <a:r>
              <a:rPr lang="es-MX" sz="3000" dirty="0" err="1">
                <a:latin typeface="+mj-lt"/>
                <a:ea typeface="+mj-ea"/>
                <a:cs typeface="+mj-cs"/>
              </a:rPr>
              <a:t>common</a:t>
            </a:r>
            <a:r>
              <a:rPr lang="es-MX" sz="3000" dirty="0">
                <a:latin typeface="+mj-lt"/>
                <a:ea typeface="+mj-ea"/>
                <a:cs typeface="+mj-cs"/>
              </a:rPr>
              <a:t> </a:t>
            </a:r>
            <a:r>
              <a:rPr lang="es-MX" sz="3000" dirty="0" err="1" smtClean="0">
                <a:latin typeface="+mj-lt"/>
                <a:ea typeface="+mj-ea"/>
                <a:cs typeface="+mj-cs"/>
              </a:rPr>
              <a:t>findings</a:t>
            </a:r>
            <a:r>
              <a:rPr lang="es-MX" sz="3000" dirty="0" smtClean="0">
                <a:latin typeface="+mj-lt"/>
                <a:ea typeface="+mj-ea"/>
                <a:cs typeface="+mj-cs"/>
              </a:rPr>
              <a:t> </a:t>
            </a:r>
            <a:r>
              <a:rPr lang="es-MX" sz="3000" dirty="0" err="1" smtClean="0">
                <a:latin typeface="+mj-lt"/>
                <a:ea typeface="+mj-ea"/>
                <a:cs typeface="+mj-cs"/>
              </a:rPr>
              <a:t>by</a:t>
            </a:r>
            <a:r>
              <a:rPr lang="es-MX" sz="3000" dirty="0" smtClean="0">
                <a:latin typeface="+mj-lt"/>
                <a:ea typeface="+mj-ea"/>
                <a:cs typeface="+mj-cs"/>
              </a:rPr>
              <a:t> </a:t>
            </a:r>
            <a:r>
              <a:rPr lang="es-MX" sz="3000" dirty="0" err="1" smtClean="0">
                <a:latin typeface="+mj-lt"/>
                <a:ea typeface="+mj-ea"/>
                <a:cs typeface="+mj-cs"/>
              </a:rPr>
              <a:t>evaluation</a:t>
            </a:r>
            <a:r>
              <a:rPr lang="es-MX" sz="3000" dirty="0" smtClean="0">
                <a:latin typeface="+mj-lt"/>
                <a:ea typeface="+mj-ea"/>
                <a:cs typeface="+mj-cs"/>
              </a:rPr>
              <a:t> </a:t>
            </a:r>
            <a:r>
              <a:rPr lang="es-MX" sz="3000" dirty="0" err="1" smtClean="0">
                <a:latin typeface="+mj-lt"/>
                <a:ea typeface="+mj-ea"/>
                <a:cs typeface="+mj-cs"/>
              </a:rPr>
              <a:t>question</a:t>
            </a:r>
            <a:endParaRPr lang="es-MX" sz="3000" dirty="0" smtClean="0">
              <a:latin typeface="+mj-lt"/>
              <a:ea typeface="+mj-ea"/>
              <a:cs typeface="+mj-cs"/>
            </a:endParaRPr>
          </a:p>
          <a:p>
            <a:pPr>
              <a:buClr>
                <a:schemeClr val="accent2"/>
              </a:buClr>
              <a:buFont typeface="Wingdings" panose="05000000000000000000" pitchFamily="2" charset="2"/>
              <a:buChar char="§"/>
            </a:pPr>
            <a:r>
              <a:rPr lang="es-MX" sz="3000" dirty="0" smtClean="0">
                <a:solidFill>
                  <a:schemeClr val="accent1"/>
                </a:solidFill>
                <a:latin typeface="+mj-lt"/>
                <a:ea typeface="+mj-ea"/>
                <a:cs typeface="+mj-cs"/>
              </a:rPr>
              <a:t>Final </a:t>
            </a:r>
            <a:r>
              <a:rPr lang="es-MX" sz="3000" dirty="0" err="1" smtClean="0">
                <a:solidFill>
                  <a:schemeClr val="accent1"/>
                </a:solidFill>
                <a:latin typeface="+mj-lt"/>
                <a:ea typeface="+mj-ea"/>
                <a:cs typeface="+mj-cs"/>
              </a:rPr>
              <a:t>evaluation</a:t>
            </a:r>
            <a:r>
              <a:rPr lang="es-MX" sz="3000" dirty="0" smtClean="0">
                <a:solidFill>
                  <a:schemeClr val="accent1"/>
                </a:solidFill>
                <a:latin typeface="+mj-lt"/>
                <a:ea typeface="+mj-ea"/>
                <a:cs typeface="+mj-cs"/>
              </a:rPr>
              <a:t> </a:t>
            </a:r>
            <a:r>
              <a:rPr lang="es-MX" sz="3000" dirty="0" err="1" smtClean="0">
                <a:solidFill>
                  <a:schemeClr val="accent1"/>
                </a:solidFill>
                <a:latin typeface="+mj-lt"/>
                <a:ea typeface="+mj-ea"/>
                <a:cs typeface="+mj-cs"/>
              </a:rPr>
              <a:t>report</a:t>
            </a:r>
            <a:r>
              <a:rPr lang="es-MX" sz="3000" dirty="0" smtClean="0">
                <a:solidFill>
                  <a:schemeClr val="accent1"/>
                </a:solidFill>
                <a:latin typeface="+mj-lt"/>
                <a:ea typeface="+mj-ea"/>
                <a:cs typeface="+mj-cs"/>
              </a:rPr>
              <a:t>: </a:t>
            </a:r>
            <a:r>
              <a:rPr lang="es-MX" sz="3000" dirty="0" err="1" smtClean="0">
                <a:latin typeface="+mj-lt"/>
                <a:ea typeface="+mj-ea"/>
                <a:cs typeface="+mj-cs"/>
              </a:rPr>
              <a:t>Attempt</a:t>
            </a:r>
            <a:r>
              <a:rPr lang="es-MX" sz="3000" dirty="0" smtClean="0">
                <a:latin typeface="+mj-lt"/>
                <a:ea typeface="+mj-ea"/>
                <a:cs typeface="+mj-cs"/>
              </a:rPr>
              <a:t> </a:t>
            </a:r>
            <a:r>
              <a:rPr lang="es-MX" sz="3000" dirty="0">
                <a:latin typeface="+mj-lt"/>
                <a:ea typeface="+mj-ea"/>
                <a:cs typeface="+mj-cs"/>
              </a:rPr>
              <a:t>to </a:t>
            </a:r>
            <a:r>
              <a:rPr lang="es-MX" sz="3000" dirty="0" err="1">
                <a:latin typeface="+mj-lt"/>
                <a:ea typeface="+mj-ea"/>
                <a:cs typeface="+mj-cs"/>
              </a:rPr>
              <a:t>draw</a:t>
            </a:r>
            <a:r>
              <a:rPr lang="es-MX" sz="3000" dirty="0">
                <a:latin typeface="+mj-lt"/>
                <a:ea typeface="+mj-ea"/>
                <a:cs typeface="+mj-cs"/>
              </a:rPr>
              <a:t> </a:t>
            </a:r>
            <a:r>
              <a:rPr lang="es-MX" sz="3000" dirty="0" err="1">
                <a:latin typeface="+mj-lt"/>
                <a:ea typeface="+mj-ea"/>
                <a:cs typeface="+mj-cs"/>
              </a:rPr>
              <a:t>generic</a:t>
            </a:r>
            <a:r>
              <a:rPr lang="es-MX" sz="3000" dirty="0">
                <a:latin typeface="+mj-lt"/>
                <a:ea typeface="+mj-ea"/>
                <a:cs typeface="+mj-cs"/>
              </a:rPr>
              <a:t> </a:t>
            </a:r>
            <a:r>
              <a:rPr lang="es-MX" sz="3000" dirty="0" err="1">
                <a:latin typeface="+mj-lt"/>
                <a:ea typeface="+mj-ea"/>
                <a:cs typeface="+mj-cs"/>
              </a:rPr>
              <a:t>findings</a:t>
            </a:r>
            <a:r>
              <a:rPr lang="es-MX" sz="3000" dirty="0">
                <a:latin typeface="+mj-lt"/>
                <a:ea typeface="+mj-ea"/>
                <a:cs typeface="+mj-cs"/>
              </a:rPr>
              <a:t> </a:t>
            </a:r>
            <a:r>
              <a:rPr lang="es-MX" sz="3000" dirty="0" err="1" smtClean="0">
                <a:latin typeface="+mj-lt"/>
                <a:ea typeface="+mj-ea"/>
                <a:cs typeface="+mj-cs"/>
              </a:rPr>
              <a:t>that</a:t>
            </a:r>
            <a:r>
              <a:rPr lang="es-MX" sz="3000" dirty="0" smtClean="0">
                <a:latin typeface="+mj-lt"/>
                <a:ea typeface="+mj-ea"/>
                <a:cs typeface="+mj-cs"/>
              </a:rPr>
              <a:t> </a:t>
            </a:r>
            <a:r>
              <a:rPr lang="es-MX" sz="3000" dirty="0" err="1" smtClean="0">
                <a:latin typeface="+mj-lt"/>
                <a:ea typeface="+mj-ea"/>
                <a:cs typeface="+mj-cs"/>
              </a:rPr>
              <a:t>respond</a:t>
            </a:r>
            <a:r>
              <a:rPr lang="es-MX" sz="3000" dirty="0" smtClean="0">
                <a:latin typeface="+mj-lt"/>
                <a:ea typeface="+mj-ea"/>
                <a:cs typeface="+mj-cs"/>
              </a:rPr>
              <a:t> to </a:t>
            </a:r>
            <a:r>
              <a:rPr lang="es-MX" sz="3000" dirty="0" err="1" smtClean="0">
                <a:latin typeface="+mj-lt"/>
                <a:ea typeface="+mj-ea"/>
                <a:cs typeface="+mj-cs"/>
              </a:rPr>
              <a:t>key</a:t>
            </a:r>
            <a:r>
              <a:rPr lang="es-MX" sz="3000" dirty="0" smtClean="0">
                <a:latin typeface="+mj-lt"/>
                <a:ea typeface="+mj-ea"/>
                <a:cs typeface="+mj-cs"/>
              </a:rPr>
              <a:t> </a:t>
            </a:r>
            <a:r>
              <a:rPr lang="es-MX" sz="3000" dirty="0" err="1" smtClean="0">
                <a:latin typeface="+mj-lt"/>
                <a:ea typeface="+mj-ea"/>
                <a:cs typeface="+mj-cs"/>
              </a:rPr>
              <a:t>evaluation</a:t>
            </a:r>
            <a:r>
              <a:rPr lang="es-MX" sz="3000" dirty="0" smtClean="0">
                <a:latin typeface="+mj-lt"/>
                <a:ea typeface="+mj-ea"/>
                <a:cs typeface="+mj-cs"/>
              </a:rPr>
              <a:t> </a:t>
            </a:r>
            <a:r>
              <a:rPr lang="es-MX" sz="3000" dirty="0" err="1" smtClean="0">
                <a:latin typeface="+mj-lt"/>
                <a:ea typeface="+mj-ea"/>
                <a:cs typeface="+mj-cs"/>
              </a:rPr>
              <a:t>questions</a:t>
            </a:r>
            <a:r>
              <a:rPr lang="es-MX" sz="3000" dirty="0" smtClean="0">
                <a:latin typeface="+mj-lt"/>
                <a:ea typeface="+mj-ea"/>
                <a:cs typeface="+mj-cs"/>
              </a:rPr>
              <a:t> (</a:t>
            </a:r>
            <a:r>
              <a:rPr lang="es-MX" sz="3000" dirty="0" err="1" smtClean="0">
                <a:latin typeface="+mj-lt"/>
                <a:ea typeface="+mj-ea"/>
                <a:cs typeface="+mj-cs"/>
              </a:rPr>
              <a:t>relevance</a:t>
            </a:r>
            <a:r>
              <a:rPr lang="es-MX" sz="3000" dirty="0">
                <a:latin typeface="+mj-lt"/>
                <a:ea typeface="+mj-ea"/>
                <a:cs typeface="+mj-cs"/>
              </a:rPr>
              <a:t>, use and </a:t>
            </a:r>
            <a:r>
              <a:rPr lang="es-MX" sz="3000" dirty="0" err="1">
                <a:latin typeface="+mj-lt"/>
                <a:ea typeface="+mj-ea"/>
                <a:cs typeface="+mj-cs"/>
              </a:rPr>
              <a:t>efficiency</a:t>
            </a:r>
            <a:r>
              <a:rPr lang="es-MX" sz="3000" dirty="0">
                <a:latin typeface="+mj-lt"/>
                <a:ea typeface="+mj-ea"/>
                <a:cs typeface="+mj-cs"/>
              </a:rPr>
              <a:t> of </a:t>
            </a:r>
            <a:r>
              <a:rPr lang="es-MX" sz="3000" dirty="0" err="1">
                <a:latin typeface="+mj-lt"/>
                <a:ea typeface="+mj-ea"/>
                <a:cs typeface="+mj-cs"/>
              </a:rPr>
              <a:t>FAO’s</a:t>
            </a:r>
            <a:r>
              <a:rPr lang="es-MX" sz="3000" dirty="0">
                <a:latin typeface="+mj-lt"/>
                <a:ea typeface="+mj-ea"/>
                <a:cs typeface="+mj-cs"/>
              </a:rPr>
              <a:t> </a:t>
            </a:r>
            <a:r>
              <a:rPr lang="es-MX" sz="3000" dirty="0" err="1">
                <a:latin typeface="+mj-lt"/>
                <a:ea typeface="+mj-ea"/>
                <a:cs typeface="+mj-cs"/>
              </a:rPr>
              <a:t>knowledge</a:t>
            </a:r>
            <a:r>
              <a:rPr lang="es-MX" sz="3000" dirty="0">
                <a:latin typeface="+mj-lt"/>
                <a:ea typeface="+mj-ea"/>
                <a:cs typeface="+mj-cs"/>
              </a:rPr>
              <a:t> </a:t>
            </a:r>
            <a:r>
              <a:rPr lang="es-MX" sz="3000" dirty="0" err="1">
                <a:latin typeface="+mj-lt"/>
                <a:ea typeface="+mj-ea"/>
                <a:cs typeface="+mj-cs"/>
              </a:rPr>
              <a:t>products</a:t>
            </a:r>
            <a:r>
              <a:rPr lang="es-MX" sz="3000" dirty="0">
                <a:latin typeface="+mj-lt"/>
                <a:ea typeface="+mj-ea"/>
                <a:cs typeface="+mj-cs"/>
              </a:rPr>
              <a:t> and </a:t>
            </a:r>
            <a:r>
              <a:rPr lang="es-MX" sz="3000" dirty="0" err="1" smtClean="0">
                <a:latin typeface="+mj-lt"/>
                <a:ea typeface="+mj-ea"/>
                <a:cs typeface="+mj-cs"/>
              </a:rPr>
              <a:t>services</a:t>
            </a:r>
            <a:r>
              <a:rPr lang="es-MX" sz="3000" dirty="0" smtClean="0">
                <a:latin typeface="+mj-lt"/>
                <a:ea typeface="+mj-ea"/>
                <a:cs typeface="+mj-cs"/>
              </a:rPr>
              <a:t>)</a:t>
            </a:r>
            <a:endParaRPr lang="es-ES" sz="3000" dirty="0"/>
          </a:p>
        </p:txBody>
      </p:sp>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14</a:t>
            </a:fld>
            <a:endParaRPr lang="it-IT" altLang="en-US"/>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7" name="Title 1"/>
          <p:cNvSpPr txBox="1">
            <a:spLocks/>
          </p:cNvSpPr>
          <p:nvPr/>
        </p:nvSpPr>
        <p:spPr bwMode="auto">
          <a:xfrm>
            <a:off x="444500" y="1089865"/>
            <a:ext cx="8242300" cy="442558"/>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a:solidFill>
                  <a:schemeClr val="accent1"/>
                </a:solidFill>
                <a:latin typeface="+mj-lt"/>
                <a:ea typeface="+mj-ea"/>
                <a:cs typeface="+mj-cs"/>
              </a:defRPr>
            </a:lvl1pPr>
            <a:lvl2pPr algn="ctr" rtl="0" eaLnBrk="0" fontAlgn="base" hangingPunct="0">
              <a:spcBef>
                <a:spcPct val="0"/>
              </a:spcBef>
              <a:spcAft>
                <a:spcPct val="0"/>
              </a:spcAft>
              <a:defRPr sz="4400" b="1">
                <a:solidFill>
                  <a:schemeClr val="accent1"/>
                </a:solidFill>
                <a:latin typeface="Calibri" pitchFamily="34" charset="0"/>
              </a:defRPr>
            </a:lvl2pPr>
            <a:lvl3pPr algn="ctr" rtl="0" eaLnBrk="0" fontAlgn="base" hangingPunct="0">
              <a:spcBef>
                <a:spcPct val="0"/>
              </a:spcBef>
              <a:spcAft>
                <a:spcPct val="0"/>
              </a:spcAft>
              <a:defRPr sz="4400" b="1">
                <a:solidFill>
                  <a:schemeClr val="accent1"/>
                </a:solidFill>
                <a:latin typeface="Calibri" pitchFamily="34" charset="0"/>
              </a:defRPr>
            </a:lvl3pPr>
            <a:lvl4pPr algn="ctr" rtl="0" eaLnBrk="0" fontAlgn="base" hangingPunct="0">
              <a:spcBef>
                <a:spcPct val="0"/>
              </a:spcBef>
              <a:spcAft>
                <a:spcPct val="0"/>
              </a:spcAft>
              <a:defRPr sz="4400" b="1">
                <a:solidFill>
                  <a:schemeClr val="accent1"/>
                </a:solidFill>
                <a:latin typeface="Calibri" pitchFamily="34" charset="0"/>
              </a:defRPr>
            </a:lvl4pPr>
            <a:lvl5pPr algn="ctr" rtl="0" eaLnBrk="0" fontAlgn="base" hangingPunct="0">
              <a:spcBef>
                <a:spcPct val="0"/>
              </a:spcBef>
              <a:spcAft>
                <a:spcPct val="0"/>
              </a:spcAft>
              <a:defRPr sz="4400" b="1">
                <a:solidFill>
                  <a:schemeClr val="accent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3200" dirty="0" smtClean="0">
                <a:solidFill>
                  <a:schemeClr val="accent2"/>
                </a:solidFill>
              </a:rPr>
              <a:t>Data Analysis and Reporting</a:t>
            </a:r>
            <a:endParaRPr lang="en-US" sz="3200" dirty="0">
              <a:solidFill>
                <a:schemeClr val="accent2"/>
              </a:solidFill>
            </a:endParaRPr>
          </a:p>
        </p:txBody>
      </p:sp>
      <p:sp>
        <p:nvSpPr>
          <p:cNvPr id="8" name="Footer Placeholder 3"/>
          <p:cNvSpPr>
            <a:spLocks noGrp="1"/>
          </p:cNvSpPr>
          <p:nvPr>
            <p:ph type="ftr" sz="quarter" idx="10"/>
          </p:nvPr>
        </p:nvSpPr>
        <p:spPr>
          <a:xfrm>
            <a:off x="2969078" y="6356350"/>
            <a:ext cx="2895600" cy="365125"/>
          </a:xfrm>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spTree>
    <p:extLst>
      <p:ext uri="{BB962C8B-B14F-4D97-AF65-F5344CB8AC3E}">
        <p14:creationId xmlns:p14="http://schemas.microsoft.com/office/powerpoint/2010/main" val="1115379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a:xfrm>
            <a:off x="722313" y="4741933"/>
            <a:ext cx="7772400" cy="1027042"/>
          </a:xfrm>
        </p:spPr>
        <p:txBody>
          <a:bodyPr/>
          <a:lstStyle/>
          <a:p>
            <a:pPr>
              <a:defRPr/>
            </a:pPr>
            <a:r>
              <a:rPr lang="en-US" dirty="0" smtClean="0"/>
              <a:t>CONCLUSIONS</a:t>
            </a:r>
            <a:endParaRPr lang="en-GB" altLang="en-US" cap="none" dirty="0"/>
          </a:p>
        </p:txBody>
      </p:sp>
      <p:sp>
        <p:nvSpPr>
          <p:cNvPr id="22530" name="Text Placeholder 7"/>
          <p:cNvSpPr>
            <a:spLocks noGrp="1"/>
          </p:cNvSpPr>
          <p:nvPr>
            <p:ph type="body" idx="1"/>
          </p:nvPr>
        </p:nvSpPr>
        <p:spPr/>
        <p:txBody>
          <a:bodyPr/>
          <a:lstStyle/>
          <a:p>
            <a:r>
              <a:rPr lang="en-US" altLang="en-US" sz="2600" b="1" dirty="0">
                <a:solidFill>
                  <a:srgbClr val="898989"/>
                </a:solidFill>
              </a:rPr>
              <a:t>Section 3</a:t>
            </a:r>
            <a:endParaRPr lang="en-GB" altLang="en-US" sz="2600" b="1" dirty="0">
              <a:solidFill>
                <a:srgbClr val="898989"/>
              </a:solidFill>
            </a:endParaRPr>
          </a:p>
        </p:txBody>
      </p:sp>
      <p:sp>
        <p:nvSpPr>
          <p:cNvPr id="2253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dobe Fangsong Std R" pitchFamily="18" charset="-128"/>
                <a:ea typeface="Adobe Fangsong Std R" pitchFamily="18" charset="-128"/>
              </a:defRPr>
            </a:lvl1pPr>
            <a:lvl2pPr marL="742950" indent="-285750">
              <a:spcBef>
                <a:spcPct val="20000"/>
              </a:spcBef>
              <a:buFont typeface="Arial" panose="020B0604020202020204" pitchFamily="34" charset="0"/>
              <a:buChar char="–"/>
              <a:defRPr sz="2400">
                <a:solidFill>
                  <a:schemeClr val="tx1"/>
                </a:solidFill>
                <a:latin typeface="Adobe Fangsong Std R" pitchFamily="18" charset="-128"/>
                <a:ea typeface="Adobe Fangsong Std R" pitchFamily="18" charset="-128"/>
              </a:defRPr>
            </a:lvl2pPr>
            <a:lvl3pPr marL="1143000" indent="-228600">
              <a:spcBef>
                <a:spcPct val="20000"/>
              </a:spcBef>
              <a:buFont typeface="Arial" panose="020B0604020202020204" pitchFamily="34" charset="0"/>
              <a:buChar char="•"/>
              <a:defRPr sz="2000">
                <a:solidFill>
                  <a:schemeClr val="tx1"/>
                </a:solidFill>
                <a:latin typeface="Adobe Fangsong Std R" pitchFamily="18" charset="-128"/>
                <a:ea typeface="Adobe Fangsong Std R" pitchFamily="18" charset="-128"/>
              </a:defRPr>
            </a:lvl3pPr>
            <a:lvl4pPr marL="1600200" indent="-228600">
              <a:spcBef>
                <a:spcPct val="20000"/>
              </a:spcBef>
              <a:buFont typeface="Arial" panose="020B0604020202020204" pitchFamily="34" charset="0"/>
              <a:buChar char="–"/>
              <a:defRPr>
                <a:solidFill>
                  <a:schemeClr val="tx1"/>
                </a:solidFill>
                <a:latin typeface="Adobe Fangsong Std R" pitchFamily="18" charset="-128"/>
                <a:ea typeface="Adobe Fangsong Std R" pitchFamily="18" charset="-128"/>
              </a:defRPr>
            </a:lvl4pPr>
            <a:lvl5pPr marL="2057400" indent="-228600">
              <a:spcBef>
                <a:spcPct val="20000"/>
              </a:spcBef>
              <a:buFont typeface="Arial" panose="020B0604020202020204" pitchFamily="34" charset="0"/>
              <a:buChar char="»"/>
              <a:defRPr sz="1600">
                <a:solidFill>
                  <a:schemeClr val="tx1"/>
                </a:solidFill>
                <a:latin typeface="Adobe Fangsong Std R" pitchFamily="18" charset="-128"/>
                <a:ea typeface="Adobe Fangsong Std R" pitchFamily="18"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9pPr>
          </a:lstStyle>
          <a:p>
            <a:pPr>
              <a:spcBef>
                <a:spcPct val="0"/>
              </a:spcBef>
              <a:buFontTx/>
              <a:buNone/>
            </a:pPr>
            <a:fld id="{5527833C-8E11-4EBC-ABB8-E47AC6D905D0}" type="slidenum">
              <a:rPr lang="it-IT" altLang="en-US" sz="1200" smtClean="0">
                <a:solidFill>
                  <a:srgbClr val="7F7F7F"/>
                </a:solidFill>
                <a:latin typeface="Calibri" panose="020F0502020204030204" pitchFamily="34" charset="0"/>
              </a:rPr>
              <a:pPr>
                <a:spcBef>
                  <a:spcPct val="0"/>
                </a:spcBef>
                <a:buFontTx/>
                <a:buNone/>
              </a:pPr>
              <a:t>15</a:t>
            </a:fld>
            <a:endParaRPr lang="it-IT" altLang="en-US" sz="1200">
              <a:solidFill>
                <a:srgbClr val="7F7F7F"/>
              </a:solidFill>
              <a:latin typeface="Calibri" panose="020F0502020204030204" pitchFamily="34" charset="0"/>
            </a:endParaRPr>
          </a:p>
        </p:txBody>
      </p:sp>
      <p:sp>
        <p:nvSpPr>
          <p:cNvPr id="6" name="Date Placeholder 5"/>
          <p:cNvSpPr>
            <a:spLocks noGrp="1"/>
          </p:cNvSpPr>
          <p:nvPr>
            <p:ph type="dt" sz="quarter" idx="12"/>
          </p:nvPr>
        </p:nvSpPr>
        <p:spPr/>
        <p:txBody>
          <a:bodyPr/>
          <a:lstStyle/>
          <a:p>
            <a:pPr>
              <a:defRPr/>
            </a:pPr>
            <a:fld id="{ACB5EDA2-E452-4C15-82AD-C9D437C2D12C}" type="datetime1">
              <a:rPr lang="en-US" altLang="en-US">
                <a:solidFill>
                  <a:srgbClr val="898989"/>
                </a:solidFill>
              </a:rPr>
              <a:pPr>
                <a:defRPr/>
              </a:pPr>
              <a:t>9/30/2016</a:t>
            </a:fld>
            <a:endParaRPr lang="it-IT" altLang="en-US">
              <a:solidFill>
                <a:srgbClr val="898989"/>
              </a:solidFill>
            </a:endParaRPr>
          </a:p>
        </p:txBody>
      </p:sp>
      <p:sp>
        <p:nvSpPr>
          <p:cNvPr id="8" name="Footer Placeholder 3"/>
          <p:cNvSpPr>
            <a:spLocks noGrp="1"/>
          </p:cNvSpPr>
          <p:nvPr>
            <p:ph type="ftr" sz="quarter" idx="10"/>
          </p:nvPr>
        </p:nvSpPr>
        <p:spPr>
          <a:xfrm>
            <a:off x="3124200" y="6356350"/>
            <a:ext cx="2895600" cy="365125"/>
          </a:xfrm>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3" y="1961146"/>
            <a:ext cx="8389165" cy="4163259"/>
          </a:xfrm>
        </p:spPr>
        <p:txBody>
          <a:bodyPr/>
          <a:lstStyle/>
          <a:p>
            <a:pPr marL="457200" lvl="1" indent="-457200" defTabSz="1066800">
              <a:lnSpc>
                <a:spcPct val="90000"/>
              </a:lnSpc>
              <a:buClr>
                <a:schemeClr val="accent2"/>
              </a:buClr>
              <a:buFont typeface="Wingdings" panose="05000000000000000000" pitchFamily="2" charset="2"/>
              <a:buChar char="§"/>
              <a:defRPr/>
            </a:pPr>
            <a:r>
              <a:rPr lang="en-GB" sz="3000" dirty="0">
                <a:solidFill>
                  <a:schemeClr val="accent1"/>
                </a:solidFill>
                <a:latin typeface="+mj-lt"/>
                <a:ea typeface="+mj-ea"/>
                <a:cs typeface="+mj-cs"/>
              </a:rPr>
              <a:t>Modular design </a:t>
            </a:r>
            <a:r>
              <a:rPr lang="en-GB" sz="3000" dirty="0">
                <a:latin typeface="+mj-lt"/>
                <a:ea typeface="+mj-ea"/>
                <a:cs typeface="+mj-cs"/>
              </a:rPr>
              <a:t>useful to collect evaluative data from a complex programme in a step-by-step process</a:t>
            </a:r>
          </a:p>
          <a:p>
            <a:pPr marL="457200" lvl="1" indent="-457200" defTabSz="1066800">
              <a:lnSpc>
                <a:spcPct val="90000"/>
              </a:lnSpc>
              <a:buClr>
                <a:schemeClr val="accent2"/>
              </a:buClr>
              <a:buFont typeface="Wingdings" panose="05000000000000000000" pitchFamily="2" charset="2"/>
              <a:buChar char="§"/>
              <a:defRPr/>
            </a:pPr>
            <a:r>
              <a:rPr lang="en-GB" sz="3000" dirty="0">
                <a:latin typeface="+mj-lt"/>
                <a:ea typeface="+mj-ea"/>
                <a:cs typeface="+mj-cs"/>
              </a:rPr>
              <a:t>I</a:t>
            </a:r>
            <a:r>
              <a:rPr lang="en-GB" sz="3000" dirty="0" smtClean="0">
                <a:latin typeface="+mj-lt"/>
                <a:ea typeface="+mj-ea"/>
                <a:cs typeface="+mj-cs"/>
              </a:rPr>
              <a:t>ncreased </a:t>
            </a:r>
            <a:r>
              <a:rPr lang="en-GB" sz="3000" dirty="0">
                <a:latin typeface="+mj-lt"/>
                <a:ea typeface="+mj-ea"/>
                <a:cs typeface="+mj-cs"/>
              </a:rPr>
              <a:t>learning within FAO on the use of a </a:t>
            </a:r>
            <a:r>
              <a:rPr lang="en-GB" sz="3000" dirty="0" smtClean="0">
                <a:latin typeface="+mj-lt"/>
                <a:ea typeface="+mj-ea"/>
                <a:cs typeface="+mj-cs"/>
              </a:rPr>
              <a:t>TOC </a:t>
            </a:r>
            <a:r>
              <a:rPr lang="en-GB" sz="3000" dirty="0">
                <a:latin typeface="+mj-lt"/>
                <a:ea typeface="+mj-ea"/>
                <a:cs typeface="+mj-cs"/>
              </a:rPr>
              <a:t>for programme </a:t>
            </a:r>
            <a:r>
              <a:rPr lang="en-GB" sz="3000" dirty="0" smtClean="0">
                <a:latin typeface="+mj-lt"/>
                <a:ea typeface="+mj-ea"/>
                <a:cs typeface="+mj-cs"/>
              </a:rPr>
              <a:t>management</a:t>
            </a:r>
            <a:endParaRPr lang="en-US" sz="3000" dirty="0">
              <a:latin typeface="+mj-lt"/>
              <a:ea typeface="+mj-ea"/>
              <a:cs typeface="+mj-cs"/>
            </a:endParaRPr>
          </a:p>
          <a:p>
            <a:pPr marL="457200" lvl="1" indent="-457200" defTabSz="1066800">
              <a:lnSpc>
                <a:spcPct val="90000"/>
              </a:lnSpc>
              <a:buClr>
                <a:schemeClr val="accent2"/>
              </a:buClr>
              <a:buFont typeface="Wingdings" panose="05000000000000000000" pitchFamily="2" charset="2"/>
              <a:buChar char="§"/>
              <a:defRPr/>
            </a:pPr>
            <a:r>
              <a:rPr lang="en-GB" sz="3000" dirty="0" smtClean="0">
                <a:latin typeface="+mj-lt"/>
                <a:ea typeface="+mj-ea"/>
                <a:cs typeface="+mj-cs"/>
              </a:rPr>
              <a:t>New tools </a:t>
            </a:r>
            <a:r>
              <a:rPr lang="en-GB" sz="3000" dirty="0">
                <a:latin typeface="+mj-lt"/>
                <a:ea typeface="+mj-ea"/>
                <a:cs typeface="+mj-cs"/>
              </a:rPr>
              <a:t>such as </a:t>
            </a:r>
            <a:r>
              <a:rPr lang="en-GB" sz="3000" dirty="0" err="1">
                <a:solidFill>
                  <a:schemeClr val="accent1"/>
                </a:solidFill>
                <a:latin typeface="+mj-lt"/>
                <a:ea typeface="+mj-ea"/>
                <a:cs typeface="+mj-cs"/>
              </a:rPr>
              <a:t>cybermetric</a:t>
            </a:r>
            <a:r>
              <a:rPr lang="en-GB" sz="3000" dirty="0">
                <a:solidFill>
                  <a:schemeClr val="accent1"/>
                </a:solidFill>
                <a:latin typeface="+mj-lt"/>
                <a:ea typeface="+mj-ea"/>
                <a:cs typeface="+mj-cs"/>
              </a:rPr>
              <a:t> studies </a:t>
            </a:r>
            <a:r>
              <a:rPr lang="en-GB" sz="3000" dirty="0" smtClean="0">
                <a:latin typeface="+mj-lt"/>
                <a:ea typeface="+mj-ea"/>
                <a:cs typeface="+mj-cs"/>
              </a:rPr>
              <a:t>useful to  validate and </a:t>
            </a:r>
            <a:r>
              <a:rPr lang="en-GB" sz="3000" dirty="0">
                <a:latin typeface="+mj-lt"/>
                <a:ea typeface="+mj-ea"/>
                <a:cs typeface="+mj-cs"/>
              </a:rPr>
              <a:t>complement findings collected with traditional tools </a:t>
            </a:r>
            <a:endParaRPr lang="en-GB" sz="3000" dirty="0" smtClean="0">
              <a:latin typeface="+mj-lt"/>
              <a:ea typeface="+mj-ea"/>
              <a:cs typeface="+mj-cs"/>
            </a:endParaRPr>
          </a:p>
          <a:p>
            <a:pPr marL="457200" lvl="1" indent="-457200" defTabSz="1066800">
              <a:lnSpc>
                <a:spcPct val="90000"/>
              </a:lnSpc>
              <a:buClr>
                <a:schemeClr val="accent2"/>
              </a:buClr>
              <a:buFont typeface="Wingdings" panose="05000000000000000000" pitchFamily="2" charset="2"/>
              <a:buChar char="§"/>
              <a:defRPr/>
            </a:pPr>
            <a:r>
              <a:rPr lang="en-GB" sz="3000" dirty="0" smtClean="0">
                <a:latin typeface="+mj-lt"/>
                <a:ea typeface="+mj-ea"/>
                <a:cs typeface="+mj-cs"/>
              </a:rPr>
              <a:t>Required </a:t>
            </a:r>
            <a:r>
              <a:rPr lang="en-GB" sz="3000" dirty="0">
                <a:latin typeface="+mj-lt"/>
                <a:ea typeface="+mj-ea"/>
                <a:cs typeface="+mj-cs"/>
              </a:rPr>
              <a:t>a collaborative and participatory process</a:t>
            </a:r>
          </a:p>
          <a:p>
            <a:pPr marL="342900" lvl="1" indent="-342900" defTabSz="1066800">
              <a:lnSpc>
                <a:spcPct val="90000"/>
              </a:lnSpc>
              <a:buFont typeface="Arial" charset="0"/>
              <a:buChar char="•"/>
              <a:defRPr/>
            </a:pPr>
            <a:endParaRPr lang="en-US" sz="3000" b="1" dirty="0">
              <a:solidFill>
                <a:schemeClr val="accent1"/>
              </a:solidFill>
              <a:latin typeface="+mj-lt"/>
              <a:ea typeface="+mj-ea"/>
              <a:cs typeface="+mj-cs"/>
            </a:endParaRPr>
          </a:p>
          <a:p>
            <a:pPr marL="342900" lvl="1" indent="-342900" defTabSz="1066800">
              <a:lnSpc>
                <a:spcPct val="90000"/>
              </a:lnSpc>
              <a:buFont typeface="Arial" charset="0"/>
              <a:buChar char="•"/>
              <a:defRPr/>
            </a:pPr>
            <a:endParaRPr lang="en-US" sz="2500" b="1" dirty="0">
              <a:solidFill>
                <a:schemeClr val="accent1"/>
              </a:solidFill>
              <a:latin typeface="+mj-lt"/>
              <a:ea typeface="+mj-ea"/>
              <a:cs typeface="+mj-cs"/>
            </a:endParaRPr>
          </a:p>
          <a:p>
            <a:pPr>
              <a:buFont typeface="Arial" charset="0"/>
              <a:buChar char="•"/>
              <a:defRPr/>
            </a:pPr>
            <a:endParaRPr lang="en-US" dirty="0"/>
          </a:p>
        </p:txBody>
      </p:sp>
      <p:sp>
        <p:nvSpPr>
          <p:cNvPr id="2560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8B64B91-39CB-4019-8460-9BBBB99DA152}" type="slidenum">
              <a:rPr lang="it-IT" altLang="en-US" sz="1200" smtClean="0">
                <a:solidFill>
                  <a:srgbClr val="7F7F7F"/>
                </a:solidFill>
                <a:latin typeface="Calibri" panose="020F0502020204030204" pitchFamily="34" charset="0"/>
              </a:rPr>
              <a:pPr/>
              <a:t>16</a:t>
            </a:fld>
            <a:endParaRPr lang="it-IT" altLang="en-US" sz="1200">
              <a:solidFill>
                <a:srgbClr val="7F7F7F"/>
              </a:solidFill>
              <a:latin typeface="Calibri" panose="020F0502020204030204" pitchFamily="34" charset="0"/>
            </a:endParaRPr>
          </a:p>
        </p:txBody>
      </p:sp>
      <p:sp>
        <p:nvSpPr>
          <p:cNvPr id="6" name="Date Placeholder 5"/>
          <p:cNvSpPr>
            <a:spLocks noGrp="1"/>
          </p:cNvSpPr>
          <p:nvPr>
            <p:ph type="dt" sz="quarter" idx="12"/>
          </p:nvPr>
        </p:nvSpPr>
        <p:spPr/>
        <p:txBody>
          <a:bodyPr/>
          <a:lstStyle/>
          <a:p>
            <a:pPr>
              <a:defRPr/>
            </a:pPr>
            <a:fld id="{0198A51D-021F-0A47-827B-7B64840C2476}" type="datetime1">
              <a:rPr lang="en-US" altLang="en-US" smtClean="0"/>
              <a:pPr>
                <a:defRPr/>
              </a:pPr>
              <a:t>9/30/2016</a:t>
            </a:fld>
            <a:endParaRPr lang="it-IT" altLang="en-US"/>
          </a:p>
        </p:txBody>
      </p:sp>
      <p:sp>
        <p:nvSpPr>
          <p:cNvPr id="7" name="Text Placeholder 2"/>
          <p:cNvSpPr txBox="1">
            <a:spLocks/>
          </p:cNvSpPr>
          <p:nvPr/>
        </p:nvSpPr>
        <p:spPr bwMode="auto">
          <a:xfrm>
            <a:off x="519928" y="1008919"/>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dobe Fangsong Std R" pitchFamily="18" charset="-128"/>
                <a:ea typeface="Adobe Fangsong Std R" pitchFamily="18" charset="-128"/>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dobe Fangsong Std R" pitchFamily="18" charset="-128"/>
                <a:ea typeface="Adobe Fangsong Std R" pitchFamily="18" charset="-128"/>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dobe Fangsong Std R" pitchFamily="18" charset="-128"/>
                <a:ea typeface="Adobe Fangsong Std R" pitchFamily="18" charset="-128"/>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Adobe Fangsong Std R" pitchFamily="18" charset="-128"/>
                <a:ea typeface="Adobe Fangsong Std R" pitchFamily="18" charset="-128"/>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Adobe Fangsong Std R" pitchFamily="18" charset="-128"/>
                <a:ea typeface="Adobe Fangsong Std R" pitchFamily="18"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Arial" charset="0"/>
              <a:buNone/>
              <a:defRPr/>
            </a:pPr>
            <a:r>
              <a:rPr lang="en-US" sz="4000" b="1" dirty="0">
                <a:solidFill>
                  <a:schemeClr val="accent2"/>
                </a:solidFill>
                <a:latin typeface="+mj-lt"/>
                <a:ea typeface="+mj-ea"/>
                <a:cs typeface="+mj-cs"/>
              </a:rPr>
              <a:t>Benefits of the methodology</a:t>
            </a:r>
          </a:p>
        </p:txBody>
      </p:sp>
      <p:sp>
        <p:nvSpPr>
          <p:cNvPr id="9" name="Footer Placeholder 3"/>
          <p:cNvSpPr>
            <a:spLocks noGrp="1"/>
          </p:cNvSpPr>
          <p:nvPr>
            <p:ph type="ftr" sz="quarter" idx="10"/>
          </p:nvPr>
        </p:nvSpPr>
        <p:spPr>
          <a:xfrm>
            <a:off x="3124200" y="6356350"/>
            <a:ext cx="2895600" cy="365125"/>
          </a:xfrm>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316" y="1656343"/>
            <a:ext cx="8519212" cy="4281034"/>
          </a:xfrm>
        </p:spPr>
        <p:txBody>
          <a:bodyPr/>
          <a:lstStyle/>
          <a:p>
            <a:pPr>
              <a:buClr>
                <a:schemeClr val="accent2"/>
              </a:buClr>
              <a:buFont typeface="Wingdings" panose="05000000000000000000" pitchFamily="2" charset="2"/>
              <a:buChar char="§"/>
            </a:pPr>
            <a:r>
              <a:rPr lang="en-US" sz="3000" dirty="0" smtClean="0">
                <a:latin typeface="+mj-lt"/>
                <a:ea typeface="+mj-ea"/>
                <a:cs typeface="+mj-cs"/>
              </a:rPr>
              <a:t>Difficulties </a:t>
            </a:r>
            <a:r>
              <a:rPr lang="en-US" sz="3000" dirty="0">
                <a:latin typeface="+mj-lt"/>
                <a:ea typeface="+mj-ea"/>
                <a:cs typeface="+mj-cs"/>
              </a:rPr>
              <a:t>in reassembling results and drawing general conclusions &gt; </a:t>
            </a:r>
            <a:r>
              <a:rPr lang="en-US" sz="3000" dirty="0" smtClean="0">
                <a:latin typeface="+mj-lt"/>
                <a:ea typeface="+mj-ea"/>
                <a:cs typeface="+mj-cs"/>
              </a:rPr>
              <a:t>used anecdotal evidence </a:t>
            </a:r>
            <a:endParaRPr lang="en-US" sz="3000" dirty="0">
              <a:latin typeface="+mj-lt"/>
              <a:ea typeface="+mj-ea"/>
              <a:cs typeface="+mj-cs"/>
            </a:endParaRPr>
          </a:p>
          <a:p>
            <a:pPr>
              <a:buClr>
                <a:schemeClr val="accent2"/>
              </a:buClr>
              <a:buFont typeface="Wingdings" panose="05000000000000000000" pitchFamily="2" charset="2"/>
              <a:buChar char="§"/>
            </a:pPr>
            <a:r>
              <a:rPr lang="en-US" sz="3000" dirty="0" smtClean="0">
                <a:latin typeface="+mj-lt"/>
                <a:ea typeface="+mj-ea"/>
                <a:cs typeface="+mj-cs"/>
              </a:rPr>
              <a:t>Difficulties in identifying relationships and synergies </a:t>
            </a:r>
            <a:r>
              <a:rPr lang="en-US" sz="3000" dirty="0">
                <a:latin typeface="+mj-lt"/>
                <a:ea typeface="+mj-ea"/>
                <a:cs typeface="+mj-cs"/>
              </a:rPr>
              <a:t>between the units of analysis </a:t>
            </a:r>
            <a:endParaRPr lang="en-US" sz="3000" dirty="0" smtClean="0">
              <a:latin typeface="+mj-lt"/>
              <a:ea typeface="+mj-ea"/>
              <a:cs typeface="+mj-cs"/>
            </a:endParaRPr>
          </a:p>
        </p:txBody>
      </p:sp>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17</a:t>
            </a:fld>
            <a:endParaRPr lang="it-IT" altLang="en-US"/>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7" name="Text Placeholder 2"/>
          <p:cNvSpPr txBox="1">
            <a:spLocks/>
          </p:cNvSpPr>
          <p:nvPr/>
        </p:nvSpPr>
        <p:spPr bwMode="auto">
          <a:xfrm>
            <a:off x="519928" y="1008919"/>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dobe Fangsong Std R" pitchFamily="18" charset="-128"/>
                <a:ea typeface="Adobe Fangsong Std R" pitchFamily="18" charset="-128"/>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dobe Fangsong Std R" pitchFamily="18" charset="-128"/>
                <a:ea typeface="Adobe Fangsong Std R" pitchFamily="18" charset="-128"/>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dobe Fangsong Std R" pitchFamily="18" charset="-128"/>
                <a:ea typeface="Adobe Fangsong Std R" pitchFamily="18" charset="-128"/>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Adobe Fangsong Std R" pitchFamily="18" charset="-128"/>
                <a:ea typeface="Adobe Fangsong Std R" pitchFamily="18" charset="-128"/>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Adobe Fangsong Std R" pitchFamily="18" charset="-128"/>
                <a:ea typeface="Adobe Fangsong Std R" pitchFamily="18"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Arial" charset="0"/>
              <a:buNone/>
              <a:defRPr/>
            </a:pPr>
            <a:r>
              <a:rPr lang="en-US" sz="4000" b="1" dirty="0" smtClean="0">
                <a:solidFill>
                  <a:schemeClr val="accent2"/>
                </a:solidFill>
                <a:latin typeface="+mj-lt"/>
                <a:ea typeface="+mj-ea"/>
                <a:cs typeface="+mj-cs"/>
              </a:rPr>
              <a:t>Challenges </a:t>
            </a:r>
            <a:endParaRPr lang="en-US" sz="4000" b="1" dirty="0">
              <a:solidFill>
                <a:schemeClr val="accent2"/>
              </a:solidFill>
              <a:latin typeface="+mj-lt"/>
              <a:ea typeface="+mj-ea"/>
              <a:cs typeface="+mj-cs"/>
            </a:endParaRPr>
          </a:p>
        </p:txBody>
      </p:sp>
      <p:sp>
        <p:nvSpPr>
          <p:cNvPr id="8" name="Footer Placeholder 3"/>
          <p:cNvSpPr txBox="1">
            <a:spLocks/>
          </p:cNvSpPr>
          <p:nvPr/>
        </p:nvSpPr>
        <p:spPr>
          <a:xfrm>
            <a:off x="2971800"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smtClean="0"/>
              <a:t>12</a:t>
            </a:r>
            <a:r>
              <a:rPr lang="en-GB" altLang="en-US" baseline="30000" smtClean="0"/>
              <a:t>th</a:t>
            </a:r>
            <a:r>
              <a:rPr lang="en-GB" altLang="en-US" smtClean="0"/>
              <a:t> EES Biennial Conference 2016</a:t>
            </a:r>
            <a:endParaRPr lang="it-IT" altLang="en-US" dirty="0"/>
          </a:p>
        </p:txBody>
      </p:sp>
      <p:pic>
        <p:nvPicPr>
          <p:cNvPr id="9" name="Picture 2" descr="Image result for difficulti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0627" y="3648716"/>
            <a:ext cx="3443407" cy="2296322"/>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bwMode="auto">
          <a:xfrm>
            <a:off x="206463" y="3613141"/>
            <a:ext cx="5290311" cy="216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dobe Fangsong Std R" pitchFamily="18" charset="-128"/>
                <a:ea typeface="Adobe Fangsong Std R" pitchFamily="18"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Adobe Fangsong Std R" pitchFamily="18" charset="-128"/>
                <a:ea typeface="Adobe Fangsong Std R" pitchFamily="18"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dobe Fangsong Std R" pitchFamily="18" charset="-128"/>
                <a:ea typeface="Adobe Fangsong Std R" pitchFamily="18"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dobe Fangsong Std R" pitchFamily="18" charset="-128"/>
                <a:ea typeface="Adobe Fangsong Std R" pitchFamily="18"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dobe Fangsong Std R" pitchFamily="18" charset="-128"/>
                <a:ea typeface="Adobe Fangsong Std R" pitchFamily="18"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accent2"/>
              </a:buClr>
              <a:buFont typeface="Wingdings" panose="05000000000000000000" pitchFamily="2" charset="2"/>
              <a:buChar char="§"/>
            </a:pPr>
            <a:r>
              <a:rPr lang="en-CA" sz="3000" dirty="0" smtClean="0">
                <a:latin typeface="+mj-lt"/>
                <a:ea typeface="+mj-ea"/>
                <a:cs typeface="+mj-cs"/>
              </a:rPr>
              <a:t>Quantifying and analysing the breadth of qualitative data collected from different stakeholders (user surveys)</a:t>
            </a:r>
            <a:endParaRPr lang="en-US" sz="3000" dirty="0">
              <a:latin typeface="+mj-lt"/>
              <a:ea typeface="+mj-ea"/>
              <a:cs typeface="+mj-cs"/>
            </a:endParaRPr>
          </a:p>
        </p:txBody>
      </p:sp>
    </p:spTree>
    <p:extLst>
      <p:ext uri="{BB962C8B-B14F-4D97-AF65-F5344CB8AC3E}">
        <p14:creationId xmlns:p14="http://schemas.microsoft.com/office/powerpoint/2010/main" val="3387607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7"/>
          <p:cNvSpPr>
            <a:spLocks noGrp="1"/>
          </p:cNvSpPr>
          <p:nvPr>
            <p:ph type="ctrTitle"/>
          </p:nvPr>
        </p:nvSpPr>
        <p:spPr/>
        <p:txBody>
          <a:bodyPr/>
          <a:lstStyle/>
          <a:p>
            <a:r>
              <a:rPr lang="en-US" altLang="en-US"/>
              <a:t>Thank you</a:t>
            </a:r>
            <a:endParaRPr lang="en-GB" altLang="en-US"/>
          </a:p>
        </p:txBody>
      </p:sp>
      <p:sp>
        <p:nvSpPr>
          <p:cNvPr id="26626" name="Subtitle 8"/>
          <p:cNvSpPr>
            <a:spLocks noGrp="1"/>
          </p:cNvSpPr>
          <p:nvPr>
            <p:ph type="subTitle" idx="1"/>
          </p:nvPr>
        </p:nvSpPr>
        <p:spPr>
          <a:xfrm>
            <a:off x="1371600" y="3886200"/>
            <a:ext cx="6400800" cy="1450975"/>
          </a:xfrm>
        </p:spPr>
        <p:txBody>
          <a:bodyPr/>
          <a:lstStyle/>
          <a:p>
            <a:r>
              <a:rPr lang="en-US" altLang="en-US">
                <a:solidFill>
                  <a:srgbClr val="898989"/>
                </a:solidFill>
              </a:rPr>
              <a:t>Visit our website</a:t>
            </a:r>
          </a:p>
          <a:p>
            <a:r>
              <a:rPr lang="en-US" altLang="en-US" b="1">
                <a:solidFill>
                  <a:srgbClr val="898989"/>
                </a:solidFill>
              </a:rPr>
              <a:t>www.fao.org/evaluation/en/</a:t>
            </a:r>
          </a:p>
          <a:p>
            <a:endParaRPr lang="en-GB"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6"/>
          <p:cNvSpPr>
            <a:spLocks noGrp="1"/>
          </p:cNvSpPr>
          <p:nvPr>
            <p:ph type="title"/>
          </p:nvPr>
        </p:nvSpPr>
        <p:spPr>
          <a:xfrm>
            <a:off x="727940" y="4229844"/>
            <a:ext cx="5728039" cy="1961431"/>
          </a:xfrm>
        </p:spPr>
        <p:txBody>
          <a:bodyPr/>
          <a:lstStyle/>
          <a:p>
            <a:r>
              <a:rPr lang="en-US" altLang="en-US" sz="3500" cap="none" dirty="0"/>
              <a:t>BACKGROUND ON THE EVALUATION</a:t>
            </a:r>
            <a:endParaRPr lang="en-GB" altLang="en-US" sz="3500" cap="none" dirty="0"/>
          </a:p>
        </p:txBody>
      </p:sp>
      <p:sp>
        <p:nvSpPr>
          <p:cNvPr id="17410" name="Text Placeholder 7"/>
          <p:cNvSpPr>
            <a:spLocks noGrp="1"/>
          </p:cNvSpPr>
          <p:nvPr>
            <p:ph type="body" idx="1"/>
          </p:nvPr>
        </p:nvSpPr>
        <p:spPr>
          <a:xfrm>
            <a:off x="727939" y="2702144"/>
            <a:ext cx="7772400" cy="1500187"/>
          </a:xfrm>
        </p:spPr>
        <p:txBody>
          <a:bodyPr/>
          <a:lstStyle/>
          <a:p>
            <a:r>
              <a:rPr lang="en-US" altLang="en-US" sz="2800" b="1" dirty="0">
                <a:solidFill>
                  <a:srgbClr val="898989"/>
                </a:solidFill>
              </a:rPr>
              <a:t>Section </a:t>
            </a:r>
            <a:r>
              <a:rPr lang="en-US" altLang="en-US" sz="2800" b="1" dirty="0" smtClean="0">
                <a:solidFill>
                  <a:srgbClr val="898989"/>
                </a:solidFill>
              </a:rPr>
              <a:t>1</a:t>
            </a:r>
            <a:endParaRPr lang="en-GB" altLang="en-US" sz="2800" b="1" dirty="0">
              <a:solidFill>
                <a:srgbClr val="898989"/>
              </a:solidFill>
            </a:endParaRPr>
          </a:p>
        </p:txBody>
      </p:sp>
      <p:sp>
        <p:nvSpPr>
          <p:cNvPr id="4" name="Footer Placeholder 3"/>
          <p:cNvSpPr>
            <a:spLocks noGrp="1"/>
          </p:cNvSpPr>
          <p:nvPr>
            <p:ph type="ftr" sz="quarter" idx="10"/>
          </p:nvPr>
        </p:nvSpPr>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sp>
        <p:nvSpPr>
          <p:cNvPr id="1741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dobe Fangsong Std R" pitchFamily="18" charset="-128"/>
                <a:ea typeface="Adobe Fangsong Std R" pitchFamily="18" charset="-128"/>
              </a:defRPr>
            </a:lvl1pPr>
            <a:lvl2pPr marL="742950" indent="-285750">
              <a:spcBef>
                <a:spcPct val="20000"/>
              </a:spcBef>
              <a:buFont typeface="Arial" panose="020B0604020202020204" pitchFamily="34" charset="0"/>
              <a:buChar char="–"/>
              <a:defRPr sz="2400">
                <a:solidFill>
                  <a:schemeClr val="tx1"/>
                </a:solidFill>
                <a:latin typeface="Adobe Fangsong Std R" pitchFamily="18" charset="-128"/>
                <a:ea typeface="Adobe Fangsong Std R" pitchFamily="18" charset="-128"/>
              </a:defRPr>
            </a:lvl2pPr>
            <a:lvl3pPr marL="1143000" indent="-228600">
              <a:spcBef>
                <a:spcPct val="20000"/>
              </a:spcBef>
              <a:buFont typeface="Arial" panose="020B0604020202020204" pitchFamily="34" charset="0"/>
              <a:buChar char="•"/>
              <a:defRPr sz="2000">
                <a:solidFill>
                  <a:schemeClr val="tx1"/>
                </a:solidFill>
                <a:latin typeface="Adobe Fangsong Std R" pitchFamily="18" charset="-128"/>
                <a:ea typeface="Adobe Fangsong Std R" pitchFamily="18" charset="-128"/>
              </a:defRPr>
            </a:lvl3pPr>
            <a:lvl4pPr marL="1600200" indent="-228600">
              <a:spcBef>
                <a:spcPct val="20000"/>
              </a:spcBef>
              <a:buFont typeface="Arial" panose="020B0604020202020204" pitchFamily="34" charset="0"/>
              <a:buChar char="–"/>
              <a:defRPr>
                <a:solidFill>
                  <a:schemeClr val="tx1"/>
                </a:solidFill>
                <a:latin typeface="Adobe Fangsong Std R" pitchFamily="18" charset="-128"/>
                <a:ea typeface="Adobe Fangsong Std R" pitchFamily="18" charset="-128"/>
              </a:defRPr>
            </a:lvl4pPr>
            <a:lvl5pPr marL="2057400" indent="-228600">
              <a:spcBef>
                <a:spcPct val="20000"/>
              </a:spcBef>
              <a:buFont typeface="Arial" panose="020B0604020202020204" pitchFamily="34" charset="0"/>
              <a:buChar char="»"/>
              <a:defRPr sz="1600">
                <a:solidFill>
                  <a:schemeClr val="tx1"/>
                </a:solidFill>
                <a:latin typeface="Adobe Fangsong Std R" pitchFamily="18" charset="-128"/>
                <a:ea typeface="Adobe Fangsong Std R" pitchFamily="18"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9pPr>
          </a:lstStyle>
          <a:p>
            <a:pPr>
              <a:spcBef>
                <a:spcPct val="0"/>
              </a:spcBef>
              <a:buFontTx/>
              <a:buNone/>
            </a:pPr>
            <a:fld id="{D3971991-E295-4AB0-BD8B-016A07420BD5}" type="slidenum">
              <a:rPr lang="it-IT" altLang="en-US" sz="1200" smtClean="0">
                <a:solidFill>
                  <a:srgbClr val="7F7F7F"/>
                </a:solidFill>
                <a:latin typeface="Calibri" panose="020F0502020204030204" pitchFamily="34" charset="0"/>
              </a:rPr>
              <a:pPr>
                <a:spcBef>
                  <a:spcPct val="0"/>
                </a:spcBef>
                <a:buFontTx/>
                <a:buNone/>
              </a:pPr>
              <a:t>2</a:t>
            </a:fld>
            <a:endParaRPr lang="it-IT" altLang="en-US" sz="1200">
              <a:solidFill>
                <a:srgbClr val="7F7F7F"/>
              </a:solidFill>
              <a:latin typeface="Calibri" panose="020F0502020204030204" pitchFamily="34" charset="0"/>
            </a:endParaRPr>
          </a:p>
        </p:txBody>
      </p:sp>
      <p:sp>
        <p:nvSpPr>
          <p:cNvPr id="6" name="Date Placeholder 5"/>
          <p:cNvSpPr>
            <a:spLocks noGrp="1"/>
          </p:cNvSpPr>
          <p:nvPr>
            <p:ph type="dt" sz="quarter" idx="12"/>
          </p:nvPr>
        </p:nvSpPr>
        <p:spPr/>
        <p:txBody>
          <a:bodyPr/>
          <a:lstStyle/>
          <a:p>
            <a:pPr>
              <a:defRPr/>
            </a:pPr>
            <a:fld id="{ACB5EDA2-E452-4C15-82AD-C9D437C2D12C}" type="datetime1">
              <a:rPr lang="en-US" altLang="en-US">
                <a:solidFill>
                  <a:srgbClr val="898989"/>
                </a:solidFill>
              </a:rPr>
              <a:pPr>
                <a:defRPr/>
              </a:pPr>
              <a:t>9/30/2016</a:t>
            </a:fld>
            <a:endParaRPr lang="it-IT" altLang="en-US">
              <a:solidFill>
                <a:srgbClr val="898989"/>
              </a:solidFill>
            </a:endParaRPr>
          </a:p>
        </p:txBody>
      </p:sp>
      <p:pic>
        <p:nvPicPr>
          <p:cNvPr id="3" name="Picture 2"/>
          <p:cNvPicPr>
            <a:picLocks noChangeAspect="1"/>
          </p:cNvPicPr>
          <p:nvPr/>
        </p:nvPicPr>
        <p:blipFill rotWithShape="1">
          <a:blip r:embed="rId2"/>
          <a:srcRect l="33629" t="11546" r="35033" b="7512"/>
          <a:stretch/>
        </p:blipFill>
        <p:spPr>
          <a:xfrm>
            <a:off x="5305926" y="1087573"/>
            <a:ext cx="3570343" cy="501243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525"/>
            <a:ext cx="8626642" cy="880636"/>
          </a:xfrm>
        </p:spPr>
        <p:txBody>
          <a:bodyPr/>
          <a:lstStyle/>
          <a:p>
            <a:r>
              <a:rPr lang="en-US" sz="3000" dirty="0" smtClean="0">
                <a:solidFill>
                  <a:schemeClr val="accent2">
                    <a:lumMod val="75000"/>
                  </a:schemeClr>
                </a:solidFill>
              </a:rPr>
              <a:t>FAO: A </a:t>
            </a:r>
            <a:r>
              <a:rPr lang="en-US" sz="3000" dirty="0">
                <a:solidFill>
                  <a:schemeClr val="accent2">
                    <a:lumMod val="75000"/>
                  </a:schemeClr>
                </a:solidFill>
              </a:rPr>
              <a:t>complex knowledge production and management structure</a:t>
            </a:r>
            <a:endParaRPr lang="es-ES" sz="3000" dirty="0">
              <a:solidFill>
                <a:schemeClr val="accent2">
                  <a:lumMod val="75000"/>
                </a:schemeClr>
              </a:solidFill>
            </a:endParaRPr>
          </a:p>
        </p:txBody>
      </p:sp>
      <p:sp>
        <p:nvSpPr>
          <p:cNvPr id="4" name="Text Placeholder 3"/>
          <p:cNvSpPr>
            <a:spLocks noGrp="1"/>
          </p:cNvSpPr>
          <p:nvPr>
            <p:ph type="body" sz="half" idx="2"/>
          </p:nvPr>
        </p:nvSpPr>
        <p:spPr>
          <a:xfrm>
            <a:off x="377649" y="1821721"/>
            <a:ext cx="8549783" cy="4534630"/>
          </a:xfrm>
        </p:spPr>
        <p:txBody>
          <a:bodyPr/>
          <a:lstStyle/>
          <a:p>
            <a:pPr marL="285750" indent="-285750">
              <a:buFont typeface="Arial" panose="020B0604020202020204" pitchFamily="34" charset="0"/>
              <a:buChar char="•"/>
            </a:pPr>
            <a:r>
              <a:rPr lang="en-US" sz="2900" b="1" dirty="0" smtClean="0">
                <a:solidFill>
                  <a:schemeClr val="tx2"/>
                </a:solidFill>
                <a:latin typeface="+mj-lt"/>
              </a:rPr>
              <a:t>Specialized </a:t>
            </a:r>
            <a:r>
              <a:rPr lang="en-US" sz="2900" b="1" dirty="0">
                <a:solidFill>
                  <a:schemeClr val="tx2"/>
                </a:solidFill>
                <a:latin typeface="+mj-lt"/>
              </a:rPr>
              <a:t>UN </a:t>
            </a:r>
            <a:r>
              <a:rPr lang="en-US" sz="2900" b="1" dirty="0" smtClean="0">
                <a:solidFill>
                  <a:schemeClr val="tx2"/>
                </a:solidFill>
                <a:latin typeface="+mj-lt"/>
              </a:rPr>
              <a:t>agency</a:t>
            </a:r>
            <a:endParaRPr lang="en-US" sz="2900" b="1" dirty="0">
              <a:solidFill>
                <a:schemeClr val="tx2"/>
              </a:solidFill>
              <a:latin typeface="+mj-lt"/>
            </a:endParaRPr>
          </a:p>
          <a:p>
            <a:pPr marL="285750" indent="-285750">
              <a:buFont typeface="Arial" panose="020B0604020202020204" pitchFamily="34" charset="0"/>
              <a:buChar char="•"/>
            </a:pPr>
            <a:r>
              <a:rPr lang="en-US" sz="2900" b="1" dirty="0">
                <a:solidFill>
                  <a:schemeClr val="tx2"/>
                </a:solidFill>
                <a:latin typeface="+mj-lt"/>
              </a:rPr>
              <a:t>K</a:t>
            </a:r>
            <a:r>
              <a:rPr lang="en-US" sz="2900" b="1" dirty="0" smtClean="0">
                <a:solidFill>
                  <a:schemeClr val="tx2"/>
                </a:solidFill>
                <a:latin typeface="+mj-lt"/>
              </a:rPr>
              <a:t>nowledge Organization: </a:t>
            </a:r>
            <a:r>
              <a:rPr lang="en-US" sz="2900" b="1" dirty="0">
                <a:solidFill>
                  <a:schemeClr val="tx2"/>
                </a:solidFill>
                <a:latin typeface="+mj-lt"/>
              </a:rPr>
              <a:t>many </a:t>
            </a:r>
            <a:r>
              <a:rPr lang="en-US" sz="2900" b="1" dirty="0" smtClean="0">
                <a:solidFill>
                  <a:schemeClr val="tx2"/>
                </a:solidFill>
                <a:latin typeface="+mj-lt"/>
              </a:rPr>
              <a:t>units </a:t>
            </a:r>
            <a:r>
              <a:rPr lang="en-US" sz="2900" b="1" dirty="0">
                <a:solidFill>
                  <a:schemeClr val="tx2"/>
                </a:solidFill>
                <a:latin typeface="+mj-lt"/>
              </a:rPr>
              <a:t>collecting, analyzing and producing </a:t>
            </a:r>
            <a:r>
              <a:rPr lang="en-US" sz="2900" b="1" dirty="0" smtClean="0">
                <a:solidFill>
                  <a:schemeClr val="tx2"/>
                </a:solidFill>
                <a:latin typeface="+mj-lt"/>
              </a:rPr>
              <a:t>information (core mandate) </a:t>
            </a:r>
            <a:endParaRPr lang="en-US" sz="2900" b="1" dirty="0">
              <a:solidFill>
                <a:schemeClr val="tx2"/>
              </a:solidFill>
              <a:latin typeface="+mj-lt"/>
            </a:endParaRPr>
          </a:p>
        </p:txBody>
      </p:sp>
      <p:sp>
        <p:nvSpPr>
          <p:cNvPr id="6" name="Slide Number Placeholder 5"/>
          <p:cNvSpPr>
            <a:spLocks noGrp="1"/>
          </p:cNvSpPr>
          <p:nvPr>
            <p:ph type="sldNum" sz="quarter" idx="11"/>
          </p:nvPr>
        </p:nvSpPr>
        <p:spPr/>
        <p:txBody>
          <a:bodyPr/>
          <a:lstStyle/>
          <a:p>
            <a:pPr>
              <a:defRPr/>
            </a:pPr>
            <a:fld id="{55EE51D7-E610-4D1D-9AAC-23923794832D}" type="slidenum">
              <a:rPr lang="it-IT" altLang="en-US" smtClean="0"/>
              <a:pPr>
                <a:defRPr/>
              </a:pPr>
              <a:t>3</a:t>
            </a:fld>
            <a:endParaRPr lang="it-IT" altLang="en-US"/>
          </a:p>
        </p:txBody>
      </p:sp>
      <p:sp>
        <p:nvSpPr>
          <p:cNvPr id="7" name="Date Placeholder 6"/>
          <p:cNvSpPr>
            <a:spLocks noGrp="1"/>
          </p:cNvSpPr>
          <p:nvPr>
            <p:ph type="dt" sz="half" idx="12"/>
          </p:nvPr>
        </p:nvSpPr>
        <p:spPr/>
        <p:txBody>
          <a:bodyPr/>
          <a:lstStyle/>
          <a:p>
            <a:pPr>
              <a:defRPr/>
            </a:pPr>
            <a:fld id="{D4107CDD-EDFD-4AF0-BFD7-E29C1CA992A5}" type="datetime1">
              <a:rPr lang="en-US" altLang="en-US" smtClean="0"/>
              <a:pPr>
                <a:defRPr/>
              </a:pPr>
              <a:t>9/30/2016</a:t>
            </a:fld>
            <a:endParaRPr lang="it-IT" altLang="en-US"/>
          </a:p>
        </p:txBody>
      </p:sp>
      <p:sp>
        <p:nvSpPr>
          <p:cNvPr id="11" name="Footer Placeholder 3"/>
          <p:cNvSpPr txBox="1">
            <a:spLocks/>
          </p:cNvSpPr>
          <p:nvPr/>
        </p:nvSpPr>
        <p:spPr>
          <a:xfrm>
            <a:off x="3268717"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dirty="0"/>
              <a:t>12</a:t>
            </a:r>
            <a:r>
              <a:rPr lang="en-GB" altLang="en-US" baseline="30000" dirty="0"/>
              <a:t>th</a:t>
            </a:r>
            <a:r>
              <a:rPr lang="en-GB" altLang="en-US" dirty="0"/>
              <a:t> EES Biennial Conference 2016</a:t>
            </a:r>
            <a:endParaRPr lang="it-IT" altLang="en-US" dirty="0"/>
          </a:p>
        </p:txBody>
      </p:sp>
      <p:sp>
        <p:nvSpPr>
          <p:cNvPr id="9" name="Text Placeholder 3"/>
          <p:cNvSpPr txBox="1">
            <a:spLocks/>
          </p:cNvSpPr>
          <p:nvPr/>
        </p:nvSpPr>
        <p:spPr bwMode="auto">
          <a:xfrm>
            <a:off x="156410" y="3351607"/>
            <a:ext cx="8927432" cy="222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 typeface="Arial" panose="020B0604020202020204" pitchFamily="34" charset="0"/>
              <a:buNone/>
              <a:defRPr sz="1400" kern="1200">
                <a:solidFill>
                  <a:schemeClr val="tx1"/>
                </a:solidFill>
                <a:latin typeface="Adobe Fangsong Std R" pitchFamily="18" charset="-128"/>
                <a:ea typeface="Adobe Fangsong Std R" pitchFamily="18" charset="-128"/>
                <a:cs typeface="+mn-cs"/>
              </a:defRPr>
            </a:lvl1pPr>
            <a:lvl2pPr marL="457200" indent="0" algn="l" rtl="0" eaLnBrk="0" fontAlgn="base" hangingPunct="0">
              <a:spcBef>
                <a:spcPct val="20000"/>
              </a:spcBef>
              <a:spcAft>
                <a:spcPct val="0"/>
              </a:spcAft>
              <a:buFont typeface="Arial" panose="020B0604020202020204" pitchFamily="34" charset="0"/>
              <a:buNone/>
              <a:defRPr sz="1200" kern="1200">
                <a:solidFill>
                  <a:schemeClr val="tx1"/>
                </a:solidFill>
                <a:latin typeface="Adobe Fangsong Std R" pitchFamily="18" charset="-128"/>
                <a:ea typeface="Adobe Fangsong Std R" pitchFamily="18" charset="-128"/>
                <a:cs typeface="+mn-cs"/>
              </a:defRPr>
            </a:lvl2pPr>
            <a:lvl3pPr marL="914400" indent="0" algn="l" rtl="0" eaLnBrk="0" fontAlgn="base" hangingPunct="0">
              <a:spcBef>
                <a:spcPct val="20000"/>
              </a:spcBef>
              <a:spcAft>
                <a:spcPct val="0"/>
              </a:spcAft>
              <a:buFont typeface="Arial" panose="020B0604020202020204" pitchFamily="34" charset="0"/>
              <a:buNone/>
              <a:defRPr sz="1000" kern="1200">
                <a:solidFill>
                  <a:schemeClr val="tx1"/>
                </a:solidFill>
                <a:latin typeface="Adobe Fangsong Std R" pitchFamily="18" charset="-128"/>
                <a:ea typeface="Adobe Fangsong Std R" pitchFamily="18" charset="-128"/>
                <a:cs typeface="+mn-cs"/>
              </a:defRPr>
            </a:lvl3pPr>
            <a:lvl4pPr marL="1371600" indent="0" algn="l" rtl="0" eaLnBrk="0" fontAlgn="base" hangingPunct="0">
              <a:spcBef>
                <a:spcPct val="20000"/>
              </a:spcBef>
              <a:spcAft>
                <a:spcPct val="0"/>
              </a:spcAft>
              <a:buFont typeface="Arial" panose="020B0604020202020204" pitchFamily="34" charset="0"/>
              <a:buNone/>
              <a:defRPr sz="900" kern="1200">
                <a:solidFill>
                  <a:schemeClr val="tx1"/>
                </a:solidFill>
                <a:latin typeface="Adobe Fangsong Std R" pitchFamily="18" charset="-128"/>
                <a:ea typeface="Adobe Fangsong Std R" pitchFamily="18" charset="-128"/>
                <a:cs typeface="+mn-cs"/>
              </a:defRPr>
            </a:lvl4pPr>
            <a:lvl5pPr marL="1828800" indent="0" algn="l" rtl="0" eaLnBrk="0" fontAlgn="base" hangingPunct="0">
              <a:spcBef>
                <a:spcPct val="20000"/>
              </a:spcBef>
              <a:spcAft>
                <a:spcPct val="0"/>
              </a:spcAft>
              <a:buFont typeface="Arial" panose="020B0604020202020204" pitchFamily="34" charset="0"/>
              <a:buNone/>
              <a:defRPr sz="900" kern="1200">
                <a:solidFill>
                  <a:schemeClr val="tx1"/>
                </a:solidFill>
                <a:latin typeface="Adobe Fangsong Std R" pitchFamily="18" charset="-128"/>
                <a:ea typeface="Adobe Fangsong Std R" pitchFamily="18" charset="-128"/>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742950" lvl="1" indent="-285750">
              <a:buFont typeface="Wingdings" panose="05000000000000000000" pitchFamily="2" charset="2"/>
              <a:buChar char="Ø"/>
            </a:pPr>
            <a:r>
              <a:rPr lang="en-US" sz="2800" b="1" dirty="0" smtClean="0">
                <a:solidFill>
                  <a:schemeClr val="tx2"/>
                </a:solidFill>
                <a:latin typeface="+mj-lt"/>
              </a:rPr>
              <a:t>Technical departments: Fishery, Forestry, Nutrition, Plant Protection, Animal Health, Land and Water, Statistics, etc.</a:t>
            </a:r>
          </a:p>
          <a:p>
            <a:pPr marL="742950" lvl="1" indent="-285750">
              <a:buFont typeface="Wingdings" panose="05000000000000000000" pitchFamily="2" charset="2"/>
              <a:buChar char="Ø"/>
            </a:pPr>
            <a:r>
              <a:rPr lang="en-US" sz="2800" b="1" dirty="0" smtClean="0">
                <a:solidFill>
                  <a:schemeClr val="tx2"/>
                </a:solidFill>
                <a:latin typeface="+mj-lt"/>
              </a:rPr>
              <a:t>Cross-cutting themes: Capacity Development, Gender, Governance</a:t>
            </a:r>
          </a:p>
          <a:p>
            <a:pPr marL="742950" lvl="1" indent="-285750">
              <a:buFont typeface="Wingdings" panose="05000000000000000000" pitchFamily="2" charset="2"/>
              <a:buChar char="Ø"/>
            </a:pPr>
            <a:r>
              <a:rPr lang="en-US" sz="2800" b="1" dirty="0" smtClean="0">
                <a:solidFill>
                  <a:schemeClr val="tx2"/>
                </a:solidFill>
                <a:latin typeface="+mj-lt"/>
              </a:rPr>
              <a:t>Decentralized offices (+90)</a:t>
            </a:r>
            <a:endParaRPr lang="en-US" sz="2800" b="1" dirty="0">
              <a:solidFill>
                <a:schemeClr val="tx2"/>
              </a:solidFill>
              <a:latin typeface="+mj-lt"/>
            </a:endParaRPr>
          </a:p>
        </p:txBody>
      </p:sp>
    </p:spTree>
    <p:extLst>
      <p:ext uri="{BB962C8B-B14F-4D97-AF65-F5344CB8AC3E}">
        <p14:creationId xmlns:p14="http://schemas.microsoft.com/office/powerpoint/2010/main" val="2738957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55EE51D7-E610-4D1D-9AAC-23923794832D}" type="slidenum">
              <a:rPr lang="it-IT" altLang="en-US" smtClean="0"/>
              <a:pPr>
                <a:defRPr/>
              </a:pPr>
              <a:t>4</a:t>
            </a:fld>
            <a:endParaRPr lang="it-IT" altLang="en-US"/>
          </a:p>
        </p:txBody>
      </p:sp>
      <p:sp>
        <p:nvSpPr>
          <p:cNvPr id="7" name="Date Placeholder 6"/>
          <p:cNvSpPr>
            <a:spLocks noGrp="1"/>
          </p:cNvSpPr>
          <p:nvPr>
            <p:ph type="dt" sz="half" idx="12"/>
          </p:nvPr>
        </p:nvSpPr>
        <p:spPr/>
        <p:txBody>
          <a:bodyPr/>
          <a:lstStyle/>
          <a:p>
            <a:pPr>
              <a:defRPr/>
            </a:pPr>
            <a:fld id="{D4107CDD-EDFD-4AF0-BFD7-E29C1CA992A5}" type="datetime1">
              <a:rPr lang="en-US" altLang="en-US" smtClean="0"/>
              <a:pPr>
                <a:defRPr/>
              </a:pPr>
              <a:t>9/30/2016</a:t>
            </a:fld>
            <a:endParaRPr lang="it-IT" altLang="en-US"/>
          </a:p>
        </p:txBody>
      </p:sp>
      <p:sp>
        <p:nvSpPr>
          <p:cNvPr id="11" name="Footer Placeholder 3"/>
          <p:cNvSpPr txBox="1">
            <a:spLocks/>
          </p:cNvSpPr>
          <p:nvPr/>
        </p:nvSpPr>
        <p:spPr>
          <a:xfrm>
            <a:off x="3268717"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dirty="0"/>
              <a:t>12</a:t>
            </a:r>
            <a:r>
              <a:rPr lang="en-GB" altLang="en-US" baseline="30000" dirty="0"/>
              <a:t>th</a:t>
            </a:r>
            <a:r>
              <a:rPr lang="en-GB" altLang="en-US" dirty="0"/>
              <a:t> EES Biennial Conference 2016</a:t>
            </a:r>
            <a:endParaRPr lang="it-IT" altLang="en-US" dirty="0"/>
          </a:p>
        </p:txBody>
      </p:sp>
      <p:sp>
        <p:nvSpPr>
          <p:cNvPr id="12" name="Text Placeholder 3"/>
          <p:cNvSpPr txBox="1">
            <a:spLocks/>
          </p:cNvSpPr>
          <p:nvPr/>
        </p:nvSpPr>
        <p:spPr bwMode="auto">
          <a:xfrm>
            <a:off x="394135" y="1687743"/>
            <a:ext cx="8403021"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 typeface="Arial" panose="020B0604020202020204" pitchFamily="34" charset="0"/>
              <a:buNone/>
              <a:defRPr sz="1400" kern="1200">
                <a:solidFill>
                  <a:schemeClr val="tx1"/>
                </a:solidFill>
                <a:latin typeface="Adobe Fangsong Std R" pitchFamily="18" charset="-128"/>
                <a:ea typeface="Adobe Fangsong Std R" pitchFamily="18" charset="-128"/>
                <a:cs typeface="+mn-cs"/>
              </a:defRPr>
            </a:lvl1pPr>
            <a:lvl2pPr marL="457200" indent="0" algn="l" rtl="0" eaLnBrk="0" fontAlgn="base" hangingPunct="0">
              <a:spcBef>
                <a:spcPct val="20000"/>
              </a:spcBef>
              <a:spcAft>
                <a:spcPct val="0"/>
              </a:spcAft>
              <a:buFont typeface="Arial" panose="020B0604020202020204" pitchFamily="34" charset="0"/>
              <a:buNone/>
              <a:defRPr sz="1200" kern="1200">
                <a:solidFill>
                  <a:schemeClr val="tx1"/>
                </a:solidFill>
                <a:latin typeface="Adobe Fangsong Std R" pitchFamily="18" charset="-128"/>
                <a:ea typeface="Adobe Fangsong Std R" pitchFamily="18" charset="-128"/>
                <a:cs typeface="+mn-cs"/>
              </a:defRPr>
            </a:lvl2pPr>
            <a:lvl3pPr marL="914400" indent="0" algn="l" rtl="0" eaLnBrk="0" fontAlgn="base" hangingPunct="0">
              <a:spcBef>
                <a:spcPct val="20000"/>
              </a:spcBef>
              <a:spcAft>
                <a:spcPct val="0"/>
              </a:spcAft>
              <a:buFont typeface="Arial" panose="020B0604020202020204" pitchFamily="34" charset="0"/>
              <a:buNone/>
              <a:defRPr sz="1000" kern="1200">
                <a:solidFill>
                  <a:schemeClr val="tx1"/>
                </a:solidFill>
                <a:latin typeface="Adobe Fangsong Std R" pitchFamily="18" charset="-128"/>
                <a:ea typeface="Adobe Fangsong Std R" pitchFamily="18" charset="-128"/>
                <a:cs typeface="+mn-cs"/>
              </a:defRPr>
            </a:lvl3pPr>
            <a:lvl4pPr marL="1371600" indent="0" algn="l" rtl="0" eaLnBrk="0" fontAlgn="base" hangingPunct="0">
              <a:spcBef>
                <a:spcPct val="20000"/>
              </a:spcBef>
              <a:spcAft>
                <a:spcPct val="0"/>
              </a:spcAft>
              <a:buFont typeface="Arial" panose="020B0604020202020204" pitchFamily="34" charset="0"/>
              <a:buNone/>
              <a:defRPr sz="900" kern="1200">
                <a:solidFill>
                  <a:schemeClr val="tx1"/>
                </a:solidFill>
                <a:latin typeface="Adobe Fangsong Std R" pitchFamily="18" charset="-128"/>
                <a:ea typeface="Adobe Fangsong Std R" pitchFamily="18" charset="-128"/>
                <a:cs typeface="+mn-cs"/>
              </a:defRPr>
            </a:lvl4pPr>
            <a:lvl5pPr marL="1828800" indent="0" algn="l" rtl="0" eaLnBrk="0" fontAlgn="base" hangingPunct="0">
              <a:spcBef>
                <a:spcPct val="20000"/>
              </a:spcBef>
              <a:spcAft>
                <a:spcPct val="0"/>
              </a:spcAft>
              <a:buFont typeface="Arial" panose="020B0604020202020204" pitchFamily="34" charset="0"/>
              <a:buNone/>
              <a:defRPr sz="900" kern="1200">
                <a:solidFill>
                  <a:schemeClr val="tx1"/>
                </a:solidFill>
                <a:latin typeface="Adobe Fangsong Std R" pitchFamily="18" charset="-128"/>
                <a:ea typeface="Adobe Fangsong Std R" pitchFamily="18" charset="-128"/>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285750" indent="-285750">
              <a:buFont typeface="Arial" panose="020B0604020202020204" pitchFamily="34" charset="0"/>
              <a:buChar char="•"/>
            </a:pPr>
            <a:r>
              <a:rPr lang="en-US" sz="2900" b="1" dirty="0" smtClean="0">
                <a:solidFill>
                  <a:schemeClr val="tx2"/>
                </a:solidFill>
                <a:latin typeface="+mj-lt"/>
              </a:rPr>
              <a:t>Objective: assess effectiveness and quality (from users perspective) of knowledge </a:t>
            </a:r>
          </a:p>
          <a:p>
            <a:pPr marL="285750" indent="-285750">
              <a:buFont typeface="Arial" panose="020B0604020202020204" pitchFamily="34" charset="0"/>
              <a:buChar char="•"/>
            </a:pPr>
            <a:r>
              <a:rPr lang="en-US" sz="2900" b="1" dirty="0" smtClean="0">
                <a:solidFill>
                  <a:schemeClr val="tx2"/>
                </a:solidFill>
                <a:latin typeface="+mj-lt"/>
              </a:rPr>
              <a:t>Conducted: 2014 -2015 / Period </a:t>
            </a:r>
            <a:r>
              <a:rPr lang="en-US" sz="2900" b="1" dirty="0">
                <a:solidFill>
                  <a:schemeClr val="tx2"/>
                </a:solidFill>
                <a:latin typeface="+mj-lt"/>
              </a:rPr>
              <a:t>covered: 2011-2014 </a:t>
            </a:r>
          </a:p>
          <a:p>
            <a:pPr marL="285750" indent="-285750">
              <a:buFont typeface="Arial" panose="020B0604020202020204" pitchFamily="34" charset="0"/>
              <a:buChar char="•"/>
            </a:pPr>
            <a:r>
              <a:rPr lang="en-GB" sz="2900" b="1" dirty="0">
                <a:solidFill>
                  <a:schemeClr val="tx2"/>
                </a:solidFill>
                <a:latin typeface="+mj-lt"/>
              </a:rPr>
              <a:t>Focused on the tangible aspect of knowledge and its use – not so much on the production and dissemination process</a:t>
            </a:r>
          </a:p>
          <a:p>
            <a:pPr marL="285750" indent="-285750">
              <a:buFont typeface="Arial" panose="020B0604020202020204" pitchFamily="34" charset="0"/>
              <a:buChar char="•"/>
            </a:pPr>
            <a:r>
              <a:rPr lang="en-GB" sz="2900" b="1" dirty="0">
                <a:solidFill>
                  <a:schemeClr val="tx2"/>
                </a:solidFill>
                <a:latin typeface="+mj-lt"/>
              </a:rPr>
              <a:t>No framework to evaluate </a:t>
            </a:r>
            <a:r>
              <a:rPr lang="en-GB" sz="2900" b="1" dirty="0" smtClean="0">
                <a:solidFill>
                  <a:schemeClr val="tx2"/>
                </a:solidFill>
                <a:latin typeface="+mj-lt"/>
              </a:rPr>
              <a:t>knowledge</a:t>
            </a:r>
          </a:p>
          <a:p>
            <a:pPr marL="285750" indent="-285750">
              <a:buFont typeface="Arial" panose="020B0604020202020204" pitchFamily="34" charset="0"/>
              <a:buChar char="•"/>
            </a:pPr>
            <a:r>
              <a:rPr lang="en-GB" sz="2900" b="1" dirty="0" smtClean="0">
                <a:solidFill>
                  <a:schemeClr val="tx2"/>
                </a:solidFill>
                <a:latin typeface="+mj-lt"/>
              </a:rPr>
              <a:t>Carried </a:t>
            </a:r>
            <a:r>
              <a:rPr lang="en-GB" sz="2900" b="1" dirty="0">
                <a:solidFill>
                  <a:schemeClr val="tx2"/>
                </a:solidFill>
                <a:latin typeface="+mj-lt"/>
              </a:rPr>
              <a:t>out by a team of 13 experts and 4 OED </a:t>
            </a:r>
            <a:r>
              <a:rPr lang="en-GB" sz="2900" b="1" dirty="0" smtClean="0">
                <a:solidFill>
                  <a:schemeClr val="tx2"/>
                </a:solidFill>
                <a:latin typeface="+mj-lt"/>
              </a:rPr>
              <a:t>staff</a:t>
            </a:r>
          </a:p>
        </p:txBody>
      </p:sp>
      <p:sp>
        <p:nvSpPr>
          <p:cNvPr id="10" name="Title 1"/>
          <p:cNvSpPr>
            <a:spLocks noGrp="1"/>
          </p:cNvSpPr>
          <p:nvPr>
            <p:ph type="title"/>
          </p:nvPr>
        </p:nvSpPr>
        <p:spPr>
          <a:xfrm>
            <a:off x="457200" y="1164694"/>
            <a:ext cx="7315201" cy="426795"/>
          </a:xfrm>
        </p:spPr>
        <p:txBody>
          <a:bodyPr/>
          <a:lstStyle/>
          <a:p>
            <a:r>
              <a:rPr lang="en-US" sz="2800" dirty="0" smtClean="0">
                <a:solidFill>
                  <a:schemeClr val="accent2">
                    <a:lumMod val="75000"/>
                  </a:schemeClr>
                </a:solidFill>
              </a:rPr>
              <a:t>The Knowledge Evaluation</a:t>
            </a:r>
            <a:endParaRPr lang="es-ES" sz="2800" dirty="0">
              <a:solidFill>
                <a:schemeClr val="accent2">
                  <a:lumMod val="75000"/>
                </a:schemeClr>
              </a:solidFill>
            </a:endParaRPr>
          </a:p>
        </p:txBody>
      </p:sp>
    </p:spTree>
    <p:extLst>
      <p:ext uri="{BB962C8B-B14F-4D97-AF65-F5344CB8AC3E}">
        <p14:creationId xmlns:p14="http://schemas.microsoft.com/office/powerpoint/2010/main" val="3513439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a:xfrm>
            <a:off x="1076290" y="4278159"/>
            <a:ext cx="4236549" cy="1362075"/>
          </a:xfrm>
        </p:spPr>
        <p:txBody>
          <a:bodyPr/>
          <a:lstStyle/>
          <a:p>
            <a:pPr>
              <a:defRPr/>
            </a:pPr>
            <a:r>
              <a:rPr lang="en-US" altLang="en-US" cap="none" dirty="0"/>
              <a:t>THE METHODOLOGY</a:t>
            </a:r>
            <a:endParaRPr lang="en-GB" altLang="en-US" cap="none" dirty="0"/>
          </a:p>
        </p:txBody>
      </p:sp>
      <p:sp>
        <p:nvSpPr>
          <p:cNvPr id="18434" name="Text Placeholder 7"/>
          <p:cNvSpPr>
            <a:spLocks noGrp="1"/>
          </p:cNvSpPr>
          <p:nvPr>
            <p:ph type="body" idx="1"/>
          </p:nvPr>
        </p:nvSpPr>
        <p:spPr>
          <a:xfrm>
            <a:off x="1076290" y="2777972"/>
            <a:ext cx="7772400" cy="1500187"/>
          </a:xfrm>
        </p:spPr>
        <p:txBody>
          <a:bodyPr/>
          <a:lstStyle/>
          <a:p>
            <a:r>
              <a:rPr lang="en-US" altLang="en-US" sz="2800" b="1" dirty="0">
                <a:solidFill>
                  <a:srgbClr val="898989"/>
                </a:solidFill>
              </a:rPr>
              <a:t>Section </a:t>
            </a:r>
            <a:r>
              <a:rPr lang="en-US" altLang="en-US" sz="2800" b="1" dirty="0" smtClean="0">
                <a:solidFill>
                  <a:srgbClr val="898989"/>
                </a:solidFill>
              </a:rPr>
              <a:t>2</a:t>
            </a:r>
            <a:endParaRPr lang="en-GB" altLang="en-US" sz="2800" b="1" dirty="0">
              <a:solidFill>
                <a:srgbClr val="898989"/>
              </a:solidFill>
            </a:endParaRPr>
          </a:p>
        </p:txBody>
      </p:sp>
      <p:sp>
        <p:nvSpPr>
          <p:cNvPr id="4" name="Footer Placeholder 3"/>
          <p:cNvSpPr>
            <a:spLocks noGrp="1"/>
          </p:cNvSpPr>
          <p:nvPr>
            <p:ph type="ftr" sz="quarter" idx="10"/>
          </p:nvPr>
        </p:nvSpPr>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sp>
        <p:nvSpPr>
          <p:cNvPr id="18436"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dobe Fangsong Std R" pitchFamily="18" charset="-128"/>
                <a:ea typeface="Adobe Fangsong Std R" pitchFamily="18" charset="-128"/>
              </a:defRPr>
            </a:lvl1pPr>
            <a:lvl2pPr marL="742950" indent="-285750">
              <a:spcBef>
                <a:spcPct val="20000"/>
              </a:spcBef>
              <a:buFont typeface="Arial" panose="020B0604020202020204" pitchFamily="34" charset="0"/>
              <a:buChar char="–"/>
              <a:defRPr sz="2400">
                <a:solidFill>
                  <a:schemeClr val="tx1"/>
                </a:solidFill>
                <a:latin typeface="Adobe Fangsong Std R" pitchFamily="18" charset="-128"/>
                <a:ea typeface="Adobe Fangsong Std R" pitchFamily="18" charset="-128"/>
              </a:defRPr>
            </a:lvl2pPr>
            <a:lvl3pPr marL="1143000" indent="-228600">
              <a:spcBef>
                <a:spcPct val="20000"/>
              </a:spcBef>
              <a:buFont typeface="Arial" panose="020B0604020202020204" pitchFamily="34" charset="0"/>
              <a:buChar char="•"/>
              <a:defRPr sz="2000">
                <a:solidFill>
                  <a:schemeClr val="tx1"/>
                </a:solidFill>
                <a:latin typeface="Adobe Fangsong Std R" pitchFamily="18" charset="-128"/>
                <a:ea typeface="Adobe Fangsong Std R" pitchFamily="18" charset="-128"/>
              </a:defRPr>
            </a:lvl3pPr>
            <a:lvl4pPr marL="1600200" indent="-228600">
              <a:spcBef>
                <a:spcPct val="20000"/>
              </a:spcBef>
              <a:buFont typeface="Arial" panose="020B0604020202020204" pitchFamily="34" charset="0"/>
              <a:buChar char="–"/>
              <a:defRPr>
                <a:solidFill>
                  <a:schemeClr val="tx1"/>
                </a:solidFill>
                <a:latin typeface="Adobe Fangsong Std R" pitchFamily="18" charset="-128"/>
                <a:ea typeface="Adobe Fangsong Std R" pitchFamily="18" charset="-128"/>
              </a:defRPr>
            </a:lvl4pPr>
            <a:lvl5pPr marL="2057400" indent="-228600">
              <a:spcBef>
                <a:spcPct val="20000"/>
              </a:spcBef>
              <a:buFont typeface="Arial" panose="020B0604020202020204" pitchFamily="34" charset="0"/>
              <a:buChar char="»"/>
              <a:defRPr sz="1600">
                <a:solidFill>
                  <a:schemeClr val="tx1"/>
                </a:solidFill>
                <a:latin typeface="Adobe Fangsong Std R" pitchFamily="18" charset="-128"/>
                <a:ea typeface="Adobe Fangsong Std R" pitchFamily="18"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dobe Fangsong Std R" pitchFamily="18" charset="-128"/>
                <a:ea typeface="Adobe Fangsong Std R" pitchFamily="18" charset="-128"/>
              </a:defRPr>
            </a:lvl9pPr>
          </a:lstStyle>
          <a:p>
            <a:pPr>
              <a:spcBef>
                <a:spcPct val="0"/>
              </a:spcBef>
              <a:buFontTx/>
              <a:buNone/>
            </a:pPr>
            <a:fld id="{9E045B9F-54B6-467F-89EC-664740663E5A}" type="slidenum">
              <a:rPr lang="it-IT" altLang="en-US" sz="1200" smtClean="0">
                <a:solidFill>
                  <a:srgbClr val="7F7F7F"/>
                </a:solidFill>
                <a:latin typeface="Calibri" panose="020F0502020204030204" pitchFamily="34" charset="0"/>
              </a:rPr>
              <a:pPr>
                <a:spcBef>
                  <a:spcPct val="0"/>
                </a:spcBef>
                <a:buFontTx/>
                <a:buNone/>
              </a:pPr>
              <a:t>5</a:t>
            </a:fld>
            <a:endParaRPr lang="it-IT" altLang="en-US" sz="1200">
              <a:solidFill>
                <a:srgbClr val="7F7F7F"/>
              </a:solidFill>
              <a:latin typeface="Calibri" panose="020F0502020204030204" pitchFamily="34" charset="0"/>
            </a:endParaRPr>
          </a:p>
        </p:txBody>
      </p:sp>
      <p:sp>
        <p:nvSpPr>
          <p:cNvPr id="6" name="Date Placeholder 5"/>
          <p:cNvSpPr>
            <a:spLocks noGrp="1"/>
          </p:cNvSpPr>
          <p:nvPr>
            <p:ph type="dt" sz="quarter" idx="12"/>
          </p:nvPr>
        </p:nvSpPr>
        <p:spPr/>
        <p:txBody>
          <a:bodyPr/>
          <a:lstStyle/>
          <a:p>
            <a:pPr>
              <a:defRPr/>
            </a:pPr>
            <a:fld id="{ACB5EDA2-E452-4C15-82AD-C9D437C2D12C}" type="datetime1">
              <a:rPr lang="en-US" altLang="en-US">
                <a:solidFill>
                  <a:srgbClr val="898989"/>
                </a:solidFill>
              </a:rPr>
              <a:pPr>
                <a:defRPr/>
              </a:pPr>
              <a:t>9/30/2016</a:t>
            </a:fld>
            <a:endParaRPr lang="it-IT" altLang="en-US">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6</a:t>
            </a:fld>
            <a:endParaRPr lang="it-IT" altLang="en-US" dirty="0"/>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8" name="Title 1"/>
          <p:cNvSpPr>
            <a:spLocks noGrp="1"/>
          </p:cNvSpPr>
          <p:nvPr>
            <p:ph type="title"/>
          </p:nvPr>
        </p:nvSpPr>
        <p:spPr>
          <a:xfrm>
            <a:off x="457200" y="1028106"/>
            <a:ext cx="8242300" cy="442558"/>
          </a:xfrm>
          <a:ln>
            <a:solidFill>
              <a:srgbClr val="003399"/>
            </a:solidFill>
          </a:ln>
        </p:spPr>
        <p:txBody>
          <a:bodyPr/>
          <a:lstStyle/>
          <a:p>
            <a:pPr>
              <a:defRPr/>
            </a:pPr>
            <a:r>
              <a:rPr lang="en-US" sz="2800" dirty="0">
                <a:solidFill>
                  <a:schemeClr val="accent2"/>
                </a:solidFill>
              </a:rPr>
              <a:t>Designing the Methodology</a:t>
            </a:r>
          </a:p>
        </p:txBody>
      </p:sp>
      <p:sp>
        <p:nvSpPr>
          <p:cNvPr id="9" name="Footer Placeholder 3"/>
          <p:cNvSpPr txBox="1">
            <a:spLocks/>
          </p:cNvSpPr>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dirty="0"/>
              <a:t>12</a:t>
            </a:r>
            <a:r>
              <a:rPr lang="en-GB" altLang="en-US" baseline="30000" dirty="0"/>
              <a:t>th</a:t>
            </a:r>
            <a:r>
              <a:rPr lang="en-GB" altLang="en-US" dirty="0"/>
              <a:t> EES Biennial Conference 2016</a:t>
            </a:r>
            <a:endParaRPr lang="it-IT" altLang="en-US" dirty="0"/>
          </a:p>
        </p:txBody>
      </p:sp>
      <p:grpSp>
        <p:nvGrpSpPr>
          <p:cNvPr id="254" name="Group 253"/>
          <p:cNvGrpSpPr/>
          <p:nvPr/>
        </p:nvGrpSpPr>
        <p:grpSpPr>
          <a:xfrm>
            <a:off x="626872" y="1522364"/>
            <a:ext cx="8370544" cy="812314"/>
            <a:chOff x="-27047" y="-40977"/>
            <a:chExt cx="8330481" cy="812314"/>
          </a:xfrm>
        </p:grpSpPr>
        <p:sp>
          <p:nvSpPr>
            <p:cNvPr id="255" name="Notched Right Arrow 254"/>
            <p:cNvSpPr/>
            <p:nvPr/>
          </p:nvSpPr>
          <p:spPr>
            <a:xfrm>
              <a:off x="1638301" y="30480"/>
              <a:ext cx="2723784" cy="701675"/>
            </a:xfrm>
            <a:prstGeom prst="notched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b="1" dirty="0">
                  <a:effectLst/>
                  <a:ea typeface="Calibri"/>
                  <a:cs typeface="Times New Roman"/>
                </a:rPr>
                <a:t>Inception Phase</a:t>
              </a:r>
              <a:endParaRPr lang="en-US" sz="1800" dirty="0">
                <a:effectLst/>
                <a:ea typeface="Calibri"/>
                <a:cs typeface="Times New Roman"/>
              </a:endParaRPr>
            </a:p>
          </p:txBody>
        </p:sp>
        <p:sp>
          <p:nvSpPr>
            <p:cNvPr id="256" name="Notched Right Arrow 255"/>
            <p:cNvSpPr/>
            <p:nvPr/>
          </p:nvSpPr>
          <p:spPr>
            <a:xfrm>
              <a:off x="4249420" y="6162"/>
              <a:ext cx="4054014" cy="765175"/>
            </a:xfrm>
            <a:prstGeom prst="notched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b="1" dirty="0">
                  <a:effectLst/>
                  <a:ea typeface="Calibri"/>
                  <a:cs typeface="Times New Roman"/>
                </a:rPr>
                <a:t>Main Evaluation phase</a:t>
              </a:r>
              <a:endParaRPr lang="en-US" sz="1800" dirty="0">
                <a:effectLst/>
                <a:ea typeface="Calibri"/>
                <a:cs typeface="Times New Roman"/>
              </a:endParaRPr>
            </a:p>
          </p:txBody>
        </p:sp>
        <p:sp>
          <p:nvSpPr>
            <p:cNvPr id="257" name="Right Arrow 256"/>
            <p:cNvSpPr/>
            <p:nvPr/>
          </p:nvSpPr>
          <p:spPr>
            <a:xfrm>
              <a:off x="-27047" y="-40977"/>
              <a:ext cx="1785667" cy="812314"/>
            </a:xfrm>
            <a:prstGeom prst="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b="1" dirty="0">
                  <a:solidFill>
                    <a:schemeClr val="tx1"/>
                  </a:solidFill>
                  <a:effectLst/>
                  <a:ea typeface="Calibri"/>
                  <a:cs typeface="Times New Roman"/>
                </a:rPr>
                <a:t>Scoping Phase</a:t>
              </a:r>
              <a:endParaRPr lang="en-US" sz="1800" dirty="0">
                <a:solidFill>
                  <a:schemeClr val="tx1"/>
                </a:solidFill>
                <a:effectLst/>
                <a:ea typeface="Calibri"/>
                <a:cs typeface="Times New Roman"/>
              </a:endParaRPr>
            </a:p>
          </p:txBody>
        </p:sp>
      </p:grpSp>
      <p:sp>
        <p:nvSpPr>
          <p:cNvPr id="259" name="Text Box 15"/>
          <p:cNvSpPr txBox="1"/>
          <p:nvPr/>
        </p:nvSpPr>
        <p:spPr>
          <a:xfrm>
            <a:off x="420308" y="2301166"/>
            <a:ext cx="8122113" cy="3945886"/>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nSpc>
                <a:spcPct val="107000"/>
              </a:lnSpc>
              <a:spcBef>
                <a:spcPts val="0"/>
              </a:spcBef>
              <a:spcAft>
                <a:spcPts val="800"/>
              </a:spcAft>
              <a:buFont typeface="Wingdings" panose="05000000000000000000" pitchFamily="2" charset="2"/>
              <a:buChar char="Ø"/>
            </a:pPr>
            <a:r>
              <a:rPr lang="en-US" dirty="0">
                <a:effectLst>
                  <a:outerShdw blurRad="38100" dist="19050" dir="2700000" algn="tl">
                    <a:schemeClr val="dk1">
                      <a:alpha val="40000"/>
                    </a:schemeClr>
                  </a:outerShdw>
                </a:effectLst>
                <a:latin typeface="Calibri"/>
                <a:ea typeface="Calibri"/>
                <a:cs typeface="Times New Roman"/>
              </a:rPr>
              <a:t>Desk research </a:t>
            </a:r>
            <a:r>
              <a:rPr lang="en-US" dirty="0" smtClean="0">
                <a:effectLst>
                  <a:outerShdw blurRad="38100" dist="19050" dir="2700000" algn="tl">
                    <a:schemeClr val="dk1">
                      <a:alpha val="40000"/>
                    </a:schemeClr>
                  </a:outerShdw>
                </a:effectLst>
                <a:latin typeface="Calibri"/>
                <a:ea typeface="Calibri"/>
                <a:cs typeface="Times New Roman"/>
              </a:rPr>
              <a:t>&amp; </a:t>
            </a:r>
            <a:r>
              <a:rPr lang="en-US" dirty="0">
                <a:effectLst>
                  <a:outerShdw blurRad="38100" dist="19050" dir="2700000" algn="tl">
                    <a:schemeClr val="dk1">
                      <a:alpha val="40000"/>
                    </a:schemeClr>
                  </a:outerShdw>
                </a:effectLst>
                <a:latin typeface="Calibri"/>
                <a:ea typeface="Calibri"/>
                <a:cs typeface="Times New Roman"/>
              </a:rPr>
              <a:t>informal external consultations  </a:t>
            </a:r>
            <a:r>
              <a:rPr lang="en-US" dirty="0" smtClean="0">
                <a:effectLst>
                  <a:outerShdw blurRad="38100" dist="19050" dir="2700000" algn="tl">
                    <a:schemeClr val="dk1">
                      <a:alpha val="40000"/>
                    </a:schemeClr>
                  </a:outerShdw>
                </a:effectLst>
                <a:latin typeface="Calibri"/>
                <a:ea typeface="Calibri"/>
                <a:cs typeface="Times New Roman"/>
              </a:rPr>
              <a:t>to frame evaluation questions</a:t>
            </a:r>
          </a:p>
          <a:p>
            <a:pPr marL="342900" lvl="0" indent="-342900">
              <a:lnSpc>
                <a:spcPct val="107000"/>
              </a:lnSpc>
              <a:spcBef>
                <a:spcPts val="0"/>
              </a:spcBef>
              <a:spcAft>
                <a:spcPts val="800"/>
              </a:spcAft>
              <a:buFont typeface="Wingdings" panose="05000000000000000000" pitchFamily="2" charset="2"/>
              <a:buChar char="Ø"/>
            </a:pPr>
            <a:r>
              <a:rPr lang="en-US" dirty="0" smtClean="0">
                <a:ln>
                  <a:noFill/>
                </a:ln>
                <a:effectLst>
                  <a:outerShdw blurRad="38100" dist="19050" dir="2700000" algn="tl">
                    <a:schemeClr val="dk1">
                      <a:alpha val="40000"/>
                    </a:schemeClr>
                  </a:outerShdw>
                </a:effectLst>
                <a:latin typeface="Calibri"/>
                <a:ea typeface="Calibri"/>
                <a:cs typeface="Times New Roman"/>
              </a:rPr>
              <a:t>Initial </a:t>
            </a:r>
            <a:r>
              <a:rPr lang="en-US" dirty="0">
                <a:ln>
                  <a:noFill/>
                </a:ln>
                <a:effectLst>
                  <a:outerShdw blurRad="38100" dist="19050" dir="2700000" algn="tl">
                    <a:schemeClr val="dk1">
                      <a:alpha val="40000"/>
                    </a:schemeClr>
                  </a:outerShdw>
                </a:effectLst>
                <a:latin typeface="Calibri"/>
                <a:ea typeface="Calibri"/>
                <a:cs typeface="Times New Roman"/>
              </a:rPr>
              <a:t>discussions with FAO staff to identify/map type of knowledge and dimensions of complexity </a:t>
            </a:r>
            <a:r>
              <a:rPr lang="en-US" i="1" dirty="0">
                <a:ln>
                  <a:noFill/>
                </a:ln>
                <a:solidFill>
                  <a:srgbClr val="4472C4"/>
                </a:solidFill>
                <a:effectLst>
                  <a:outerShdw blurRad="38100" dist="19050" dir="2700000" algn="tl">
                    <a:schemeClr val="dk1">
                      <a:alpha val="40000"/>
                    </a:schemeClr>
                  </a:outerShdw>
                </a:effectLst>
                <a:latin typeface="Calibri"/>
                <a:ea typeface="Calibri"/>
                <a:cs typeface="Times New Roman"/>
              </a:rPr>
              <a:t>(Step 1. mapping complexity dimensions</a:t>
            </a:r>
            <a:r>
              <a:rPr lang="en-US" i="1" dirty="0" smtClean="0">
                <a:ln>
                  <a:noFill/>
                </a:ln>
                <a:solidFill>
                  <a:srgbClr val="4472C4"/>
                </a:solidFill>
                <a:effectLst>
                  <a:outerShdw blurRad="38100" dist="19050" dir="2700000" algn="tl">
                    <a:schemeClr val="dk1">
                      <a:alpha val="40000"/>
                    </a:schemeClr>
                  </a:outerShdw>
                </a:effectLst>
                <a:latin typeface="Calibri"/>
                <a:ea typeface="Calibri"/>
                <a:cs typeface="Times New Roman"/>
              </a:rPr>
              <a:t>)</a:t>
            </a:r>
            <a:endParaRPr lang="en-US" i="1" dirty="0">
              <a:ln>
                <a:noFill/>
              </a:ln>
              <a:solidFill>
                <a:srgbClr val="4472C4"/>
              </a:solidFill>
              <a:effectLst>
                <a:outerShdw blurRad="38100" dist="19050" dir="2700000" algn="tl">
                  <a:schemeClr val="dk1">
                    <a:alpha val="40000"/>
                  </a:schemeClr>
                </a:outerShdw>
              </a:effectLst>
              <a:latin typeface="Calibri"/>
              <a:ea typeface="Calibri"/>
              <a:cs typeface="Times New Roman"/>
            </a:endParaRPr>
          </a:p>
        </p:txBody>
      </p:sp>
      <p:grpSp>
        <p:nvGrpSpPr>
          <p:cNvPr id="3" name="Group 2"/>
          <p:cNvGrpSpPr/>
          <p:nvPr/>
        </p:nvGrpSpPr>
        <p:grpSpPr>
          <a:xfrm>
            <a:off x="457200" y="4439653"/>
            <a:ext cx="8242300" cy="1826282"/>
            <a:chOff x="457200" y="4439653"/>
            <a:chExt cx="7396805" cy="1826282"/>
          </a:xfrm>
        </p:grpSpPr>
        <p:sp>
          <p:nvSpPr>
            <p:cNvPr id="2" name="Down Arrow 1"/>
            <p:cNvSpPr/>
            <p:nvPr/>
          </p:nvSpPr>
          <p:spPr>
            <a:xfrm>
              <a:off x="3841880" y="4439653"/>
              <a:ext cx="549646" cy="546385"/>
            </a:xfrm>
            <a:prstGeom prst="downArrow">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Text Box 15"/>
            <p:cNvSpPr txBox="1"/>
            <p:nvPr/>
          </p:nvSpPr>
          <p:spPr>
            <a:xfrm>
              <a:off x="457200" y="4933546"/>
              <a:ext cx="7396805" cy="1332389"/>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0" algn="ctr">
                <a:lnSpc>
                  <a:spcPct val="107000"/>
                </a:lnSpc>
                <a:spcBef>
                  <a:spcPts val="0"/>
                </a:spcBef>
                <a:spcAft>
                  <a:spcPts val="800"/>
                </a:spcAft>
              </a:pPr>
              <a:r>
                <a:rPr lang="en-US" i="1" dirty="0" smtClean="0">
                  <a:ln>
                    <a:noFill/>
                  </a:ln>
                  <a:effectLst>
                    <a:outerShdw blurRad="38100" dist="19050" dir="2700000" algn="tl">
                      <a:schemeClr val="dk1">
                        <a:alpha val="40000"/>
                      </a:schemeClr>
                    </a:outerShdw>
                  </a:effectLst>
                  <a:latin typeface="Calibri"/>
                  <a:ea typeface="Calibri"/>
                  <a:cs typeface="Times New Roman"/>
                </a:rPr>
                <a:t>4</a:t>
              </a:r>
              <a:r>
                <a:rPr lang="en-US" i="1" dirty="0" smtClean="0">
                  <a:ln>
                    <a:noFill/>
                  </a:ln>
                  <a:solidFill>
                    <a:srgbClr val="4472C4"/>
                  </a:solidFill>
                  <a:effectLst>
                    <a:outerShdw blurRad="38100" dist="19050" dir="2700000" algn="tl">
                      <a:schemeClr val="dk1">
                        <a:alpha val="40000"/>
                      </a:schemeClr>
                    </a:outerShdw>
                  </a:effectLst>
                  <a:latin typeface="Calibri"/>
                  <a:ea typeface="Calibri"/>
                  <a:cs typeface="Times New Roman"/>
                </a:rPr>
                <a:t> </a:t>
              </a:r>
              <a:r>
                <a:rPr lang="en-US" i="1" dirty="0">
                  <a:ln>
                    <a:noFill/>
                  </a:ln>
                  <a:effectLst>
                    <a:outerShdw blurRad="38100" dist="19050" dir="2700000" algn="tl">
                      <a:schemeClr val="dk1">
                        <a:alpha val="40000"/>
                      </a:schemeClr>
                    </a:outerShdw>
                  </a:effectLst>
                  <a:latin typeface="Calibri"/>
                  <a:ea typeface="Calibri"/>
                  <a:cs typeface="Times New Roman"/>
                </a:rPr>
                <a:t>units of analysis / 4 components </a:t>
              </a:r>
            </a:p>
            <a:p>
              <a:pPr marL="342900" marR="0" indent="-342900">
                <a:lnSpc>
                  <a:spcPct val="107000"/>
                </a:lnSpc>
                <a:spcBef>
                  <a:spcPts val="0"/>
                </a:spcBef>
                <a:spcAft>
                  <a:spcPts val="800"/>
                </a:spcAft>
                <a:buFont typeface="Wingdings" panose="05000000000000000000" pitchFamily="2" charset="2"/>
                <a:buChar char="Ø"/>
              </a:pPr>
              <a:r>
                <a:rPr lang="en-US" dirty="0">
                  <a:effectLst>
                    <a:outerShdw blurRad="38100" dist="19050" dir="2700000" algn="tl">
                      <a:schemeClr val="dk1">
                        <a:alpha val="40000"/>
                      </a:schemeClr>
                    </a:outerShdw>
                  </a:effectLst>
                  <a:latin typeface="Calibri"/>
                  <a:ea typeface="Calibri"/>
                  <a:cs typeface="Times New Roman"/>
                </a:rPr>
                <a:t>Development of </a:t>
              </a:r>
              <a:r>
                <a:rPr lang="en-US" dirty="0">
                  <a:solidFill>
                    <a:schemeClr val="accent2"/>
                  </a:solidFill>
                  <a:effectLst>
                    <a:outerShdw blurRad="38100" dist="19050" dir="2700000" algn="tl">
                      <a:schemeClr val="dk1">
                        <a:alpha val="40000"/>
                      </a:schemeClr>
                    </a:outerShdw>
                  </a:effectLst>
                  <a:latin typeface="Calibri"/>
                  <a:ea typeface="Calibri"/>
                  <a:cs typeface="Times New Roman"/>
                </a:rPr>
                <a:t>generic Theory of Change </a:t>
              </a:r>
              <a:r>
                <a:rPr lang="en-US" dirty="0">
                  <a:effectLst>
                    <a:outerShdw blurRad="38100" dist="19050" dir="2700000" algn="tl">
                      <a:schemeClr val="dk1">
                        <a:alpha val="40000"/>
                      </a:schemeClr>
                    </a:outerShdw>
                  </a:effectLst>
                  <a:latin typeface="Calibri"/>
                  <a:ea typeface="Calibri"/>
                  <a:cs typeface="Times New Roman"/>
                </a:rPr>
                <a:t>for FAO knowledge products and services </a:t>
              </a:r>
              <a:endParaRPr lang="en-US" sz="2000" i="1" dirty="0">
                <a:effectLst/>
                <a:latin typeface="Calibri"/>
                <a:ea typeface="Calibri"/>
                <a:cs typeface="Times New Roman"/>
              </a:endParaRPr>
            </a:p>
          </p:txBody>
        </p:sp>
      </p:grpSp>
    </p:spTree>
    <p:extLst>
      <p:ext uri="{BB962C8B-B14F-4D97-AF65-F5344CB8AC3E}">
        <p14:creationId xmlns:p14="http://schemas.microsoft.com/office/powerpoint/2010/main" val="2428798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960" y="1660358"/>
            <a:ext cx="8237456" cy="4429617"/>
          </a:xfrm>
        </p:spPr>
        <p:txBody>
          <a:bodyPr/>
          <a:lstStyle/>
          <a:p>
            <a:pPr marL="457200" lvl="0" indent="-457200">
              <a:buClr>
                <a:schemeClr val="accent2"/>
              </a:buClr>
              <a:buFont typeface="+mj-lt"/>
              <a:buAutoNum type="arabicPeriod"/>
            </a:pPr>
            <a:r>
              <a:rPr lang="en-GB" sz="2000" b="1" dirty="0">
                <a:latin typeface="+mj-lt"/>
              </a:rPr>
              <a:t>Are FAO’s </a:t>
            </a:r>
            <a:r>
              <a:rPr lang="en-GB" sz="2000" b="1" dirty="0" smtClean="0">
                <a:latin typeface="+mj-lt"/>
              </a:rPr>
              <a:t>products </a:t>
            </a:r>
            <a:r>
              <a:rPr lang="en-GB" sz="2000" b="1" dirty="0" smtClean="0">
                <a:solidFill>
                  <a:schemeClr val="tx2"/>
                </a:solidFill>
                <a:latin typeface="+mj-lt"/>
              </a:rPr>
              <a:t>consistent</a:t>
            </a:r>
            <a:r>
              <a:rPr lang="en-GB" sz="2000" b="1" dirty="0" smtClean="0">
                <a:latin typeface="+mj-lt"/>
              </a:rPr>
              <a:t> </a:t>
            </a:r>
            <a:r>
              <a:rPr lang="en-GB" sz="2000" b="1" dirty="0">
                <a:latin typeface="+mj-lt"/>
              </a:rPr>
              <a:t>with the Organization’s </a:t>
            </a:r>
            <a:r>
              <a:rPr lang="en-GB" sz="2000" b="1" dirty="0" smtClean="0">
                <a:latin typeface="+mj-lt"/>
              </a:rPr>
              <a:t>goals, needs </a:t>
            </a:r>
            <a:r>
              <a:rPr lang="en-GB" sz="2000" b="1" dirty="0">
                <a:latin typeface="+mj-lt"/>
              </a:rPr>
              <a:t>or </a:t>
            </a:r>
            <a:r>
              <a:rPr lang="en-GB" sz="2000" b="1" dirty="0" smtClean="0">
                <a:latin typeface="+mj-lt"/>
              </a:rPr>
              <a:t>mandates?</a:t>
            </a:r>
            <a:endParaRPr lang="es-ES" sz="2000" b="1" dirty="0">
              <a:latin typeface="+mj-lt"/>
            </a:endParaRPr>
          </a:p>
          <a:p>
            <a:pPr marL="457200" lvl="0" indent="-457200">
              <a:buClr>
                <a:schemeClr val="accent2"/>
              </a:buClr>
              <a:buFont typeface="+mj-lt"/>
              <a:buAutoNum type="arabicPeriod"/>
            </a:pPr>
            <a:r>
              <a:rPr lang="en-GB" sz="2000" b="1" dirty="0">
                <a:latin typeface="+mj-lt"/>
              </a:rPr>
              <a:t>Are FAO’s </a:t>
            </a:r>
            <a:r>
              <a:rPr lang="en-GB" sz="2000" b="1" dirty="0" smtClean="0">
                <a:latin typeface="+mj-lt"/>
              </a:rPr>
              <a:t>products </a:t>
            </a:r>
            <a:r>
              <a:rPr lang="en-GB" sz="2000" b="1" dirty="0" smtClean="0">
                <a:solidFill>
                  <a:schemeClr val="tx2"/>
                </a:solidFill>
                <a:latin typeface="+mj-lt"/>
              </a:rPr>
              <a:t>adequate</a:t>
            </a:r>
            <a:r>
              <a:rPr lang="en-GB" sz="2000" b="1" dirty="0" smtClean="0">
                <a:latin typeface="+mj-lt"/>
              </a:rPr>
              <a:t>?</a:t>
            </a:r>
          </a:p>
          <a:p>
            <a:pPr marL="457200" lvl="0" indent="-457200">
              <a:buClr>
                <a:schemeClr val="accent2"/>
              </a:buClr>
              <a:buFont typeface="+mj-lt"/>
              <a:buAutoNum type="arabicPeriod"/>
            </a:pPr>
            <a:r>
              <a:rPr lang="en-GB" sz="2000" b="1" dirty="0" smtClean="0">
                <a:latin typeface="+mj-lt"/>
              </a:rPr>
              <a:t>How </a:t>
            </a:r>
            <a:r>
              <a:rPr lang="en-GB" sz="2000" b="1" dirty="0">
                <a:latin typeface="+mj-lt"/>
              </a:rPr>
              <a:t>well does FAO ensure the technical excellence and </a:t>
            </a:r>
            <a:r>
              <a:rPr lang="en-GB" sz="2000" b="1" dirty="0">
                <a:solidFill>
                  <a:schemeClr val="tx2"/>
                </a:solidFill>
                <a:latin typeface="+mj-lt"/>
              </a:rPr>
              <a:t>quality</a:t>
            </a:r>
            <a:r>
              <a:rPr lang="en-GB" sz="2000" b="1" dirty="0">
                <a:latin typeface="+mj-lt"/>
              </a:rPr>
              <a:t> of its </a:t>
            </a:r>
            <a:r>
              <a:rPr lang="en-GB" sz="2000" b="1" dirty="0" smtClean="0">
                <a:latin typeface="+mj-lt"/>
              </a:rPr>
              <a:t>products?</a:t>
            </a:r>
            <a:endParaRPr lang="es-ES" sz="2000" b="1" dirty="0">
              <a:latin typeface="+mj-lt"/>
            </a:endParaRPr>
          </a:p>
          <a:p>
            <a:pPr marL="457200" lvl="0" indent="-457200">
              <a:buClr>
                <a:schemeClr val="accent2"/>
              </a:buClr>
              <a:buFont typeface="+mj-lt"/>
              <a:buAutoNum type="arabicPeriod"/>
            </a:pPr>
            <a:r>
              <a:rPr lang="en-GB" sz="2000" b="1" dirty="0">
                <a:latin typeface="+mj-lt"/>
              </a:rPr>
              <a:t>How efficiently has FAO used its human and financial resources in the production and dissemination of </a:t>
            </a:r>
            <a:r>
              <a:rPr lang="en-GB" sz="2000" b="1" dirty="0" smtClean="0">
                <a:latin typeface="+mj-lt"/>
              </a:rPr>
              <a:t>its products?</a:t>
            </a:r>
            <a:endParaRPr lang="es-ES" sz="2000" b="1" dirty="0">
              <a:latin typeface="+mj-lt"/>
            </a:endParaRPr>
          </a:p>
          <a:p>
            <a:pPr marL="457200" lvl="0" indent="-457200">
              <a:buClr>
                <a:schemeClr val="accent2"/>
              </a:buClr>
              <a:buFont typeface="+mj-lt"/>
              <a:buAutoNum type="arabicPeriod"/>
            </a:pPr>
            <a:r>
              <a:rPr lang="en-GB" sz="2000" b="1" dirty="0">
                <a:latin typeface="+mj-lt"/>
              </a:rPr>
              <a:t>Are there </a:t>
            </a:r>
            <a:r>
              <a:rPr lang="en-GB" sz="2000" b="1" dirty="0">
                <a:solidFill>
                  <a:schemeClr val="tx2"/>
                </a:solidFill>
                <a:latin typeface="+mj-lt"/>
              </a:rPr>
              <a:t>synergies, duplications or gaps</a:t>
            </a:r>
            <a:r>
              <a:rPr lang="en-GB" sz="2000" b="1" dirty="0">
                <a:latin typeface="+mj-lt"/>
              </a:rPr>
              <a:t> in the </a:t>
            </a:r>
            <a:r>
              <a:rPr lang="en-GB" sz="2000" b="1" dirty="0" smtClean="0">
                <a:latin typeface="+mj-lt"/>
              </a:rPr>
              <a:t>products produced </a:t>
            </a:r>
            <a:r>
              <a:rPr lang="en-GB" sz="2000" b="1" dirty="0">
                <a:latin typeface="+mj-lt"/>
              </a:rPr>
              <a:t>and disseminated by FAO?</a:t>
            </a:r>
            <a:endParaRPr lang="es-ES" sz="2000" b="1" dirty="0">
              <a:latin typeface="+mj-lt"/>
            </a:endParaRPr>
          </a:p>
          <a:p>
            <a:pPr marL="457200" lvl="0" indent="-457200">
              <a:buClr>
                <a:schemeClr val="accent2"/>
              </a:buClr>
              <a:buFont typeface="+mj-lt"/>
              <a:buAutoNum type="arabicPeriod"/>
            </a:pPr>
            <a:r>
              <a:rPr lang="en-GB" sz="2000" b="1" dirty="0">
                <a:latin typeface="+mj-lt"/>
              </a:rPr>
              <a:t>Have FAO’s </a:t>
            </a:r>
            <a:r>
              <a:rPr lang="en-GB" sz="2000" b="1" dirty="0" smtClean="0">
                <a:latin typeface="+mj-lt"/>
              </a:rPr>
              <a:t>products reached </a:t>
            </a:r>
            <a:r>
              <a:rPr lang="en-GB" sz="2000" b="1" dirty="0">
                <a:latin typeface="+mj-lt"/>
              </a:rPr>
              <a:t>the </a:t>
            </a:r>
            <a:r>
              <a:rPr lang="en-GB" sz="2000" b="1" dirty="0">
                <a:solidFill>
                  <a:schemeClr val="tx2"/>
                </a:solidFill>
                <a:latin typeface="+mj-lt"/>
              </a:rPr>
              <a:t>intended users and uses</a:t>
            </a:r>
            <a:r>
              <a:rPr lang="en-GB" sz="2000" b="1" dirty="0">
                <a:latin typeface="+mj-lt"/>
              </a:rPr>
              <a:t>?</a:t>
            </a:r>
            <a:endParaRPr lang="es-ES" sz="2000" b="1" dirty="0">
              <a:latin typeface="+mj-lt"/>
            </a:endParaRPr>
          </a:p>
          <a:p>
            <a:pPr marL="457200" lvl="0" indent="-457200">
              <a:buClr>
                <a:schemeClr val="accent2"/>
              </a:buClr>
              <a:buFont typeface="+mj-lt"/>
              <a:buAutoNum type="arabicPeriod"/>
            </a:pPr>
            <a:r>
              <a:rPr lang="en-GB" sz="2000" b="1" dirty="0">
                <a:latin typeface="+mj-lt"/>
              </a:rPr>
              <a:t>What </a:t>
            </a:r>
            <a:r>
              <a:rPr lang="en-GB" sz="2000" b="1" dirty="0">
                <a:solidFill>
                  <a:schemeClr val="tx2"/>
                </a:solidFill>
                <a:latin typeface="+mj-lt"/>
              </a:rPr>
              <a:t>outcomes</a:t>
            </a:r>
            <a:r>
              <a:rPr lang="en-GB" sz="2000" b="1" dirty="0">
                <a:latin typeface="+mj-lt"/>
              </a:rPr>
              <a:t> have FAO’s </a:t>
            </a:r>
            <a:r>
              <a:rPr lang="en-GB" sz="2000" b="1" dirty="0" smtClean="0">
                <a:latin typeface="+mj-lt"/>
              </a:rPr>
              <a:t>products achieved</a:t>
            </a:r>
            <a:r>
              <a:rPr lang="en-GB" sz="2000" b="1" dirty="0">
                <a:latin typeface="+mj-lt"/>
              </a:rPr>
              <a:t>, or contributed to achieving</a:t>
            </a:r>
            <a:r>
              <a:rPr lang="en-GB" sz="2000" b="1" dirty="0" smtClean="0">
                <a:latin typeface="+mj-lt"/>
              </a:rPr>
              <a:t>?</a:t>
            </a:r>
            <a:endParaRPr lang="es-ES" sz="2000" b="1" dirty="0">
              <a:latin typeface="+mj-lt"/>
            </a:endParaRPr>
          </a:p>
        </p:txBody>
      </p:sp>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7</a:t>
            </a:fld>
            <a:endParaRPr lang="it-IT" altLang="en-US"/>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8" name="Title 1"/>
          <p:cNvSpPr txBox="1">
            <a:spLocks/>
          </p:cNvSpPr>
          <p:nvPr/>
        </p:nvSpPr>
        <p:spPr bwMode="auto">
          <a:xfrm>
            <a:off x="507960" y="1065127"/>
            <a:ext cx="8242300" cy="442558"/>
          </a:xfrm>
          <a:prstGeom prst="rect">
            <a:avLst/>
          </a:prstGeom>
          <a:noFill/>
          <a:ln>
            <a:solidFill>
              <a:srgbClr val="003399"/>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a:solidFill>
                  <a:schemeClr val="accent1"/>
                </a:solidFill>
                <a:latin typeface="+mj-lt"/>
                <a:ea typeface="+mj-ea"/>
                <a:cs typeface="+mj-cs"/>
              </a:defRPr>
            </a:lvl1pPr>
            <a:lvl2pPr algn="ctr" rtl="0" eaLnBrk="0" fontAlgn="base" hangingPunct="0">
              <a:spcBef>
                <a:spcPct val="0"/>
              </a:spcBef>
              <a:spcAft>
                <a:spcPct val="0"/>
              </a:spcAft>
              <a:defRPr sz="4400" b="1">
                <a:solidFill>
                  <a:schemeClr val="accent1"/>
                </a:solidFill>
                <a:latin typeface="Calibri" pitchFamily="34" charset="0"/>
              </a:defRPr>
            </a:lvl2pPr>
            <a:lvl3pPr algn="ctr" rtl="0" eaLnBrk="0" fontAlgn="base" hangingPunct="0">
              <a:spcBef>
                <a:spcPct val="0"/>
              </a:spcBef>
              <a:spcAft>
                <a:spcPct val="0"/>
              </a:spcAft>
              <a:defRPr sz="4400" b="1">
                <a:solidFill>
                  <a:schemeClr val="accent1"/>
                </a:solidFill>
                <a:latin typeface="Calibri" pitchFamily="34" charset="0"/>
              </a:defRPr>
            </a:lvl3pPr>
            <a:lvl4pPr algn="ctr" rtl="0" eaLnBrk="0" fontAlgn="base" hangingPunct="0">
              <a:spcBef>
                <a:spcPct val="0"/>
              </a:spcBef>
              <a:spcAft>
                <a:spcPct val="0"/>
              </a:spcAft>
              <a:defRPr sz="4400" b="1">
                <a:solidFill>
                  <a:schemeClr val="accent1"/>
                </a:solidFill>
                <a:latin typeface="Calibri" pitchFamily="34" charset="0"/>
              </a:defRPr>
            </a:lvl4pPr>
            <a:lvl5pPr algn="ctr" rtl="0" eaLnBrk="0" fontAlgn="base" hangingPunct="0">
              <a:spcBef>
                <a:spcPct val="0"/>
              </a:spcBef>
              <a:spcAft>
                <a:spcPct val="0"/>
              </a:spcAft>
              <a:defRPr sz="4400" b="1">
                <a:solidFill>
                  <a:schemeClr val="accent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dirty="0">
                <a:solidFill>
                  <a:schemeClr val="accent2"/>
                </a:solidFill>
              </a:rPr>
              <a:t>Evaluation Questions</a:t>
            </a:r>
          </a:p>
        </p:txBody>
      </p:sp>
      <p:sp>
        <p:nvSpPr>
          <p:cNvPr id="7" name="Footer Placeholder 3"/>
          <p:cNvSpPr>
            <a:spLocks noGrp="1"/>
          </p:cNvSpPr>
          <p:nvPr>
            <p:ph type="ftr" sz="quarter" idx="10"/>
          </p:nvPr>
        </p:nvSpPr>
        <p:spPr>
          <a:xfrm>
            <a:off x="3124200" y="6356350"/>
            <a:ext cx="2895600" cy="365125"/>
          </a:xfrm>
        </p:spPr>
        <p:txBody>
          <a:bodyPr/>
          <a:lstStyle/>
          <a:p>
            <a:pPr>
              <a:defRPr/>
            </a:pPr>
            <a:r>
              <a:rPr lang="en-GB" altLang="en-US" dirty="0"/>
              <a:t>12</a:t>
            </a:r>
            <a:r>
              <a:rPr lang="en-GB" altLang="en-US" baseline="30000" dirty="0"/>
              <a:t>th</a:t>
            </a:r>
            <a:r>
              <a:rPr lang="en-GB" altLang="en-US" dirty="0"/>
              <a:t> EES Biennial Conference 2016</a:t>
            </a:r>
            <a:endParaRPr lang="it-IT" altLang="en-US" dirty="0"/>
          </a:p>
        </p:txBody>
      </p:sp>
    </p:spTree>
    <p:extLst>
      <p:ext uri="{BB962C8B-B14F-4D97-AF65-F5344CB8AC3E}">
        <p14:creationId xmlns:p14="http://schemas.microsoft.com/office/powerpoint/2010/main" val="1008817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ight Arrow Callout 3"/>
          <p:cNvSpPr/>
          <p:nvPr/>
        </p:nvSpPr>
        <p:spPr>
          <a:xfrm>
            <a:off x="35496" y="620688"/>
            <a:ext cx="1656184" cy="5832648"/>
          </a:xfrm>
          <a:prstGeom prst="rightArrowCallout">
            <a:avLst>
              <a:gd name="adj1" fmla="val 1315"/>
              <a:gd name="adj2" fmla="val 11600"/>
              <a:gd name="adj3" fmla="val 13662"/>
              <a:gd name="adj4" fmla="val 848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smtClean="0"/>
              <a:t>Human Resources</a:t>
            </a:r>
          </a:p>
          <a:p>
            <a:pPr algn="ctr"/>
            <a:endParaRPr lang="en-US" sz="1200" dirty="0"/>
          </a:p>
          <a:p>
            <a:pPr algn="ctr"/>
            <a:r>
              <a:rPr lang="en-US" sz="1200" dirty="0" smtClean="0"/>
              <a:t>Knowledge workers</a:t>
            </a:r>
          </a:p>
          <a:p>
            <a:pPr algn="ctr"/>
            <a:r>
              <a:rPr lang="en-US" sz="1200" dirty="0" smtClean="0"/>
              <a:t>(FAO staff)</a:t>
            </a:r>
          </a:p>
          <a:p>
            <a:pPr algn="ctr"/>
            <a:endParaRPr lang="en-US" sz="1200" dirty="0"/>
          </a:p>
          <a:p>
            <a:pPr algn="ctr"/>
            <a:r>
              <a:rPr lang="en-US" sz="1200" dirty="0" smtClean="0"/>
              <a:t>Technical experts</a:t>
            </a:r>
          </a:p>
          <a:p>
            <a:pPr algn="ctr"/>
            <a:endParaRPr lang="en-US" sz="1200" dirty="0"/>
          </a:p>
          <a:p>
            <a:pPr algn="ctr"/>
            <a:r>
              <a:rPr lang="en-US" sz="1200" dirty="0" smtClean="0"/>
              <a:t>Advisory committees</a:t>
            </a:r>
          </a:p>
          <a:p>
            <a:pPr algn="ctr"/>
            <a:endParaRPr lang="en-US" sz="1200" dirty="0" smtClean="0"/>
          </a:p>
          <a:p>
            <a:pPr algn="ctr"/>
            <a:r>
              <a:rPr lang="en-US" sz="1200" dirty="0" smtClean="0"/>
              <a:t>Audience members</a:t>
            </a:r>
          </a:p>
          <a:p>
            <a:pPr algn="ctr"/>
            <a:endParaRPr lang="en-US" sz="1400" b="1" dirty="0" smtClean="0"/>
          </a:p>
          <a:p>
            <a:pPr algn="ctr"/>
            <a:r>
              <a:rPr lang="en-US" sz="1600" b="1" u="sng" dirty="0" smtClean="0"/>
              <a:t>Institutional Resources</a:t>
            </a:r>
          </a:p>
          <a:p>
            <a:pPr algn="ctr"/>
            <a:endParaRPr lang="en-US" sz="1400" b="1" dirty="0" smtClean="0"/>
          </a:p>
          <a:p>
            <a:pPr algn="ctr"/>
            <a:r>
              <a:rPr lang="en-US" sz="1200" dirty="0" smtClean="0"/>
              <a:t>Literature</a:t>
            </a:r>
          </a:p>
          <a:p>
            <a:pPr algn="ctr"/>
            <a:endParaRPr lang="en-US" sz="1200" dirty="0"/>
          </a:p>
          <a:p>
            <a:pPr algn="ctr"/>
            <a:r>
              <a:rPr lang="en-US" sz="1200" dirty="0" smtClean="0"/>
              <a:t>Information technology</a:t>
            </a:r>
          </a:p>
          <a:p>
            <a:pPr algn="ctr"/>
            <a:endParaRPr lang="en-US" sz="1200" dirty="0"/>
          </a:p>
          <a:p>
            <a:pPr algn="ctr"/>
            <a:r>
              <a:rPr lang="en-US" sz="1200" dirty="0" smtClean="0"/>
              <a:t>Infrastructure</a:t>
            </a:r>
          </a:p>
          <a:p>
            <a:pPr algn="ctr"/>
            <a:endParaRPr lang="en-US" sz="1200" dirty="0"/>
          </a:p>
          <a:p>
            <a:pPr algn="ctr"/>
            <a:r>
              <a:rPr lang="en-US" sz="1200" dirty="0" smtClean="0"/>
              <a:t>Financial resources</a:t>
            </a:r>
          </a:p>
          <a:p>
            <a:pPr algn="ctr"/>
            <a:endParaRPr lang="en-US" sz="1200" dirty="0"/>
          </a:p>
          <a:p>
            <a:pPr algn="ctr"/>
            <a:r>
              <a:rPr lang="en-US" sz="1200" dirty="0" smtClean="0"/>
              <a:t>Policies and procedures</a:t>
            </a:r>
          </a:p>
          <a:p>
            <a:pPr algn="ctr"/>
            <a:endParaRPr lang="en-US" sz="1400" b="1" dirty="0"/>
          </a:p>
          <a:p>
            <a:pPr algn="ctr"/>
            <a:endParaRPr lang="en-US" sz="1400" dirty="0"/>
          </a:p>
        </p:txBody>
      </p:sp>
      <p:sp>
        <p:nvSpPr>
          <p:cNvPr id="6" name="TextBox 5"/>
          <p:cNvSpPr txBox="1"/>
          <p:nvPr/>
        </p:nvSpPr>
        <p:spPr>
          <a:xfrm>
            <a:off x="236111" y="78560"/>
            <a:ext cx="992579" cy="461665"/>
          </a:xfrm>
          <a:prstGeom prst="rect">
            <a:avLst/>
          </a:prstGeom>
          <a:noFill/>
        </p:spPr>
        <p:txBody>
          <a:bodyPr wrap="none" rtlCol="0">
            <a:spAutoFit/>
          </a:bodyPr>
          <a:lstStyle/>
          <a:p>
            <a:r>
              <a:rPr lang="en-US" b="1" dirty="0" smtClean="0">
                <a:latin typeface="+mj-lt"/>
              </a:rPr>
              <a:t>Inputs</a:t>
            </a:r>
            <a:endParaRPr lang="en-US" b="1" dirty="0">
              <a:latin typeface="+mj-lt"/>
            </a:endParaRPr>
          </a:p>
        </p:txBody>
      </p:sp>
      <p:sp>
        <p:nvSpPr>
          <p:cNvPr id="7" name="Right Arrow Callout 6"/>
          <p:cNvSpPr/>
          <p:nvPr/>
        </p:nvSpPr>
        <p:spPr>
          <a:xfrm>
            <a:off x="1691680" y="620688"/>
            <a:ext cx="1512168" cy="5832648"/>
          </a:xfrm>
          <a:prstGeom prst="rightArrowCallout">
            <a:avLst>
              <a:gd name="adj1" fmla="val 21769"/>
              <a:gd name="adj2" fmla="val 8069"/>
              <a:gd name="adj3" fmla="val 13482"/>
              <a:gd name="adj4" fmla="val 86518"/>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p>
          <a:p>
            <a:pPr algn="ctr"/>
            <a:r>
              <a:rPr lang="en-US" sz="1200" dirty="0" smtClean="0"/>
              <a:t>Audience needs and priorities identified</a:t>
            </a:r>
          </a:p>
          <a:p>
            <a:pPr algn="ctr"/>
            <a:endParaRPr lang="en-US" sz="1200" dirty="0"/>
          </a:p>
          <a:p>
            <a:pPr algn="ctr"/>
            <a:r>
              <a:rPr lang="en-US" sz="1200" dirty="0" smtClean="0"/>
              <a:t>Information collected, synthesized &amp; organized</a:t>
            </a:r>
          </a:p>
          <a:p>
            <a:pPr algn="ctr"/>
            <a:endParaRPr lang="en-US" sz="1200" dirty="0"/>
          </a:p>
          <a:p>
            <a:pPr algn="ctr"/>
            <a:r>
              <a:rPr lang="en-US" sz="1200" dirty="0" smtClean="0"/>
              <a:t>Technical consensus developed</a:t>
            </a:r>
          </a:p>
          <a:p>
            <a:pPr algn="ctr"/>
            <a:endParaRPr lang="en-US" sz="1200" dirty="0"/>
          </a:p>
          <a:p>
            <a:pPr algn="ctr"/>
            <a:r>
              <a:rPr lang="en-US" sz="1200" dirty="0" smtClean="0"/>
              <a:t>Information uptake and application strategies developed</a:t>
            </a:r>
          </a:p>
          <a:p>
            <a:pPr algn="ctr"/>
            <a:endParaRPr lang="en-US" sz="1200" dirty="0"/>
          </a:p>
          <a:p>
            <a:pPr algn="ctr"/>
            <a:r>
              <a:rPr lang="en-US" sz="1200" dirty="0" smtClean="0"/>
              <a:t>Dissemination strategies developed</a:t>
            </a:r>
          </a:p>
          <a:p>
            <a:pPr algn="ctr"/>
            <a:endParaRPr lang="en-US" sz="1200" dirty="0"/>
          </a:p>
          <a:p>
            <a:pPr algn="ctr"/>
            <a:r>
              <a:rPr lang="en-US" sz="1200" dirty="0" smtClean="0"/>
              <a:t>Databases developed &amp; populated</a:t>
            </a:r>
          </a:p>
          <a:p>
            <a:pPr algn="ctr"/>
            <a:endParaRPr lang="en-US" sz="1200" dirty="0"/>
          </a:p>
          <a:p>
            <a:pPr algn="ctr"/>
            <a:r>
              <a:rPr lang="en-US" sz="1200" dirty="0" smtClean="0"/>
              <a:t>Networking approaches developed</a:t>
            </a:r>
          </a:p>
          <a:p>
            <a:pPr algn="ctr"/>
            <a:endParaRPr lang="en-US" sz="1200" dirty="0"/>
          </a:p>
          <a:p>
            <a:pPr algn="ctr"/>
            <a:endParaRPr lang="en-US" sz="1200" dirty="0"/>
          </a:p>
        </p:txBody>
      </p:sp>
      <p:sp>
        <p:nvSpPr>
          <p:cNvPr id="8" name="TextBox 7"/>
          <p:cNvSpPr txBox="1"/>
          <p:nvPr/>
        </p:nvSpPr>
        <p:spPr>
          <a:xfrm>
            <a:off x="1754805" y="101316"/>
            <a:ext cx="1428020" cy="461665"/>
          </a:xfrm>
          <a:prstGeom prst="rect">
            <a:avLst/>
          </a:prstGeom>
          <a:noFill/>
        </p:spPr>
        <p:txBody>
          <a:bodyPr wrap="none" rtlCol="0">
            <a:spAutoFit/>
          </a:bodyPr>
          <a:lstStyle/>
          <a:p>
            <a:r>
              <a:rPr lang="en-US" b="1" dirty="0" smtClean="0">
                <a:latin typeface="+mj-lt"/>
              </a:rPr>
              <a:t>Processes</a:t>
            </a:r>
            <a:endParaRPr lang="en-US" b="1" dirty="0">
              <a:latin typeface="+mj-lt"/>
            </a:endParaRPr>
          </a:p>
        </p:txBody>
      </p:sp>
      <p:sp>
        <p:nvSpPr>
          <p:cNvPr id="10" name="Rectangle 9"/>
          <p:cNvSpPr/>
          <p:nvPr/>
        </p:nvSpPr>
        <p:spPr>
          <a:xfrm>
            <a:off x="3203848" y="620688"/>
            <a:ext cx="1440160" cy="5832648"/>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smtClean="0"/>
              <a:t>Knowledge products</a:t>
            </a:r>
          </a:p>
          <a:p>
            <a:pPr algn="ctr"/>
            <a:endParaRPr lang="en-US" sz="800" dirty="0" smtClean="0"/>
          </a:p>
          <a:p>
            <a:pPr algn="ctr"/>
            <a:r>
              <a:rPr lang="en-US" sz="1200" dirty="0" smtClean="0"/>
              <a:t>Norms &amp; Standards</a:t>
            </a:r>
          </a:p>
          <a:p>
            <a:pPr algn="ctr"/>
            <a:endParaRPr lang="en-US" sz="1200" dirty="0"/>
          </a:p>
          <a:p>
            <a:pPr algn="ctr"/>
            <a:r>
              <a:rPr lang="en-US" sz="1200" dirty="0" smtClean="0"/>
              <a:t>Technical reports &amp; policy briefs</a:t>
            </a:r>
          </a:p>
          <a:p>
            <a:pPr algn="ctr"/>
            <a:endParaRPr lang="en-US" sz="1200" dirty="0" smtClean="0"/>
          </a:p>
          <a:p>
            <a:pPr algn="ctr"/>
            <a:r>
              <a:rPr lang="en-US" sz="1200" dirty="0" smtClean="0"/>
              <a:t>Manuals &amp; guidelines</a:t>
            </a:r>
          </a:p>
          <a:p>
            <a:pPr algn="ctr"/>
            <a:endParaRPr lang="en-US" sz="1200" dirty="0"/>
          </a:p>
          <a:p>
            <a:pPr algn="ctr"/>
            <a:r>
              <a:rPr lang="en-US" sz="1200" dirty="0" smtClean="0"/>
              <a:t>Training guides</a:t>
            </a:r>
          </a:p>
          <a:p>
            <a:pPr algn="ctr"/>
            <a:endParaRPr lang="en-US" sz="1200" dirty="0" smtClean="0"/>
          </a:p>
          <a:p>
            <a:pPr algn="ctr"/>
            <a:r>
              <a:rPr lang="en-US" sz="1200" dirty="0" smtClean="0"/>
              <a:t>Good practices</a:t>
            </a:r>
          </a:p>
          <a:p>
            <a:pPr algn="ctr"/>
            <a:endParaRPr lang="en-US" sz="1200" dirty="0" smtClean="0"/>
          </a:p>
          <a:p>
            <a:pPr algn="ctr"/>
            <a:r>
              <a:rPr lang="en-US" sz="1400" b="1" u="sng" dirty="0" smtClean="0"/>
              <a:t>Knowledge services</a:t>
            </a:r>
          </a:p>
          <a:p>
            <a:pPr algn="ctr"/>
            <a:endParaRPr lang="en-US" sz="800" b="1" dirty="0"/>
          </a:p>
          <a:p>
            <a:pPr algn="ctr"/>
            <a:r>
              <a:rPr lang="en-US" sz="1200" dirty="0" smtClean="0"/>
              <a:t>Distance learning</a:t>
            </a:r>
          </a:p>
          <a:p>
            <a:pPr algn="ctr"/>
            <a:endParaRPr lang="en-US" sz="1200" dirty="0" smtClean="0"/>
          </a:p>
          <a:p>
            <a:pPr algn="ctr"/>
            <a:r>
              <a:rPr lang="en-US" sz="1200" dirty="0" smtClean="0"/>
              <a:t>Training programs</a:t>
            </a:r>
          </a:p>
          <a:p>
            <a:pPr algn="ctr"/>
            <a:endParaRPr lang="en-US" sz="1200" dirty="0"/>
          </a:p>
          <a:p>
            <a:pPr algn="ctr"/>
            <a:r>
              <a:rPr lang="en-US" sz="1200" dirty="0" smtClean="0"/>
              <a:t>Databases</a:t>
            </a:r>
          </a:p>
          <a:p>
            <a:pPr algn="ctr"/>
            <a:endParaRPr lang="en-US" sz="1200" dirty="0"/>
          </a:p>
          <a:p>
            <a:pPr algn="ctr"/>
            <a:r>
              <a:rPr lang="en-US" sz="1200" dirty="0" smtClean="0"/>
              <a:t>Web sites &amp; portals</a:t>
            </a:r>
          </a:p>
          <a:p>
            <a:pPr algn="ctr"/>
            <a:endParaRPr lang="en-US" sz="1200" dirty="0"/>
          </a:p>
          <a:p>
            <a:pPr algn="ctr"/>
            <a:r>
              <a:rPr lang="en-US" sz="1200" dirty="0" smtClean="0"/>
              <a:t>Tools &amp; support for knowledge sharing (Networking, capitalization of experiences)</a:t>
            </a:r>
            <a:endParaRPr lang="en-US" sz="1200" dirty="0"/>
          </a:p>
          <a:p>
            <a:pPr algn="ctr"/>
            <a:endParaRPr lang="en-US" sz="1200" dirty="0"/>
          </a:p>
        </p:txBody>
      </p:sp>
      <p:sp>
        <p:nvSpPr>
          <p:cNvPr id="11" name="TextBox 10"/>
          <p:cNvSpPr txBox="1"/>
          <p:nvPr/>
        </p:nvSpPr>
        <p:spPr>
          <a:xfrm>
            <a:off x="3393853" y="126138"/>
            <a:ext cx="1226618" cy="461665"/>
          </a:xfrm>
          <a:prstGeom prst="rect">
            <a:avLst/>
          </a:prstGeom>
          <a:noFill/>
        </p:spPr>
        <p:txBody>
          <a:bodyPr wrap="none" rtlCol="0">
            <a:spAutoFit/>
          </a:bodyPr>
          <a:lstStyle/>
          <a:p>
            <a:r>
              <a:rPr lang="en-US" b="1" dirty="0" smtClean="0">
                <a:latin typeface="+mj-lt"/>
              </a:rPr>
              <a:t>Outputs</a:t>
            </a:r>
            <a:endParaRPr lang="en-US" b="1" dirty="0">
              <a:latin typeface="+mj-lt"/>
            </a:endParaRPr>
          </a:p>
        </p:txBody>
      </p:sp>
      <p:sp>
        <p:nvSpPr>
          <p:cNvPr id="12" name="Isosceles Triangle 11"/>
          <p:cNvSpPr/>
          <p:nvPr/>
        </p:nvSpPr>
        <p:spPr>
          <a:xfrm rot="5400000">
            <a:off x="2339752" y="2924944"/>
            <a:ext cx="5832648" cy="1224136"/>
          </a:xfrm>
          <a:prstGeom prst="triangle">
            <a:avLst>
              <a:gd name="adj" fmla="val 50933"/>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n-US" sz="1600" b="1" dirty="0" smtClean="0"/>
              <a:t>Reach</a:t>
            </a:r>
            <a:endParaRPr lang="en-US" sz="1600" b="1" dirty="0"/>
          </a:p>
        </p:txBody>
      </p:sp>
      <p:sp>
        <p:nvSpPr>
          <p:cNvPr id="13" name="TextBox 12"/>
          <p:cNvSpPr txBox="1"/>
          <p:nvPr/>
        </p:nvSpPr>
        <p:spPr>
          <a:xfrm>
            <a:off x="4736022" y="130561"/>
            <a:ext cx="1503938" cy="461665"/>
          </a:xfrm>
          <a:prstGeom prst="rect">
            <a:avLst/>
          </a:prstGeom>
          <a:noFill/>
        </p:spPr>
        <p:txBody>
          <a:bodyPr wrap="none" rtlCol="0">
            <a:spAutoFit/>
          </a:bodyPr>
          <a:lstStyle/>
          <a:p>
            <a:r>
              <a:rPr lang="en-US" b="1" dirty="0" smtClean="0">
                <a:latin typeface="+mj-lt"/>
              </a:rPr>
              <a:t>Audiences</a:t>
            </a:r>
            <a:endParaRPr lang="en-US" b="1" dirty="0">
              <a:latin typeface="+mj-lt"/>
            </a:endParaRPr>
          </a:p>
        </p:txBody>
      </p:sp>
      <p:sp>
        <p:nvSpPr>
          <p:cNvPr id="14" name="Oval 13"/>
          <p:cNvSpPr/>
          <p:nvPr/>
        </p:nvSpPr>
        <p:spPr>
          <a:xfrm>
            <a:off x="4736022" y="632558"/>
            <a:ext cx="1332148" cy="1356282"/>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Policy &amp; advocacy</a:t>
            </a:r>
          </a:p>
          <a:p>
            <a:pPr algn="ctr"/>
            <a:r>
              <a:rPr lang="en-US" sz="1200" dirty="0" smtClean="0"/>
              <a:t>Donors</a:t>
            </a:r>
          </a:p>
          <a:p>
            <a:pPr algn="ctr"/>
            <a:r>
              <a:rPr lang="en-US" sz="1200" dirty="0" smtClean="0"/>
              <a:t>Policy-makers</a:t>
            </a:r>
          </a:p>
          <a:p>
            <a:pPr algn="ctr"/>
            <a:r>
              <a:rPr lang="en-US" sz="1200" dirty="0" smtClean="0"/>
              <a:t>Civil society</a:t>
            </a:r>
          </a:p>
        </p:txBody>
      </p:sp>
      <p:sp>
        <p:nvSpPr>
          <p:cNvPr id="15" name="Oval 14"/>
          <p:cNvSpPr/>
          <p:nvPr/>
        </p:nvSpPr>
        <p:spPr>
          <a:xfrm>
            <a:off x="4736022" y="2060848"/>
            <a:ext cx="1332148" cy="1476164"/>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Programs &amp; practice</a:t>
            </a:r>
          </a:p>
          <a:p>
            <a:pPr algn="ctr"/>
            <a:r>
              <a:rPr lang="en-US" sz="1200" dirty="0" smtClean="0"/>
              <a:t>Managers Knowledge workers</a:t>
            </a:r>
          </a:p>
          <a:p>
            <a:pPr algn="ctr"/>
            <a:r>
              <a:rPr lang="en-US" sz="1200" dirty="0" smtClean="0"/>
              <a:t>Technical experts</a:t>
            </a:r>
          </a:p>
        </p:txBody>
      </p:sp>
      <p:sp>
        <p:nvSpPr>
          <p:cNvPr id="16" name="Oval 15"/>
          <p:cNvSpPr/>
          <p:nvPr/>
        </p:nvSpPr>
        <p:spPr>
          <a:xfrm>
            <a:off x="4761107" y="3717032"/>
            <a:ext cx="1332148" cy="1212266"/>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Training &amp; education</a:t>
            </a:r>
          </a:p>
          <a:p>
            <a:pPr algn="ctr"/>
            <a:r>
              <a:rPr lang="en-US" sz="1200" dirty="0" smtClean="0"/>
              <a:t>Trainers/ Educators</a:t>
            </a:r>
          </a:p>
          <a:p>
            <a:pPr algn="ctr"/>
            <a:r>
              <a:rPr lang="en-US" sz="1200" dirty="0" smtClean="0"/>
              <a:t>Trainees</a:t>
            </a:r>
          </a:p>
        </p:txBody>
      </p:sp>
      <p:sp>
        <p:nvSpPr>
          <p:cNvPr id="17" name="Oval 16"/>
          <p:cNvSpPr/>
          <p:nvPr/>
        </p:nvSpPr>
        <p:spPr>
          <a:xfrm>
            <a:off x="4788024" y="5108405"/>
            <a:ext cx="1332148" cy="1212266"/>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Research</a:t>
            </a:r>
          </a:p>
          <a:p>
            <a:pPr algn="ctr"/>
            <a:r>
              <a:rPr lang="en-US" sz="1200" dirty="0" smtClean="0"/>
              <a:t>Knowledge workers</a:t>
            </a:r>
          </a:p>
          <a:p>
            <a:pPr algn="ctr"/>
            <a:r>
              <a:rPr lang="en-US" sz="1200" dirty="0" smtClean="0"/>
              <a:t>Researchers</a:t>
            </a:r>
          </a:p>
        </p:txBody>
      </p:sp>
      <p:sp>
        <p:nvSpPr>
          <p:cNvPr id="18" name="Rectangle 17"/>
          <p:cNvSpPr/>
          <p:nvPr/>
        </p:nvSpPr>
        <p:spPr>
          <a:xfrm>
            <a:off x="6084168" y="908720"/>
            <a:ext cx="1138189" cy="480581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smtClean="0"/>
              <a:t>User satisfaction</a:t>
            </a:r>
          </a:p>
          <a:p>
            <a:pPr algn="ctr"/>
            <a:endParaRPr lang="en-US" sz="1200" dirty="0" smtClean="0"/>
          </a:p>
          <a:p>
            <a:pPr algn="ctr"/>
            <a:r>
              <a:rPr lang="en-US" sz="1200" dirty="0" smtClean="0"/>
              <a:t>Content, presentation &amp; delivery facilitate understanding, adoption &amp; adaptation</a:t>
            </a:r>
          </a:p>
          <a:p>
            <a:pPr algn="ctr"/>
            <a:endParaRPr lang="en-US" sz="1200" dirty="0" smtClean="0"/>
          </a:p>
          <a:p>
            <a:pPr algn="ctr"/>
            <a:endParaRPr lang="en-US" sz="1200" dirty="0"/>
          </a:p>
          <a:p>
            <a:pPr algn="ctr"/>
            <a:r>
              <a:rPr lang="en-US" sz="1400" b="1" u="sng" dirty="0" smtClean="0"/>
              <a:t>Product or service</a:t>
            </a:r>
          </a:p>
          <a:p>
            <a:pPr algn="ctr"/>
            <a:endParaRPr lang="en-US" sz="1400" b="1" dirty="0"/>
          </a:p>
          <a:p>
            <a:pPr algn="ctr"/>
            <a:r>
              <a:rPr lang="en-US" sz="1200" dirty="0" smtClean="0"/>
              <a:t>Quality products &amp; services perceived as relevant, credible, authoritative &amp; trustworthy</a:t>
            </a:r>
            <a:endParaRPr lang="en-US" sz="1200" dirty="0"/>
          </a:p>
        </p:txBody>
      </p:sp>
      <p:sp>
        <p:nvSpPr>
          <p:cNvPr id="19" name="TextBox 18"/>
          <p:cNvSpPr txBox="1"/>
          <p:nvPr/>
        </p:nvSpPr>
        <p:spPr>
          <a:xfrm>
            <a:off x="6139395" y="174925"/>
            <a:ext cx="1168909" cy="584775"/>
          </a:xfrm>
          <a:prstGeom prst="rect">
            <a:avLst/>
          </a:prstGeom>
          <a:noFill/>
        </p:spPr>
        <p:txBody>
          <a:bodyPr wrap="square" rtlCol="0">
            <a:spAutoFit/>
          </a:bodyPr>
          <a:lstStyle/>
          <a:p>
            <a:pPr algn="ctr"/>
            <a:r>
              <a:rPr lang="en-US" sz="1600" b="1" dirty="0" smtClean="0">
                <a:latin typeface="+mj-lt"/>
              </a:rPr>
              <a:t>Immediate Outcome</a:t>
            </a:r>
            <a:endParaRPr lang="en-US" sz="1600" b="1" dirty="0">
              <a:latin typeface="+mj-lt"/>
            </a:endParaRPr>
          </a:p>
        </p:txBody>
      </p:sp>
      <p:sp>
        <p:nvSpPr>
          <p:cNvPr id="20" name="TextBox 19"/>
          <p:cNvSpPr txBox="1"/>
          <p:nvPr/>
        </p:nvSpPr>
        <p:spPr>
          <a:xfrm>
            <a:off x="7542767" y="129092"/>
            <a:ext cx="1359768" cy="584775"/>
          </a:xfrm>
          <a:prstGeom prst="rect">
            <a:avLst/>
          </a:prstGeom>
          <a:noFill/>
        </p:spPr>
        <p:txBody>
          <a:bodyPr wrap="square" rtlCol="0">
            <a:spAutoFit/>
          </a:bodyPr>
          <a:lstStyle/>
          <a:p>
            <a:pPr algn="ctr"/>
            <a:r>
              <a:rPr lang="en-US" sz="1600" b="1" dirty="0" smtClean="0">
                <a:latin typeface="+mj-lt"/>
              </a:rPr>
              <a:t>Intermediate Outcome</a:t>
            </a:r>
            <a:endParaRPr lang="en-US" sz="1600" b="1" dirty="0">
              <a:latin typeface="+mj-lt"/>
            </a:endParaRPr>
          </a:p>
        </p:txBody>
      </p:sp>
      <p:sp>
        <p:nvSpPr>
          <p:cNvPr id="21" name="Rectangle 20"/>
          <p:cNvSpPr/>
          <p:nvPr/>
        </p:nvSpPr>
        <p:spPr>
          <a:xfrm>
            <a:off x="7222357" y="836712"/>
            <a:ext cx="1921643" cy="4877826"/>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t>Environment informed</a:t>
            </a:r>
          </a:p>
          <a:p>
            <a:pPr marL="171450" indent="-171450">
              <a:buFont typeface="Arial" panose="020B0604020202020204" pitchFamily="34" charset="0"/>
              <a:buChar char="•"/>
            </a:pPr>
            <a:r>
              <a:rPr lang="en-US" sz="1100" dirty="0" smtClean="0"/>
              <a:t>Evidence-based information contributes to policy and increased resources for food and agriculture</a:t>
            </a:r>
          </a:p>
          <a:p>
            <a:pPr marL="171450" indent="-171450">
              <a:buFont typeface="Arial" panose="020B0604020202020204" pitchFamily="34" charset="0"/>
              <a:buChar char="•"/>
            </a:pPr>
            <a:r>
              <a:rPr lang="en-US" sz="1100" dirty="0" smtClean="0"/>
              <a:t>Scale-up of proven approaches supported</a:t>
            </a:r>
          </a:p>
          <a:p>
            <a:pPr marL="171450" indent="-171450">
              <a:buFont typeface="Arial" panose="020B0604020202020204" pitchFamily="34" charset="0"/>
              <a:buChar char="•"/>
            </a:pPr>
            <a:endParaRPr lang="en-US" sz="1100" dirty="0"/>
          </a:p>
          <a:p>
            <a:pPr algn="ctr"/>
            <a:r>
              <a:rPr lang="en-US" sz="1100" b="1" u="sng" dirty="0" smtClean="0"/>
              <a:t>Programs &amp; practice enhanced</a:t>
            </a:r>
          </a:p>
          <a:p>
            <a:pPr marL="171450" indent="-171450">
              <a:buFont typeface="Arial" panose="020B0604020202020204" pitchFamily="34" charset="0"/>
              <a:buChar char="•"/>
            </a:pPr>
            <a:r>
              <a:rPr lang="en-US" sz="1100" dirty="0" smtClean="0"/>
              <a:t>Adoption of evidence-based practice</a:t>
            </a:r>
          </a:p>
          <a:p>
            <a:pPr marL="171450" indent="-171450">
              <a:buFont typeface="Arial" panose="020B0604020202020204" pitchFamily="34" charset="0"/>
              <a:buChar char="•"/>
            </a:pPr>
            <a:r>
              <a:rPr lang="en-US" sz="1100" dirty="0" smtClean="0"/>
              <a:t>Enhanced quality of policy/technical advice</a:t>
            </a:r>
          </a:p>
          <a:p>
            <a:pPr marL="171450" indent="-171450">
              <a:buFont typeface="Arial" panose="020B0604020202020204" pitchFamily="34" charset="0"/>
              <a:buChar char="•"/>
            </a:pPr>
            <a:r>
              <a:rPr lang="en-US" sz="1100" dirty="0" smtClean="0"/>
              <a:t>Improved quality of service delivery</a:t>
            </a:r>
          </a:p>
          <a:p>
            <a:pPr marL="171450" indent="-171450" algn="ctr">
              <a:buFont typeface="Arial" panose="020B0604020202020204" pitchFamily="34" charset="0"/>
              <a:buChar char="•"/>
            </a:pPr>
            <a:endParaRPr lang="en-US" sz="1100" dirty="0" smtClean="0"/>
          </a:p>
          <a:p>
            <a:pPr algn="ctr"/>
            <a:r>
              <a:rPr lang="en-US" sz="1100" b="1" u="sng" dirty="0" smtClean="0"/>
              <a:t>Training &amp; education enhanced</a:t>
            </a:r>
            <a:endParaRPr lang="en-US" sz="1100" b="1" u="sng" dirty="0"/>
          </a:p>
          <a:p>
            <a:pPr marL="171450" indent="-171450">
              <a:buFont typeface="Arial" panose="020B0604020202020204" pitchFamily="34" charset="0"/>
              <a:buChar char="•"/>
            </a:pPr>
            <a:r>
              <a:rPr lang="en-US" sz="1100" dirty="0" smtClean="0"/>
              <a:t>Evidence-based information informs &amp; updates training  &amp; educational programs</a:t>
            </a:r>
          </a:p>
          <a:p>
            <a:pPr marL="171450" indent="-171450">
              <a:buFont typeface="Arial" panose="020B0604020202020204" pitchFamily="34" charset="0"/>
              <a:buChar char="•"/>
            </a:pPr>
            <a:endParaRPr lang="en-US" sz="1100" dirty="0"/>
          </a:p>
          <a:p>
            <a:pPr algn="ctr"/>
            <a:r>
              <a:rPr lang="en-US" sz="1100" b="1" u="sng" dirty="0" smtClean="0"/>
              <a:t>Research enhanced</a:t>
            </a:r>
          </a:p>
          <a:p>
            <a:pPr marL="171450" indent="-171450">
              <a:buFont typeface="Arial" panose="020B0604020202020204" pitchFamily="34" charset="0"/>
              <a:buChar char="•"/>
            </a:pPr>
            <a:r>
              <a:rPr lang="en-US" sz="1100" dirty="0" smtClean="0"/>
              <a:t>Speed of research to practice increased</a:t>
            </a:r>
            <a:endParaRPr lang="en-US" sz="1100" dirty="0"/>
          </a:p>
        </p:txBody>
      </p:sp>
      <p:sp>
        <p:nvSpPr>
          <p:cNvPr id="22" name="TextBox 21"/>
          <p:cNvSpPr txBox="1"/>
          <p:nvPr/>
        </p:nvSpPr>
        <p:spPr>
          <a:xfrm>
            <a:off x="6068807" y="5868561"/>
            <a:ext cx="1168909" cy="584775"/>
          </a:xfrm>
          <a:prstGeom prst="rect">
            <a:avLst/>
          </a:prstGeom>
          <a:noFill/>
        </p:spPr>
        <p:txBody>
          <a:bodyPr wrap="square" rtlCol="0">
            <a:spAutoFit/>
          </a:bodyPr>
          <a:lstStyle/>
          <a:p>
            <a:pPr algn="ctr"/>
            <a:r>
              <a:rPr lang="en-US" sz="1600" b="1" dirty="0" smtClean="0">
                <a:latin typeface="+mj-lt"/>
              </a:rPr>
              <a:t>Long-term Outcomes</a:t>
            </a:r>
            <a:endParaRPr lang="en-US" sz="1600" b="1" dirty="0">
              <a:latin typeface="+mj-lt"/>
            </a:endParaRPr>
          </a:p>
        </p:txBody>
      </p:sp>
      <p:sp>
        <p:nvSpPr>
          <p:cNvPr id="23" name="Rounded Rectangle 22"/>
          <p:cNvSpPr/>
          <p:nvPr/>
        </p:nvSpPr>
        <p:spPr>
          <a:xfrm>
            <a:off x="7237716" y="5786546"/>
            <a:ext cx="1906284" cy="738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Eradication of hunger, food insecurity and malnutrition</a:t>
            </a:r>
          </a:p>
          <a:p>
            <a:pPr algn="ctr"/>
            <a:r>
              <a:rPr lang="en-US" sz="1200" dirty="0" smtClean="0"/>
              <a:t>Elimination of poverty</a:t>
            </a:r>
          </a:p>
        </p:txBody>
      </p:sp>
    </p:spTree>
    <p:extLst>
      <p:ext uri="{BB962C8B-B14F-4D97-AF65-F5344CB8AC3E}">
        <p14:creationId xmlns:p14="http://schemas.microsoft.com/office/powerpoint/2010/main" val="3226808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9" name="Rectangle 3258"/>
          <p:cNvSpPr/>
          <p:nvPr/>
        </p:nvSpPr>
        <p:spPr>
          <a:xfrm>
            <a:off x="525655" y="4684383"/>
            <a:ext cx="3302196" cy="1451721"/>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a:p>
            <a:r>
              <a:rPr lang="en-US" b="1" dirty="0" smtClean="0">
                <a:solidFill>
                  <a:schemeClr val="accent1"/>
                </a:solidFill>
              </a:rPr>
              <a:t>Type of products</a:t>
            </a:r>
            <a:endParaRPr lang="en-US" b="1" dirty="0">
              <a:solidFill>
                <a:schemeClr val="accent1"/>
              </a:solidFill>
            </a:endParaRPr>
          </a:p>
          <a:p>
            <a:pPr marL="457200" indent="-457200">
              <a:buFont typeface="+mj-lt"/>
              <a:buAutoNum type="arabicPeriod"/>
            </a:pPr>
            <a:r>
              <a:rPr lang="en-US" dirty="0">
                <a:solidFill>
                  <a:schemeClr val="tx1"/>
                </a:solidFill>
              </a:rPr>
              <a:t>Publications</a:t>
            </a:r>
          </a:p>
          <a:p>
            <a:pPr marL="457200" indent="-457200">
              <a:buFont typeface="+mj-lt"/>
              <a:buAutoNum type="arabicPeriod"/>
            </a:pPr>
            <a:r>
              <a:rPr lang="en-US" dirty="0">
                <a:solidFill>
                  <a:schemeClr val="tx1"/>
                </a:solidFill>
              </a:rPr>
              <a:t>Databases</a:t>
            </a:r>
          </a:p>
          <a:p>
            <a:pPr marL="457200" indent="-457200">
              <a:buFont typeface="+mj-lt"/>
              <a:buAutoNum type="arabicPeriod"/>
            </a:pPr>
            <a:r>
              <a:rPr lang="en-US" dirty="0">
                <a:solidFill>
                  <a:schemeClr val="tx1"/>
                </a:solidFill>
              </a:rPr>
              <a:t>Networks</a:t>
            </a:r>
          </a:p>
          <a:p>
            <a:pPr marL="457200" indent="-457200">
              <a:buFont typeface="+mj-lt"/>
              <a:buAutoNum type="arabicPeriod"/>
            </a:pPr>
            <a:r>
              <a:rPr lang="en-US" dirty="0">
                <a:solidFill>
                  <a:schemeClr val="tx1"/>
                </a:solidFill>
              </a:rPr>
              <a:t>Learning Resources</a:t>
            </a:r>
          </a:p>
          <a:p>
            <a:endParaRPr lang="es-ES" dirty="0"/>
          </a:p>
        </p:txBody>
      </p:sp>
      <p:sp>
        <p:nvSpPr>
          <p:cNvPr id="5" name="Slide Number Placeholder 4"/>
          <p:cNvSpPr>
            <a:spLocks noGrp="1"/>
          </p:cNvSpPr>
          <p:nvPr>
            <p:ph type="sldNum" sz="quarter" idx="11"/>
          </p:nvPr>
        </p:nvSpPr>
        <p:spPr/>
        <p:txBody>
          <a:bodyPr/>
          <a:lstStyle/>
          <a:p>
            <a:pPr>
              <a:defRPr/>
            </a:pPr>
            <a:fld id="{16338D16-6700-44D7-8F4F-6E40FD4F4127}" type="slidenum">
              <a:rPr lang="it-IT" altLang="en-US" smtClean="0"/>
              <a:pPr>
                <a:defRPr/>
              </a:pPr>
              <a:t>9</a:t>
            </a:fld>
            <a:endParaRPr lang="it-IT" altLang="en-US"/>
          </a:p>
        </p:txBody>
      </p:sp>
      <p:sp>
        <p:nvSpPr>
          <p:cNvPr id="6" name="Date Placeholder 5"/>
          <p:cNvSpPr>
            <a:spLocks noGrp="1"/>
          </p:cNvSpPr>
          <p:nvPr>
            <p:ph type="dt" sz="half" idx="12"/>
          </p:nvPr>
        </p:nvSpPr>
        <p:spPr/>
        <p:txBody>
          <a:bodyPr/>
          <a:lstStyle/>
          <a:p>
            <a:pPr>
              <a:defRPr/>
            </a:pPr>
            <a:fld id="{504EF932-2450-46D8-B300-BABEF4E86952}" type="datetime1">
              <a:rPr lang="en-US" altLang="en-US" smtClean="0"/>
              <a:pPr>
                <a:defRPr/>
              </a:pPr>
              <a:t>9/30/2016</a:t>
            </a:fld>
            <a:endParaRPr lang="it-IT" altLang="en-US"/>
          </a:p>
        </p:txBody>
      </p:sp>
      <p:sp>
        <p:nvSpPr>
          <p:cNvPr id="8" name="Title 1"/>
          <p:cNvSpPr>
            <a:spLocks noGrp="1"/>
          </p:cNvSpPr>
          <p:nvPr>
            <p:ph type="title"/>
          </p:nvPr>
        </p:nvSpPr>
        <p:spPr>
          <a:xfrm>
            <a:off x="457200" y="1127125"/>
            <a:ext cx="8242300" cy="442558"/>
          </a:xfrm>
          <a:ln>
            <a:solidFill>
              <a:srgbClr val="003399"/>
            </a:solidFill>
          </a:ln>
        </p:spPr>
        <p:txBody>
          <a:bodyPr/>
          <a:lstStyle/>
          <a:p>
            <a:pPr>
              <a:defRPr/>
            </a:pPr>
            <a:r>
              <a:rPr lang="en-US" sz="3000" dirty="0">
                <a:solidFill>
                  <a:schemeClr val="accent2"/>
                </a:solidFill>
              </a:rPr>
              <a:t>Implementing the Methodology</a:t>
            </a:r>
          </a:p>
        </p:txBody>
      </p:sp>
      <p:sp>
        <p:nvSpPr>
          <p:cNvPr id="9" name="Footer Placeholder 3"/>
          <p:cNvSpPr txBox="1">
            <a:spLocks/>
          </p:cNvSpPr>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bg1">
                    <a:lumMod val="50000"/>
                  </a:schemeClr>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n-GB" altLang="en-US" dirty="0"/>
              <a:t>12</a:t>
            </a:r>
            <a:r>
              <a:rPr lang="en-GB" altLang="en-US" baseline="30000" dirty="0"/>
              <a:t>th</a:t>
            </a:r>
            <a:r>
              <a:rPr lang="en-GB" altLang="en-US" dirty="0"/>
              <a:t> EES Biennial Conference 2016</a:t>
            </a:r>
            <a:endParaRPr lang="it-IT" altLang="en-US" dirty="0"/>
          </a:p>
        </p:txBody>
      </p:sp>
      <p:grpSp>
        <p:nvGrpSpPr>
          <p:cNvPr id="261" name="Group 260"/>
          <p:cNvGrpSpPr/>
          <p:nvPr/>
        </p:nvGrpSpPr>
        <p:grpSpPr>
          <a:xfrm>
            <a:off x="541421" y="2443415"/>
            <a:ext cx="5026623" cy="1562116"/>
            <a:chOff x="-865137" y="145212"/>
            <a:chExt cx="4310623" cy="1386886"/>
          </a:xfrm>
        </p:grpSpPr>
        <p:sp>
          <p:nvSpPr>
            <p:cNvPr id="262" name="Text Box 4"/>
            <p:cNvSpPr txBox="1"/>
            <p:nvPr/>
          </p:nvSpPr>
          <p:spPr>
            <a:xfrm>
              <a:off x="-865137" y="145213"/>
              <a:ext cx="2341612" cy="1386885"/>
            </a:xfrm>
            <a:prstGeom prst="rect">
              <a:avLst/>
            </a:prstGeom>
            <a:solidFill>
              <a:schemeClr val="accent6"/>
            </a:solid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200" b="1" dirty="0">
                  <a:ln>
                    <a:noFill/>
                  </a:ln>
                  <a:effectLst>
                    <a:outerShdw blurRad="38100" dist="19050" dir="2700000" algn="tl">
                      <a:schemeClr val="dk1">
                        <a:alpha val="40000"/>
                      </a:schemeClr>
                    </a:outerShdw>
                  </a:effectLst>
                  <a:latin typeface="Calibri"/>
                  <a:ea typeface="Calibri"/>
                  <a:cs typeface="Times New Roman"/>
                </a:rPr>
                <a:t>Component </a:t>
              </a:r>
              <a:r>
                <a:rPr lang="en-US" sz="2200" b="1" dirty="0" smtClean="0">
                  <a:ln>
                    <a:noFill/>
                  </a:ln>
                  <a:effectLst>
                    <a:outerShdw blurRad="38100" dist="19050" dir="2700000" algn="tl">
                      <a:schemeClr val="dk1">
                        <a:alpha val="40000"/>
                      </a:schemeClr>
                    </a:outerShdw>
                  </a:effectLst>
                  <a:latin typeface="Calibri"/>
                  <a:ea typeface="Calibri"/>
                  <a:cs typeface="Times New Roman"/>
                </a:rPr>
                <a:t>1 </a:t>
              </a:r>
              <a:r>
                <a:rPr lang="en-US" sz="2200" dirty="0" smtClean="0">
                  <a:ln>
                    <a:noFill/>
                  </a:ln>
                  <a:effectLst>
                    <a:outerShdw blurRad="38100" dist="19050" dir="2700000" algn="tl">
                      <a:schemeClr val="dk1">
                        <a:alpha val="40000"/>
                      </a:schemeClr>
                    </a:outerShdw>
                  </a:effectLst>
                  <a:latin typeface="Calibri"/>
                  <a:ea typeface="Calibri"/>
                  <a:cs typeface="Times New Roman"/>
                </a:rPr>
                <a:t>Inventory &amp; survey of knowledge products and services  staff</a:t>
              </a:r>
              <a:endParaRPr lang="en-US" sz="2200" dirty="0">
                <a:effectLst/>
                <a:latin typeface="Calibri"/>
                <a:ea typeface="Calibri"/>
                <a:cs typeface="Times New Roman"/>
              </a:endParaRPr>
            </a:p>
          </p:txBody>
        </p:sp>
        <p:sp>
          <p:nvSpPr>
            <p:cNvPr id="263" name="Text Box 5"/>
            <p:cNvSpPr txBox="1"/>
            <p:nvPr/>
          </p:nvSpPr>
          <p:spPr>
            <a:xfrm>
              <a:off x="1580191" y="145212"/>
              <a:ext cx="1865295" cy="1385537"/>
            </a:xfrm>
            <a:prstGeom prst="rect">
              <a:avLst/>
            </a:prstGeom>
            <a:solidFill>
              <a:schemeClr val="accent5"/>
            </a:solid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200" b="1" dirty="0">
                  <a:ln>
                    <a:noFill/>
                  </a:ln>
                  <a:effectLst>
                    <a:outerShdw blurRad="38100" dist="19050" dir="2700000" algn="tl">
                      <a:schemeClr val="dk1">
                        <a:alpha val="40000"/>
                      </a:schemeClr>
                    </a:outerShdw>
                  </a:effectLst>
                  <a:latin typeface="Calibri"/>
                  <a:ea typeface="Calibri"/>
                  <a:cs typeface="Times New Roman"/>
                </a:rPr>
                <a:t>Component 2 </a:t>
              </a:r>
              <a:r>
                <a:rPr lang="en-US" sz="2200" dirty="0">
                  <a:ln>
                    <a:noFill/>
                  </a:ln>
                  <a:effectLst>
                    <a:outerShdw blurRad="38100" dist="19050" dir="2700000" algn="tl">
                      <a:schemeClr val="dk1">
                        <a:alpha val="40000"/>
                      </a:schemeClr>
                    </a:outerShdw>
                  </a:effectLst>
                  <a:latin typeface="Calibri"/>
                  <a:ea typeface="Calibri"/>
                  <a:cs typeface="Times New Roman"/>
                </a:rPr>
                <a:t>Meta-evaluation </a:t>
              </a:r>
              <a:r>
                <a:rPr lang="en-US" sz="2200" i="1" dirty="0">
                  <a:ln>
                    <a:noFill/>
                  </a:ln>
                  <a:effectLst>
                    <a:outerShdw blurRad="38100" dist="19050" dir="2700000" algn="tl">
                      <a:schemeClr val="dk1">
                        <a:alpha val="40000"/>
                      </a:schemeClr>
                    </a:outerShdw>
                  </a:effectLst>
                  <a:latin typeface="Calibri"/>
                  <a:ea typeface="Calibri"/>
                  <a:cs typeface="Times New Roman"/>
                </a:rPr>
                <a:t>(+50 reports)</a:t>
              </a:r>
              <a:endParaRPr lang="en-US" sz="2200" i="1" dirty="0">
                <a:effectLst/>
                <a:latin typeface="Calibri"/>
                <a:ea typeface="Calibri"/>
                <a:cs typeface="Times New Roman"/>
              </a:endParaRPr>
            </a:p>
          </p:txBody>
        </p:sp>
      </p:grpSp>
      <p:sp>
        <p:nvSpPr>
          <p:cNvPr id="268" name="Text Box 20"/>
          <p:cNvSpPr txBox="1"/>
          <p:nvPr/>
        </p:nvSpPr>
        <p:spPr>
          <a:xfrm rot="5400000">
            <a:off x="5573611" y="3330357"/>
            <a:ext cx="962089" cy="4422078"/>
          </a:xfrm>
          <a:prstGeom prst="rect">
            <a:avLst/>
          </a:prstGeom>
          <a:noFill/>
          <a:ln>
            <a:noFill/>
          </a:ln>
          <a:effectLst/>
        </p:spPr>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i="1" dirty="0">
                <a:ln>
                  <a:noFill/>
                </a:ln>
                <a:solidFill>
                  <a:srgbClr val="4472C4"/>
                </a:solidFill>
                <a:effectLst>
                  <a:outerShdw blurRad="38100" dist="19050" dir="2700000" algn="tl">
                    <a:schemeClr val="dk1">
                      <a:alpha val="40000"/>
                    </a:schemeClr>
                  </a:outerShdw>
                </a:effectLst>
                <a:latin typeface="Calibri"/>
                <a:ea typeface="Calibri"/>
                <a:cs typeface="Times New Roman"/>
              </a:rPr>
              <a:t>Step 2. </a:t>
            </a:r>
            <a:r>
              <a:rPr lang="en-US" i="1" dirty="0" smtClean="0">
                <a:ln>
                  <a:noFill/>
                </a:ln>
                <a:solidFill>
                  <a:srgbClr val="4472C4"/>
                </a:solidFill>
                <a:effectLst>
                  <a:outerShdw blurRad="38100" dist="19050" dir="2700000" algn="tl">
                    <a:schemeClr val="dk1">
                      <a:alpha val="40000"/>
                    </a:schemeClr>
                  </a:outerShdw>
                </a:effectLst>
                <a:latin typeface="Calibri"/>
                <a:ea typeface="Calibri"/>
                <a:cs typeface="Times New Roman"/>
              </a:rPr>
              <a:t>Units of analysis</a:t>
            </a:r>
            <a:endParaRPr lang="en-US" i="1" dirty="0">
              <a:effectLst/>
              <a:latin typeface="Calibri"/>
              <a:ea typeface="Calibri"/>
              <a:cs typeface="Times New Roman"/>
            </a:endParaRPr>
          </a:p>
        </p:txBody>
      </p:sp>
      <p:grpSp>
        <p:nvGrpSpPr>
          <p:cNvPr id="41" name="Group 40"/>
          <p:cNvGrpSpPr/>
          <p:nvPr/>
        </p:nvGrpSpPr>
        <p:grpSpPr>
          <a:xfrm>
            <a:off x="659395" y="1623961"/>
            <a:ext cx="8302429" cy="765176"/>
            <a:chOff x="40743" y="6161"/>
            <a:chExt cx="8262692" cy="765176"/>
          </a:xfrm>
        </p:grpSpPr>
        <p:sp>
          <p:nvSpPr>
            <p:cNvPr id="42" name="Notched Right Arrow 41"/>
            <p:cNvSpPr/>
            <p:nvPr/>
          </p:nvSpPr>
          <p:spPr>
            <a:xfrm>
              <a:off x="1614354" y="10854"/>
              <a:ext cx="2731625" cy="745578"/>
            </a:xfrm>
            <a:prstGeom prst="notched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200" b="1" dirty="0">
                  <a:solidFill>
                    <a:schemeClr val="tx1"/>
                  </a:solidFill>
                  <a:effectLst/>
                  <a:ea typeface="Calibri"/>
                  <a:cs typeface="Times New Roman"/>
                </a:rPr>
                <a:t>Inception Phase</a:t>
              </a:r>
              <a:endParaRPr lang="en-US" sz="2200" dirty="0">
                <a:solidFill>
                  <a:schemeClr val="tx1"/>
                </a:solidFill>
                <a:effectLst/>
                <a:ea typeface="Calibri"/>
                <a:cs typeface="Times New Roman"/>
              </a:endParaRPr>
            </a:p>
          </p:txBody>
        </p:sp>
        <p:sp>
          <p:nvSpPr>
            <p:cNvPr id="43" name="Notched Right Arrow 42"/>
            <p:cNvSpPr/>
            <p:nvPr/>
          </p:nvSpPr>
          <p:spPr>
            <a:xfrm>
              <a:off x="4249420" y="6162"/>
              <a:ext cx="4054015" cy="765175"/>
            </a:xfrm>
            <a:prstGeom prst="notched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000" b="1" dirty="0">
                  <a:effectLst/>
                  <a:ea typeface="Calibri"/>
                  <a:cs typeface="Times New Roman"/>
                </a:rPr>
                <a:t>Main Evaluation phase</a:t>
              </a:r>
              <a:endParaRPr lang="en-US" sz="2000" dirty="0">
                <a:effectLst/>
                <a:ea typeface="Calibri"/>
                <a:cs typeface="Times New Roman"/>
              </a:endParaRPr>
            </a:p>
          </p:txBody>
        </p:sp>
        <p:sp>
          <p:nvSpPr>
            <p:cNvPr id="44" name="Right Arrow 43"/>
            <p:cNvSpPr/>
            <p:nvPr/>
          </p:nvSpPr>
          <p:spPr>
            <a:xfrm>
              <a:off x="40743" y="6161"/>
              <a:ext cx="1656814" cy="765175"/>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a:solidFill>
                    <a:schemeClr val="bg1"/>
                  </a:solidFill>
                  <a:effectLst/>
                  <a:ea typeface="Calibri"/>
                  <a:cs typeface="Times New Roman"/>
                </a:rPr>
                <a:t>Scoping Phase</a:t>
              </a:r>
              <a:endParaRPr lang="en-US" sz="1600" dirty="0">
                <a:solidFill>
                  <a:schemeClr val="bg1"/>
                </a:solidFill>
                <a:effectLst/>
                <a:ea typeface="Calibri"/>
                <a:cs typeface="Times New Roman"/>
              </a:endParaRPr>
            </a:p>
          </p:txBody>
        </p:sp>
      </p:grpSp>
      <p:cxnSp>
        <p:nvCxnSpPr>
          <p:cNvPr id="19" name="Elbow Connector 18"/>
          <p:cNvCxnSpPr>
            <a:stCxn id="262" idx="2"/>
          </p:cNvCxnSpPr>
          <p:nvPr/>
        </p:nvCxnSpPr>
        <p:spPr>
          <a:xfrm rot="16200000" flipH="1">
            <a:off x="2474640" y="3437591"/>
            <a:ext cx="275154" cy="1411034"/>
          </a:xfrm>
          <a:prstGeom prst="bentConnector2">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3" name="Text Box 20"/>
          <p:cNvSpPr txBox="1"/>
          <p:nvPr/>
        </p:nvSpPr>
        <p:spPr>
          <a:xfrm rot="5400000">
            <a:off x="5823352" y="1820524"/>
            <a:ext cx="483016" cy="5335285"/>
          </a:xfrm>
          <a:prstGeom prst="rect">
            <a:avLst/>
          </a:prstGeom>
          <a:noFill/>
          <a:ln>
            <a:noFill/>
          </a:ln>
          <a:effectLst/>
        </p:spPr>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2200" dirty="0">
                <a:ln>
                  <a:noFill/>
                </a:ln>
                <a:effectLst>
                  <a:outerShdw blurRad="38100" dist="19050" dir="2700000" algn="tl">
                    <a:schemeClr val="dk1">
                      <a:alpha val="40000"/>
                    </a:schemeClr>
                  </a:outerShdw>
                </a:effectLst>
                <a:latin typeface="Calibri"/>
                <a:ea typeface="Calibri"/>
                <a:cs typeface="Times New Roman"/>
              </a:rPr>
              <a:t>+ 600 publications, 70 databases, 120 networks, 70 learning resources</a:t>
            </a:r>
            <a:endParaRPr lang="en-US" sz="2200" dirty="0">
              <a:effectLst/>
              <a:latin typeface="Calibri"/>
              <a:ea typeface="Calibri"/>
              <a:cs typeface="Times New Roman"/>
            </a:endParaRPr>
          </a:p>
        </p:txBody>
      </p:sp>
    </p:spTree>
    <p:extLst>
      <p:ext uri="{BB962C8B-B14F-4D97-AF65-F5344CB8AC3E}">
        <p14:creationId xmlns:p14="http://schemas.microsoft.com/office/powerpoint/2010/main" val="845813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4774</TotalTime>
  <Words>1713</Words>
  <Application>Microsoft Office PowerPoint</Application>
  <PresentationFormat>On-screen Show (4:3)</PresentationFormat>
  <Paragraphs>370</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Adobe Fangsong Std R</vt:lpstr>
      <vt:lpstr>Arial</vt:lpstr>
      <vt:lpstr>Calibri</vt:lpstr>
      <vt:lpstr>Times New Roman</vt:lpstr>
      <vt:lpstr>Wingdings</vt:lpstr>
      <vt:lpstr>Office Theme</vt:lpstr>
      <vt:lpstr>Application of a theory-based approach for evaluating knowledge in FAO</vt:lpstr>
      <vt:lpstr>BACKGROUND ON THE EVALUATION</vt:lpstr>
      <vt:lpstr>FAO: A complex knowledge production and management structure</vt:lpstr>
      <vt:lpstr>The Knowledge Evaluation</vt:lpstr>
      <vt:lpstr>THE METHODOLOGY</vt:lpstr>
      <vt:lpstr>Designing the Methodology</vt:lpstr>
      <vt:lpstr>PowerPoint Presentation</vt:lpstr>
      <vt:lpstr>PowerPoint Presentation</vt:lpstr>
      <vt:lpstr>Implementing the Methodology</vt:lpstr>
      <vt:lpstr>Implementing the Methodology</vt:lpstr>
      <vt:lpstr>PowerPoint Presentation</vt:lpstr>
      <vt:lpstr>PowerPoint Presentation</vt:lpstr>
      <vt:lpstr>PowerPoint Presentation</vt:lpstr>
      <vt:lpstr>PowerPoint Presentation</vt:lpstr>
      <vt:lpstr>CONCLUSIONS</vt:lpstr>
      <vt:lpstr>PowerPoint Presentation</vt:lpstr>
      <vt:lpstr>PowerPoint Presentation</vt:lpstr>
      <vt:lpstr>Thank you</vt:lpstr>
    </vt:vector>
  </TitlesOfParts>
  <Company>FAO of the 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Fernando Serván</dc:creator>
  <cp:lastModifiedBy>Acosta, Natalia (OEDD)</cp:lastModifiedBy>
  <cp:revision>299</cp:revision>
  <dcterms:created xsi:type="dcterms:W3CDTF">1601-01-01T00:00:00Z</dcterms:created>
  <dcterms:modified xsi:type="dcterms:W3CDTF">2016-09-30T09:24:08Z</dcterms:modified>
</cp:coreProperties>
</file>