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8" r:id="rId2"/>
    <p:sldId id="290" r:id="rId3"/>
    <p:sldId id="271" r:id="rId4"/>
    <p:sldId id="286" r:id="rId5"/>
    <p:sldId id="289" r:id="rId6"/>
    <p:sldId id="273" r:id="rId7"/>
    <p:sldId id="257" r:id="rId8"/>
    <p:sldId id="282" r:id="rId9"/>
    <p:sldId id="281" r:id="rId10"/>
    <p:sldId id="283" r:id="rId11"/>
    <p:sldId id="284" r:id="rId12"/>
    <p:sldId id="285" r:id="rId13"/>
    <p:sldId id="280" r:id="rId14"/>
    <p:sldId id="287" r:id="rId15"/>
    <p:sldId id="291" r:id="rId16"/>
    <p:sldId id="274" r:id="rId17"/>
  </p:sldIdLst>
  <p:sldSz cx="9144000" cy="6858000" type="screen4x3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NA7 X86" initials="D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110" d="100"/>
          <a:sy n="110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6751-5FFA-4D1B-A6A4-4671B6CE18D6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A1DA6-407A-4A1F-9903-5DC1F3020E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5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A1DA6-407A-4A1F-9903-5DC1F3020E9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97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431BAA-0CC8-410C-B463-2E4E19B77A6A}" type="datetimeFigureOut">
              <a:rPr lang="ru-RU" smtClean="0"/>
              <a:pPr/>
              <a:t>04.10.2016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753DE9-448E-452D-84CF-EE5CBAF727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2643206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200" i="1" dirty="0" smtClean="0"/>
              <a:t> </a:t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2400" b="0" dirty="0" smtClean="0"/>
              <a:t>  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en-US" sz="3200" dirty="0" smtClean="0">
                <a:solidFill>
                  <a:schemeClr val="tx1"/>
                </a:solidFill>
              </a:rPr>
              <a:t> Concept and Methodology for Developing Food Security and Nutrition Program in the Kyrgyz Republic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>
                <a:solidFill>
                  <a:schemeClr val="tx1"/>
                </a:solidFill>
              </a:rPr>
              <a:t> (2015-2017)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915176" cy="1413940"/>
          </a:xfrm>
        </p:spPr>
        <p:txBody>
          <a:bodyPr>
            <a:normAutofit/>
          </a:bodyPr>
          <a:lstStyle/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Aziz </a:t>
            </a:r>
            <a:r>
              <a:rPr lang="en-US" sz="2300" dirty="0" err="1" smtClean="0">
                <a:solidFill>
                  <a:schemeClr val="tx1"/>
                </a:solidFill>
              </a:rPr>
              <a:t>Aaliev</a:t>
            </a:r>
            <a:r>
              <a:rPr lang="en-US" sz="2300" dirty="0" smtClean="0">
                <a:solidFill>
                  <a:schemeClr val="tx1"/>
                </a:solidFill>
              </a:rPr>
              <a:t>, Food security expert</a:t>
            </a:r>
            <a:r>
              <a:rPr lang="ru-RU" sz="23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Kyrgyz Republic </a:t>
            </a:r>
            <a:endParaRPr lang="ru-RU" sz="2300" dirty="0" smtClean="0">
              <a:solidFill>
                <a:schemeClr val="tx1"/>
              </a:solidFill>
            </a:endParaRPr>
          </a:p>
          <a:p>
            <a:pPr algn="ctr"/>
            <a:endParaRPr lang="ru-RU" sz="23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Asian Evaluation Week</a:t>
            </a:r>
            <a:r>
              <a:rPr lang="ru-RU" dirty="0"/>
              <a:t>,</a:t>
            </a:r>
            <a:br>
              <a:rPr lang="ru-RU" dirty="0"/>
            </a:br>
            <a:r>
              <a:rPr lang="en-US" dirty="0"/>
              <a:t> 5-8 September 2016 in Xi’an,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 Shaanxi, People’s Republic of China. </a:t>
            </a:r>
          </a:p>
        </p:txBody>
      </p:sp>
    </p:spTree>
    <p:extLst>
      <p:ext uri="{BB962C8B-B14F-4D97-AF65-F5344CB8AC3E}">
        <p14:creationId xmlns:p14="http://schemas.microsoft.com/office/powerpoint/2010/main" val="37267371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14422"/>
            <a:ext cx="8572560" cy="479286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/>
              <a:t>PRIORITIES</a:t>
            </a:r>
            <a:endParaRPr lang="ru-RU" sz="3200" i="1" dirty="0"/>
          </a:p>
          <a:p>
            <a:pPr>
              <a:buFont typeface="Wingdings" panose="05000000000000000000" pitchFamily="2" charset="2"/>
              <a:buChar char="v"/>
            </a:pPr>
            <a:endParaRPr lang="ru-RU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dirty="0"/>
              <a:t>Contain inflation and food price growth</a:t>
            </a:r>
            <a:r>
              <a:rPr lang="ru-RU" sz="2400" dirty="0"/>
              <a:t>;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Set up food supply system for social risk groups during shock periods</a:t>
            </a:r>
            <a:r>
              <a:rPr lang="ru-RU" sz="2400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Create conditions for social risk groups’ income growth from laboring population</a:t>
            </a:r>
            <a:endParaRPr lang="ru-RU" sz="2400" dirty="0"/>
          </a:p>
          <a:p>
            <a:pPr algn="just"/>
            <a:endParaRPr lang="ru-RU" sz="2400" b="1" dirty="0" smtClean="0"/>
          </a:p>
          <a:p>
            <a:pPr lvl="0" algn="just"/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3307" y="0"/>
            <a:ext cx="9144000" cy="1285860"/>
          </a:xfrm>
        </p:spPr>
        <p:txBody>
          <a:bodyPr>
            <a:normAutofit/>
          </a:bodyPr>
          <a:lstStyle/>
          <a:p>
            <a:r>
              <a:rPr lang="en-US" sz="3200" u="sng" dirty="0"/>
              <a:t>GOAL</a:t>
            </a:r>
            <a:r>
              <a:rPr lang="ru-RU" sz="3200" u="sng" dirty="0"/>
              <a:t> 2: </a:t>
            </a:r>
            <a:r>
              <a:rPr lang="en-US" sz="3200" u="sng" dirty="0"/>
              <a:t>FOOD ACCESSIBILITY</a:t>
            </a:r>
            <a:endParaRPr lang="ru-RU" sz="3200" u="sng" dirty="0"/>
          </a:p>
        </p:txBody>
      </p:sp>
    </p:spTree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75127"/>
            <a:ext cx="8064896" cy="5357850"/>
          </a:xfrm>
        </p:spPr>
        <p:txBody>
          <a:bodyPr>
            <a:normAutofit/>
          </a:bodyPr>
          <a:lstStyle/>
          <a:p>
            <a:pPr marL="109728" indent="0">
              <a:buNone/>
              <a:defRPr/>
            </a:pPr>
            <a:r>
              <a:rPr lang="en-US" sz="3200" dirty="0" smtClean="0"/>
              <a:t>PRIORITIES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400" dirty="0" smtClean="0"/>
              <a:t>Set </a:t>
            </a:r>
            <a:r>
              <a:rPr lang="en-US" sz="2400" dirty="0"/>
              <a:t>up a common standard legal framework for safe nutrition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Set up efficient national system for safe nutrition including strengthening of state surveillance system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Upgrade national laboratory system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Assist a private sector in using H</a:t>
            </a:r>
            <a:r>
              <a:rPr lang="ru-RU" sz="2400" dirty="0"/>
              <a:t>АСС</a:t>
            </a:r>
            <a:r>
              <a:rPr lang="en-US" sz="2400" dirty="0"/>
              <a:t>P</a:t>
            </a:r>
            <a:r>
              <a:rPr lang="ru-RU" sz="2400" dirty="0"/>
              <a:t> </a:t>
            </a:r>
            <a:r>
              <a:rPr lang="en-US" sz="2400" dirty="0"/>
              <a:t>and staff development</a:t>
            </a:r>
            <a:r>
              <a:rPr lang="ru-RU" sz="24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1122" cy="928694"/>
          </a:xfrm>
        </p:spPr>
        <p:txBody>
          <a:bodyPr>
            <a:normAutofit/>
          </a:bodyPr>
          <a:lstStyle/>
          <a:p>
            <a:r>
              <a:rPr lang="en-US" sz="3200" u="sng" dirty="0"/>
              <a:t>GOAL</a:t>
            </a:r>
            <a:r>
              <a:rPr lang="ru-RU" sz="3200" u="sng" dirty="0"/>
              <a:t> 3: </a:t>
            </a:r>
            <a:r>
              <a:rPr lang="en-US" sz="3200" u="sng" dirty="0"/>
              <a:t>FOOD SAFETY</a:t>
            </a:r>
            <a:r>
              <a:rPr lang="ru-RU" sz="3200" u="sng" dirty="0"/>
              <a:t> </a:t>
            </a:r>
            <a:r>
              <a:rPr lang="ru-RU" dirty="0" smtClean="0"/>
              <a:t>			</a:t>
            </a:r>
            <a:endParaRPr lang="ru-RU" dirty="0"/>
          </a:p>
        </p:txBody>
      </p:sp>
    </p:spTree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52736"/>
            <a:ext cx="8643998" cy="544809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ru-RU" sz="2800" dirty="0" smtClean="0"/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en-US" sz="3200" dirty="0" smtClean="0"/>
              <a:t>PRIORITIES</a:t>
            </a:r>
            <a:r>
              <a:rPr lang="ru-RU" sz="3200" dirty="0"/>
              <a:t>: </a:t>
            </a:r>
            <a:endParaRPr lang="en-US" sz="3200" dirty="0" smtClean="0"/>
          </a:p>
          <a:p>
            <a:pPr marL="109728" indent="0">
              <a:lnSpc>
                <a:spcPct val="80000"/>
              </a:lnSpc>
              <a:buNone/>
              <a:defRPr/>
            </a:pPr>
            <a:endParaRPr 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Provide diversity of population’s dietary intake including adequate consumption of micronutrients and other food vital </a:t>
            </a:r>
            <a:r>
              <a:rPr lang="en-US" sz="2400" dirty="0" smtClean="0"/>
              <a:t>components;</a:t>
            </a:r>
            <a:endParaRPr 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Set up nutrition quality monitoring system  for more complete assessment of nutrition </a:t>
            </a:r>
            <a:r>
              <a:rPr lang="en-US" sz="2400" dirty="0" smtClean="0"/>
              <a:t>structure;</a:t>
            </a:r>
            <a:endParaRPr 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Introduce a system of population’s awareness about the importance of adequate diversity and caloric content of a diet involving a civil sector, mass media and other stakeholders.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404664"/>
            <a:ext cx="9001156" cy="883476"/>
          </a:xfrm>
        </p:spPr>
        <p:txBody>
          <a:bodyPr>
            <a:noAutofit/>
          </a:bodyPr>
          <a:lstStyle/>
          <a:p>
            <a:r>
              <a:rPr lang="en-US" sz="3200" u="sng" dirty="0"/>
              <a:t>GOAL</a:t>
            </a:r>
            <a:r>
              <a:rPr lang="ru-RU" sz="3200" u="sng" dirty="0"/>
              <a:t> 4: </a:t>
            </a:r>
            <a:r>
              <a:rPr lang="en-US" sz="3200" u="sng" dirty="0"/>
              <a:t>QUALITY AND </a:t>
            </a:r>
            <a:r>
              <a:rPr lang="en-US" sz="3200" u="sng" dirty="0" smtClean="0"/>
              <a:t>DIVERSITY</a:t>
            </a:r>
            <a:endParaRPr lang="ru-RU" sz="3200" u="sng" dirty="0"/>
          </a:p>
        </p:txBody>
      </p:sp>
    </p:spTree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4784"/>
            <a:ext cx="8174712" cy="502289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Update  state regulation system for ensuring food security and </a:t>
            </a:r>
            <a:r>
              <a:rPr lang="en-US" sz="2500" dirty="0" smtClean="0"/>
              <a:t>nutrition, including</a:t>
            </a:r>
            <a:r>
              <a:rPr lang="ru-RU" sz="2500" dirty="0"/>
              <a:t>: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Reform current and set up new public management institutes</a:t>
            </a:r>
            <a:r>
              <a:rPr lang="ru-RU" sz="2500" dirty="0"/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Update and expand legislation</a:t>
            </a:r>
            <a:r>
              <a:rPr lang="ru-RU" sz="2500" dirty="0"/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Access to reliable information</a:t>
            </a:r>
            <a:r>
              <a:rPr lang="ru-RU" sz="2500" dirty="0"/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Establish professional composition of managerial staff.</a:t>
            </a:r>
            <a:endParaRPr lang="ru-RU" sz="25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60648"/>
            <a:ext cx="9001156" cy="1071570"/>
          </a:xfrm>
        </p:spPr>
        <p:txBody>
          <a:bodyPr>
            <a:normAutofit/>
          </a:bodyPr>
          <a:lstStyle/>
          <a:p>
            <a:r>
              <a:rPr lang="en-US" sz="3000" u="sng" dirty="0" smtClean="0"/>
              <a:t>V. CROSSING </a:t>
            </a:r>
            <a:r>
              <a:rPr lang="en-US" sz="3000" u="sng" dirty="0"/>
              <a:t>PRIORITY OF ALL GOAL TARGETS</a:t>
            </a:r>
            <a:r>
              <a:rPr lang="ru-RU" sz="3000" u="sng" dirty="0"/>
              <a:t>:</a:t>
            </a:r>
          </a:p>
        </p:txBody>
      </p:sp>
    </p:spTree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5721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Prepare interim draft </a:t>
            </a:r>
            <a:r>
              <a:rPr lang="en-US" sz="2500" dirty="0" smtClean="0"/>
              <a:t>Program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Present the draft document for extensive consultations with a civil </a:t>
            </a:r>
            <a:r>
              <a:rPr lang="en-US" sz="2500" dirty="0" smtClean="0"/>
              <a:t>sector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Submit the draft document for the Government’s review after making changes and additions as a result of </a:t>
            </a:r>
            <a:r>
              <a:rPr lang="en-US" sz="2500" dirty="0" smtClean="0"/>
              <a:t>consultations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sz="25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500" dirty="0"/>
              <a:t>The Program was approved by </a:t>
            </a:r>
            <a:r>
              <a:rPr lang="en-US" sz="2500" dirty="0" smtClean="0"/>
              <a:t>Government Decree </a:t>
            </a:r>
            <a:r>
              <a:rPr lang="en-US" sz="2500" dirty="0"/>
              <a:t>in 2015</a:t>
            </a:r>
            <a:r>
              <a:rPr lang="ru-RU" sz="2500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85723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000" u="sng" dirty="0" smtClean="0"/>
              <a:t>VI</a:t>
            </a:r>
            <a:r>
              <a:rPr lang="en-US" sz="3000" u="sng" dirty="0"/>
              <a:t>. </a:t>
            </a:r>
            <a:r>
              <a:rPr lang="en-US" sz="3000" u="sng" dirty="0" smtClean="0"/>
              <a:t>STEPS </a:t>
            </a:r>
            <a:endParaRPr lang="ru-RU" sz="3000" u="sng" dirty="0"/>
          </a:p>
        </p:txBody>
      </p:sp>
    </p:spTree>
  </p:cSld>
  <p:clrMapOvr>
    <a:masterClrMapping/>
  </p:clrMapOvr>
  <p:transition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9140" y="1844824"/>
            <a:ext cx="8208912" cy="43204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Kyrgyzstan has adopted a comprehensive National </a:t>
            </a:r>
            <a:r>
              <a:rPr lang="en-US" sz="2800" dirty="0"/>
              <a:t>F</a:t>
            </a:r>
            <a:r>
              <a:rPr lang="en-US" sz="2800" dirty="0" smtClean="0"/>
              <a:t>ood </a:t>
            </a:r>
            <a:r>
              <a:rPr lang="en-US" sz="2800" dirty="0"/>
              <a:t>S</a:t>
            </a:r>
            <a:r>
              <a:rPr lang="en-US" sz="2800" dirty="0" smtClean="0"/>
              <a:t>ecurity and Nutrition Strategy 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“Monitoring and Evaluation” of the Strategy allows measuring of the progress made and further improving its implementation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4356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/>
              <a:t>Conclusion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361407926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204864"/>
            <a:ext cx="8301608" cy="4453955"/>
          </a:xfrm>
        </p:spPr>
        <p:txBody>
          <a:bodyPr>
            <a:normAutofit/>
          </a:bodyPr>
          <a:lstStyle/>
          <a:p>
            <a:endParaRPr lang="en-US" sz="4400" b="1" dirty="0" smtClean="0"/>
          </a:p>
          <a:p>
            <a:pPr marL="109728" indent="0">
              <a:buNone/>
            </a:pPr>
            <a:r>
              <a:rPr lang="en-US" sz="4400" b="1" dirty="0" smtClean="0"/>
              <a:t>Thank you for your attention</a:t>
            </a:r>
            <a:r>
              <a:rPr lang="ru-RU" sz="4400" b="1" dirty="0" smtClean="0"/>
              <a:t>!</a:t>
            </a:r>
            <a:endParaRPr lang="ru-RU" sz="44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9140" y="1844824"/>
            <a:ext cx="8208912" cy="43204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To highlight how the Kyrgyz government developed their National Food Security and Nutrition Strategy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To highlight different priorities of the Strategy and how evaluation can assist in its improvement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4356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/>
              <a:t>OBJECTIVE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15261617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200" b="1" i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r>
              <a:rPr lang="en-US" sz="3200" dirty="0" smtClean="0"/>
              <a:t>“</a:t>
            </a:r>
            <a:r>
              <a:rPr lang="en-US" sz="3200" b="1" dirty="0" smtClean="0"/>
              <a:t>FOOD SECURITY </a:t>
            </a:r>
          </a:p>
          <a:p>
            <a:pPr algn="ctr">
              <a:buNone/>
            </a:pPr>
            <a:r>
              <a:rPr lang="en-US" sz="3200" dirty="0" smtClean="0"/>
              <a:t>is a priority target of the National Strategy for sustainable development of the Kyrgyz Republic </a:t>
            </a:r>
            <a:r>
              <a:rPr lang="ru-RU" sz="3200" dirty="0" smtClean="0"/>
              <a:t>(2013-2017) </a:t>
            </a:r>
            <a:r>
              <a:rPr lang="en-US" sz="3200" dirty="0" smtClean="0"/>
              <a:t>approved by the President’s Order dated</a:t>
            </a:r>
            <a:r>
              <a:rPr lang="ru-RU" sz="3200" dirty="0" smtClean="0"/>
              <a:t> 21 </a:t>
            </a:r>
            <a:r>
              <a:rPr lang="en-US" sz="3200" dirty="0" smtClean="0"/>
              <a:t>January</a:t>
            </a:r>
            <a:r>
              <a:rPr lang="ru-RU" sz="3200" dirty="0" smtClean="0"/>
              <a:t> 2013</a:t>
            </a:r>
            <a:r>
              <a:rPr lang="en-US" sz="3200" dirty="0" smtClean="0"/>
              <a:t>”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687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Food Security and Sustainable Development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9140" y="1844824"/>
            <a:ext cx="8208912" cy="43204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The KR Government Order # 514-p on establishing interdepartmental group for Program development was approved</a:t>
            </a:r>
            <a:r>
              <a:rPr lang="en-US" sz="2000" dirty="0" smtClean="0"/>
              <a:t>;</a:t>
            </a:r>
          </a:p>
          <a:p>
            <a:pPr marL="109728" indent="0">
              <a:buNone/>
            </a:pPr>
            <a:endParaRPr lang="ru-RU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The Ministry of Agriculture and Melioration was assigned for coordination</a:t>
            </a:r>
            <a:r>
              <a:rPr lang="en-US" sz="2000" dirty="0" smtClean="0"/>
              <a:t>;</a:t>
            </a:r>
          </a:p>
          <a:p>
            <a:pPr marL="109728" indent="0">
              <a:buNone/>
            </a:pPr>
            <a:endParaRPr lang="ru-RU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A group of national experts was established supported by FAO and WFP</a:t>
            </a:r>
            <a:r>
              <a:rPr lang="en-US" sz="2000" dirty="0" smtClean="0"/>
              <a:t>;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4356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/>
              <a:t>I. ORGANIZING THE PROGRAM </a:t>
            </a:r>
            <a:br>
              <a:rPr lang="en-US" sz="3200" u="sng" dirty="0" smtClean="0"/>
            </a:br>
            <a:r>
              <a:rPr lang="en-US" sz="3200" u="sng" dirty="0" smtClean="0"/>
              <a:t>DEVELOPMENT PROCESS</a:t>
            </a:r>
            <a:endParaRPr lang="ru-RU" sz="3200" u="sng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12776"/>
            <a:ext cx="9001156" cy="6215082"/>
          </a:xfrm>
        </p:spPr>
        <p:txBody>
          <a:bodyPr>
            <a:noAutofit/>
          </a:bodyPr>
          <a:lstStyle/>
          <a:p>
            <a:endParaRPr lang="en-US" sz="17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By the Minister of Agriculture and Melioration the following was approved</a:t>
            </a:r>
            <a:r>
              <a:rPr lang="ru-RU" sz="2000" dirty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Detailed Plan-schedule</a:t>
            </a:r>
            <a:endParaRPr lang="ru-RU" sz="1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Secretariat/</a:t>
            </a:r>
            <a:r>
              <a:rPr lang="en-US" sz="1600" dirty="0" err="1"/>
              <a:t>MoAM</a:t>
            </a:r>
            <a:r>
              <a:rPr lang="en-US" sz="1600" dirty="0"/>
              <a:t> FS Unit was established, which is: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a key structure for organizing ministries’ specialists</a:t>
            </a:r>
            <a:r>
              <a:rPr lang="ru-RU" sz="1400" dirty="0"/>
              <a:t>/ </a:t>
            </a:r>
            <a:r>
              <a:rPr lang="en-US" sz="1400" dirty="0"/>
              <a:t>agencies with experts on preparing sections and attachments;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provides a process disclosure;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arranges round-tables with the FAO Project support for review of interim and final discussions of draft Program with the representatives from civil sector and </a:t>
            </a:r>
            <a:r>
              <a:rPr lang="en-US" sz="1400" dirty="0" smtClean="0"/>
              <a:t>donors</a:t>
            </a:r>
          </a:p>
          <a:p>
            <a:pPr marL="630936" lvl="2" indent="0">
              <a:buNone/>
            </a:pPr>
            <a:endParaRPr lang="ru-RU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To organize </a:t>
            </a:r>
            <a:r>
              <a:rPr lang="en-US" sz="2000" dirty="0"/>
              <a:t>the process under Plan-schedule</a:t>
            </a:r>
            <a:r>
              <a:rPr lang="ru-RU" sz="2000" dirty="0"/>
              <a:t>: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v"/>
            </a:pPr>
            <a:r>
              <a:rPr lang="en-US" sz="1800" dirty="0"/>
              <a:t>A concept was widely discussed with the ministries, NGOs, business representatives, farm associations.</a:t>
            </a:r>
            <a:endParaRPr lang="ru-RU" sz="1800" dirty="0"/>
          </a:p>
          <a:p>
            <a:pPr marL="603504" lvl="2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v"/>
            </a:pPr>
            <a:r>
              <a:rPr lang="en-US" sz="1800" dirty="0"/>
              <a:t>Training-workshop was conducted for the ministry specialists in strategic planning.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89843"/>
            <a:ext cx="8305195" cy="714356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Continuation…ORGANIZING THE PROGRAM DEVELOPMENT PROCESS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40315291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39336" y="1412776"/>
            <a:ext cx="8858312" cy="557216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Withdraw </a:t>
            </a:r>
            <a:r>
              <a:rPr lang="en-US" sz="2000" dirty="0"/>
              <a:t>from traditional approaches</a:t>
            </a:r>
            <a:r>
              <a:rPr lang="ru-RU" sz="2000" dirty="0"/>
              <a:t> </a:t>
            </a:r>
            <a:r>
              <a:rPr lang="en-US" sz="2000" dirty="0"/>
              <a:t>of food security understanding exclusively through “agricultural product production</a:t>
            </a:r>
            <a:r>
              <a:rPr lang="en-US" sz="2000" dirty="0" smtClean="0"/>
              <a:t>”</a:t>
            </a:r>
          </a:p>
          <a:p>
            <a:pPr marL="109728" lvl="0" indent="0">
              <a:buNone/>
            </a:pPr>
            <a:endParaRPr lang="ru-RU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Expansion </a:t>
            </a:r>
            <a:r>
              <a:rPr lang="en-US" sz="2000" dirty="0"/>
              <a:t>of</a:t>
            </a:r>
            <a:r>
              <a:rPr lang="ru-RU" sz="2000" dirty="0"/>
              <a:t> </a:t>
            </a:r>
            <a:r>
              <a:rPr lang="en-US" sz="2000" dirty="0"/>
              <a:t>national policy target components for ensuring food security focused on </a:t>
            </a:r>
            <a:r>
              <a:rPr lang="en-US" sz="2000" dirty="0" smtClean="0"/>
              <a:t>human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US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Aspiration </a:t>
            </a:r>
            <a:r>
              <a:rPr lang="en-US" sz="2000" dirty="0"/>
              <a:t>for harmonization of the national policy with widely used </a:t>
            </a:r>
            <a:r>
              <a:rPr lang="en-US" sz="2000" dirty="0" smtClean="0"/>
              <a:t>food </a:t>
            </a:r>
            <a:r>
              <a:rPr lang="en-US" sz="2000" dirty="0"/>
              <a:t>security concept</a:t>
            </a:r>
            <a:r>
              <a:rPr lang="ru-RU" sz="2000" dirty="0"/>
              <a:t>, </a:t>
            </a:r>
            <a:r>
              <a:rPr lang="en-US" sz="2000" dirty="0"/>
              <a:t>which is based on four pillars</a:t>
            </a:r>
            <a:r>
              <a:rPr lang="ru-RU" sz="2000" dirty="0"/>
              <a:t>: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/>
              <a:t>i) </a:t>
            </a:r>
            <a:r>
              <a:rPr lang="en-US" sz="1600" dirty="0"/>
              <a:t>food </a:t>
            </a:r>
            <a:r>
              <a:rPr lang="en-US" sz="1600" dirty="0" smtClean="0"/>
              <a:t>availability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/>
              <a:t>ii) </a:t>
            </a:r>
            <a:r>
              <a:rPr lang="en-US" sz="1600" dirty="0" smtClean="0"/>
              <a:t>accessibility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/>
              <a:t>iii) </a:t>
            </a:r>
            <a:r>
              <a:rPr lang="en-US" sz="1600" dirty="0" smtClean="0"/>
              <a:t>utilization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/>
              <a:t>iv) </a:t>
            </a:r>
            <a:r>
              <a:rPr lang="en-US" sz="1600" dirty="0" smtClean="0"/>
              <a:t>stability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2270" y="476672"/>
            <a:ext cx="8858312" cy="785794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II. PROGRAM CONCEPT NOVELTY</a:t>
            </a:r>
            <a:endParaRPr lang="ru-RU" sz="3200" u="sng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III. General Concept </a:t>
            </a:r>
            <a:r>
              <a:rPr lang="en-US" sz="2400" u="sng" dirty="0"/>
              <a:t>of Programming Document</a:t>
            </a:r>
            <a:r>
              <a:rPr lang="ru-RU" sz="2400" u="sng" dirty="0"/>
              <a:t> </a:t>
            </a:r>
            <a:r>
              <a:rPr lang="en-US" sz="2400" u="sng" dirty="0" smtClean="0"/>
              <a:t/>
            </a:r>
            <a:br>
              <a:rPr lang="en-US" sz="2400" u="sng" dirty="0" smtClean="0"/>
            </a:br>
            <a:r>
              <a:rPr lang="ru-RU" sz="2400" u="sng" dirty="0" smtClean="0"/>
              <a:t>(</a:t>
            </a:r>
            <a:r>
              <a:rPr lang="en-US" sz="2400" u="sng" dirty="0"/>
              <a:t>FSNP</a:t>
            </a:r>
            <a:r>
              <a:rPr lang="ru-RU" sz="2400" u="sng" dirty="0" smtClean="0"/>
              <a:t>-2017</a:t>
            </a:r>
            <a:r>
              <a:rPr lang="ru-RU" sz="2400" u="sng" dirty="0"/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571612"/>
            <a:ext cx="5500726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Food Security and Nutrition Program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071810"/>
            <a:ext cx="1143008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u="sng" dirty="0" smtClean="0">
                <a:solidFill>
                  <a:schemeClr val="tx1"/>
                </a:solidFill>
              </a:rPr>
              <a:t>Goal</a:t>
            </a:r>
            <a:r>
              <a:rPr lang="ru-RU" sz="1500" u="sng" dirty="0" smtClean="0">
                <a:solidFill>
                  <a:schemeClr val="tx1"/>
                </a:solidFill>
              </a:rPr>
              <a:t> 1</a:t>
            </a:r>
            <a:endParaRPr lang="ru-RU" sz="1500" u="sng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3071810"/>
            <a:ext cx="1357322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u="sng" dirty="0" smtClean="0">
                <a:solidFill>
                  <a:schemeClr val="tx1"/>
                </a:solidFill>
              </a:rPr>
              <a:t>Goal</a:t>
            </a:r>
            <a:r>
              <a:rPr lang="ru-RU" sz="1500" u="sng" dirty="0" smtClean="0">
                <a:solidFill>
                  <a:schemeClr val="tx1"/>
                </a:solidFill>
              </a:rPr>
              <a:t> 2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3071810"/>
            <a:ext cx="1428760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u="sng" dirty="0" smtClean="0">
                <a:solidFill>
                  <a:schemeClr val="tx1"/>
                </a:solidFill>
              </a:rPr>
              <a:t>Goal</a:t>
            </a:r>
            <a:r>
              <a:rPr lang="ru-RU" sz="1500" u="sng" dirty="0" smtClean="0">
                <a:solidFill>
                  <a:schemeClr val="tx1"/>
                </a:solidFill>
              </a:rPr>
              <a:t> 4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86644" y="3071810"/>
            <a:ext cx="1357322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u="sng" dirty="0" smtClean="0">
                <a:solidFill>
                  <a:schemeClr val="tx1"/>
                </a:solidFill>
              </a:rPr>
              <a:t>Goal</a:t>
            </a:r>
            <a:r>
              <a:rPr lang="ru-RU" sz="1500" u="sng" dirty="0" smtClean="0">
                <a:solidFill>
                  <a:schemeClr val="tx1"/>
                </a:solidFill>
              </a:rPr>
              <a:t> 5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3071810"/>
            <a:ext cx="1500198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u="sng" dirty="0" smtClean="0">
                <a:solidFill>
                  <a:schemeClr val="tx1"/>
                </a:solidFill>
              </a:rPr>
              <a:t>Goal</a:t>
            </a:r>
            <a:r>
              <a:rPr lang="ru-RU" sz="1500" u="sng" dirty="0" smtClean="0">
                <a:solidFill>
                  <a:schemeClr val="tx1"/>
                </a:solidFill>
              </a:rPr>
              <a:t> 3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3643314"/>
            <a:ext cx="1500198" cy="16430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Food availability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28794" y="3643314"/>
            <a:ext cx="1643074" cy="16430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Accessibility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14744" y="3643314"/>
            <a:ext cx="1714512" cy="16430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Nutrition safety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3570" y="3643314"/>
            <a:ext cx="1500198" cy="16430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Quality, diversity &amp; caloric content of nutrition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286644" y="3643314"/>
            <a:ext cx="1571636" cy="16430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Food markets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1357290" y="2571744"/>
            <a:ext cx="857256" cy="428628"/>
          </a:xfrm>
          <a:prstGeom prst="straightConnector1">
            <a:avLst/>
          </a:prstGeom>
          <a:ln w="41275" cmpd="dbl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2821769" y="2750339"/>
            <a:ext cx="357190" cy="142876"/>
          </a:xfrm>
          <a:prstGeom prst="straightConnector1">
            <a:avLst/>
          </a:prstGeom>
          <a:ln w="41275" cmpd="dbl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4393405" y="2821777"/>
            <a:ext cx="357190" cy="1588"/>
          </a:xfrm>
          <a:prstGeom prst="straightConnector1">
            <a:avLst/>
          </a:prstGeom>
          <a:ln w="41275" cmpd="dbl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6036479" y="2750339"/>
            <a:ext cx="357190" cy="142876"/>
          </a:xfrm>
          <a:prstGeom prst="straightConnector1">
            <a:avLst/>
          </a:prstGeom>
          <a:ln w="41275" cmpd="dbl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358082" y="2571744"/>
            <a:ext cx="714380" cy="428628"/>
          </a:xfrm>
          <a:prstGeom prst="straightConnector1">
            <a:avLst/>
          </a:prstGeom>
          <a:ln w="41275" cmpd="dbl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772816"/>
            <a:ext cx="8230837" cy="1872208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en-US" sz="4000" u="sng" dirty="0" smtClean="0"/>
              <a:t>IV. CRITICAL </a:t>
            </a:r>
            <a:r>
              <a:rPr lang="en-US" sz="4000" u="sng" dirty="0"/>
              <a:t>PRIORITY</a:t>
            </a:r>
            <a:r>
              <a:rPr lang="ru-RU" sz="4000" u="sng" dirty="0"/>
              <a:t> </a:t>
            </a:r>
            <a:r>
              <a:rPr lang="en-US" sz="4000" u="sng" dirty="0"/>
              <a:t>TARGETS</a:t>
            </a:r>
          </a:p>
          <a:p>
            <a:pPr marL="0">
              <a:buNone/>
            </a:pPr>
            <a:r>
              <a:rPr lang="en-US" sz="4000" u="sng" dirty="0"/>
              <a:t>FOR EACH OF </a:t>
            </a:r>
            <a:r>
              <a:rPr lang="en-US" sz="4000" u="sng" dirty="0" smtClean="0"/>
              <a:t>THE GOALS</a:t>
            </a:r>
            <a:endParaRPr lang="ru-RU" sz="4000" u="sng" dirty="0"/>
          </a:p>
        </p:txBody>
      </p:sp>
    </p:spTree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886700" cy="1000108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GOAL</a:t>
            </a:r>
            <a:r>
              <a:rPr lang="ru-RU" sz="3200" u="sng" dirty="0" smtClean="0"/>
              <a:t> 1: </a:t>
            </a:r>
            <a:r>
              <a:rPr lang="en-US" sz="3200" u="sng" dirty="0" smtClean="0"/>
              <a:t>FOOD AVAILABILITY</a:t>
            </a:r>
            <a:endParaRPr lang="ru-RU" sz="32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72560" cy="6000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/>
              <a:t>PRIORITIES</a:t>
            </a:r>
            <a:endParaRPr lang="ru-RU" sz="3200" dirty="0"/>
          </a:p>
          <a:p>
            <a:pPr>
              <a:buFont typeface="Wingdings" panose="05000000000000000000" pitchFamily="2" charset="2"/>
              <a:buChar char="v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Support domestic food production in the volumes that would provide the specified consumption rates taking into account all the sources</a:t>
            </a:r>
            <a:r>
              <a:rPr lang="ru-RU" sz="2400" dirty="0" smtClean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Prevent structural </a:t>
            </a:r>
            <a:r>
              <a:rPr lang="en-US" sz="2400" dirty="0" smtClean="0"/>
              <a:t>deficits</a:t>
            </a:r>
            <a:r>
              <a:rPr lang="en-US" sz="2400" dirty="0"/>
              <a:t>;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Regulate </a:t>
            </a:r>
            <a:r>
              <a:rPr lang="en-US" sz="2400" dirty="0"/>
              <a:t>food import and export;</a:t>
            </a: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Provide sufficient capacity for food stock storage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4564411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73B868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1703</TotalTime>
  <Words>688</Words>
  <Application>Microsoft Office PowerPoint</Application>
  <PresentationFormat>On-screen Show (4:3)</PresentationFormat>
  <Paragraphs>118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Verdana</vt:lpstr>
      <vt:lpstr>Wingdings</vt:lpstr>
      <vt:lpstr>Wingdings 2</vt:lpstr>
      <vt:lpstr>Wingdings 3</vt:lpstr>
      <vt:lpstr>Открытая</vt:lpstr>
      <vt:lpstr>              Concept and Methodology for Developing Food Security and Nutrition Program in the Kyrgyz Republic  (2015-2017)</vt:lpstr>
      <vt:lpstr>OBJECTIVE</vt:lpstr>
      <vt:lpstr>Food Security and Sustainable Development </vt:lpstr>
      <vt:lpstr>I. ORGANIZING THE PROGRAM  DEVELOPMENT PROCESS</vt:lpstr>
      <vt:lpstr>Continuation…ORGANIZING THE PROGRAM DEVELOPMENT PROCESS</vt:lpstr>
      <vt:lpstr>II. PROGRAM CONCEPT NOVELTY</vt:lpstr>
      <vt:lpstr>III. General Concept of Programming Document  (FSNP-2017)</vt:lpstr>
      <vt:lpstr>PowerPoint Presentation</vt:lpstr>
      <vt:lpstr>GOAL 1: FOOD AVAILABILITY</vt:lpstr>
      <vt:lpstr>GOAL 2: FOOD ACCESSIBILITY</vt:lpstr>
      <vt:lpstr>GOAL 3: FOOD SAFETY    </vt:lpstr>
      <vt:lpstr>GOAL 4: QUALITY AND DIVERSITY</vt:lpstr>
      <vt:lpstr>V. CROSSING PRIORITY OF ALL GOAL TARGETS:</vt:lpstr>
      <vt:lpstr> VI. STEPS </vt:lpstr>
      <vt:lpstr>Conclusion</vt:lpstr>
      <vt:lpstr>PowerPoint Presentation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Ayodele, James (OEDD)</cp:lastModifiedBy>
  <cp:revision>143</cp:revision>
  <cp:lastPrinted>2016-08-31T08:43:06Z</cp:lastPrinted>
  <dcterms:created xsi:type="dcterms:W3CDTF">2013-11-01T08:38:54Z</dcterms:created>
  <dcterms:modified xsi:type="dcterms:W3CDTF">2016-10-04T13:45:22Z</dcterms:modified>
</cp:coreProperties>
</file>