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 id="2147483660" r:id="rId3"/>
  </p:sldMasterIdLst>
  <p:notesMasterIdLst>
    <p:notesMasterId r:id="rId29"/>
  </p:notesMasterIdLst>
  <p:sldIdLst>
    <p:sldId id="257" r:id="rId4"/>
    <p:sldId id="258" r:id="rId5"/>
    <p:sldId id="259" r:id="rId6"/>
    <p:sldId id="297" r:id="rId7"/>
    <p:sldId id="261" r:id="rId8"/>
    <p:sldId id="290" r:id="rId9"/>
    <p:sldId id="300" r:id="rId10"/>
    <p:sldId id="301" r:id="rId11"/>
    <p:sldId id="302" r:id="rId12"/>
    <p:sldId id="307" r:id="rId13"/>
    <p:sldId id="306" r:id="rId14"/>
    <p:sldId id="299" r:id="rId15"/>
    <p:sldId id="262" r:id="rId16"/>
    <p:sldId id="288" r:id="rId17"/>
    <p:sldId id="282" r:id="rId18"/>
    <p:sldId id="295" r:id="rId19"/>
    <p:sldId id="294" r:id="rId20"/>
    <p:sldId id="296" r:id="rId21"/>
    <p:sldId id="271" r:id="rId22"/>
    <p:sldId id="272" r:id="rId23"/>
    <p:sldId id="273" r:id="rId24"/>
    <p:sldId id="298" r:id="rId25"/>
    <p:sldId id="264" r:id="rId26"/>
    <p:sldId id="265" r:id="rId27"/>
    <p:sldId id="266" r:id="rId28"/>
  </p:sldIdLst>
  <p:sldSz cx="9144000" cy="6858000" type="screen4x3"/>
  <p:notesSz cx="6794500" cy="9931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734" autoAdjust="0"/>
    <p:restoredTop sz="82887" autoAdjust="0"/>
  </p:normalViewPr>
  <p:slideViewPr>
    <p:cSldViewPr>
      <p:cViewPr varScale="1">
        <p:scale>
          <a:sx n="96" d="100"/>
          <a:sy n="96" d="100"/>
        </p:scale>
        <p:origin x="2088"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4283" cy="49657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48645" y="0"/>
            <a:ext cx="2944283" cy="496570"/>
          </a:xfrm>
          <a:prstGeom prst="rect">
            <a:avLst/>
          </a:prstGeom>
        </p:spPr>
        <p:txBody>
          <a:bodyPr vert="horz" lIns="91440" tIns="45720" rIns="91440" bIns="45720" rtlCol="0"/>
          <a:lstStyle>
            <a:lvl1pPr algn="r">
              <a:defRPr sz="1200"/>
            </a:lvl1pPr>
          </a:lstStyle>
          <a:p>
            <a:fld id="{7492CE29-9273-4BAF-B8FC-57C892D976B5}" type="datetimeFigureOut">
              <a:rPr lang="en-US" smtClean="0"/>
              <a:t>11/3/2016</a:t>
            </a:fld>
            <a:endParaRPr lang="en-US"/>
          </a:p>
        </p:txBody>
      </p:sp>
      <p:sp>
        <p:nvSpPr>
          <p:cNvPr id="4" name="Slide Image Placeholder 3"/>
          <p:cNvSpPr>
            <a:spLocks noGrp="1" noRot="1" noChangeAspect="1"/>
          </p:cNvSpPr>
          <p:nvPr>
            <p:ph type="sldImg" idx="2"/>
          </p:nvPr>
        </p:nvSpPr>
        <p:spPr>
          <a:xfrm>
            <a:off x="914400" y="744538"/>
            <a:ext cx="4965700" cy="37242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450" y="4717415"/>
            <a:ext cx="5435600" cy="446913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433106"/>
            <a:ext cx="2944283" cy="49657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48645" y="9433106"/>
            <a:ext cx="2944283" cy="496570"/>
          </a:xfrm>
          <a:prstGeom prst="rect">
            <a:avLst/>
          </a:prstGeom>
        </p:spPr>
        <p:txBody>
          <a:bodyPr vert="horz" lIns="91440" tIns="45720" rIns="91440" bIns="45720" rtlCol="0" anchor="b"/>
          <a:lstStyle>
            <a:lvl1pPr algn="r">
              <a:defRPr sz="1200"/>
            </a:lvl1pPr>
          </a:lstStyle>
          <a:p>
            <a:fld id="{EACDC92B-CCE4-4401-9099-382B3FE0F2BC}" type="slidenum">
              <a:rPr lang="en-US" smtClean="0"/>
              <a:t>‹#›</a:t>
            </a:fld>
            <a:endParaRPr lang="en-US"/>
          </a:p>
        </p:txBody>
      </p:sp>
    </p:spTree>
    <p:extLst>
      <p:ext uri="{BB962C8B-B14F-4D97-AF65-F5344CB8AC3E}">
        <p14:creationId xmlns:p14="http://schemas.microsoft.com/office/powerpoint/2010/main" val="11620181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9F8FFBF-F8D1-43AF-945D-0937676A0636}" type="slidenum">
              <a:rPr lang="en-US" smtClean="0"/>
              <a:pPr/>
              <a:t>1</a:t>
            </a:fld>
            <a:endParaRPr lang="en-US"/>
          </a:p>
        </p:txBody>
      </p:sp>
    </p:spTree>
    <p:extLst>
      <p:ext uri="{BB962C8B-B14F-4D97-AF65-F5344CB8AC3E}">
        <p14:creationId xmlns:p14="http://schemas.microsoft.com/office/powerpoint/2010/main" val="8061751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handout contains</a:t>
            </a:r>
            <a:r>
              <a:rPr lang="en-US" baseline="0" dirty="0" smtClean="0"/>
              <a:t> more detail on these contribution areas.</a:t>
            </a:r>
            <a:endParaRPr lang="en-US" dirty="0" smtClean="0"/>
          </a:p>
          <a:p>
            <a:endParaRPr lang="en-US" dirty="0"/>
          </a:p>
        </p:txBody>
      </p:sp>
      <p:sp>
        <p:nvSpPr>
          <p:cNvPr id="4" name="Slide Number Placeholder 3"/>
          <p:cNvSpPr>
            <a:spLocks noGrp="1"/>
          </p:cNvSpPr>
          <p:nvPr>
            <p:ph type="sldNum" sz="quarter" idx="10"/>
          </p:nvPr>
        </p:nvSpPr>
        <p:spPr/>
        <p:txBody>
          <a:bodyPr/>
          <a:lstStyle/>
          <a:p>
            <a:fld id="{EACDC92B-CCE4-4401-9099-382B3FE0F2BC}" type="slidenum">
              <a:rPr lang="en-US" smtClean="0"/>
              <a:t>10</a:t>
            </a:fld>
            <a:endParaRPr lang="en-US"/>
          </a:p>
        </p:txBody>
      </p:sp>
    </p:spTree>
    <p:extLst>
      <p:ext uri="{BB962C8B-B14F-4D97-AF65-F5344CB8AC3E}">
        <p14:creationId xmlns:p14="http://schemas.microsoft.com/office/powerpoint/2010/main" val="21097211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handout contains</a:t>
            </a:r>
            <a:r>
              <a:rPr lang="en-US" baseline="0" dirty="0" smtClean="0"/>
              <a:t> more detail on these contribution areas.</a:t>
            </a:r>
            <a:endParaRPr lang="en-US" dirty="0" smtClean="0"/>
          </a:p>
          <a:p>
            <a:endParaRPr lang="en-US" dirty="0"/>
          </a:p>
        </p:txBody>
      </p:sp>
      <p:sp>
        <p:nvSpPr>
          <p:cNvPr id="4" name="Slide Number Placeholder 3"/>
          <p:cNvSpPr>
            <a:spLocks noGrp="1"/>
          </p:cNvSpPr>
          <p:nvPr>
            <p:ph type="sldNum" sz="quarter" idx="10"/>
          </p:nvPr>
        </p:nvSpPr>
        <p:spPr/>
        <p:txBody>
          <a:bodyPr/>
          <a:lstStyle/>
          <a:p>
            <a:fld id="{EACDC92B-CCE4-4401-9099-382B3FE0F2BC}" type="slidenum">
              <a:rPr lang="en-US" smtClean="0"/>
              <a:t>11</a:t>
            </a:fld>
            <a:endParaRPr lang="en-US"/>
          </a:p>
        </p:txBody>
      </p:sp>
    </p:spTree>
    <p:extLst>
      <p:ext uri="{BB962C8B-B14F-4D97-AF65-F5344CB8AC3E}">
        <p14:creationId xmlns:p14="http://schemas.microsoft.com/office/powerpoint/2010/main" val="31176029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handout contains</a:t>
            </a:r>
            <a:r>
              <a:rPr lang="en-US" baseline="0" dirty="0" smtClean="0"/>
              <a:t> more detail on these contribution areas.</a:t>
            </a:r>
            <a:endParaRPr lang="en-US" dirty="0" smtClean="0"/>
          </a:p>
          <a:p>
            <a:endParaRPr lang="en-US" dirty="0"/>
          </a:p>
        </p:txBody>
      </p:sp>
      <p:sp>
        <p:nvSpPr>
          <p:cNvPr id="4" name="Slide Number Placeholder 3"/>
          <p:cNvSpPr>
            <a:spLocks noGrp="1"/>
          </p:cNvSpPr>
          <p:nvPr>
            <p:ph type="sldNum" sz="quarter" idx="10"/>
          </p:nvPr>
        </p:nvSpPr>
        <p:spPr/>
        <p:txBody>
          <a:bodyPr/>
          <a:lstStyle/>
          <a:p>
            <a:fld id="{EACDC92B-CCE4-4401-9099-382B3FE0F2BC}" type="slidenum">
              <a:rPr lang="en-US" smtClean="0"/>
              <a:t>12</a:t>
            </a:fld>
            <a:endParaRPr lang="en-US"/>
          </a:p>
        </p:txBody>
      </p:sp>
    </p:spTree>
    <p:extLst>
      <p:ext uri="{BB962C8B-B14F-4D97-AF65-F5344CB8AC3E}">
        <p14:creationId xmlns:p14="http://schemas.microsoft.com/office/powerpoint/2010/main" val="26482751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CDC92B-CCE4-4401-9099-382B3FE0F2BC}" type="slidenum">
              <a:rPr lang="en-US" smtClean="0"/>
              <a:t>13</a:t>
            </a:fld>
            <a:endParaRPr lang="en-US"/>
          </a:p>
        </p:txBody>
      </p:sp>
    </p:spTree>
    <p:extLst>
      <p:ext uri="{BB962C8B-B14F-4D97-AF65-F5344CB8AC3E}">
        <p14:creationId xmlns:p14="http://schemas.microsoft.com/office/powerpoint/2010/main" val="21133411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dirty="0" smtClean="0"/>
              <a:t>Criteria for country selection:</a:t>
            </a:r>
          </a:p>
          <a:p>
            <a:pPr marL="285750" lvl="0" indent="-285750">
              <a:buFont typeface="Arial" panose="020B0604020202020204" pitchFamily="34" charset="0"/>
              <a:buChar char="•"/>
            </a:pPr>
            <a:endParaRPr lang="en-US" sz="1200" dirty="0" smtClean="0"/>
          </a:p>
          <a:p>
            <a:pPr marL="285750" lvl="0" indent="-285750">
              <a:buFont typeface="Arial" panose="020B0604020202020204" pitchFamily="34" charset="0"/>
              <a:buChar char="•"/>
            </a:pPr>
            <a:r>
              <a:rPr lang="en-US" sz="1200" dirty="0" smtClean="0"/>
              <a:t>CC vulnerability (ND GAIN Index); </a:t>
            </a:r>
          </a:p>
          <a:p>
            <a:pPr marL="285750" lvl="0" indent="-285750">
              <a:buFont typeface="Arial" panose="020B0604020202020204" pitchFamily="34" charset="0"/>
              <a:buChar char="•"/>
            </a:pPr>
            <a:r>
              <a:rPr lang="en-US" sz="1200" dirty="0" smtClean="0"/>
              <a:t>Development ranking;</a:t>
            </a:r>
          </a:p>
          <a:p>
            <a:pPr marL="285750" lvl="0" indent="-285750">
              <a:buFont typeface="Arial" panose="020B0604020202020204" pitchFamily="34" charset="0"/>
              <a:buChar char="•"/>
            </a:pPr>
            <a:r>
              <a:rPr lang="en-US" sz="1200" dirty="0" smtClean="0"/>
              <a:t>Number of FAO national projects  or activities </a:t>
            </a:r>
          </a:p>
          <a:p>
            <a:pPr marL="285750" lvl="0" indent="-285750">
              <a:buFont typeface="Arial" panose="020B0604020202020204" pitchFamily="34" charset="0"/>
              <a:buChar char="•"/>
            </a:pPr>
            <a:r>
              <a:rPr lang="en-US" sz="1200" dirty="0" smtClean="0"/>
              <a:t>National Adaptation Plans (NAPs)</a:t>
            </a:r>
          </a:p>
          <a:p>
            <a:pPr marL="285750" lvl="0" indent="-285750">
              <a:buFont typeface="Arial" panose="020B0604020202020204" pitchFamily="34" charset="0"/>
              <a:buChar char="•"/>
            </a:pPr>
            <a:r>
              <a:rPr lang="en-US" sz="1200" dirty="0" smtClean="0"/>
              <a:t>Suggestions from FAO staff</a:t>
            </a:r>
          </a:p>
          <a:p>
            <a:pPr marL="285750" lvl="0" indent="-285750">
              <a:buFont typeface="Arial" panose="020B0604020202020204" pitchFamily="34" charset="0"/>
              <a:buChar char="•"/>
            </a:pPr>
            <a:r>
              <a:rPr lang="en-US" sz="1200" dirty="0" smtClean="0"/>
              <a:t>Sector coverage</a:t>
            </a:r>
          </a:p>
          <a:p>
            <a:pPr marL="285750" indent="-285750">
              <a:buFont typeface="Arial" panose="020B0604020202020204" pitchFamily="34" charset="0"/>
              <a:buChar char="•"/>
            </a:pPr>
            <a:r>
              <a:rPr lang="en-US" sz="1200" dirty="0" smtClean="0"/>
              <a:t>Geographic coverage (incl. SIDS)</a:t>
            </a:r>
          </a:p>
          <a:p>
            <a:pPr marL="285750" lvl="0" indent="-285750">
              <a:buFont typeface="Arial" panose="020B0604020202020204" pitchFamily="34" charset="0"/>
              <a:buChar char="•"/>
            </a:pPr>
            <a:r>
              <a:rPr lang="en-US" sz="1200" dirty="0" smtClean="0"/>
              <a:t>Past or planned OED evaluation missions in the countries.</a:t>
            </a:r>
          </a:p>
          <a:p>
            <a:endParaRPr lang="en-US" dirty="0"/>
          </a:p>
        </p:txBody>
      </p:sp>
      <p:sp>
        <p:nvSpPr>
          <p:cNvPr id="4" name="Slide Number Placeholder 3"/>
          <p:cNvSpPr>
            <a:spLocks noGrp="1"/>
          </p:cNvSpPr>
          <p:nvPr>
            <p:ph type="sldNum" sz="quarter" idx="10"/>
          </p:nvPr>
        </p:nvSpPr>
        <p:spPr/>
        <p:txBody>
          <a:bodyPr/>
          <a:lstStyle/>
          <a:p>
            <a:fld id="{EACDC92B-CCE4-4401-9099-382B3FE0F2BC}" type="slidenum">
              <a:rPr lang="en-US" smtClean="0"/>
              <a:t>14</a:t>
            </a:fld>
            <a:endParaRPr lang="en-US"/>
          </a:p>
        </p:txBody>
      </p:sp>
    </p:spTree>
    <p:extLst>
      <p:ext uri="{BB962C8B-B14F-4D97-AF65-F5344CB8AC3E}">
        <p14:creationId xmlns:p14="http://schemas.microsoft.com/office/powerpoint/2010/main" val="13840976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b="1" dirty="0" smtClean="0"/>
              <a:t>FAO Strengths:</a:t>
            </a:r>
          </a:p>
          <a:p>
            <a:pPr marL="285750" lvl="0" indent="-285750">
              <a:buFont typeface="Arial" panose="020B0604020202020204" pitchFamily="34" charset="0"/>
              <a:buChar char="•"/>
            </a:pPr>
            <a:r>
              <a:rPr lang="en-US" dirty="0" smtClean="0"/>
              <a:t>developing national policy, strategy and governance on CC and DRR</a:t>
            </a:r>
          </a:p>
          <a:p>
            <a:pPr marL="285750" lvl="0" indent="-285750">
              <a:buFont typeface="Arial" panose="020B0604020202020204" pitchFamily="34" charset="0"/>
              <a:buChar char="•"/>
            </a:pPr>
            <a:r>
              <a:rPr lang="en-US" dirty="0" smtClean="0"/>
              <a:t>building on the CC knowledge and monitoring systems of countries</a:t>
            </a:r>
          </a:p>
          <a:p>
            <a:pPr lvl="0"/>
            <a:endParaRPr lang="en-US" dirty="0" smtClean="0"/>
          </a:p>
          <a:p>
            <a:pPr marL="285750" indent="-285750">
              <a:buFont typeface="Arial" panose="020B0604020202020204" pitchFamily="34" charset="0"/>
              <a:buChar char="•"/>
            </a:pPr>
            <a:r>
              <a:rPr lang="en-US" dirty="0" smtClean="0"/>
              <a:t>One of FAO’s greatest comparative advantages lies in its expertise-based alignment of the strategies of different ministries and departments involved in CCAM and DRR in agriculture. </a:t>
            </a:r>
          </a:p>
          <a:p>
            <a:pPr marL="742950" lvl="1" indent="-285750">
              <a:buFont typeface="Wingdings" panose="05000000000000000000" pitchFamily="2" charset="2"/>
              <a:buChar char="Ø"/>
            </a:pPr>
            <a:r>
              <a:rPr lang="en-US" dirty="0" smtClean="0"/>
              <a:t>The Map corroborated this finding and shows that FAO is in fact focusing on this activity in many countries. </a:t>
            </a:r>
          </a:p>
          <a:p>
            <a:endParaRPr lang="en-US" dirty="0"/>
          </a:p>
        </p:txBody>
      </p:sp>
      <p:sp>
        <p:nvSpPr>
          <p:cNvPr id="4" name="Slide Number Placeholder 3"/>
          <p:cNvSpPr>
            <a:spLocks noGrp="1"/>
          </p:cNvSpPr>
          <p:nvPr>
            <p:ph type="sldNum" sz="quarter" idx="10"/>
          </p:nvPr>
        </p:nvSpPr>
        <p:spPr/>
        <p:txBody>
          <a:bodyPr/>
          <a:lstStyle/>
          <a:p>
            <a:fld id="{EACDC92B-CCE4-4401-9099-382B3FE0F2BC}" type="slidenum">
              <a:rPr lang="en-US" smtClean="0"/>
              <a:t>17</a:t>
            </a:fld>
            <a:endParaRPr lang="en-US"/>
          </a:p>
        </p:txBody>
      </p:sp>
    </p:spTree>
    <p:extLst>
      <p:ext uri="{BB962C8B-B14F-4D97-AF65-F5344CB8AC3E}">
        <p14:creationId xmlns:p14="http://schemas.microsoft.com/office/powerpoint/2010/main" val="7028625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Partnerships on CCAM</a:t>
            </a:r>
            <a:r>
              <a:rPr lang="en-US" baseline="0" dirty="0" smtClean="0"/>
              <a:t> were not a strongpoint for FAO, and few examples were found. I have highlighted private sector partnerships here, but there were also few examples of partnerships on CCAM – with notable exceptions in Malawi and Kenya where string engagement with NGO’s was observed. </a:t>
            </a:r>
            <a:endParaRPr lang="en-US" dirty="0"/>
          </a:p>
        </p:txBody>
      </p:sp>
      <p:sp>
        <p:nvSpPr>
          <p:cNvPr id="4" name="Slide Number Placeholder 3"/>
          <p:cNvSpPr>
            <a:spLocks noGrp="1"/>
          </p:cNvSpPr>
          <p:nvPr>
            <p:ph type="sldNum" sz="quarter" idx="10"/>
          </p:nvPr>
        </p:nvSpPr>
        <p:spPr/>
        <p:txBody>
          <a:bodyPr/>
          <a:lstStyle/>
          <a:p>
            <a:fld id="{EACDC92B-CCE4-4401-9099-382B3FE0F2BC}" type="slidenum">
              <a:rPr lang="en-US" smtClean="0"/>
              <a:t>18</a:t>
            </a:fld>
            <a:endParaRPr lang="en-US"/>
          </a:p>
        </p:txBody>
      </p:sp>
    </p:spTree>
    <p:extLst>
      <p:ext uri="{BB962C8B-B14F-4D97-AF65-F5344CB8AC3E}">
        <p14:creationId xmlns:p14="http://schemas.microsoft.com/office/powerpoint/2010/main" val="18581768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US" dirty="0" smtClean="0"/>
              <a:t>The contribution</a:t>
            </a:r>
            <a:r>
              <a:rPr lang="en-US" baseline="0" dirty="0" smtClean="0"/>
              <a:t> map helped to verify if FAO was actually targeting its comparative advantages in its country-level activities. From our surveys and interviews, it was apparent that FAO had a comparative advantage in </a:t>
            </a:r>
            <a:r>
              <a:rPr lang="en-US" dirty="0" smtClean="0"/>
              <a:t>aligning the strategies of different ministries and departments involved in CCAM and DRR in agriculture. </a:t>
            </a:r>
          </a:p>
          <a:p>
            <a:pPr marL="742950" lvl="1" indent="-285750">
              <a:buFont typeface="Wingdings" panose="05000000000000000000" pitchFamily="2" charset="2"/>
              <a:buChar char="Ø"/>
            </a:pPr>
            <a:r>
              <a:rPr lang="en-US" dirty="0" smtClean="0"/>
              <a:t>The Map corroborated this finding and shows that FAO is in fact focusing on this activity in many countries. </a:t>
            </a:r>
          </a:p>
          <a:p>
            <a:endParaRPr lang="en-US" dirty="0"/>
          </a:p>
        </p:txBody>
      </p:sp>
      <p:sp>
        <p:nvSpPr>
          <p:cNvPr id="4" name="Slide Number Placeholder 3"/>
          <p:cNvSpPr>
            <a:spLocks noGrp="1"/>
          </p:cNvSpPr>
          <p:nvPr>
            <p:ph type="sldNum" sz="quarter" idx="10"/>
          </p:nvPr>
        </p:nvSpPr>
        <p:spPr/>
        <p:txBody>
          <a:bodyPr/>
          <a:lstStyle/>
          <a:p>
            <a:fld id="{EACDC92B-CCE4-4401-9099-382B3FE0F2BC}" type="slidenum">
              <a:rPr lang="en-US" smtClean="0"/>
              <a:t>19</a:t>
            </a:fld>
            <a:endParaRPr lang="en-US"/>
          </a:p>
        </p:txBody>
      </p:sp>
    </p:spTree>
    <p:extLst>
      <p:ext uri="{BB962C8B-B14F-4D97-AF65-F5344CB8AC3E}">
        <p14:creationId xmlns:p14="http://schemas.microsoft.com/office/powerpoint/2010/main" val="3980096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1"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2400" dirty="0" smtClean="0"/>
              <a:t>Difficult to apply the tool at global level</a:t>
            </a:r>
          </a:p>
          <a:p>
            <a:pPr marL="742950" lvl="1" indent="-285750">
              <a:buFont typeface="Wingdings" panose="05000000000000000000" pitchFamily="2" charset="2"/>
              <a:buChar char="Ø"/>
            </a:pPr>
            <a:endParaRPr lang="en-US" sz="2400" dirty="0" smtClean="0"/>
          </a:p>
          <a:p>
            <a:endParaRPr lang="en-US" dirty="0" smtClean="0"/>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Not a qualitative or substantive measure of FAO’s contribution (some areas may be more relevant than others in different contexts)</a:t>
            </a:r>
          </a:p>
          <a:p>
            <a:endParaRPr lang="en-US" dirty="0"/>
          </a:p>
        </p:txBody>
      </p:sp>
      <p:sp>
        <p:nvSpPr>
          <p:cNvPr id="4" name="Slide Number Placeholder 3"/>
          <p:cNvSpPr>
            <a:spLocks noGrp="1"/>
          </p:cNvSpPr>
          <p:nvPr>
            <p:ph type="sldNum" sz="quarter" idx="10"/>
          </p:nvPr>
        </p:nvSpPr>
        <p:spPr/>
        <p:txBody>
          <a:bodyPr/>
          <a:lstStyle/>
          <a:p>
            <a:fld id="{EACDC92B-CCE4-4401-9099-382B3FE0F2BC}" type="slidenum">
              <a:rPr lang="en-US" smtClean="0"/>
              <a:t>20</a:t>
            </a:fld>
            <a:endParaRPr lang="en-US"/>
          </a:p>
        </p:txBody>
      </p:sp>
    </p:spTree>
    <p:extLst>
      <p:ext uri="{BB962C8B-B14F-4D97-AF65-F5344CB8AC3E}">
        <p14:creationId xmlns:p14="http://schemas.microsoft.com/office/powerpoint/2010/main" val="39816413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CDC92B-CCE4-4401-9099-382B3FE0F2BC}" type="slidenum">
              <a:rPr lang="en-US" smtClean="0"/>
              <a:t>21</a:t>
            </a:fld>
            <a:endParaRPr lang="en-US"/>
          </a:p>
        </p:txBody>
      </p:sp>
    </p:spTree>
    <p:extLst>
      <p:ext uri="{BB962C8B-B14F-4D97-AF65-F5344CB8AC3E}">
        <p14:creationId xmlns:p14="http://schemas.microsoft.com/office/powerpoint/2010/main" val="36696651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presentation</a:t>
            </a:r>
            <a:r>
              <a:rPr lang="en-US" baseline="0" dirty="0" smtClean="0"/>
              <a:t> focuses on the last two points in this slide:</a:t>
            </a:r>
          </a:p>
          <a:p>
            <a:endParaRPr lang="en-US" baseline="0" dirty="0" smtClean="0"/>
          </a:p>
          <a:p>
            <a:pPr marL="285750" indent="-285750">
              <a:buFont typeface="Arial" panose="020B0604020202020204" pitchFamily="34" charset="0"/>
              <a:buChar char="•"/>
            </a:pPr>
            <a:r>
              <a:rPr lang="en-US" sz="1200" dirty="0" smtClean="0"/>
              <a:t>Identifying FAO’s comparative advantage in Climate Change Adaptation and Mitigation (CCAM)</a:t>
            </a:r>
          </a:p>
          <a:p>
            <a:pPr marL="285750" indent="-285750">
              <a:buFont typeface="Arial" panose="020B0604020202020204" pitchFamily="34" charset="0"/>
              <a:buChar char="•"/>
            </a:pPr>
            <a:r>
              <a:rPr lang="en-US" sz="1200" dirty="0" smtClean="0"/>
              <a:t>Cross-Cutting focus on FAO’s Country-level contributions to CCAM</a:t>
            </a:r>
          </a:p>
          <a:p>
            <a:pPr marL="285750" indent="-285750">
              <a:buFont typeface="Arial" panose="020B0604020202020204" pitchFamily="34" charset="0"/>
              <a:buChar char="•"/>
            </a:pPr>
            <a:endParaRPr lang="en-US" sz="1200" dirty="0" smtClean="0"/>
          </a:p>
          <a:p>
            <a:pPr marL="285750" indent="-285750">
              <a:buFont typeface="Arial" panose="020B0604020202020204" pitchFamily="34" charset="0"/>
              <a:buChar char="•"/>
            </a:pPr>
            <a:endParaRPr lang="en-US" sz="1200" dirty="0" smtClean="0"/>
          </a:p>
          <a:p>
            <a:r>
              <a:rPr lang="en-US" dirty="0" smtClean="0"/>
              <a:t>Download the full evaluation report here: </a:t>
            </a:r>
          </a:p>
          <a:p>
            <a:endParaRPr lang="en-US" dirty="0" smtClean="0"/>
          </a:p>
          <a:p>
            <a:r>
              <a:rPr lang="en-US" dirty="0" smtClean="0"/>
              <a:t>http://www.fao.org/fileadmin/user_upload/oed/docs/Climate%20Change%20Evaluation-FINAL%20REPORT.pdf</a:t>
            </a:r>
          </a:p>
          <a:p>
            <a:pPr marL="285750" indent="-285750">
              <a:buFont typeface="Arial" panose="020B0604020202020204" pitchFamily="34" charset="0"/>
              <a:buChar char="•"/>
            </a:pPr>
            <a:endParaRPr lang="en-US" sz="1200"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EACDC92B-CCE4-4401-9099-382B3FE0F2BC}" type="slidenum">
              <a:rPr lang="en-US" smtClean="0"/>
              <a:t>2</a:t>
            </a:fld>
            <a:endParaRPr lang="en-US"/>
          </a:p>
        </p:txBody>
      </p:sp>
    </p:spTree>
    <p:extLst>
      <p:ext uri="{BB962C8B-B14F-4D97-AF65-F5344CB8AC3E}">
        <p14:creationId xmlns:p14="http://schemas.microsoft.com/office/powerpoint/2010/main" val="133767321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a:t>
            </a:r>
            <a:r>
              <a:rPr lang="en-US" baseline="0" dirty="0" smtClean="0"/>
              <a:t> anything, this case serves as a practical example of the difficulties in developing complex, cascading theories of change for the macro and micro levels. The evaluation team realized this difficulty early on, and decided to adapt the methodology by developing these contribution maps. While the maps were perhaps overly simplistic when compared to the initial ambitions of the evaluation team, they nonetheless were very useful in mapping FAO’s activities across the focus countries and across he relevant sectors. </a:t>
            </a:r>
            <a:endParaRPr lang="en-US" dirty="0"/>
          </a:p>
        </p:txBody>
      </p:sp>
      <p:sp>
        <p:nvSpPr>
          <p:cNvPr id="4" name="Slide Number Placeholder 3"/>
          <p:cNvSpPr>
            <a:spLocks noGrp="1"/>
          </p:cNvSpPr>
          <p:nvPr>
            <p:ph type="sldNum" sz="quarter" idx="10"/>
          </p:nvPr>
        </p:nvSpPr>
        <p:spPr/>
        <p:txBody>
          <a:bodyPr/>
          <a:lstStyle/>
          <a:p>
            <a:fld id="{EACDC92B-CCE4-4401-9099-382B3FE0F2BC}" type="slidenum">
              <a:rPr lang="en-US" smtClean="0"/>
              <a:t>22</a:t>
            </a:fld>
            <a:endParaRPr lang="en-US"/>
          </a:p>
        </p:txBody>
      </p:sp>
    </p:spTree>
    <p:extLst>
      <p:ext uri="{BB962C8B-B14F-4D97-AF65-F5344CB8AC3E}">
        <p14:creationId xmlns:p14="http://schemas.microsoft.com/office/powerpoint/2010/main" val="132183456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Download the full evaluation report here: </a:t>
            </a:r>
          </a:p>
          <a:p>
            <a:endParaRPr lang="en-US" dirty="0" smtClean="0"/>
          </a:p>
          <a:p>
            <a:r>
              <a:rPr lang="en-US" dirty="0" smtClean="0"/>
              <a:t>http://www.fao.org/fileadmin/user_upload/oed/docs/Climate%20Change%20Evaluation-FINAL%20REPORT.pdf</a:t>
            </a:r>
            <a:endParaRPr lang="en-US" dirty="0"/>
          </a:p>
        </p:txBody>
      </p:sp>
      <p:sp>
        <p:nvSpPr>
          <p:cNvPr id="4" name="Slide Number Placeholder 3"/>
          <p:cNvSpPr>
            <a:spLocks noGrp="1"/>
          </p:cNvSpPr>
          <p:nvPr>
            <p:ph type="sldNum" sz="quarter" idx="10"/>
          </p:nvPr>
        </p:nvSpPr>
        <p:spPr/>
        <p:txBody>
          <a:bodyPr/>
          <a:lstStyle/>
          <a:p>
            <a:fld id="{EACDC92B-CCE4-4401-9099-382B3FE0F2BC}" type="slidenum">
              <a:rPr lang="en-US" smtClean="0"/>
              <a:t>25</a:t>
            </a:fld>
            <a:endParaRPr lang="en-US"/>
          </a:p>
        </p:txBody>
      </p:sp>
    </p:spTree>
    <p:extLst>
      <p:ext uri="{BB962C8B-B14F-4D97-AF65-F5344CB8AC3E}">
        <p14:creationId xmlns:p14="http://schemas.microsoft.com/office/powerpoint/2010/main" val="8161521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Explaining</a:t>
            </a:r>
            <a:r>
              <a:rPr lang="en-US" baseline="0" dirty="0" smtClean="0"/>
              <a:t> the need to develop a theory of change for FAO’s contributions to Climate change adaptation and mitigation (CCAM). </a:t>
            </a:r>
          </a:p>
          <a:p>
            <a:endParaRPr lang="en-US" dirty="0" smtClean="0"/>
          </a:p>
          <a:p>
            <a:r>
              <a:rPr lang="en-US" dirty="0" smtClean="0"/>
              <a:t>Although FAO’s approach to</a:t>
            </a:r>
            <a:r>
              <a:rPr lang="en-US" baseline="0" dirty="0" smtClean="0"/>
              <a:t> CCAM has mostly been project-based, there are some notable exceptions such as the EPIC </a:t>
            </a:r>
            <a:r>
              <a:rPr lang="en-US" baseline="0" dirty="0" err="1" smtClean="0"/>
              <a:t>programme</a:t>
            </a:r>
            <a:r>
              <a:rPr lang="en-US" baseline="0" dirty="0" smtClean="0"/>
              <a:t>: http://www.fao.org/climatechange/epic/home/en/</a:t>
            </a:r>
          </a:p>
          <a:p>
            <a:endParaRPr lang="en-US" baseline="0" dirty="0" smtClean="0"/>
          </a:p>
          <a:p>
            <a:r>
              <a:rPr lang="en-US" baseline="0" dirty="0" smtClean="0"/>
              <a:t>And the MICCA </a:t>
            </a:r>
            <a:r>
              <a:rPr lang="en-US" baseline="0" dirty="0" err="1" smtClean="0"/>
              <a:t>programme</a:t>
            </a:r>
            <a:r>
              <a:rPr lang="en-US" baseline="0" dirty="0" smtClean="0"/>
              <a:t>: http://www.fao.org/climatechange/micca/en/</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EACDC92B-CCE4-4401-9099-382B3FE0F2BC}" type="slidenum">
              <a:rPr lang="en-US" smtClean="0"/>
              <a:t>3</a:t>
            </a:fld>
            <a:endParaRPr lang="en-US"/>
          </a:p>
        </p:txBody>
      </p:sp>
    </p:spTree>
    <p:extLst>
      <p:ext uri="{BB962C8B-B14F-4D97-AF65-F5344CB8AC3E}">
        <p14:creationId xmlns:p14="http://schemas.microsoft.com/office/powerpoint/2010/main" val="41902158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Developing a</a:t>
            </a:r>
            <a:r>
              <a:rPr lang="en-US" baseline="0" dirty="0" smtClean="0"/>
              <a:t> unifying theory of change proved difficult due to the complexity of the evaluation. </a:t>
            </a:r>
            <a:endParaRPr lang="en-US" dirty="0"/>
          </a:p>
        </p:txBody>
      </p:sp>
      <p:sp>
        <p:nvSpPr>
          <p:cNvPr id="4" name="Slide Number Placeholder 3"/>
          <p:cNvSpPr>
            <a:spLocks noGrp="1"/>
          </p:cNvSpPr>
          <p:nvPr>
            <p:ph type="sldNum" sz="quarter" idx="10"/>
          </p:nvPr>
        </p:nvSpPr>
        <p:spPr/>
        <p:txBody>
          <a:bodyPr/>
          <a:lstStyle/>
          <a:p>
            <a:fld id="{EACDC92B-CCE4-4401-9099-382B3FE0F2BC}" type="slidenum">
              <a:rPr lang="en-US" smtClean="0"/>
              <a:t>4</a:t>
            </a:fld>
            <a:endParaRPr lang="en-US"/>
          </a:p>
        </p:txBody>
      </p:sp>
    </p:spTree>
    <p:extLst>
      <p:ext uri="{BB962C8B-B14F-4D97-AF65-F5344CB8AC3E}">
        <p14:creationId xmlns:p14="http://schemas.microsoft.com/office/powerpoint/2010/main" val="17440179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Ultimately,</a:t>
            </a:r>
            <a:r>
              <a:rPr lang="en-US" baseline="0" dirty="0" smtClean="0"/>
              <a:t> it proved too complex to develop an actual one-size-fits-all theory of change for FAO’s country-level activities. It was also unfeasible to develop multiple cascading theories of change for all the focus countries of the </a:t>
            </a:r>
            <a:r>
              <a:rPr lang="en-US" baseline="0" dirty="0" err="1" smtClean="0"/>
              <a:t>eveluation</a:t>
            </a:r>
            <a:r>
              <a:rPr lang="en-US" baseline="0" dirty="0" smtClean="0"/>
              <a:t>.</a:t>
            </a:r>
          </a:p>
          <a:p>
            <a:endParaRPr lang="en-US" baseline="0" dirty="0" smtClean="0"/>
          </a:p>
          <a:p>
            <a:r>
              <a:rPr lang="en-US" baseline="0" dirty="0" smtClean="0"/>
              <a:t>The ‘Contribution maps’ represent a usable and pragmatic compromise. They serve as a typology of CCAM country level activities, and were used in the evaluation as a reference point against which FAO’s activities could be identified and mapped across the 11 focus countries. </a:t>
            </a:r>
            <a:endParaRPr lang="en-US" dirty="0"/>
          </a:p>
        </p:txBody>
      </p:sp>
      <p:sp>
        <p:nvSpPr>
          <p:cNvPr id="4" name="Slide Number Placeholder 3"/>
          <p:cNvSpPr>
            <a:spLocks noGrp="1"/>
          </p:cNvSpPr>
          <p:nvPr>
            <p:ph type="sldNum" sz="quarter" idx="10"/>
          </p:nvPr>
        </p:nvSpPr>
        <p:spPr/>
        <p:txBody>
          <a:bodyPr/>
          <a:lstStyle/>
          <a:p>
            <a:fld id="{EACDC92B-CCE4-4401-9099-382B3FE0F2BC}" type="slidenum">
              <a:rPr lang="en-US" smtClean="0"/>
              <a:t>5</a:t>
            </a:fld>
            <a:endParaRPr lang="en-US"/>
          </a:p>
        </p:txBody>
      </p:sp>
    </p:spTree>
    <p:extLst>
      <p:ext uri="{BB962C8B-B14F-4D97-AF65-F5344CB8AC3E}">
        <p14:creationId xmlns:p14="http://schemas.microsoft.com/office/powerpoint/2010/main" val="26184278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handout contains</a:t>
            </a:r>
            <a:r>
              <a:rPr lang="en-US" baseline="0" dirty="0" smtClean="0"/>
              <a:t> more </a:t>
            </a:r>
            <a:r>
              <a:rPr lang="en-US" baseline="0" smtClean="0"/>
              <a:t>detail on these </a:t>
            </a:r>
            <a:r>
              <a:rPr lang="en-US" baseline="0" dirty="0" smtClean="0"/>
              <a:t>contribution areas.</a:t>
            </a:r>
            <a:endParaRPr lang="en-US" dirty="0"/>
          </a:p>
        </p:txBody>
      </p:sp>
      <p:sp>
        <p:nvSpPr>
          <p:cNvPr id="4" name="Slide Number Placeholder 3"/>
          <p:cNvSpPr>
            <a:spLocks noGrp="1"/>
          </p:cNvSpPr>
          <p:nvPr>
            <p:ph type="sldNum" sz="quarter" idx="10"/>
          </p:nvPr>
        </p:nvSpPr>
        <p:spPr/>
        <p:txBody>
          <a:bodyPr/>
          <a:lstStyle/>
          <a:p>
            <a:fld id="{EACDC92B-CCE4-4401-9099-382B3FE0F2BC}" type="slidenum">
              <a:rPr lang="en-US" smtClean="0"/>
              <a:t>6</a:t>
            </a:fld>
            <a:endParaRPr lang="en-US"/>
          </a:p>
        </p:txBody>
      </p:sp>
    </p:spTree>
    <p:extLst>
      <p:ext uri="{BB962C8B-B14F-4D97-AF65-F5344CB8AC3E}">
        <p14:creationId xmlns:p14="http://schemas.microsoft.com/office/powerpoint/2010/main" val="28480616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handout contains</a:t>
            </a:r>
            <a:r>
              <a:rPr lang="en-US" baseline="0" dirty="0" smtClean="0"/>
              <a:t> more detail on these contribution areas.</a:t>
            </a:r>
            <a:endParaRPr lang="en-US" dirty="0" smtClean="0"/>
          </a:p>
          <a:p>
            <a:endParaRPr lang="en-US" dirty="0"/>
          </a:p>
        </p:txBody>
      </p:sp>
      <p:sp>
        <p:nvSpPr>
          <p:cNvPr id="4" name="Slide Number Placeholder 3"/>
          <p:cNvSpPr>
            <a:spLocks noGrp="1"/>
          </p:cNvSpPr>
          <p:nvPr>
            <p:ph type="sldNum" sz="quarter" idx="10"/>
          </p:nvPr>
        </p:nvSpPr>
        <p:spPr/>
        <p:txBody>
          <a:bodyPr/>
          <a:lstStyle/>
          <a:p>
            <a:fld id="{EACDC92B-CCE4-4401-9099-382B3FE0F2BC}" type="slidenum">
              <a:rPr lang="en-US" smtClean="0"/>
              <a:t>7</a:t>
            </a:fld>
            <a:endParaRPr lang="en-US"/>
          </a:p>
        </p:txBody>
      </p:sp>
    </p:spTree>
    <p:extLst>
      <p:ext uri="{BB962C8B-B14F-4D97-AF65-F5344CB8AC3E}">
        <p14:creationId xmlns:p14="http://schemas.microsoft.com/office/powerpoint/2010/main" val="29749202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handout contains</a:t>
            </a:r>
            <a:r>
              <a:rPr lang="en-US" baseline="0" dirty="0" smtClean="0"/>
              <a:t> more detail on these contribution areas.</a:t>
            </a:r>
            <a:endParaRPr lang="en-US" dirty="0" smtClean="0"/>
          </a:p>
          <a:p>
            <a:endParaRPr lang="en-US" dirty="0"/>
          </a:p>
        </p:txBody>
      </p:sp>
      <p:sp>
        <p:nvSpPr>
          <p:cNvPr id="4" name="Slide Number Placeholder 3"/>
          <p:cNvSpPr>
            <a:spLocks noGrp="1"/>
          </p:cNvSpPr>
          <p:nvPr>
            <p:ph type="sldNum" sz="quarter" idx="10"/>
          </p:nvPr>
        </p:nvSpPr>
        <p:spPr/>
        <p:txBody>
          <a:bodyPr/>
          <a:lstStyle/>
          <a:p>
            <a:fld id="{EACDC92B-CCE4-4401-9099-382B3FE0F2BC}" type="slidenum">
              <a:rPr lang="en-US" smtClean="0"/>
              <a:t>8</a:t>
            </a:fld>
            <a:endParaRPr lang="en-US"/>
          </a:p>
        </p:txBody>
      </p:sp>
    </p:spTree>
    <p:extLst>
      <p:ext uri="{BB962C8B-B14F-4D97-AF65-F5344CB8AC3E}">
        <p14:creationId xmlns:p14="http://schemas.microsoft.com/office/powerpoint/2010/main" val="36727336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handout contains</a:t>
            </a:r>
            <a:r>
              <a:rPr lang="en-US" baseline="0" dirty="0" smtClean="0"/>
              <a:t> more detail on these contribution areas.</a:t>
            </a:r>
            <a:endParaRPr lang="en-US" dirty="0" smtClean="0"/>
          </a:p>
          <a:p>
            <a:endParaRPr lang="en-US" dirty="0"/>
          </a:p>
        </p:txBody>
      </p:sp>
      <p:sp>
        <p:nvSpPr>
          <p:cNvPr id="4" name="Slide Number Placeholder 3"/>
          <p:cNvSpPr>
            <a:spLocks noGrp="1"/>
          </p:cNvSpPr>
          <p:nvPr>
            <p:ph type="sldNum" sz="quarter" idx="10"/>
          </p:nvPr>
        </p:nvSpPr>
        <p:spPr/>
        <p:txBody>
          <a:bodyPr/>
          <a:lstStyle/>
          <a:p>
            <a:fld id="{EACDC92B-CCE4-4401-9099-382B3FE0F2BC}" type="slidenum">
              <a:rPr lang="en-US" smtClean="0"/>
              <a:t>9</a:t>
            </a:fld>
            <a:endParaRPr lang="en-US"/>
          </a:p>
        </p:txBody>
      </p:sp>
    </p:spTree>
    <p:extLst>
      <p:ext uri="{BB962C8B-B14F-4D97-AF65-F5344CB8AC3E}">
        <p14:creationId xmlns:p14="http://schemas.microsoft.com/office/powerpoint/2010/main" val="25006734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29ACFF9-389D-4212-886D-196733A98676}" type="datetimeFigureOut">
              <a:rPr lang="en-US" smtClean="0"/>
              <a:t>11/3/2016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4D5C73-B0FA-42C8-A58F-2F6EA41972F4}" type="slidenum">
              <a:rPr lang="en-US" smtClean="0"/>
              <a:t>‹#›</a:t>
            </a:fld>
            <a:endParaRPr lang="en-US"/>
          </a:p>
        </p:txBody>
      </p:sp>
    </p:spTree>
    <p:extLst>
      <p:ext uri="{BB962C8B-B14F-4D97-AF65-F5344CB8AC3E}">
        <p14:creationId xmlns:p14="http://schemas.microsoft.com/office/powerpoint/2010/main" val="205472882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29ACFF9-389D-4212-886D-196733A98676}" type="datetimeFigureOut">
              <a:rPr lang="en-US" smtClean="0"/>
              <a:t>11/3/2016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4D5C73-B0FA-42C8-A58F-2F6EA41972F4}" type="slidenum">
              <a:rPr lang="en-US" smtClean="0"/>
              <a:t>‹#›</a:t>
            </a:fld>
            <a:endParaRPr lang="en-US"/>
          </a:p>
        </p:txBody>
      </p:sp>
    </p:spTree>
    <p:extLst>
      <p:ext uri="{BB962C8B-B14F-4D97-AF65-F5344CB8AC3E}">
        <p14:creationId xmlns:p14="http://schemas.microsoft.com/office/powerpoint/2010/main" val="34930025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29ACFF9-389D-4212-886D-196733A98676}" type="datetimeFigureOut">
              <a:rPr lang="en-US" smtClean="0"/>
              <a:t>11/3/2016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4D5C73-B0FA-42C8-A58F-2F6EA41972F4}" type="slidenum">
              <a:rPr lang="en-US" smtClean="0"/>
              <a:t>‹#›</a:t>
            </a:fld>
            <a:endParaRPr lang="en-US"/>
          </a:p>
        </p:txBody>
      </p:sp>
    </p:spTree>
    <p:extLst>
      <p:ext uri="{BB962C8B-B14F-4D97-AF65-F5344CB8AC3E}">
        <p14:creationId xmlns:p14="http://schemas.microsoft.com/office/powerpoint/2010/main" val="23318025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4F2B978-EA1D-4EBC-AA1C-1500CE0D5233}" type="datetimeFigureOut">
              <a:rPr lang="en-US" smtClean="0"/>
              <a:t>11/3/2016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7960A5-8258-4881-98CF-CEE9A5C7F862}" type="slidenum">
              <a:rPr lang="en-US" smtClean="0"/>
              <a:t>‹#›</a:t>
            </a:fld>
            <a:endParaRPr lang="en-US"/>
          </a:p>
        </p:txBody>
      </p:sp>
    </p:spTree>
    <p:extLst>
      <p:ext uri="{BB962C8B-B14F-4D97-AF65-F5344CB8AC3E}">
        <p14:creationId xmlns:p14="http://schemas.microsoft.com/office/powerpoint/2010/main" val="4993297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4F2B978-EA1D-4EBC-AA1C-1500CE0D5233}" type="datetimeFigureOut">
              <a:rPr lang="en-US" smtClean="0"/>
              <a:t>11/3/2016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7960A5-8258-4881-98CF-CEE9A5C7F862}" type="slidenum">
              <a:rPr lang="en-US" smtClean="0"/>
              <a:t>‹#›</a:t>
            </a:fld>
            <a:endParaRPr lang="en-US"/>
          </a:p>
        </p:txBody>
      </p:sp>
    </p:spTree>
    <p:extLst>
      <p:ext uri="{BB962C8B-B14F-4D97-AF65-F5344CB8AC3E}">
        <p14:creationId xmlns:p14="http://schemas.microsoft.com/office/powerpoint/2010/main" val="24607997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4F2B978-EA1D-4EBC-AA1C-1500CE0D5233}" type="datetimeFigureOut">
              <a:rPr lang="en-US" smtClean="0"/>
              <a:t>11/3/2016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7960A5-8258-4881-98CF-CEE9A5C7F862}" type="slidenum">
              <a:rPr lang="en-US" smtClean="0"/>
              <a:t>‹#›</a:t>
            </a:fld>
            <a:endParaRPr lang="en-US"/>
          </a:p>
        </p:txBody>
      </p:sp>
    </p:spTree>
    <p:extLst>
      <p:ext uri="{BB962C8B-B14F-4D97-AF65-F5344CB8AC3E}">
        <p14:creationId xmlns:p14="http://schemas.microsoft.com/office/powerpoint/2010/main" val="2851847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4F2B978-EA1D-4EBC-AA1C-1500CE0D5233}" type="datetimeFigureOut">
              <a:rPr lang="en-US" smtClean="0"/>
              <a:t>11/3/2016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C7960A5-8258-4881-98CF-CEE9A5C7F862}" type="slidenum">
              <a:rPr lang="en-US" smtClean="0"/>
              <a:t>‹#›</a:t>
            </a:fld>
            <a:endParaRPr lang="en-US"/>
          </a:p>
        </p:txBody>
      </p:sp>
    </p:spTree>
    <p:extLst>
      <p:ext uri="{BB962C8B-B14F-4D97-AF65-F5344CB8AC3E}">
        <p14:creationId xmlns:p14="http://schemas.microsoft.com/office/powerpoint/2010/main" val="7309108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4F2B978-EA1D-4EBC-AA1C-1500CE0D5233}" type="datetimeFigureOut">
              <a:rPr lang="en-US" smtClean="0"/>
              <a:t>11/3/2016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C7960A5-8258-4881-98CF-CEE9A5C7F862}" type="slidenum">
              <a:rPr lang="en-US" smtClean="0"/>
              <a:t>‹#›</a:t>
            </a:fld>
            <a:endParaRPr lang="en-US"/>
          </a:p>
        </p:txBody>
      </p:sp>
    </p:spTree>
    <p:extLst>
      <p:ext uri="{BB962C8B-B14F-4D97-AF65-F5344CB8AC3E}">
        <p14:creationId xmlns:p14="http://schemas.microsoft.com/office/powerpoint/2010/main" val="1397496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4F2B978-EA1D-4EBC-AA1C-1500CE0D5233}" type="datetimeFigureOut">
              <a:rPr lang="en-US" smtClean="0"/>
              <a:t>11/3/2016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C7960A5-8258-4881-98CF-CEE9A5C7F862}" type="slidenum">
              <a:rPr lang="en-US" smtClean="0"/>
              <a:t>‹#›</a:t>
            </a:fld>
            <a:endParaRPr lang="en-US"/>
          </a:p>
        </p:txBody>
      </p:sp>
    </p:spTree>
    <p:extLst>
      <p:ext uri="{BB962C8B-B14F-4D97-AF65-F5344CB8AC3E}">
        <p14:creationId xmlns:p14="http://schemas.microsoft.com/office/powerpoint/2010/main" val="157354965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4F2B978-EA1D-4EBC-AA1C-1500CE0D5233}" type="datetimeFigureOut">
              <a:rPr lang="en-US" smtClean="0"/>
              <a:t>11/3/2016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C7960A5-8258-4881-98CF-CEE9A5C7F862}" type="slidenum">
              <a:rPr lang="en-US" smtClean="0"/>
              <a:t>‹#›</a:t>
            </a:fld>
            <a:endParaRPr lang="en-US"/>
          </a:p>
        </p:txBody>
      </p:sp>
    </p:spTree>
    <p:extLst>
      <p:ext uri="{BB962C8B-B14F-4D97-AF65-F5344CB8AC3E}">
        <p14:creationId xmlns:p14="http://schemas.microsoft.com/office/powerpoint/2010/main" val="30426874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4F2B978-EA1D-4EBC-AA1C-1500CE0D5233}" type="datetimeFigureOut">
              <a:rPr lang="en-US" smtClean="0"/>
              <a:t>11/3/2016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C7960A5-8258-4881-98CF-CEE9A5C7F862}" type="slidenum">
              <a:rPr lang="en-US" smtClean="0"/>
              <a:t>‹#›</a:t>
            </a:fld>
            <a:endParaRPr lang="en-US"/>
          </a:p>
        </p:txBody>
      </p:sp>
    </p:spTree>
    <p:extLst>
      <p:ext uri="{BB962C8B-B14F-4D97-AF65-F5344CB8AC3E}">
        <p14:creationId xmlns:p14="http://schemas.microsoft.com/office/powerpoint/2010/main" val="12776840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29ACFF9-389D-4212-886D-196733A98676}" type="datetimeFigureOut">
              <a:rPr lang="en-US" smtClean="0"/>
              <a:t>11/3/2016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4D5C73-B0FA-42C8-A58F-2F6EA41972F4}" type="slidenum">
              <a:rPr lang="en-US" smtClean="0"/>
              <a:t>‹#›</a:t>
            </a:fld>
            <a:endParaRPr lang="en-US"/>
          </a:p>
        </p:txBody>
      </p:sp>
    </p:spTree>
    <p:extLst>
      <p:ext uri="{BB962C8B-B14F-4D97-AF65-F5344CB8AC3E}">
        <p14:creationId xmlns:p14="http://schemas.microsoft.com/office/powerpoint/2010/main" val="4089349049"/>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4F2B978-EA1D-4EBC-AA1C-1500CE0D5233}" type="datetimeFigureOut">
              <a:rPr lang="en-US" smtClean="0"/>
              <a:t>11/3/2016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C7960A5-8258-4881-98CF-CEE9A5C7F862}" type="slidenum">
              <a:rPr lang="en-US" smtClean="0"/>
              <a:t>‹#›</a:t>
            </a:fld>
            <a:endParaRPr lang="en-US"/>
          </a:p>
        </p:txBody>
      </p:sp>
    </p:spTree>
    <p:extLst>
      <p:ext uri="{BB962C8B-B14F-4D97-AF65-F5344CB8AC3E}">
        <p14:creationId xmlns:p14="http://schemas.microsoft.com/office/powerpoint/2010/main" val="231570776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4F2B978-EA1D-4EBC-AA1C-1500CE0D5233}" type="datetimeFigureOut">
              <a:rPr lang="en-US" smtClean="0"/>
              <a:t>11/3/2016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7960A5-8258-4881-98CF-CEE9A5C7F862}" type="slidenum">
              <a:rPr lang="en-US" smtClean="0"/>
              <a:t>‹#›</a:t>
            </a:fld>
            <a:endParaRPr lang="en-US"/>
          </a:p>
        </p:txBody>
      </p:sp>
    </p:spTree>
    <p:extLst>
      <p:ext uri="{BB962C8B-B14F-4D97-AF65-F5344CB8AC3E}">
        <p14:creationId xmlns:p14="http://schemas.microsoft.com/office/powerpoint/2010/main" val="86272954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4F2B978-EA1D-4EBC-AA1C-1500CE0D5233}" type="datetimeFigureOut">
              <a:rPr lang="en-US" smtClean="0"/>
              <a:t>11/3/2016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7960A5-8258-4881-98CF-CEE9A5C7F862}" type="slidenum">
              <a:rPr lang="en-US" smtClean="0"/>
              <a:t>‹#›</a:t>
            </a:fld>
            <a:endParaRPr lang="en-US"/>
          </a:p>
        </p:txBody>
      </p:sp>
    </p:spTree>
    <p:extLst>
      <p:ext uri="{BB962C8B-B14F-4D97-AF65-F5344CB8AC3E}">
        <p14:creationId xmlns:p14="http://schemas.microsoft.com/office/powerpoint/2010/main" val="66310304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BE842C8-157B-4FCA-9AE7-A46D36AE1175}" type="datetimeFigureOut">
              <a:rPr lang="en-US" smtClean="0"/>
              <a:t>11/3/2016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7622D6-1822-459B-B957-4BC4AD4097AD}" type="slidenum">
              <a:rPr lang="en-US" smtClean="0"/>
              <a:t>‹#›</a:t>
            </a:fld>
            <a:endParaRPr lang="en-US"/>
          </a:p>
        </p:txBody>
      </p:sp>
    </p:spTree>
    <p:extLst>
      <p:ext uri="{BB962C8B-B14F-4D97-AF65-F5344CB8AC3E}">
        <p14:creationId xmlns:p14="http://schemas.microsoft.com/office/powerpoint/2010/main" val="53731547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BE842C8-157B-4FCA-9AE7-A46D36AE1175}" type="datetimeFigureOut">
              <a:rPr lang="en-US" smtClean="0"/>
              <a:t>11/3/2016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7622D6-1822-459B-B957-4BC4AD4097AD}" type="slidenum">
              <a:rPr lang="en-US" smtClean="0"/>
              <a:t>‹#›</a:t>
            </a:fld>
            <a:endParaRPr lang="en-US"/>
          </a:p>
        </p:txBody>
      </p:sp>
    </p:spTree>
    <p:extLst>
      <p:ext uri="{BB962C8B-B14F-4D97-AF65-F5344CB8AC3E}">
        <p14:creationId xmlns:p14="http://schemas.microsoft.com/office/powerpoint/2010/main" val="117781932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BE842C8-157B-4FCA-9AE7-A46D36AE1175}" type="datetimeFigureOut">
              <a:rPr lang="en-US" smtClean="0"/>
              <a:t>11/3/2016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7622D6-1822-459B-B957-4BC4AD4097AD}" type="slidenum">
              <a:rPr lang="en-US" smtClean="0"/>
              <a:t>‹#›</a:t>
            </a:fld>
            <a:endParaRPr lang="en-US"/>
          </a:p>
        </p:txBody>
      </p:sp>
    </p:spTree>
    <p:extLst>
      <p:ext uri="{BB962C8B-B14F-4D97-AF65-F5344CB8AC3E}">
        <p14:creationId xmlns:p14="http://schemas.microsoft.com/office/powerpoint/2010/main" val="117388506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BE842C8-157B-4FCA-9AE7-A46D36AE1175}" type="datetimeFigureOut">
              <a:rPr lang="en-US" smtClean="0"/>
              <a:t>11/3/2016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7622D6-1822-459B-B957-4BC4AD4097AD}" type="slidenum">
              <a:rPr lang="en-US" smtClean="0"/>
              <a:t>‹#›</a:t>
            </a:fld>
            <a:endParaRPr lang="en-US"/>
          </a:p>
        </p:txBody>
      </p:sp>
    </p:spTree>
    <p:extLst>
      <p:ext uri="{BB962C8B-B14F-4D97-AF65-F5344CB8AC3E}">
        <p14:creationId xmlns:p14="http://schemas.microsoft.com/office/powerpoint/2010/main" val="85993712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BE842C8-157B-4FCA-9AE7-A46D36AE1175}" type="datetimeFigureOut">
              <a:rPr lang="en-US" smtClean="0"/>
              <a:t>11/3/2016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67622D6-1822-459B-B957-4BC4AD4097AD}" type="slidenum">
              <a:rPr lang="en-US" smtClean="0"/>
              <a:t>‹#›</a:t>
            </a:fld>
            <a:endParaRPr lang="en-US"/>
          </a:p>
        </p:txBody>
      </p:sp>
    </p:spTree>
    <p:extLst>
      <p:ext uri="{BB962C8B-B14F-4D97-AF65-F5344CB8AC3E}">
        <p14:creationId xmlns:p14="http://schemas.microsoft.com/office/powerpoint/2010/main" val="371825812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BE842C8-157B-4FCA-9AE7-A46D36AE1175}" type="datetimeFigureOut">
              <a:rPr lang="en-US" smtClean="0"/>
              <a:t>11/3/2016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67622D6-1822-459B-B957-4BC4AD4097AD}" type="slidenum">
              <a:rPr lang="en-US" smtClean="0"/>
              <a:t>‹#›</a:t>
            </a:fld>
            <a:endParaRPr lang="en-US"/>
          </a:p>
        </p:txBody>
      </p:sp>
    </p:spTree>
    <p:extLst>
      <p:ext uri="{BB962C8B-B14F-4D97-AF65-F5344CB8AC3E}">
        <p14:creationId xmlns:p14="http://schemas.microsoft.com/office/powerpoint/2010/main" val="376244099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BE842C8-157B-4FCA-9AE7-A46D36AE1175}" type="datetimeFigureOut">
              <a:rPr lang="en-US" smtClean="0"/>
              <a:t>11/3/2016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67622D6-1822-459B-B957-4BC4AD4097AD}" type="slidenum">
              <a:rPr lang="en-US" smtClean="0"/>
              <a:t>‹#›</a:t>
            </a:fld>
            <a:endParaRPr lang="en-US"/>
          </a:p>
        </p:txBody>
      </p:sp>
    </p:spTree>
    <p:extLst>
      <p:ext uri="{BB962C8B-B14F-4D97-AF65-F5344CB8AC3E}">
        <p14:creationId xmlns:p14="http://schemas.microsoft.com/office/powerpoint/2010/main" val="29018793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29ACFF9-389D-4212-886D-196733A98676}" type="datetimeFigureOut">
              <a:rPr lang="en-US" smtClean="0"/>
              <a:t>11/3/2016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4D5C73-B0FA-42C8-A58F-2F6EA41972F4}" type="slidenum">
              <a:rPr lang="en-US" smtClean="0"/>
              <a:t>‹#›</a:t>
            </a:fld>
            <a:endParaRPr lang="en-US"/>
          </a:p>
        </p:txBody>
      </p:sp>
    </p:spTree>
    <p:extLst>
      <p:ext uri="{BB962C8B-B14F-4D97-AF65-F5344CB8AC3E}">
        <p14:creationId xmlns:p14="http://schemas.microsoft.com/office/powerpoint/2010/main" val="3995610071"/>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BE842C8-157B-4FCA-9AE7-A46D36AE1175}" type="datetimeFigureOut">
              <a:rPr lang="en-US" smtClean="0"/>
              <a:t>11/3/2016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7622D6-1822-459B-B957-4BC4AD4097AD}" type="slidenum">
              <a:rPr lang="en-US" smtClean="0"/>
              <a:t>‹#›</a:t>
            </a:fld>
            <a:endParaRPr lang="en-US"/>
          </a:p>
        </p:txBody>
      </p:sp>
    </p:spTree>
    <p:extLst>
      <p:ext uri="{BB962C8B-B14F-4D97-AF65-F5344CB8AC3E}">
        <p14:creationId xmlns:p14="http://schemas.microsoft.com/office/powerpoint/2010/main" val="42703067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BE842C8-157B-4FCA-9AE7-A46D36AE1175}" type="datetimeFigureOut">
              <a:rPr lang="en-US" smtClean="0"/>
              <a:t>11/3/2016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7622D6-1822-459B-B957-4BC4AD4097AD}" type="slidenum">
              <a:rPr lang="en-US" smtClean="0"/>
              <a:t>‹#›</a:t>
            </a:fld>
            <a:endParaRPr lang="en-US"/>
          </a:p>
        </p:txBody>
      </p:sp>
    </p:spTree>
    <p:extLst>
      <p:ext uri="{BB962C8B-B14F-4D97-AF65-F5344CB8AC3E}">
        <p14:creationId xmlns:p14="http://schemas.microsoft.com/office/powerpoint/2010/main" val="260281342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BE842C8-157B-4FCA-9AE7-A46D36AE1175}" type="datetimeFigureOut">
              <a:rPr lang="en-US" smtClean="0"/>
              <a:t>11/3/2016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7622D6-1822-459B-B957-4BC4AD4097AD}" type="slidenum">
              <a:rPr lang="en-US" smtClean="0"/>
              <a:t>‹#›</a:t>
            </a:fld>
            <a:endParaRPr lang="en-US"/>
          </a:p>
        </p:txBody>
      </p:sp>
    </p:spTree>
    <p:extLst>
      <p:ext uri="{BB962C8B-B14F-4D97-AF65-F5344CB8AC3E}">
        <p14:creationId xmlns:p14="http://schemas.microsoft.com/office/powerpoint/2010/main" val="15520146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BE842C8-157B-4FCA-9AE7-A46D36AE1175}" type="datetimeFigureOut">
              <a:rPr lang="en-US" smtClean="0"/>
              <a:t>11/3/2016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7622D6-1822-459B-B957-4BC4AD4097AD}" type="slidenum">
              <a:rPr lang="en-US" smtClean="0"/>
              <a:t>‹#›</a:t>
            </a:fld>
            <a:endParaRPr lang="en-US"/>
          </a:p>
        </p:txBody>
      </p:sp>
    </p:spTree>
    <p:extLst>
      <p:ext uri="{BB962C8B-B14F-4D97-AF65-F5344CB8AC3E}">
        <p14:creationId xmlns:p14="http://schemas.microsoft.com/office/powerpoint/2010/main" val="25604757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29ACFF9-389D-4212-886D-196733A98676}" type="datetimeFigureOut">
              <a:rPr lang="en-US" smtClean="0"/>
              <a:t>11/3/2016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4D5C73-B0FA-42C8-A58F-2F6EA41972F4}" type="slidenum">
              <a:rPr lang="en-US" smtClean="0"/>
              <a:t>‹#›</a:t>
            </a:fld>
            <a:endParaRPr lang="en-US"/>
          </a:p>
        </p:txBody>
      </p:sp>
    </p:spTree>
    <p:extLst>
      <p:ext uri="{BB962C8B-B14F-4D97-AF65-F5344CB8AC3E}">
        <p14:creationId xmlns:p14="http://schemas.microsoft.com/office/powerpoint/2010/main" val="29022827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29ACFF9-389D-4212-886D-196733A98676}" type="datetimeFigureOut">
              <a:rPr lang="en-US" smtClean="0"/>
              <a:t>11/3/2016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F4D5C73-B0FA-42C8-A58F-2F6EA41972F4}" type="slidenum">
              <a:rPr lang="en-US" smtClean="0"/>
              <a:t>‹#›</a:t>
            </a:fld>
            <a:endParaRPr lang="en-US"/>
          </a:p>
        </p:txBody>
      </p:sp>
    </p:spTree>
    <p:extLst>
      <p:ext uri="{BB962C8B-B14F-4D97-AF65-F5344CB8AC3E}">
        <p14:creationId xmlns:p14="http://schemas.microsoft.com/office/powerpoint/2010/main" val="271644479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en-US" dirty="0"/>
          </a:p>
        </p:txBody>
      </p:sp>
      <p:sp>
        <p:nvSpPr>
          <p:cNvPr id="6" name="Footer Placeholder 3"/>
          <p:cNvSpPr txBox="1">
            <a:spLocks/>
          </p:cNvSpPr>
          <p:nvPr userDrawn="1"/>
        </p:nvSpPr>
        <p:spPr>
          <a:xfrm>
            <a:off x="665825" y="6356350"/>
            <a:ext cx="7661429" cy="365125"/>
          </a:xfrm>
          <a:prstGeom prst="rect">
            <a:avLst/>
          </a:prstGeom>
          <a:solidFill>
            <a:srgbClr val="326A98"/>
          </a:solidFill>
          <a:ln w="22225" cap="rnd">
            <a:solidFill>
              <a:schemeClr val="tx2">
                <a:lumMod val="75000"/>
              </a:schemeClr>
            </a:solidFill>
          </a:ln>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b="1" smtClean="0">
                <a:solidFill>
                  <a:schemeClr val="bg1"/>
                </a:solidFill>
                <a:latin typeface="Candara" pitchFamily="34" charset="0"/>
                <a:cs typeface="Times New Roman" pitchFamily="18" charset="0"/>
              </a:rPr>
              <a:t>FAO Office of Evaluation</a:t>
            </a:r>
            <a:endParaRPr lang="en-US" sz="1400" b="1" dirty="0">
              <a:solidFill>
                <a:schemeClr val="bg1"/>
              </a:solidFill>
              <a:latin typeface="Candara" pitchFamily="34" charset="0"/>
              <a:cs typeface="Times New Roman" pitchFamily="18" charset="0"/>
            </a:endParaRPr>
          </a:p>
        </p:txBody>
      </p:sp>
      <p:sp>
        <p:nvSpPr>
          <p:cNvPr id="7" name="Title 1"/>
          <p:cNvSpPr>
            <a:spLocks noGrp="1"/>
          </p:cNvSpPr>
          <p:nvPr>
            <p:ph type="title"/>
          </p:nvPr>
        </p:nvSpPr>
        <p:spPr>
          <a:xfrm>
            <a:off x="470517" y="274638"/>
            <a:ext cx="8167456" cy="728539"/>
          </a:xfrm>
          <a:solidFill>
            <a:srgbClr val="326A98"/>
          </a:solidFill>
          <a:ln w="22225" cap="rnd">
            <a:solidFill>
              <a:schemeClr val="tx2">
                <a:lumMod val="75000"/>
              </a:schemeClr>
            </a:solidFill>
          </a:ln>
        </p:spPr>
        <p:style>
          <a:lnRef idx="2">
            <a:schemeClr val="accent1"/>
          </a:lnRef>
          <a:fillRef idx="1">
            <a:schemeClr val="lt1"/>
          </a:fillRef>
          <a:effectRef idx="0">
            <a:schemeClr val="accent1"/>
          </a:effectRef>
          <a:fontRef idx="minor">
            <a:schemeClr val="dk1"/>
          </a:fontRef>
        </p:style>
        <p:txBody>
          <a:bodyPr>
            <a:normAutofit/>
          </a:bodyPr>
          <a:lstStyle/>
          <a:p>
            <a:endParaRPr lang="en-US" sz="3200" b="1" dirty="0">
              <a:solidFill>
                <a:schemeClr val="bg1"/>
              </a:solidFill>
              <a:latin typeface="Candara" pitchFamily="34" charset="0"/>
              <a:cs typeface="Times New Roman" pitchFamily="18" charset="0"/>
            </a:endParaRPr>
          </a:p>
        </p:txBody>
      </p:sp>
      <p:pic>
        <p:nvPicPr>
          <p:cNvPr id="8" name="Picture 7"/>
          <p:cNvPicPr>
            <a:picLocks noChangeAspect="1"/>
          </p:cNvPicPr>
          <p:nvPr userDrawn="1"/>
        </p:nvPicPr>
        <p:blipFill>
          <a:blip r:embed="rId2"/>
          <a:stretch>
            <a:fillRect/>
          </a:stretch>
        </p:blipFill>
        <p:spPr>
          <a:xfrm>
            <a:off x="609600" y="381000"/>
            <a:ext cx="572952" cy="572952"/>
          </a:xfrm>
          <a:prstGeom prst="rect">
            <a:avLst/>
          </a:prstGeom>
        </p:spPr>
      </p:pic>
    </p:spTree>
    <p:extLst>
      <p:ext uri="{BB962C8B-B14F-4D97-AF65-F5344CB8AC3E}">
        <p14:creationId xmlns:p14="http://schemas.microsoft.com/office/powerpoint/2010/main" val="2434289042"/>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29ACFF9-389D-4212-886D-196733A98676}" type="datetimeFigureOut">
              <a:rPr lang="en-US" smtClean="0"/>
              <a:t>11/3/2016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F4D5C73-B0FA-42C8-A58F-2F6EA41972F4}" type="slidenum">
              <a:rPr lang="en-US" smtClean="0"/>
              <a:t>‹#›</a:t>
            </a:fld>
            <a:endParaRPr lang="en-US"/>
          </a:p>
        </p:txBody>
      </p:sp>
    </p:spTree>
    <p:extLst>
      <p:ext uri="{BB962C8B-B14F-4D97-AF65-F5344CB8AC3E}">
        <p14:creationId xmlns:p14="http://schemas.microsoft.com/office/powerpoint/2010/main" val="320878939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29ACFF9-389D-4212-886D-196733A98676}" type="datetimeFigureOut">
              <a:rPr lang="en-US" smtClean="0"/>
              <a:t>11/3/2016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4D5C73-B0FA-42C8-A58F-2F6EA41972F4}" type="slidenum">
              <a:rPr lang="en-US" smtClean="0"/>
              <a:t>‹#›</a:t>
            </a:fld>
            <a:endParaRPr lang="en-US"/>
          </a:p>
        </p:txBody>
      </p:sp>
    </p:spTree>
    <p:extLst>
      <p:ext uri="{BB962C8B-B14F-4D97-AF65-F5344CB8AC3E}">
        <p14:creationId xmlns:p14="http://schemas.microsoft.com/office/powerpoint/2010/main" val="4093659223"/>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29ACFF9-389D-4212-886D-196733A98676}" type="datetimeFigureOut">
              <a:rPr lang="en-US" smtClean="0"/>
              <a:t>11/3/2016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4D5C73-B0FA-42C8-A58F-2F6EA41972F4}" type="slidenum">
              <a:rPr lang="en-US" smtClean="0"/>
              <a:t>‹#›</a:t>
            </a:fld>
            <a:endParaRPr lang="en-US"/>
          </a:p>
        </p:txBody>
      </p:sp>
    </p:spTree>
    <p:extLst>
      <p:ext uri="{BB962C8B-B14F-4D97-AF65-F5344CB8AC3E}">
        <p14:creationId xmlns:p14="http://schemas.microsoft.com/office/powerpoint/2010/main" val="1695938142"/>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29ACFF9-389D-4212-886D-196733A98676}" type="datetimeFigureOut">
              <a:rPr lang="en-US" smtClean="0"/>
              <a:t>11/3/2016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4D5C73-B0FA-42C8-A58F-2F6EA41972F4}" type="slidenum">
              <a:rPr lang="en-US" smtClean="0"/>
              <a:t>‹#›</a:t>
            </a:fld>
            <a:endParaRPr lang="en-US"/>
          </a:p>
        </p:txBody>
      </p:sp>
    </p:spTree>
    <p:extLst>
      <p:ext uri="{BB962C8B-B14F-4D97-AF65-F5344CB8AC3E}">
        <p14:creationId xmlns:p14="http://schemas.microsoft.com/office/powerpoint/2010/main" val="9493852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4F2B978-EA1D-4EBC-AA1C-1500CE0D5233}" type="datetimeFigureOut">
              <a:rPr lang="en-US" smtClean="0"/>
              <a:t>11/3/2016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7960A5-8258-4881-98CF-CEE9A5C7F862}" type="slidenum">
              <a:rPr lang="en-US" smtClean="0"/>
              <a:t>‹#›</a:t>
            </a:fld>
            <a:endParaRPr lang="en-US"/>
          </a:p>
        </p:txBody>
      </p:sp>
    </p:spTree>
    <p:extLst>
      <p:ext uri="{BB962C8B-B14F-4D97-AF65-F5344CB8AC3E}">
        <p14:creationId xmlns:p14="http://schemas.microsoft.com/office/powerpoint/2010/main" val="227923689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BE842C8-157B-4FCA-9AE7-A46D36AE1175}" type="datetimeFigureOut">
              <a:rPr lang="en-US" smtClean="0"/>
              <a:t>11/3/2016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67622D6-1822-459B-B957-4BC4AD4097AD}" type="slidenum">
              <a:rPr lang="en-US" smtClean="0"/>
              <a:t>‹#›</a:t>
            </a:fld>
            <a:endParaRPr lang="en-US"/>
          </a:p>
        </p:txBody>
      </p:sp>
    </p:spTree>
    <p:extLst>
      <p:ext uri="{BB962C8B-B14F-4D97-AF65-F5344CB8AC3E}">
        <p14:creationId xmlns:p14="http://schemas.microsoft.com/office/powerpoint/2010/main" val="9725983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g"/><Relationship Id="rId1" Type="http://schemas.openxmlformats.org/officeDocument/2006/relationships/slideLayout" Target="../slideLayouts/slideLayout6.xml"/><Relationship Id="rId5" Type="http://schemas.openxmlformats.org/officeDocument/2006/relationships/image" Target="../media/image16.jpg"/><Relationship Id="rId4" Type="http://schemas.openxmlformats.org/officeDocument/2006/relationships/image" Target="../media/image15.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9.xml"/><Relationship Id="rId1" Type="http://schemas.openxmlformats.org/officeDocument/2006/relationships/slideLayout" Target="../slideLayouts/slideLayout6.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2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8" Type="http://schemas.openxmlformats.org/officeDocument/2006/relationships/hyperlink" Target="http://www.fao.org/docrep/011/i0203e/i0203e00.pdf" TargetMode="External"/><Relationship Id="rId3" Type="http://schemas.openxmlformats.org/officeDocument/2006/relationships/hyperlink" Target="http://www.ukcip.org.uk/wordpress/wp-content/PDFs/MandE-Guidance-Note2.pdf" TargetMode="External"/><Relationship Id="rId7" Type="http://schemas.openxmlformats.org/officeDocument/2006/relationships/hyperlink" Target="http://www.fao.org/docrep/010/a1115e/a1115e00.pdf" TargetMode="External"/><Relationship Id="rId2" Type="http://schemas.openxmlformats.org/officeDocument/2006/relationships/hyperlink" Target="http://siteresources.worldbank.org/EXTSOCIALDEVELOPMENT/Resources/244362-1164107274725/sdp118.pdf" TargetMode="External"/><Relationship Id="rId1" Type="http://schemas.openxmlformats.org/officeDocument/2006/relationships/slideLayout" Target="../slideLayouts/slideLayout6.xml"/><Relationship Id="rId6" Type="http://schemas.openxmlformats.org/officeDocument/2006/relationships/hyperlink" Target="http://www.fao.org/docrep/012/i0994e/i0994e04.pdf" TargetMode="External"/><Relationship Id="rId5" Type="http://schemas.openxmlformats.org/officeDocument/2006/relationships/hyperlink" Target="https://www.ipcc-wg2.gov/publications/SAR/SAR_Chapter%201.pdf" TargetMode="External"/><Relationship Id="rId4" Type="http://schemas.openxmlformats.org/officeDocument/2006/relationships/hyperlink" Target="http://dx.doi.org/10.5751/ES-04666-170118" TargetMode="External"/></Relationships>
</file>

<file path=ppt/slides/_rels/slide24.xml.rels><?xml version="1.0" encoding="UTF-8" standalone="yes"?>
<Relationships xmlns="http://schemas.openxmlformats.org/package/2006/relationships"><Relationship Id="rId8" Type="http://schemas.openxmlformats.org/officeDocument/2006/relationships/hyperlink" Target="http://www.sciencedirect.com/science/article/pii/S1389934102001016" TargetMode="External"/><Relationship Id="rId3" Type="http://schemas.openxmlformats.org/officeDocument/2006/relationships/hyperlink" Target="http://www.fao.org/docrep/013/i1960e/i1960e00.pdf" TargetMode="External"/><Relationship Id="rId7" Type="http://schemas.openxmlformats.org/officeDocument/2006/relationships/hyperlink" Target="http://www.seachangecop.org/node/2660" TargetMode="External"/><Relationship Id="rId2" Type="http://schemas.openxmlformats.org/officeDocument/2006/relationships/hyperlink" Target="http://www.fao.org/climatechange/27594-03ecd7bd225b93086e7dca3944de64307.pdf" TargetMode="External"/><Relationship Id="rId1" Type="http://schemas.openxmlformats.org/officeDocument/2006/relationships/slideLayout" Target="../slideLayouts/slideLayout6.xml"/><Relationship Id="rId6" Type="http://schemas.openxmlformats.org/officeDocument/2006/relationships/hyperlink" Target="http://www.fao.org/docrep/012/i1315e/i1315e.pdf" TargetMode="External"/><Relationship Id="rId5" Type="http://schemas.openxmlformats.org/officeDocument/2006/relationships/hyperlink" Target="http://www.fao.org/docrep/018/i3325e/i3325e.pdf" TargetMode="External"/><Relationship Id="rId10" Type="http://schemas.openxmlformats.org/officeDocument/2006/relationships/hyperlink" Target="http://www.siwi.org/documents/Resources/Policy_Briefs/SWHWaterClimate.pdf" TargetMode="External"/><Relationship Id="rId4" Type="http://schemas.openxmlformats.org/officeDocument/2006/relationships/hyperlink" Target="http://www.fao.org/docrep/014/i2096e/i2096e.pdf" TargetMode="External"/><Relationship Id="rId9" Type="http://schemas.openxmlformats.org/officeDocument/2006/relationships/hyperlink" Target="http://www.unescap.org/sites/default/files/Climate-Change-Adaptation.pdf"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1.xml"/><Relationship Id="rId1" Type="http://schemas.openxmlformats.org/officeDocument/2006/relationships/slideLayout" Target="../slideLayouts/slideLayout6.xml"/><Relationship Id="rId6" Type="http://schemas.openxmlformats.org/officeDocument/2006/relationships/hyperlink" Target="mailto:ashwin.bhouraskar@fao.org" TargetMode="External"/><Relationship Id="rId5" Type="http://schemas.openxmlformats.org/officeDocument/2006/relationships/hyperlink" Target="mailto:eoghan.molloy@fao.org" TargetMode="External"/><Relationship Id="rId4" Type="http://schemas.openxmlformats.org/officeDocument/2006/relationships/hyperlink" Target="http://www.fao.org/evaluation"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7"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6.png"/><Relationship Id="rId5" Type="http://schemas.openxmlformats.org/officeDocument/2006/relationships/image" Target="../media/image5.jpg"/><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microsoft.com/office/2007/relationships/hdphoto" Target="../media/hdphoto2.wdp"/></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10.jp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idx="1"/>
          </p:nvPr>
        </p:nvSpPr>
        <p:spPr>
          <a:xfrm>
            <a:off x="2057400" y="304800"/>
            <a:ext cx="6781800" cy="6400800"/>
          </a:xfrm>
          <a:solidFill>
            <a:schemeClr val="accent1">
              <a:lumMod val="20000"/>
              <a:lumOff val="80000"/>
            </a:schemeClr>
          </a:solidFill>
          <a:ln>
            <a:noFill/>
          </a:ln>
        </p:spPr>
        <p:txBody>
          <a:bodyPr>
            <a:normAutofit/>
          </a:bodyPr>
          <a:lstStyle/>
          <a:p>
            <a:pPr marL="0" indent="0" algn="ctr">
              <a:buNone/>
            </a:pPr>
            <a:endParaRPr lang="en-US" sz="2800" dirty="0" smtClean="0"/>
          </a:p>
          <a:p>
            <a:pPr marL="0" indent="0" algn="ctr">
              <a:buNone/>
            </a:pPr>
            <a:r>
              <a:rPr lang="en-US" sz="3300" dirty="0" smtClean="0"/>
              <a:t>Evaluating Contributions to Developing-Country Climate Change Adaptation and Mitigation Readiness: </a:t>
            </a:r>
            <a:endParaRPr lang="en-US" sz="3300" dirty="0" smtClean="0">
              <a:solidFill>
                <a:schemeClr val="bg1">
                  <a:lumMod val="50000"/>
                </a:schemeClr>
              </a:solidFill>
            </a:endParaRPr>
          </a:p>
          <a:p>
            <a:pPr marL="0" indent="0" algn="ctr">
              <a:buNone/>
            </a:pPr>
            <a:r>
              <a:rPr lang="en-US" sz="4400" dirty="0" smtClean="0">
                <a:ln w="18415" cmpd="sng">
                  <a:solidFill>
                    <a:schemeClr val="tx2">
                      <a:lumMod val="75000"/>
                    </a:schemeClr>
                  </a:solidFill>
                  <a:prstDash val="solid"/>
                </a:ln>
                <a:solidFill>
                  <a:schemeClr val="accent1"/>
                </a:solidFill>
                <a:effectLst>
                  <a:outerShdw blurRad="63500" dir="3600000" algn="tl" rotWithShape="0">
                    <a:srgbClr val="000000">
                      <a:alpha val="70000"/>
                    </a:srgbClr>
                  </a:outerShdw>
                </a:effectLst>
              </a:rPr>
              <a:t>Methodological Lessons from an FAO Evaluation</a:t>
            </a:r>
          </a:p>
          <a:p>
            <a:pPr marL="0" indent="0" algn="ctr">
              <a:buNone/>
            </a:pPr>
            <a:endParaRPr lang="en-US" sz="3600" dirty="0" smtClean="0"/>
          </a:p>
          <a:p>
            <a:pPr algn="ctr">
              <a:buNone/>
            </a:pPr>
            <a:r>
              <a:rPr lang="en-US" sz="2800" b="1" dirty="0" smtClean="0">
                <a:solidFill>
                  <a:schemeClr val="tx2">
                    <a:lumMod val="75000"/>
                  </a:schemeClr>
                </a:solidFill>
                <a:cs typeface="Times New Roman" pitchFamily="18" charset="0"/>
              </a:rPr>
              <a:t>Eoghan Molloy</a:t>
            </a:r>
            <a:endParaRPr lang="en-US" sz="2800" b="1" dirty="0" smtClean="0">
              <a:solidFill>
                <a:schemeClr val="tx2">
                  <a:lumMod val="75000"/>
                </a:schemeClr>
              </a:solidFill>
              <a:latin typeface="Times New Roman" pitchFamily="18" charset="0"/>
              <a:cs typeface="Times New Roman" pitchFamily="18" charset="0"/>
            </a:endParaRPr>
          </a:p>
          <a:p>
            <a:pPr>
              <a:buNone/>
            </a:pPr>
            <a:endParaRPr lang="en-US" sz="3600" b="1" dirty="0" smtClean="0">
              <a:solidFill>
                <a:schemeClr val="tx2">
                  <a:lumMod val="75000"/>
                </a:schemeClr>
              </a:solidFill>
              <a:latin typeface="Times New Roman" pitchFamily="18" charset="0"/>
              <a:cs typeface="Times New Roman" pitchFamily="18" charset="0"/>
            </a:endParaRPr>
          </a:p>
          <a:p>
            <a:pPr>
              <a:buNone/>
            </a:pPr>
            <a:endParaRPr lang="en-US" sz="3600" b="1" dirty="0" smtClean="0">
              <a:solidFill>
                <a:schemeClr val="tx2">
                  <a:lumMod val="75000"/>
                </a:schemeClr>
              </a:solidFill>
              <a:latin typeface="Times New Roman" pitchFamily="18" charset="0"/>
              <a:cs typeface="Times New Roman" pitchFamily="18" charset="0"/>
            </a:endParaRPr>
          </a:p>
        </p:txBody>
      </p:sp>
      <p:sp>
        <p:nvSpPr>
          <p:cNvPr id="11" name="Text Placeholder 10"/>
          <p:cNvSpPr>
            <a:spLocks noGrp="1"/>
          </p:cNvSpPr>
          <p:nvPr>
            <p:ph type="body" sz="half" idx="2"/>
          </p:nvPr>
        </p:nvSpPr>
        <p:spPr>
          <a:xfrm>
            <a:off x="213064" y="273050"/>
            <a:ext cx="1731146" cy="6438468"/>
          </a:xfrm>
          <a:solidFill>
            <a:srgbClr val="326A98"/>
          </a:solidFill>
        </p:spPr>
        <p:txBody>
          <a:bodyPr>
            <a:normAutofit/>
          </a:bodyPr>
          <a:lstStyle/>
          <a:p>
            <a:endParaRPr lang="fr-FR" dirty="0" smtClean="0"/>
          </a:p>
          <a:p>
            <a:pPr algn="ctr"/>
            <a:endParaRPr lang="fr-FR" b="1" dirty="0" smtClean="0">
              <a:solidFill>
                <a:schemeClr val="bg1"/>
              </a:solidFill>
              <a:latin typeface="Candara" pitchFamily="34" charset="0"/>
              <a:cs typeface="Arial" pitchFamily="34" charset="0"/>
            </a:endParaRPr>
          </a:p>
          <a:p>
            <a:pPr algn="ctr"/>
            <a:endParaRPr lang="fr-FR" b="1" dirty="0" smtClean="0">
              <a:solidFill>
                <a:schemeClr val="bg1"/>
              </a:solidFill>
              <a:latin typeface="Candara" pitchFamily="34" charset="0"/>
              <a:cs typeface="Arial" pitchFamily="34" charset="0"/>
            </a:endParaRPr>
          </a:p>
          <a:p>
            <a:pPr algn="ctr"/>
            <a:endParaRPr lang="fr-FR" sz="1000" b="1" dirty="0" smtClean="0">
              <a:solidFill>
                <a:schemeClr val="bg1"/>
              </a:solidFill>
              <a:latin typeface="Candara" pitchFamily="34" charset="0"/>
              <a:cs typeface="Arial" pitchFamily="34" charset="0"/>
            </a:endParaRPr>
          </a:p>
          <a:p>
            <a:pPr algn="ctr"/>
            <a:r>
              <a:rPr lang="en-GB" sz="1000" dirty="0" smtClean="0">
                <a:solidFill>
                  <a:schemeClr val="bg1"/>
                </a:solidFill>
                <a:latin typeface="Arial" pitchFamily="34" charset="0"/>
                <a:cs typeface="Arial" pitchFamily="34" charset="0"/>
              </a:rPr>
              <a:t>Food and Agriculture Organization of the United Nations</a:t>
            </a:r>
            <a:endParaRPr lang="en-US" sz="1000" dirty="0" smtClean="0">
              <a:solidFill>
                <a:schemeClr val="bg1"/>
              </a:solidFill>
              <a:latin typeface="Arial" pitchFamily="34" charset="0"/>
              <a:cs typeface="Arial" pitchFamily="34" charset="0"/>
            </a:endParaRPr>
          </a:p>
          <a:p>
            <a:endParaRPr lang="en-US" dirty="0" smtClean="0"/>
          </a:p>
          <a:p>
            <a:endParaRPr lang="en-US" dirty="0" smtClean="0"/>
          </a:p>
          <a:p>
            <a:r>
              <a:rPr lang="fr-FR" b="1" dirty="0" smtClean="0">
                <a:solidFill>
                  <a:schemeClr val="bg1"/>
                </a:solidFill>
                <a:latin typeface="Candara" pitchFamily="34" charset="0"/>
                <a:cs typeface="Arial" pitchFamily="34" charset="0"/>
              </a:rPr>
              <a:t>Office of Evaluation</a:t>
            </a:r>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pPr algn="ctr"/>
            <a:r>
              <a:rPr lang="en-US" sz="1000" dirty="0" smtClean="0">
                <a:solidFill>
                  <a:schemeClr val="bg1"/>
                </a:solidFill>
                <a:latin typeface="Arial" pitchFamily="34" charset="0"/>
                <a:cs typeface="Arial" pitchFamily="34" charset="0"/>
              </a:rPr>
              <a:t>October 2015</a:t>
            </a:r>
            <a:endParaRPr lang="en-US" sz="1000" dirty="0">
              <a:solidFill>
                <a:schemeClr val="bg1"/>
              </a:solidFill>
              <a:latin typeface="Arial" pitchFamily="34" charset="0"/>
              <a:cs typeface="Arial" pitchFamily="34" charset="0"/>
            </a:endParaRPr>
          </a:p>
        </p:txBody>
      </p:sp>
      <p:pic>
        <p:nvPicPr>
          <p:cNvPr id="4" name="Picture 3"/>
          <p:cNvPicPr>
            <a:picLocks noChangeAspect="1"/>
          </p:cNvPicPr>
          <p:nvPr/>
        </p:nvPicPr>
        <p:blipFill>
          <a:blip r:embed="rId3"/>
          <a:stretch>
            <a:fillRect/>
          </a:stretch>
        </p:blipFill>
        <p:spPr>
          <a:xfrm>
            <a:off x="722663" y="422399"/>
            <a:ext cx="572952" cy="572952"/>
          </a:xfrm>
          <a:prstGeom prst="rect">
            <a:avLst/>
          </a:prstGeom>
        </p:spPr>
      </p:pic>
      <p:sp>
        <p:nvSpPr>
          <p:cNvPr id="5" name="TextBox 4"/>
          <p:cNvSpPr txBox="1"/>
          <p:nvPr/>
        </p:nvSpPr>
        <p:spPr>
          <a:xfrm>
            <a:off x="2514600" y="5715000"/>
            <a:ext cx="5941948" cy="369332"/>
          </a:xfrm>
          <a:prstGeom prst="rect">
            <a:avLst/>
          </a:prstGeom>
          <a:noFill/>
        </p:spPr>
        <p:txBody>
          <a:bodyPr wrap="none" rtlCol="0">
            <a:spAutoFit/>
          </a:bodyPr>
          <a:lstStyle/>
          <a:p>
            <a:r>
              <a:rPr lang="en-US" dirty="0" smtClean="0"/>
              <a:t>IDEAS Global Assembly, Bangkok, Thursday 29</a:t>
            </a:r>
            <a:r>
              <a:rPr lang="en-US" baseline="30000" dirty="0" smtClean="0"/>
              <a:t>th</a:t>
            </a:r>
            <a:r>
              <a:rPr lang="en-US" dirty="0" smtClean="0"/>
              <a:t> October 2015</a:t>
            </a:r>
            <a:endParaRPr lang="en-US" dirty="0"/>
          </a:p>
        </p:txBody>
      </p:sp>
    </p:spTree>
    <p:extLst>
      <p:ext uri="{BB962C8B-B14F-4D97-AF65-F5344CB8AC3E}">
        <p14:creationId xmlns:p14="http://schemas.microsoft.com/office/powerpoint/2010/main" val="375908048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685800" y="990600"/>
            <a:ext cx="8077200" cy="44958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marL="0" lvl="1" algn="ctr"/>
            <a:endParaRPr lang="en-US" sz="2800" dirty="0" smtClean="0"/>
          </a:p>
          <a:p>
            <a:pPr algn="ctr"/>
            <a:r>
              <a:rPr lang="en-US" sz="3200" b="1" dirty="0"/>
              <a:t>Knowledge and </a:t>
            </a:r>
            <a:r>
              <a:rPr lang="en-US" sz="3200" b="1" dirty="0" smtClean="0"/>
              <a:t>Data</a:t>
            </a:r>
          </a:p>
          <a:p>
            <a:pPr marL="285750" indent="-285750">
              <a:buFont typeface="Arial" panose="020B0604020202020204" pitchFamily="34" charset="0"/>
              <a:buChar char="•"/>
            </a:pPr>
            <a:r>
              <a:rPr lang="en-US" sz="2800" dirty="0" smtClean="0"/>
              <a:t>Mapping </a:t>
            </a:r>
            <a:r>
              <a:rPr lang="en-US" sz="2800" dirty="0"/>
              <a:t>and monitoring of natural resources,</a:t>
            </a:r>
          </a:p>
          <a:p>
            <a:pPr marL="285750" indent="-285750">
              <a:buFont typeface="Arial" panose="020B0604020202020204" pitchFamily="34" charset="0"/>
              <a:buChar char="•"/>
            </a:pPr>
            <a:r>
              <a:rPr lang="en-US" sz="2800" dirty="0"/>
              <a:t>Quality models, tools and data for climate-impact risk assessment </a:t>
            </a:r>
          </a:p>
          <a:p>
            <a:pPr marL="285750" indent="-285750">
              <a:buFont typeface="Arial" panose="020B0604020202020204" pitchFamily="34" charset="0"/>
              <a:buChar char="•"/>
            </a:pPr>
            <a:r>
              <a:rPr lang="en-US" sz="2800" dirty="0"/>
              <a:t>Vulnerability mapping </a:t>
            </a:r>
          </a:p>
          <a:p>
            <a:pPr marL="0" lvl="1" algn="ctr"/>
            <a:endParaRPr lang="en-US" sz="2800" dirty="0"/>
          </a:p>
          <a:p>
            <a:pPr algn="ctr"/>
            <a:endParaRPr lang="en-US" sz="2800" dirty="0"/>
          </a:p>
        </p:txBody>
      </p:sp>
    </p:spTree>
    <p:extLst>
      <p:ext uri="{BB962C8B-B14F-4D97-AF65-F5344CB8AC3E}">
        <p14:creationId xmlns:p14="http://schemas.microsoft.com/office/powerpoint/2010/main" val="1378289872"/>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381000" y="1219200"/>
            <a:ext cx="8236226" cy="48006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marL="0" lvl="1" algn="ctr"/>
            <a:endParaRPr lang="en-US" sz="2800" dirty="0" smtClean="0"/>
          </a:p>
          <a:p>
            <a:pPr marL="0" lvl="1" algn="ctr"/>
            <a:r>
              <a:rPr lang="en-US" sz="3200" b="1" dirty="0" smtClean="0"/>
              <a:t>Coordination for implementation</a:t>
            </a:r>
          </a:p>
          <a:p>
            <a:pPr marL="285750" indent="-285750">
              <a:buFont typeface="Arial" panose="020B0604020202020204" pitchFamily="34" charset="0"/>
              <a:buChar char="•"/>
            </a:pPr>
            <a:r>
              <a:rPr lang="en-US" sz="2800" dirty="0"/>
              <a:t>Producer organizations </a:t>
            </a:r>
            <a:endParaRPr lang="en-US" sz="2800" dirty="0" smtClean="0"/>
          </a:p>
          <a:p>
            <a:pPr marL="285750" indent="-285750">
              <a:buFont typeface="Arial" panose="020B0604020202020204" pitchFamily="34" charset="0"/>
              <a:buChar char="•"/>
            </a:pPr>
            <a:r>
              <a:rPr lang="en-US" sz="2800" dirty="0" smtClean="0"/>
              <a:t>Marginalized </a:t>
            </a:r>
            <a:r>
              <a:rPr lang="en-US" sz="2800" dirty="0"/>
              <a:t>groups (e.g. women, youth, ethnic minorities) are included in programs</a:t>
            </a:r>
          </a:p>
          <a:p>
            <a:pPr marL="285750" indent="-285750">
              <a:buFont typeface="Arial" panose="020B0604020202020204" pitchFamily="34" charset="0"/>
              <a:buChar char="•"/>
            </a:pPr>
            <a:r>
              <a:rPr lang="en-US" sz="2800" dirty="0"/>
              <a:t>Communication of climate change-related weather data to vulnerable communities </a:t>
            </a:r>
          </a:p>
          <a:p>
            <a:pPr marL="0" lvl="1" algn="ctr"/>
            <a:endParaRPr lang="en-US" sz="2800" dirty="0"/>
          </a:p>
        </p:txBody>
      </p:sp>
    </p:spTree>
    <p:extLst>
      <p:ext uri="{BB962C8B-B14F-4D97-AF65-F5344CB8AC3E}">
        <p14:creationId xmlns:p14="http://schemas.microsoft.com/office/powerpoint/2010/main" val="1637475502"/>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397565" y="1357619"/>
            <a:ext cx="3657600" cy="22860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lvl="1"/>
            <a:r>
              <a:rPr lang="en-US" sz="2800" dirty="0"/>
              <a:t>Policy, governance and strategy</a:t>
            </a:r>
          </a:p>
        </p:txBody>
      </p:sp>
      <p:sp>
        <p:nvSpPr>
          <p:cNvPr id="9" name="Rounded Rectangle 8"/>
          <p:cNvSpPr/>
          <p:nvPr/>
        </p:nvSpPr>
        <p:spPr>
          <a:xfrm>
            <a:off x="4751462" y="1399032"/>
            <a:ext cx="3657600" cy="22860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lvl="1"/>
            <a:r>
              <a:rPr lang="en-US" sz="2800" dirty="0"/>
              <a:t>Climate Finance</a:t>
            </a:r>
          </a:p>
        </p:txBody>
      </p:sp>
      <p:sp>
        <p:nvSpPr>
          <p:cNvPr id="10" name="Rounded Rectangle 9"/>
          <p:cNvSpPr/>
          <p:nvPr/>
        </p:nvSpPr>
        <p:spPr>
          <a:xfrm>
            <a:off x="4751462" y="3886200"/>
            <a:ext cx="3657600" cy="22860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marL="0" lvl="1" algn="ctr"/>
            <a:endParaRPr lang="en-US" sz="2800" dirty="0" smtClean="0"/>
          </a:p>
          <a:p>
            <a:pPr marL="0" lvl="1" algn="ctr"/>
            <a:r>
              <a:rPr lang="en-US" sz="2800" dirty="0"/>
              <a:t>Knowledge and Data</a:t>
            </a:r>
          </a:p>
          <a:p>
            <a:pPr algn="ctr"/>
            <a:endParaRPr lang="en-US" sz="2800" dirty="0"/>
          </a:p>
        </p:txBody>
      </p:sp>
      <p:sp>
        <p:nvSpPr>
          <p:cNvPr id="11" name="Rounded Rectangle 10"/>
          <p:cNvSpPr/>
          <p:nvPr/>
        </p:nvSpPr>
        <p:spPr>
          <a:xfrm>
            <a:off x="533400" y="3962400"/>
            <a:ext cx="3657600" cy="22860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marL="0" lvl="1" algn="ctr"/>
            <a:r>
              <a:rPr lang="en-US" sz="2800" dirty="0"/>
              <a:t>Coordination for implementing technologies and practices</a:t>
            </a:r>
          </a:p>
        </p:txBody>
      </p:sp>
      <p:sp>
        <p:nvSpPr>
          <p:cNvPr id="13" name="Right Arrow 12"/>
          <p:cNvSpPr/>
          <p:nvPr/>
        </p:nvSpPr>
        <p:spPr>
          <a:xfrm>
            <a:off x="3886200" y="2057400"/>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ight Arrow 13"/>
          <p:cNvSpPr/>
          <p:nvPr/>
        </p:nvSpPr>
        <p:spPr>
          <a:xfrm rot="5400000">
            <a:off x="6091058" y="3352800"/>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ight Arrow 14"/>
          <p:cNvSpPr/>
          <p:nvPr/>
        </p:nvSpPr>
        <p:spPr>
          <a:xfrm rot="10800000">
            <a:off x="3886200" y="5105400"/>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Arrow 15"/>
          <p:cNvSpPr/>
          <p:nvPr/>
        </p:nvSpPr>
        <p:spPr>
          <a:xfrm rot="5400000">
            <a:off x="1720596" y="3563112"/>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Arrow Connector 17"/>
          <p:cNvCxnSpPr/>
          <p:nvPr/>
        </p:nvCxnSpPr>
        <p:spPr>
          <a:xfrm>
            <a:off x="3958982" y="3189732"/>
            <a:ext cx="914400" cy="914400"/>
          </a:xfrm>
          <a:prstGeom prst="straightConnector1">
            <a:avLst/>
          </a:prstGeom>
          <a:ln>
            <a:headEnd type="arrow"/>
            <a:tailEnd type="arrow"/>
          </a:ln>
        </p:spPr>
        <p:style>
          <a:lnRef idx="3">
            <a:schemeClr val="accent1"/>
          </a:lnRef>
          <a:fillRef idx="0">
            <a:schemeClr val="accent1"/>
          </a:fillRef>
          <a:effectRef idx="2">
            <a:schemeClr val="accent1"/>
          </a:effectRef>
          <a:fontRef idx="minor">
            <a:schemeClr val="tx1"/>
          </a:fontRef>
        </p:style>
      </p:cxnSp>
      <p:sp>
        <p:nvSpPr>
          <p:cNvPr id="20" name="Title 1"/>
          <p:cNvSpPr>
            <a:spLocks noGrp="1"/>
          </p:cNvSpPr>
          <p:nvPr>
            <p:ph type="title"/>
          </p:nvPr>
        </p:nvSpPr>
        <p:spPr>
          <a:xfrm>
            <a:off x="457200" y="274638"/>
            <a:ext cx="8229600" cy="944562"/>
          </a:xfrm>
        </p:spPr>
        <p:txBody>
          <a:bodyPr>
            <a:noAutofit/>
          </a:bodyPr>
          <a:lstStyle/>
          <a:p>
            <a:r>
              <a:rPr lang="en-US" sz="3200" dirty="0" smtClean="0">
                <a:solidFill>
                  <a:schemeClr val="bg1"/>
                </a:solidFill>
              </a:rPr>
              <a:t>4 main Areas of Activity climate-Change Readiness</a:t>
            </a:r>
            <a:endParaRPr lang="en-US" sz="3200" dirty="0">
              <a:solidFill>
                <a:schemeClr val="bg1"/>
              </a:solidFill>
            </a:endParaRPr>
          </a:p>
        </p:txBody>
      </p:sp>
    </p:spTree>
    <p:extLst>
      <p:ext uri="{BB962C8B-B14F-4D97-AF65-F5344CB8AC3E}">
        <p14:creationId xmlns:p14="http://schemas.microsoft.com/office/powerpoint/2010/main" val="3341710196"/>
      </p:ext>
    </p:extLst>
  </p:cSld>
  <p:clrMapOvr>
    <a:masterClrMapping/>
  </p:clrMapOvr>
  <mc:AlternateContent xmlns:mc="http://schemas.openxmlformats.org/markup-compatibility/2006" xmlns:p14="http://schemas.microsoft.com/office/powerpoint/2010/main">
    <mc:Choice Requires="p14">
      <p:transition spd="slow" p14:dur="900">
        <p14:warp/>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564918">
            <a:off x="6108643" y="1942737"/>
            <a:ext cx="3454400" cy="2590800"/>
          </a:xfrm>
          <a:prstGeom prst="rect">
            <a:avLst/>
          </a:prstGeom>
        </p:spPr>
      </p:pic>
      <p:sp>
        <p:nvSpPr>
          <p:cNvPr id="2" name="Title 1"/>
          <p:cNvSpPr>
            <a:spLocks noGrp="1"/>
          </p:cNvSpPr>
          <p:nvPr>
            <p:ph type="title"/>
          </p:nvPr>
        </p:nvSpPr>
        <p:spPr>
          <a:xfrm>
            <a:off x="457200" y="274638"/>
            <a:ext cx="8229600" cy="1143000"/>
          </a:xfrm>
        </p:spPr>
        <p:txBody>
          <a:bodyPr>
            <a:normAutofit fontScale="90000"/>
          </a:bodyPr>
          <a:lstStyle/>
          <a:p>
            <a:r>
              <a:rPr lang="en-US" dirty="0" smtClean="0">
                <a:solidFill>
                  <a:schemeClr val="bg1"/>
                </a:solidFill>
              </a:rPr>
              <a:t>Data collection – practical application </a:t>
            </a:r>
            <a:endParaRPr lang="en-US" dirty="0">
              <a:solidFill>
                <a:schemeClr val="bg1"/>
              </a:solidFill>
            </a:endParaRPr>
          </a:p>
        </p:txBody>
      </p:sp>
      <p:sp>
        <p:nvSpPr>
          <p:cNvPr id="4" name="TextBox 3"/>
          <p:cNvSpPr txBox="1"/>
          <p:nvPr/>
        </p:nvSpPr>
        <p:spPr>
          <a:xfrm>
            <a:off x="990600" y="1676400"/>
            <a:ext cx="6934200" cy="5663089"/>
          </a:xfrm>
          <a:prstGeom prst="rect">
            <a:avLst/>
          </a:prstGeom>
          <a:noFill/>
        </p:spPr>
        <p:txBody>
          <a:bodyPr wrap="square" rtlCol="0">
            <a:spAutoFit/>
          </a:bodyPr>
          <a:lstStyle/>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r>
              <a:rPr lang="en-US" sz="2800" dirty="0" smtClean="0"/>
              <a:t>FAO’s activities assessed against the Contribution Maps</a:t>
            </a:r>
          </a:p>
          <a:p>
            <a:pPr marL="285750" indent="-285750">
              <a:buFont typeface="Arial" panose="020B0604020202020204" pitchFamily="34" charset="0"/>
              <a:buChar char="•"/>
            </a:pPr>
            <a:endParaRPr lang="en-US" sz="2800" dirty="0" smtClean="0"/>
          </a:p>
          <a:p>
            <a:pPr marL="285750" indent="-285750">
              <a:buFont typeface="Arial" panose="020B0604020202020204" pitchFamily="34" charset="0"/>
              <a:buChar char="•"/>
            </a:pPr>
            <a:r>
              <a:rPr lang="en-US" sz="2800" dirty="0" smtClean="0"/>
              <a:t>Country visits and project site visits</a:t>
            </a:r>
          </a:p>
          <a:p>
            <a:pPr marL="285750" indent="-285750">
              <a:buFont typeface="Arial" panose="020B0604020202020204" pitchFamily="34" charset="0"/>
              <a:buChar char="•"/>
            </a:pPr>
            <a:endParaRPr lang="en-US" sz="2800" dirty="0" smtClean="0"/>
          </a:p>
          <a:p>
            <a:pPr marL="285750" indent="-285750">
              <a:buFont typeface="Arial" panose="020B0604020202020204" pitchFamily="34" charset="0"/>
              <a:buChar char="•"/>
            </a:pPr>
            <a:r>
              <a:rPr lang="en-US" sz="2800" dirty="0" smtClean="0"/>
              <a:t>Evaluation team members report on FAO’s contributions</a:t>
            </a:r>
          </a:p>
          <a:p>
            <a:pPr marL="285750" indent="-285750">
              <a:buFont typeface="Arial" panose="020B0604020202020204" pitchFamily="34" charset="0"/>
              <a:buChar char="•"/>
            </a:pPr>
            <a:endParaRPr lang="en-US" sz="2800" dirty="0"/>
          </a:p>
          <a:p>
            <a:pPr marL="285750" indent="-285750">
              <a:buFont typeface="Arial" panose="020B0604020202020204" pitchFamily="34" charset="0"/>
              <a:buChar char="•"/>
            </a:pPr>
            <a:r>
              <a:rPr lang="en-US" sz="2800" dirty="0" smtClean="0"/>
              <a:t>Team members also provide an explanatory narrative for each contribution </a:t>
            </a:r>
          </a:p>
          <a:p>
            <a:pPr marL="285750" indent="-285750">
              <a:buFont typeface="Arial" panose="020B0604020202020204" pitchFamily="34" charset="0"/>
              <a:buChar char="•"/>
            </a:pPr>
            <a:endParaRPr lang="en-US" sz="2800" dirty="0"/>
          </a:p>
          <a:p>
            <a:pPr marL="742950" lvl="1" indent="-285750">
              <a:buFont typeface="Arial" panose="020B0604020202020204" pitchFamily="34" charset="0"/>
              <a:buChar char="•"/>
            </a:pPr>
            <a:endParaRPr lang="en-US" dirty="0" smtClean="0"/>
          </a:p>
          <a:p>
            <a:endParaRPr lang="en-US" dirty="0"/>
          </a:p>
        </p:txBody>
      </p:sp>
    </p:spTree>
    <p:extLst>
      <p:ext uri="{BB962C8B-B14F-4D97-AF65-F5344CB8AC3E}">
        <p14:creationId xmlns:p14="http://schemas.microsoft.com/office/powerpoint/2010/main" val="114615587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xmlns:p14="http://schemas.microsoft.com/office/powerpoint/2010/mai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anim calcmode="lin" valueType="num">
                                      <p:cBhvr additive="base">
                                        <p:cTn id="7"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4">
                                            <p:txEl>
                                              <p:pRg st="5" end="5"/>
                                            </p:txEl>
                                          </p:spTgt>
                                        </p:tgtEl>
                                        <p:attrNameLst>
                                          <p:attrName>style.visibility</p:attrName>
                                        </p:attrNameLst>
                                      </p:cBhvr>
                                      <p:to>
                                        <p:strVal val="visible"/>
                                      </p:to>
                                    </p:set>
                                    <p:animEffect transition="in" filter="fade">
                                      <p:cBhvr>
                                        <p:cTn id="13" dur="500"/>
                                        <p:tgtEl>
                                          <p:spTgt spid="4">
                                            <p:txEl>
                                              <p:pRg st="5" end="5"/>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4">
                                            <p:txEl>
                                              <p:pRg st="7" end="7"/>
                                            </p:txEl>
                                          </p:spTgt>
                                        </p:tgtEl>
                                        <p:attrNameLst>
                                          <p:attrName>style.visibility</p:attrName>
                                        </p:attrNameLst>
                                      </p:cBhvr>
                                      <p:to>
                                        <p:strVal val="visible"/>
                                      </p:to>
                                    </p:set>
                                    <p:animEffect transition="in" filter="fade">
                                      <p:cBhvr>
                                        <p:cTn id="18" dur="5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64385" y="0"/>
            <a:ext cx="13565510" cy="6858000"/>
          </a:xfrm>
          <a:prstGeom prst="rect">
            <a:avLst/>
          </a:prstGeom>
        </p:spPr>
      </p:pic>
      <p:sp>
        <p:nvSpPr>
          <p:cNvPr id="5" name="TextBox 4"/>
          <p:cNvSpPr txBox="1"/>
          <p:nvPr/>
        </p:nvSpPr>
        <p:spPr>
          <a:xfrm>
            <a:off x="470771" y="4671461"/>
            <a:ext cx="986167" cy="523220"/>
          </a:xfrm>
          <a:prstGeom prst="rect">
            <a:avLst/>
          </a:prstGeom>
          <a:noFill/>
        </p:spPr>
        <p:txBody>
          <a:bodyPr wrap="none" rtlCol="0">
            <a:spAutoFit/>
          </a:bodyPr>
          <a:lstStyle/>
          <a:p>
            <a:r>
              <a:rPr lang="en-US" sz="2800" b="1" dirty="0" smtClean="0">
                <a:solidFill>
                  <a:schemeClr val="accent4">
                    <a:lumMod val="50000"/>
                  </a:schemeClr>
                </a:solidFill>
                <a:effectLst>
                  <a:outerShdw blurRad="38100" dist="38100" dir="2700000" algn="tl">
                    <a:srgbClr val="000000">
                      <a:alpha val="43137"/>
                    </a:srgbClr>
                  </a:outerShdw>
                </a:effectLst>
              </a:rPr>
              <a:t>PERU</a:t>
            </a:r>
            <a:endParaRPr lang="en-US" sz="2800" b="1" dirty="0">
              <a:solidFill>
                <a:schemeClr val="accent4">
                  <a:lumMod val="50000"/>
                </a:schemeClr>
              </a:solidFill>
              <a:effectLst>
                <a:outerShdw blurRad="38100" dist="38100" dir="2700000" algn="tl">
                  <a:srgbClr val="000000">
                    <a:alpha val="43137"/>
                  </a:srgbClr>
                </a:outerShdw>
              </a:effectLst>
            </a:endParaRPr>
          </a:p>
        </p:txBody>
      </p:sp>
      <p:sp>
        <p:nvSpPr>
          <p:cNvPr id="6" name="TextBox 5"/>
          <p:cNvSpPr txBox="1"/>
          <p:nvPr/>
        </p:nvSpPr>
        <p:spPr>
          <a:xfrm>
            <a:off x="1676400" y="5334000"/>
            <a:ext cx="1402948" cy="523220"/>
          </a:xfrm>
          <a:prstGeom prst="rect">
            <a:avLst/>
          </a:prstGeom>
          <a:noFill/>
        </p:spPr>
        <p:txBody>
          <a:bodyPr wrap="none" rtlCol="0">
            <a:spAutoFit/>
          </a:bodyPr>
          <a:lstStyle/>
          <a:p>
            <a:r>
              <a:rPr lang="en-US" sz="2800" b="1" dirty="0" smtClean="0">
                <a:solidFill>
                  <a:schemeClr val="accent4">
                    <a:lumMod val="50000"/>
                  </a:schemeClr>
                </a:solidFill>
                <a:effectLst>
                  <a:outerShdw blurRad="38100" dist="38100" dir="2700000" algn="tl">
                    <a:srgbClr val="000000">
                      <a:alpha val="43137"/>
                    </a:srgbClr>
                  </a:outerShdw>
                </a:effectLst>
              </a:rPr>
              <a:t>BOLIVIA</a:t>
            </a:r>
            <a:endParaRPr lang="en-US" sz="2800" dirty="0">
              <a:solidFill>
                <a:schemeClr val="accent4">
                  <a:lumMod val="50000"/>
                </a:schemeClr>
              </a:solidFill>
            </a:endParaRPr>
          </a:p>
        </p:txBody>
      </p:sp>
      <p:sp>
        <p:nvSpPr>
          <p:cNvPr id="7" name="Rectangle 6"/>
          <p:cNvSpPr/>
          <p:nvPr/>
        </p:nvSpPr>
        <p:spPr>
          <a:xfrm>
            <a:off x="470771" y="3782208"/>
            <a:ext cx="2043829" cy="523220"/>
          </a:xfrm>
          <a:prstGeom prst="rect">
            <a:avLst/>
          </a:prstGeom>
        </p:spPr>
        <p:txBody>
          <a:bodyPr wrap="none">
            <a:spAutoFit/>
          </a:bodyPr>
          <a:lstStyle/>
          <a:p>
            <a:r>
              <a:rPr lang="en-US" sz="2800" b="1" dirty="0" smtClean="0">
                <a:solidFill>
                  <a:schemeClr val="accent4">
                    <a:lumMod val="50000"/>
                  </a:schemeClr>
                </a:solidFill>
                <a:effectLst>
                  <a:outerShdw blurRad="38100" dist="38100" dir="2700000" algn="tl">
                    <a:srgbClr val="000000">
                      <a:alpha val="43137"/>
                    </a:srgbClr>
                  </a:outerShdw>
                </a:effectLst>
              </a:rPr>
              <a:t>SAINT LUCIA</a:t>
            </a:r>
            <a:endParaRPr lang="en-US" sz="2800" dirty="0">
              <a:solidFill>
                <a:schemeClr val="accent4">
                  <a:lumMod val="50000"/>
                </a:schemeClr>
              </a:solidFill>
            </a:endParaRPr>
          </a:p>
        </p:txBody>
      </p:sp>
      <p:sp>
        <p:nvSpPr>
          <p:cNvPr id="8" name="Rectangle 7"/>
          <p:cNvSpPr/>
          <p:nvPr/>
        </p:nvSpPr>
        <p:spPr>
          <a:xfrm>
            <a:off x="2473520" y="3124200"/>
            <a:ext cx="1802353" cy="523220"/>
          </a:xfrm>
          <a:prstGeom prst="rect">
            <a:avLst/>
          </a:prstGeom>
        </p:spPr>
        <p:txBody>
          <a:bodyPr wrap="none">
            <a:spAutoFit/>
          </a:bodyPr>
          <a:lstStyle/>
          <a:p>
            <a:r>
              <a:rPr lang="en-US" sz="2800" b="1" dirty="0" smtClean="0">
                <a:solidFill>
                  <a:schemeClr val="accent4">
                    <a:lumMod val="50000"/>
                  </a:schemeClr>
                </a:solidFill>
                <a:effectLst>
                  <a:outerShdw blurRad="38100" dist="38100" dir="2700000" algn="tl">
                    <a:srgbClr val="000000">
                      <a:alpha val="43137"/>
                    </a:srgbClr>
                  </a:outerShdw>
                </a:effectLst>
              </a:rPr>
              <a:t>MOROCCO</a:t>
            </a:r>
            <a:endParaRPr lang="en-US" sz="2800" dirty="0">
              <a:solidFill>
                <a:schemeClr val="accent4">
                  <a:lumMod val="50000"/>
                </a:schemeClr>
              </a:solidFill>
            </a:endParaRPr>
          </a:p>
        </p:txBody>
      </p:sp>
      <p:sp>
        <p:nvSpPr>
          <p:cNvPr id="10" name="Rectangle 9"/>
          <p:cNvSpPr/>
          <p:nvPr/>
        </p:nvSpPr>
        <p:spPr>
          <a:xfrm>
            <a:off x="4018369" y="4282321"/>
            <a:ext cx="1167051" cy="523220"/>
          </a:xfrm>
          <a:prstGeom prst="rect">
            <a:avLst/>
          </a:prstGeom>
        </p:spPr>
        <p:txBody>
          <a:bodyPr wrap="none">
            <a:spAutoFit/>
          </a:bodyPr>
          <a:lstStyle/>
          <a:p>
            <a:r>
              <a:rPr lang="en-US" sz="2800" b="1" dirty="0" smtClean="0">
                <a:solidFill>
                  <a:schemeClr val="accent4">
                    <a:lumMod val="50000"/>
                  </a:schemeClr>
                </a:solidFill>
                <a:effectLst>
                  <a:outerShdw blurRad="38100" dist="38100" dir="2700000" algn="tl">
                    <a:srgbClr val="000000">
                      <a:alpha val="43137"/>
                    </a:srgbClr>
                  </a:outerShdw>
                </a:effectLst>
              </a:rPr>
              <a:t>KENYA</a:t>
            </a:r>
            <a:endParaRPr lang="en-US" sz="2800" dirty="0">
              <a:solidFill>
                <a:schemeClr val="accent4">
                  <a:lumMod val="50000"/>
                </a:schemeClr>
              </a:solidFill>
            </a:endParaRPr>
          </a:p>
        </p:txBody>
      </p:sp>
      <p:sp>
        <p:nvSpPr>
          <p:cNvPr id="11" name="Rectangle 10"/>
          <p:cNvSpPr/>
          <p:nvPr/>
        </p:nvSpPr>
        <p:spPr>
          <a:xfrm>
            <a:off x="4239387" y="4854231"/>
            <a:ext cx="184731" cy="369332"/>
          </a:xfrm>
          <a:prstGeom prst="rect">
            <a:avLst/>
          </a:prstGeom>
        </p:spPr>
        <p:txBody>
          <a:bodyPr wrap="none">
            <a:spAutoFit/>
          </a:bodyPr>
          <a:lstStyle/>
          <a:p>
            <a:endParaRPr lang="en-US" dirty="0"/>
          </a:p>
        </p:txBody>
      </p:sp>
      <p:sp>
        <p:nvSpPr>
          <p:cNvPr id="12" name="TextBox 11"/>
          <p:cNvSpPr txBox="1"/>
          <p:nvPr/>
        </p:nvSpPr>
        <p:spPr>
          <a:xfrm>
            <a:off x="3446238" y="5334000"/>
            <a:ext cx="1402115" cy="523220"/>
          </a:xfrm>
          <a:prstGeom prst="rect">
            <a:avLst/>
          </a:prstGeom>
          <a:noFill/>
        </p:spPr>
        <p:txBody>
          <a:bodyPr wrap="none" rtlCol="0">
            <a:spAutoFit/>
          </a:bodyPr>
          <a:lstStyle/>
          <a:p>
            <a:r>
              <a:rPr lang="en-US" sz="2800" b="1" dirty="0" smtClean="0">
                <a:solidFill>
                  <a:schemeClr val="accent4">
                    <a:lumMod val="50000"/>
                  </a:schemeClr>
                </a:solidFill>
                <a:effectLst>
                  <a:outerShdw blurRad="38100" dist="38100" dir="2700000" algn="tl">
                    <a:srgbClr val="000000">
                      <a:alpha val="43137"/>
                    </a:srgbClr>
                  </a:outerShdw>
                </a:effectLst>
              </a:rPr>
              <a:t>ZAMBIA</a:t>
            </a:r>
            <a:endParaRPr lang="en-US" sz="2800" dirty="0">
              <a:solidFill>
                <a:schemeClr val="accent4">
                  <a:lumMod val="50000"/>
                </a:schemeClr>
              </a:solidFill>
            </a:endParaRPr>
          </a:p>
        </p:txBody>
      </p:sp>
      <p:sp>
        <p:nvSpPr>
          <p:cNvPr id="14" name="TextBox 13"/>
          <p:cNvSpPr txBox="1"/>
          <p:nvPr/>
        </p:nvSpPr>
        <p:spPr>
          <a:xfrm>
            <a:off x="4679078" y="5034515"/>
            <a:ext cx="1494705" cy="523220"/>
          </a:xfrm>
          <a:prstGeom prst="rect">
            <a:avLst/>
          </a:prstGeom>
          <a:noFill/>
        </p:spPr>
        <p:txBody>
          <a:bodyPr wrap="none" rtlCol="0">
            <a:spAutoFit/>
          </a:bodyPr>
          <a:lstStyle/>
          <a:p>
            <a:r>
              <a:rPr lang="en-US" sz="2800" b="1" dirty="0" smtClean="0">
                <a:solidFill>
                  <a:schemeClr val="accent4">
                    <a:lumMod val="50000"/>
                  </a:schemeClr>
                </a:solidFill>
                <a:effectLst>
                  <a:outerShdw blurRad="38100" dist="38100" dir="2700000" algn="tl">
                    <a:srgbClr val="000000">
                      <a:alpha val="43137"/>
                    </a:srgbClr>
                  </a:outerShdw>
                </a:effectLst>
              </a:rPr>
              <a:t>MALAWI</a:t>
            </a:r>
            <a:endParaRPr lang="en-US" sz="2800" dirty="0">
              <a:solidFill>
                <a:schemeClr val="accent4">
                  <a:lumMod val="50000"/>
                </a:schemeClr>
              </a:solidFill>
            </a:endParaRPr>
          </a:p>
        </p:txBody>
      </p:sp>
      <p:sp>
        <p:nvSpPr>
          <p:cNvPr id="15" name="TextBox 14"/>
          <p:cNvSpPr txBox="1"/>
          <p:nvPr/>
        </p:nvSpPr>
        <p:spPr>
          <a:xfrm>
            <a:off x="5562600" y="3429000"/>
            <a:ext cx="2231060" cy="523220"/>
          </a:xfrm>
          <a:prstGeom prst="rect">
            <a:avLst/>
          </a:prstGeom>
          <a:noFill/>
        </p:spPr>
        <p:txBody>
          <a:bodyPr wrap="none" rtlCol="0">
            <a:spAutoFit/>
          </a:bodyPr>
          <a:lstStyle/>
          <a:p>
            <a:r>
              <a:rPr lang="en-US" sz="2800" b="1" dirty="0" smtClean="0">
                <a:solidFill>
                  <a:schemeClr val="accent4">
                    <a:lumMod val="50000"/>
                  </a:schemeClr>
                </a:solidFill>
                <a:effectLst>
                  <a:outerShdw blurRad="38100" dist="38100" dir="2700000" algn="tl">
                    <a:srgbClr val="000000">
                      <a:alpha val="43137"/>
                    </a:srgbClr>
                  </a:outerShdw>
                </a:effectLst>
              </a:rPr>
              <a:t>BANGLADESH</a:t>
            </a:r>
            <a:endParaRPr lang="en-US" sz="2800" dirty="0">
              <a:solidFill>
                <a:schemeClr val="accent4">
                  <a:lumMod val="50000"/>
                </a:schemeClr>
              </a:solidFill>
            </a:endParaRPr>
          </a:p>
        </p:txBody>
      </p:sp>
      <p:sp>
        <p:nvSpPr>
          <p:cNvPr id="16" name="TextBox 15"/>
          <p:cNvSpPr txBox="1"/>
          <p:nvPr/>
        </p:nvSpPr>
        <p:spPr>
          <a:xfrm>
            <a:off x="5426430" y="4345201"/>
            <a:ext cx="1614545" cy="523220"/>
          </a:xfrm>
          <a:prstGeom prst="rect">
            <a:avLst/>
          </a:prstGeom>
          <a:noFill/>
        </p:spPr>
        <p:txBody>
          <a:bodyPr wrap="none" rtlCol="0">
            <a:spAutoFit/>
          </a:bodyPr>
          <a:lstStyle/>
          <a:p>
            <a:r>
              <a:rPr lang="en-US" sz="2800" b="1" dirty="0" smtClean="0">
                <a:solidFill>
                  <a:schemeClr val="accent4">
                    <a:lumMod val="50000"/>
                  </a:schemeClr>
                </a:solidFill>
                <a:effectLst>
                  <a:outerShdw blurRad="38100" dist="38100" dir="2700000" algn="tl">
                    <a:srgbClr val="000000">
                      <a:alpha val="43137"/>
                    </a:srgbClr>
                  </a:outerShdw>
                </a:effectLst>
              </a:rPr>
              <a:t>VIETNAM</a:t>
            </a:r>
            <a:endParaRPr lang="en-US" sz="2800" dirty="0">
              <a:solidFill>
                <a:schemeClr val="accent4">
                  <a:lumMod val="50000"/>
                </a:schemeClr>
              </a:solidFill>
            </a:endParaRPr>
          </a:p>
        </p:txBody>
      </p:sp>
      <p:sp>
        <p:nvSpPr>
          <p:cNvPr id="17" name="TextBox 16"/>
          <p:cNvSpPr txBox="1"/>
          <p:nvPr/>
        </p:nvSpPr>
        <p:spPr>
          <a:xfrm>
            <a:off x="7239000" y="4188163"/>
            <a:ext cx="2002151" cy="523220"/>
          </a:xfrm>
          <a:prstGeom prst="rect">
            <a:avLst/>
          </a:prstGeom>
          <a:noFill/>
        </p:spPr>
        <p:txBody>
          <a:bodyPr wrap="none" rtlCol="0">
            <a:spAutoFit/>
          </a:bodyPr>
          <a:lstStyle/>
          <a:p>
            <a:r>
              <a:rPr lang="en-US" sz="2800" b="1" dirty="0" smtClean="0">
                <a:solidFill>
                  <a:schemeClr val="accent4">
                    <a:lumMod val="50000"/>
                  </a:schemeClr>
                </a:solidFill>
                <a:effectLst>
                  <a:outerShdw blurRad="38100" dist="38100" dir="2700000" algn="tl">
                    <a:srgbClr val="000000">
                      <a:alpha val="43137"/>
                    </a:srgbClr>
                  </a:outerShdw>
                </a:effectLst>
              </a:rPr>
              <a:t>PHILIPPINES</a:t>
            </a:r>
            <a:endParaRPr lang="en-US" sz="2800" dirty="0">
              <a:solidFill>
                <a:schemeClr val="accent4">
                  <a:lumMod val="50000"/>
                </a:schemeClr>
              </a:solidFill>
            </a:endParaRPr>
          </a:p>
        </p:txBody>
      </p:sp>
      <p:sp>
        <p:nvSpPr>
          <p:cNvPr id="18" name="TextBox 17"/>
          <p:cNvSpPr txBox="1"/>
          <p:nvPr/>
        </p:nvSpPr>
        <p:spPr>
          <a:xfrm>
            <a:off x="7239000" y="4830375"/>
            <a:ext cx="1658724" cy="523220"/>
          </a:xfrm>
          <a:prstGeom prst="rect">
            <a:avLst/>
          </a:prstGeom>
          <a:noFill/>
        </p:spPr>
        <p:txBody>
          <a:bodyPr wrap="none" rtlCol="0">
            <a:spAutoFit/>
          </a:bodyPr>
          <a:lstStyle/>
          <a:p>
            <a:r>
              <a:rPr lang="en-US" sz="2800" b="1" dirty="0" smtClean="0">
                <a:solidFill>
                  <a:schemeClr val="accent4">
                    <a:lumMod val="50000"/>
                  </a:schemeClr>
                </a:solidFill>
                <a:effectLst>
                  <a:outerShdw blurRad="38100" dist="38100" dir="2700000" algn="tl">
                    <a:srgbClr val="000000">
                      <a:alpha val="43137"/>
                    </a:srgbClr>
                  </a:outerShdw>
                </a:effectLst>
              </a:rPr>
              <a:t>VANUATU</a:t>
            </a:r>
            <a:endParaRPr lang="en-US" sz="2800" dirty="0">
              <a:solidFill>
                <a:schemeClr val="accent4">
                  <a:lumMod val="50000"/>
                </a:schemeClr>
              </a:solidFill>
            </a:endParaRPr>
          </a:p>
        </p:txBody>
      </p:sp>
      <p:sp>
        <p:nvSpPr>
          <p:cNvPr id="19" name="Title 1"/>
          <p:cNvSpPr>
            <a:spLocks noGrp="1"/>
          </p:cNvSpPr>
          <p:nvPr>
            <p:ph type="title"/>
          </p:nvPr>
        </p:nvSpPr>
        <p:spPr>
          <a:xfrm>
            <a:off x="309318" y="76200"/>
            <a:ext cx="8229600" cy="1143000"/>
          </a:xfrm>
        </p:spPr>
        <p:txBody>
          <a:bodyPr/>
          <a:lstStyle/>
          <a:p>
            <a:r>
              <a:rPr lang="en-US" dirty="0" smtClean="0">
                <a:solidFill>
                  <a:schemeClr val="bg1"/>
                </a:solidFill>
              </a:rPr>
              <a:t>Countries Visited</a:t>
            </a:r>
            <a:endParaRPr lang="en-US" dirty="0">
              <a:solidFill>
                <a:schemeClr val="bg1"/>
              </a:solidFill>
            </a:endParaRPr>
          </a:p>
        </p:txBody>
      </p:sp>
    </p:spTree>
    <p:extLst>
      <p:ext uri="{BB962C8B-B14F-4D97-AF65-F5344CB8AC3E}">
        <p14:creationId xmlns:p14="http://schemas.microsoft.com/office/powerpoint/2010/main" val="2162816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500"/>
                                        <p:tgtEl>
                                          <p:spTgt spid="10"/>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500"/>
                                        <p:tgtEl>
                                          <p:spTgt spid="14"/>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500"/>
                                        <p:tgtEl>
                                          <p:spTgt spid="15"/>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500"/>
                                        <p:tgtEl>
                                          <p:spTgt spid="16"/>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7"/>
                                        </p:tgtEl>
                                        <p:attrNameLst>
                                          <p:attrName>style.visibility</p:attrName>
                                        </p:attrNameLst>
                                      </p:cBhvr>
                                      <p:to>
                                        <p:strVal val="visible"/>
                                      </p:to>
                                    </p:set>
                                    <p:animEffect transition="in" filter="fade">
                                      <p:cBhvr>
                                        <p:cTn id="40" dur="500"/>
                                        <p:tgtEl>
                                          <p:spTgt spid="17"/>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fade">
                                      <p:cBhvr>
                                        <p:cTn id="4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10" grpId="0"/>
      <p:bldP spid="12" grpId="0"/>
      <p:bldP spid="14" grpId="0"/>
      <p:bldP spid="15" grpId="0"/>
      <p:bldP spid="16" grpId="0"/>
      <p:bldP spid="17" grpId="0"/>
      <p:bldP spid="1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00400" y="0"/>
            <a:ext cx="6334125" cy="4000500"/>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4400" y="2895600"/>
            <a:ext cx="6166464" cy="4038600"/>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67200" y="3500230"/>
            <a:ext cx="6934200" cy="3467100"/>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577" y="0"/>
            <a:ext cx="4800529" cy="3201353"/>
          </a:xfrm>
          <a:prstGeom prst="rect">
            <a:avLst/>
          </a:prstGeom>
        </p:spPr>
      </p:pic>
      <p:sp>
        <p:nvSpPr>
          <p:cNvPr id="2" name="Title 1"/>
          <p:cNvSpPr>
            <a:spLocks noGrp="1"/>
          </p:cNvSpPr>
          <p:nvPr>
            <p:ph type="title"/>
          </p:nvPr>
        </p:nvSpPr>
        <p:spPr>
          <a:xfrm>
            <a:off x="457200" y="2590800"/>
            <a:ext cx="8229600" cy="1143000"/>
          </a:xfrm>
        </p:spPr>
        <p:txBody>
          <a:bodyPr/>
          <a:lstStyle/>
          <a:p>
            <a:r>
              <a:rPr lang="en-US" dirty="0" smtClean="0">
                <a:solidFill>
                  <a:schemeClr val="bg1"/>
                </a:solidFill>
              </a:rPr>
              <a:t>Reporting and Findings</a:t>
            </a:r>
            <a:endParaRPr lang="en-US" dirty="0">
              <a:solidFill>
                <a:schemeClr val="bg1"/>
              </a:solidFill>
            </a:endParaRPr>
          </a:p>
        </p:txBody>
      </p:sp>
    </p:spTree>
    <p:extLst>
      <p:ext uri="{BB962C8B-B14F-4D97-AF65-F5344CB8AC3E}">
        <p14:creationId xmlns:p14="http://schemas.microsoft.com/office/powerpoint/2010/main" val="67674598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bg1"/>
                </a:solidFill>
              </a:rPr>
              <a:t>Consolidation of Evidence</a:t>
            </a:r>
            <a:endParaRPr lang="en-US" dirty="0">
              <a:solidFill>
                <a:schemeClr val="bg1"/>
              </a:solidFill>
            </a:endParaRPr>
          </a:p>
        </p:txBody>
      </p:sp>
      <p:sp>
        <p:nvSpPr>
          <p:cNvPr id="3" name="Rectangle 2"/>
          <p:cNvSpPr/>
          <p:nvPr/>
        </p:nvSpPr>
        <p:spPr>
          <a:xfrm>
            <a:off x="457200" y="1371600"/>
            <a:ext cx="8001000" cy="3416320"/>
          </a:xfrm>
          <a:prstGeom prst="rect">
            <a:avLst/>
          </a:prstGeom>
        </p:spPr>
        <p:txBody>
          <a:bodyPr wrap="square">
            <a:spAutoFit/>
          </a:bodyPr>
          <a:lstStyle/>
          <a:p>
            <a:r>
              <a:rPr lang="en-US" sz="3600" dirty="0"/>
              <a:t>Composite map developed from all team member </a:t>
            </a:r>
            <a:r>
              <a:rPr lang="en-US" sz="3600" dirty="0" smtClean="0"/>
              <a:t>submissions across 11 countries</a:t>
            </a:r>
          </a:p>
          <a:p>
            <a:endParaRPr lang="en-US" sz="3600" dirty="0"/>
          </a:p>
          <a:p>
            <a:r>
              <a:rPr lang="en-US" sz="3600" dirty="0"/>
              <a:t>Patterns emerged: </a:t>
            </a:r>
          </a:p>
          <a:p>
            <a:pPr marL="742950" lvl="1" indent="-285750">
              <a:buFont typeface="Arial" panose="020B0604020202020204" pitchFamily="34" charset="0"/>
              <a:buChar char="•"/>
            </a:pPr>
            <a:r>
              <a:rPr lang="en-US" sz="3600" dirty="0" smtClean="0"/>
              <a:t>Areas </a:t>
            </a:r>
            <a:r>
              <a:rPr lang="en-US" sz="3600" dirty="0"/>
              <a:t>where FAO has consistent focus</a:t>
            </a:r>
          </a:p>
          <a:p>
            <a:pPr marL="742950" lvl="1" indent="-285750">
              <a:buFont typeface="Arial" panose="020B0604020202020204" pitchFamily="34" charset="0"/>
              <a:buChar char="•"/>
            </a:pPr>
            <a:r>
              <a:rPr lang="en-US" sz="3600" dirty="0"/>
              <a:t>Elements on which FAO not focusing</a:t>
            </a:r>
          </a:p>
        </p:txBody>
      </p:sp>
    </p:spTree>
    <p:extLst>
      <p:ext uri="{BB962C8B-B14F-4D97-AF65-F5344CB8AC3E}">
        <p14:creationId xmlns:p14="http://schemas.microsoft.com/office/powerpoint/2010/main" val="217306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 calcmode="lin" valueType="num">
                                      <p:cBhvr additive="base">
                                        <p:cTn id="12"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 calcmode="lin" valueType="num">
                                      <p:cBhvr additive="base">
                                        <p:cTn id="16"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8" presetID="2" presetClass="entr" presetSubtype="4" fill="hold" nodeType="with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 calcmode="lin" valueType="num">
                                      <p:cBhvr additive="base">
                                        <p:cTn id="20"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bg1"/>
                </a:solidFill>
              </a:rPr>
              <a:t>FAO’s Strengths</a:t>
            </a:r>
            <a:endParaRPr lang="en-US" dirty="0">
              <a:solidFill>
                <a:schemeClr val="bg1"/>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545302104"/>
              </p:ext>
            </p:extLst>
          </p:nvPr>
        </p:nvGraphicFramePr>
        <p:xfrm>
          <a:off x="381000" y="1371600"/>
          <a:ext cx="8534399" cy="4450082"/>
        </p:xfrm>
        <a:graphic>
          <a:graphicData uri="http://schemas.openxmlformats.org/drawingml/2006/table">
            <a:tbl>
              <a:tblPr firstRow="1" firstCol="1" bandRow="1">
                <a:tableStyleId>{F2DE63D5-997A-4646-A377-4702673A728D}</a:tableStyleId>
              </a:tblPr>
              <a:tblGrid>
                <a:gridCol w="4067326"/>
                <a:gridCol w="4467073"/>
              </a:tblGrid>
              <a:tr h="994132">
                <a:tc>
                  <a:txBody>
                    <a:bodyPr/>
                    <a:lstStyle/>
                    <a:p>
                      <a:pPr marL="0" marR="0" algn="ctr">
                        <a:lnSpc>
                          <a:spcPct val="115000"/>
                        </a:lnSpc>
                        <a:spcBef>
                          <a:spcPts val="0"/>
                        </a:spcBef>
                        <a:spcAft>
                          <a:spcPts val="0"/>
                        </a:spcAft>
                      </a:pPr>
                      <a:r>
                        <a:rPr lang="en-GB" sz="2400" dirty="0" smtClean="0">
                          <a:effectLst/>
                        </a:rPr>
                        <a:t>Contribution area</a:t>
                      </a:r>
                      <a:endParaRPr lang="en-US" sz="2400" dirty="0">
                        <a:effectLst/>
                        <a:latin typeface="Calibri"/>
                        <a:ea typeface="SimSun"/>
                        <a:cs typeface="Arial"/>
                      </a:endParaRPr>
                    </a:p>
                  </a:txBody>
                  <a:tcPr marL="68580" marR="68580" marT="0" marB="0" anchor="ctr"/>
                </a:tc>
                <a:tc>
                  <a:txBody>
                    <a:bodyPr/>
                    <a:lstStyle/>
                    <a:p>
                      <a:pPr marL="0" marR="0" algn="ctr">
                        <a:lnSpc>
                          <a:spcPct val="115000"/>
                        </a:lnSpc>
                        <a:spcBef>
                          <a:spcPts val="0"/>
                        </a:spcBef>
                        <a:spcAft>
                          <a:spcPts val="0"/>
                        </a:spcAft>
                      </a:pPr>
                      <a:r>
                        <a:rPr lang="en-GB" sz="2400" dirty="0" smtClean="0">
                          <a:effectLst/>
                        </a:rPr>
                        <a:t>Countries/sectors</a:t>
                      </a:r>
                      <a:endParaRPr lang="en-US" sz="2400" dirty="0">
                        <a:effectLst/>
                        <a:latin typeface="Calibri"/>
                        <a:ea typeface="SimSun"/>
                        <a:cs typeface="Arial"/>
                      </a:endParaRPr>
                    </a:p>
                  </a:txBody>
                  <a:tcPr marL="68580" marR="68580" marT="0" marB="0" anchor="ctr"/>
                </a:tc>
              </a:tr>
              <a:tr h="887723">
                <a:tc>
                  <a:txBody>
                    <a:bodyPr/>
                    <a:lstStyle/>
                    <a:p>
                      <a:pPr marL="0" marR="0">
                        <a:lnSpc>
                          <a:spcPct val="115000"/>
                        </a:lnSpc>
                        <a:spcBef>
                          <a:spcPts val="0"/>
                        </a:spcBef>
                        <a:spcAft>
                          <a:spcPts val="0"/>
                        </a:spcAft>
                      </a:pPr>
                      <a:r>
                        <a:rPr lang="en-GB" sz="2400" dirty="0">
                          <a:effectLst/>
                        </a:rPr>
                        <a:t>Coordination </a:t>
                      </a:r>
                      <a:r>
                        <a:rPr lang="en-GB" sz="2400" dirty="0" smtClean="0">
                          <a:effectLst/>
                        </a:rPr>
                        <a:t>among </a:t>
                      </a:r>
                      <a:r>
                        <a:rPr lang="en-GB" sz="2400" dirty="0">
                          <a:effectLst/>
                        </a:rPr>
                        <a:t>relevant </a:t>
                      </a:r>
                      <a:r>
                        <a:rPr lang="en-GB" sz="2400" dirty="0" smtClean="0">
                          <a:effectLst/>
                        </a:rPr>
                        <a:t> </a:t>
                      </a:r>
                      <a:r>
                        <a:rPr lang="en-GB" sz="2400" dirty="0">
                          <a:effectLst/>
                        </a:rPr>
                        <a:t>ministries/departments </a:t>
                      </a:r>
                      <a:endParaRPr lang="en-US" sz="2400" dirty="0">
                        <a:effectLst/>
                        <a:latin typeface="Calibri"/>
                        <a:ea typeface="SimSun"/>
                        <a:cs typeface="Arial"/>
                      </a:endParaRPr>
                    </a:p>
                  </a:txBody>
                  <a:tcPr marL="68580" marR="68580" marT="0" marB="0"/>
                </a:tc>
                <a:tc>
                  <a:txBody>
                    <a:bodyPr/>
                    <a:lstStyle/>
                    <a:p>
                      <a:pPr marL="0" marR="0">
                        <a:lnSpc>
                          <a:spcPct val="115000"/>
                        </a:lnSpc>
                        <a:spcBef>
                          <a:spcPts val="0"/>
                        </a:spcBef>
                        <a:spcAft>
                          <a:spcPts val="0"/>
                        </a:spcAft>
                      </a:pPr>
                      <a:r>
                        <a:rPr lang="en-GB" sz="2000" dirty="0">
                          <a:effectLst/>
                        </a:rPr>
                        <a:t>Bolivia (</a:t>
                      </a:r>
                      <a:r>
                        <a:rPr lang="en-GB" sz="2000" dirty="0" smtClean="0">
                          <a:effectLst/>
                        </a:rPr>
                        <a:t>A, D); </a:t>
                      </a:r>
                      <a:r>
                        <a:rPr lang="en-GB" sz="2000" dirty="0">
                          <a:effectLst/>
                        </a:rPr>
                        <a:t>Peru (A); Philippines (A); Bangladesh (D,F); </a:t>
                      </a:r>
                      <a:endParaRPr lang="en-US" sz="2000" dirty="0">
                        <a:effectLst/>
                        <a:latin typeface="Calibri"/>
                        <a:ea typeface="SimSun"/>
                        <a:cs typeface="Arial"/>
                      </a:endParaRPr>
                    </a:p>
                  </a:txBody>
                  <a:tcPr marL="68580" marR="68580" marT="0" marB="0"/>
                </a:tc>
              </a:tr>
              <a:tr h="1166147">
                <a:tc>
                  <a:txBody>
                    <a:bodyPr/>
                    <a:lstStyle/>
                    <a:p>
                      <a:pPr marL="0" marR="0">
                        <a:lnSpc>
                          <a:spcPct val="115000"/>
                        </a:lnSpc>
                        <a:spcBef>
                          <a:spcPts val="0"/>
                        </a:spcBef>
                        <a:spcAft>
                          <a:spcPts val="0"/>
                        </a:spcAft>
                      </a:pPr>
                      <a:r>
                        <a:rPr lang="en-GB" sz="2400" dirty="0" smtClean="0">
                          <a:effectLst/>
                        </a:rPr>
                        <a:t>CC mainstreaming </a:t>
                      </a:r>
                      <a:r>
                        <a:rPr lang="en-GB" sz="2400" dirty="0">
                          <a:effectLst/>
                        </a:rPr>
                        <a:t>in emergency response programs</a:t>
                      </a:r>
                      <a:endParaRPr lang="en-US" sz="2400" dirty="0">
                        <a:effectLst/>
                        <a:latin typeface="Calibri"/>
                        <a:ea typeface="SimSun"/>
                        <a:cs typeface="Arial"/>
                      </a:endParaRPr>
                    </a:p>
                  </a:txBody>
                  <a:tcPr marL="68580" marR="68580" marT="0" marB="0"/>
                </a:tc>
                <a:tc>
                  <a:txBody>
                    <a:bodyPr/>
                    <a:lstStyle/>
                    <a:p>
                      <a:pPr marL="0" marR="0">
                        <a:lnSpc>
                          <a:spcPct val="115000"/>
                        </a:lnSpc>
                        <a:spcBef>
                          <a:spcPts val="0"/>
                        </a:spcBef>
                        <a:spcAft>
                          <a:spcPts val="0"/>
                        </a:spcAft>
                      </a:pPr>
                      <a:r>
                        <a:rPr lang="en-GB" sz="2000" dirty="0">
                          <a:effectLst/>
                        </a:rPr>
                        <a:t>Malawi (A); Peru (A,D); St. Lucia (A); Philippines (A); Bangladesh (D); Bolivia (D); Philippines (A,D)</a:t>
                      </a:r>
                      <a:endParaRPr lang="en-US" sz="2000" dirty="0">
                        <a:effectLst/>
                        <a:latin typeface="Calibri"/>
                        <a:ea typeface="SimSun"/>
                        <a:cs typeface="Arial"/>
                      </a:endParaRPr>
                    </a:p>
                  </a:txBody>
                  <a:tcPr marL="68580" marR="68580" marT="0" marB="0"/>
                </a:tc>
              </a:tr>
              <a:tr h="1345023">
                <a:tc>
                  <a:txBody>
                    <a:bodyPr/>
                    <a:lstStyle/>
                    <a:p>
                      <a:pPr marL="0" marR="0">
                        <a:lnSpc>
                          <a:spcPct val="115000"/>
                        </a:lnSpc>
                        <a:spcBef>
                          <a:spcPts val="0"/>
                        </a:spcBef>
                        <a:spcAft>
                          <a:spcPts val="0"/>
                        </a:spcAft>
                      </a:pPr>
                      <a:r>
                        <a:rPr lang="en-GB" sz="2400" dirty="0" smtClean="0">
                          <a:effectLst/>
                        </a:rPr>
                        <a:t>models</a:t>
                      </a:r>
                      <a:r>
                        <a:rPr lang="en-GB" sz="2400" dirty="0">
                          <a:effectLst/>
                        </a:rPr>
                        <a:t>, tools and data for climate-impact risk </a:t>
                      </a:r>
                      <a:r>
                        <a:rPr lang="en-GB" sz="2400" dirty="0" smtClean="0">
                          <a:effectLst/>
                        </a:rPr>
                        <a:t>assessment</a:t>
                      </a:r>
                      <a:endParaRPr lang="en-US" sz="2400" dirty="0">
                        <a:effectLst/>
                        <a:latin typeface="Calibri"/>
                        <a:ea typeface="SimSun"/>
                        <a:cs typeface="Arial"/>
                      </a:endParaRPr>
                    </a:p>
                  </a:txBody>
                  <a:tcPr marL="68580" marR="68580" marT="0" marB="0"/>
                </a:tc>
                <a:tc>
                  <a:txBody>
                    <a:bodyPr/>
                    <a:lstStyle/>
                    <a:p>
                      <a:pPr marL="0" marR="0">
                        <a:lnSpc>
                          <a:spcPct val="115000"/>
                        </a:lnSpc>
                        <a:spcBef>
                          <a:spcPts val="0"/>
                        </a:spcBef>
                        <a:spcAft>
                          <a:spcPts val="0"/>
                        </a:spcAft>
                      </a:pPr>
                      <a:r>
                        <a:rPr lang="en-GB" sz="2000" dirty="0">
                          <a:effectLst/>
                        </a:rPr>
                        <a:t>Kenya (A,D); Malawi (A); Peru (A); Vietnam (f); Zambia (A); Bangladesh (</a:t>
                      </a:r>
                      <a:r>
                        <a:rPr lang="en-GB" sz="2000" dirty="0" err="1">
                          <a:effectLst/>
                        </a:rPr>
                        <a:t>D,f</a:t>
                      </a:r>
                      <a:r>
                        <a:rPr lang="en-GB" sz="2000" dirty="0">
                          <a:effectLst/>
                        </a:rPr>
                        <a:t>); Morocco (A,W,F); Philippines (A); Vietnam (f); Vanuatu (f)</a:t>
                      </a:r>
                      <a:endParaRPr lang="en-US" sz="2000" dirty="0">
                        <a:effectLst/>
                        <a:latin typeface="Calibri"/>
                        <a:ea typeface="SimSun"/>
                        <a:cs typeface="Arial"/>
                      </a:endParaRPr>
                    </a:p>
                  </a:txBody>
                  <a:tcPr marL="68580" marR="68580" marT="0" marB="0"/>
                </a:tc>
              </a:tr>
            </a:tbl>
          </a:graphicData>
        </a:graphic>
      </p:graphicFrame>
    </p:spTree>
    <p:extLst>
      <p:ext uri="{BB962C8B-B14F-4D97-AF65-F5344CB8AC3E}">
        <p14:creationId xmlns:p14="http://schemas.microsoft.com/office/powerpoint/2010/main" val="348092630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bg1"/>
                </a:solidFill>
              </a:rPr>
              <a:t>Areas for improvement</a:t>
            </a:r>
            <a:endParaRPr lang="en-US" dirty="0">
              <a:solidFill>
                <a:schemeClr val="bg1"/>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4099224455"/>
              </p:ext>
            </p:extLst>
          </p:nvPr>
        </p:nvGraphicFramePr>
        <p:xfrm>
          <a:off x="228600" y="1295400"/>
          <a:ext cx="8534400" cy="4648199"/>
        </p:xfrm>
        <a:graphic>
          <a:graphicData uri="http://schemas.openxmlformats.org/drawingml/2006/table">
            <a:tbl>
              <a:tblPr firstRow="1" firstCol="1" bandRow="1">
                <a:tableStyleId>{9DCAF9ED-07DC-4A11-8D7F-57B35C25682E}</a:tableStyleId>
              </a:tblPr>
              <a:tblGrid>
                <a:gridCol w="4067326"/>
                <a:gridCol w="4467074"/>
              </a:tblGrid>
              <a:tr h="727615">
                <a:tc>
                  <a:txBody>
                    <a:bodyPr/>
                    <a:lstStyle/>
                    <a:p>
                      <a:pPr marL="0" marR="0" algn="ctr">
                        <a:lnSpc>
                          <a:spcPct val="115000"/>
                        </a:lnSpc>
                        <a:spcBef>
                          <a:spcPts val="0"/>
                        </a:spcBef>
                        <a:spcAft>
                          <a:spcPts val="0"/>
                        </a:spcAft>
                      </a:pPr>
                      <a:r>
                        <a:rPr lang="en-GB" sz="2800" dirty="0" smtClean="0">
                          <a:effectLst/>
                        </a:rPr>
                        <a:t>Contribution Area</a:t>
                      </a:r>
                      <a:endParaRPr lang="en-US" sz="2800" dirty="0">
                        <a:effectLst/>
                        <a:latin typeface="Calibri"/>
                        <a:ea typeface="SimSun"/>
                        <a:cs typeface="Arial"/>
                      </a:endParaRPr>
                    </a:p>
                  </a:txBody>
                  <a:tcPr marL="68580" marR="68580" marT="0" marB="0" anchor="ctr"/>
                </a:tc>
                <a:tc>
                  <a:txBody>
                    <a:bodyPr/>
                    <a:lstStyle/>
                    <a:p>
                      <a:pPr marL="0" marR="0" algn="ctr">
                        <a:lnSpc>
                          <a:spcPct val="115000"/>
                        </a:lnSpc>
                        <a:spcBef>
                          <a:spcPts val="0"/>
                        </a:spcBef>
                        <a:spcAft>
                          <a:spcPts val="0"/>
                        </a:spcAft>
                      </a:pPr>
                      <a:r>
                        <a:rPr lang="en-GB" sz="2800" dirty="0" smtClean="0">
                          <a:effectLst/>
                        </a:rPr>
                        <a:t>Countries/Sectors</a:t>
                      </a:r>
                      <a:endParaRPr lang="en-US" sz="2800" dirty="0">
                        <a:effectLst/>
                        <a:latin typeface="Calibri"/>
                        <a:ea typeface="SimSun"/>
                        <a:cs typeface="Arial"/>
                      </a:endParaRPr>
                    </a:p>
                  </a:txBody>
                  <a:tcPr marL="68580" marR="68580" marT="0" marB="0" anchor="ctr"/>
                </a:tc>
              </a:tr>
              <a:tr h="1960292">
                <a:tc>
                  <a:txBody>
                    <a:bodyPr/>
                    <a:lstStyle/>
                    <a:p>
                      <a:pPr marL="0" marR="0">
                        <a:lnSpc>
                          <a:spcPct val="115000"/>
                        </a:lnSpc>
                        <a:spcBef>
                          <a:spcPts val="0"/>
                        </a:spcBef>
                        <a:spcAft>
                          <a:spcPts val="0"/>
                        </a:spcAft>
                      </a:pPr>
                      <a:r>
                        <a:rPr lang="en-GB" sz="2400" dirty="0" smtClean="0">
                          <a:effectLst/>
                        </a:rPr>
                        <a:t>collaboration </a:t>
                      </a:r>
                      <a:r>
                        <a:rPr lang="en-GB" sz="2400" dirty="0">
                          <a:effectLst/>
                        </a:rPr>
                        <a:t>and partnership with the private </a:t>
                      </a:r>
                      <a:r>
                        <a:rPr lang="en-GB" sz="2400" dirty="0" smtClean="0">
                          <a:effectLst/>
                        </a:rPr>
                        <a:t>sector</a:t>
                      </a:r>
                      <a:endParaRPr lang="en-US" sz="2400" dirty="0">
                        <a:effectLst/>
                        <a:latin typeface="Calibri"/>
                        <a:ea typeface="SimSun"/>
                        <a:cs typeface="Arial"/>
                      </a:endParaRPr>
                    </a:p>
                  </a:txBody>
                  <a:tcPr marL="68580" marR="68580" marT="0" marB="0"/>
                </a:tc>
                <a:tc>
                  <a:txBody>
                    <a:bodyPr/>
                    <a:lstStyle/>
                    <a:p>
                      <a:pPr marL="0" marR="0">
                        <a:lnSpc>
                          <a:spcPct val="115000"/>
                        </a:lnSpc>
                        <a:spcBef>
                          <a:spcPts val="0"/>
                        </a:spcBef>
                        <a:spcAft>
                          <a:spcPts val="0"/>
                        </a:spcAft>
                      </a:pPr>
                      <a:r>
                        <a:rPr lang="en-GB" sz="2400">
                          <a:effectLst/>
                        </a:rPr>
                        <a:t>Kenya (A); Zambia (A)</a:t>
                      </a:r>
                      <a:endParaRPr lang="en-US" sz="2400">
                        <a:effectLst/>
                        <a:latin typeface="Calibri"/>
                        <a:ea typeface="SimSun"/>
                        <a:cs typeface="Arial"/>
                      </a:endParaRPr>
                    </a:p>
                  </a:txBody>
                  <a:tcPr marL="68580" marR="68580" marT="0" marB="0"/>
                </a:tc>
              </a:tr>
              <a:tr h="1960292">
                <a:tc>
                  <a:txBody>
                    <a:bodyPr/>
                    <a:lstStyle/>
                    <a:p>
                      <a:pPr marL="0" marR="0">
                        <a:lnSpc>
                          <a:spcPct val="115000"/>
                        </a:lnSpc>
                        <a:spcBef>
                          <a:spcPts val="0"/>
                        </a:spcBef>
                        <a:spcAft>
                          <a:spcPts val="0"/>
                        </a:spcAft>
                      </a:pPr>
                      <a:r>
                        <a:rPr lang="en-GB" sz="2400" dirty="0" smtClean="0">
                          <a:effectLst/>
                        </a:rPr>
                        <a:t>linking </a:t>
                      </a:r>
                      <a:r>
                        <a:rPr lang="en-GB" sz="2400" dirty="0">
                          <a:effectLst/>
                        </a:rPr>
                        <a:t>farmers to </a:t>
                      </a:r>
                      <a:r>
                        <a:rPr lang="en-GB" sz="2400" dirty="0" smtClean="0">
                          <a:effectLst/>
                        </a:rPr>
                        <a:t>private sector and markets</a:t>
                      </a:r>
                      <a:endParaRPr lang="en-US" sz="2400" dirty="0">
                        <a:effectLst/>
                        <a:latin typeface="Calibri"/>
                        <a:ea typeface="SimSun"/>
                        <a:cs typeface="Arial"/>
                      </a:endParaRPr>
                    </a:p>
                  </a:txBody>
                  <a:tcPr marL="68580" marR="68580" marT="0" marB="0"/>
                </a:tc>
                <a:tc>
                  <a:txBody>
                    <a:bodyPr/>
                    <a:lstStyle/>
                    <a:p>
                      <a:pPr marL="0" marR="0">
                        <a:lnSpc>
                          <a:spcPct val="115000"/>
                        </a:lnSpc>
                        <a:spcBef>
                          <a:spcPts val="0"/>
                        </a:spcBef>
                        <a:spcAft>
                          <a:spcPts val="0"/>
                        </a:spcAft>
                      </a:pPr>
                      <a:r>
                        <a:rPr lang="en-GB" sz="2400" dirty="0">
                          <a:effectLst/>
                        </a:rPr>
                        <a:t>Kenya (A,L)</a:t>
                      </a:r>
                      <a:endParaRPr lang="en-US" sz="2400" dirty="0">
                        <a:effectLst/>
                        <a:latin typeface="Calibri"/>
                        <a:ea typeface="SimSun"/>
                        <a:cs typeface="Arial"/>
                      </a:endParaRPr>
                    </a:p>
                  </a:txBody>
                  <a:tcPr marL="68580" marR="68580" marT="0" marB="0"/>
                </a:tc>
              </a:tr>
            </a:tbl>
          </a:graphicData>
        </a:graphic>
      </p:graphicFrame>
    </p:spTree>
    <p:extLst>
      <p:ext uri="{BB962C8B-B14F-4D97-AF65-F5344CB8AC3E}">
        <p14:creationId xmlns:p14="http://schemas.microsoft.com/office/powerpoint/2010/main" val="411343177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normAutofit fontScale="90000"/>
          </a:bodyPr>
          <a:lstStyle/>
          <a:p>
            <a:r>
              <a:rPr lang="en-US" dirty="0" smtClean="0">
                <a:solidFill>
                  <a:schemeClr val="bg1"/>
                </a:solidFill>
              </a:rPr>
              <a:t>Added value of the contribution map</a:t>
            </a:r>
            <a:endParaRPr lang="en-US" dirty="0">
              <a:solidFill>
                <a:schemeClr val="bg1"/>
              </a:solidFill>
            </a:endParaRPr>
          </a:p>
        </p:txBody>
      </p:sp>
      <p:sp>
        <p:nvSpPr>
          <p:cNvPr id="3" name="TextBox 2"/>
          <p:cNvSpPr txBox="1"/>
          <p:nvPr/>
        </p:nvSpPr>
        <p:spPr>
          <a:xfrm>
            <a:off x="601643" y="1676400"/>
            <a:ext cx="7620000" cy="5262980"/>
          </a:xfrm>
          <a:prstGeom prst="rect">
            <a:avLst/>
          </a:prstGeom>
          <a:noFill/>
        </p:spPr>
        <p:txBody>
          <a:bodyPr wrap="square" rtlCol="0">
            <a:spAutoFit/>
          </a:bodyPr>
          <a:lstStyle/>
          <a:p>
            <a:pPr marL="457200" indent="-457200" algn="just">
              <a:buFont typeface="Arial"/>
              <a:buChar char="•"/>
            </a:pPr>
            <a:r>
              <a:rPr lang="en-US" sz="2800" dirty="0" smtClean="0"/>
              <a:t>Helps in identifying FAO’s main focus areas in its activities</a:t>
            </a:r>
          </a:p>
          <a:p>
            <a:pPr marL="285750" indent="-285750" algn="just">
              <a:buFont typeface="Arial" panose="020B0604020202020204" pitchFamily="34" charset="0"/>
              <a:buChar char="•"/>
            </a:pPr>
            <a:endParaRPr lang="en-US" sz="2800" dirty="0"/>
          </a:p>
          <a:p>
            <a:pPr marL="285750" indent="-285750" algn="just">
              <a:buFont typeface="Arial" panose="020B0604020202020204" pitchFamily="34" charset="0"/>
              <a:buChar char="•"/>
            </a:pPr>
            <a:r>
              <a:rPr lang="en-US" sz="2800" dirty="0" smtClean="0"/>
              <a:t>Helpful </a:t>
            </a:r>
            <a:r>
              <a:rPr lang="en-US" sz="2800" dirty="0"/>
              <a:t>in devising interview </a:t>
            </a:r>
            <a:r>
              <a:rPr lang="en-US" sz="2800" dirty="0" smtClean="0"/>
              <a:t>questions</a:t>
            </a:r>
            <a:endParaRPr lang="en-US" sz="2800" dirty="0"/>
          </a:p>
          <a:p>
            <a:pPr marL="285750" indent="-285750" algn="just">
              <a:buFont typeface="Arial" panose="020B0604020202020204" pitchFamily="34" charset="0"/>
              <a:buChar char="•"/>
            </a:pPr>
            <a:endParaRPr lang="en-US" sz="2800" b="1" dirty="0" smtClean="0"/>
          </a:p>
          <a:p>
            <a:pPr marL="285750" indent="-285750" algn="just">
              <a:buFont typeface="Arial" panose="020B0604020202020204" pitchFamily="34" charset="0"/>
              <a:buChar char="•"/>
            </a:pPr>
            <a:r>
              <a:rPr lang="en-US" sz="2800" b="1" dirty="0" smtClean="0"/>
              <a:t>Supports </a:t>
            </a:r>
            <a:r>
              <a:rPr lang="en-US" sz="2800" b="1" dirty="0"/>
              <a:t>the conclusions of the evaluation </a:t>
            </a:r>
            <a:endParaRPr lang="en-US" sz="2800" b="1" dirty="0" smtClean="0"/>
          </a:p>
          <a:p>
            <a:pPr marL="285750" indent="-285750" algn="just">
              <a:buFont typeface="Arial" panose="020B0604020202020204" pitchFamily="34" charset="0"/>
              <a:buChar char="•"/>
            </a:pPr>
            <a:endParaRPr lang="en-US" sz="2800" dirty="0"/>
          </a:p>
          <a:p>
            <a:pPr marL="742950" lvl="1" indent="-285750" algn="just">
              <a:buFont typeface="Wingdings" panose="05000000000000000000" pitchFamily="2" charset="2"/>
              <a:buChar char="Ø"/>
            </a:pPr>
            <a:r>
              <a:rPr lang="en-US" sz="2800" dirty="0"/>
              <a:t>Valuable exercise for validating findings (</a:t>
            </a:r>
            <a:r>
              <a:rPr lang="en-US" sz="2800" i="1" dirty="0"/>
              <a:t>particularly for comparative advantage</a:t>
            </a:r>
            <a:r>
              <a:rPr lang="en-US" sz="2800" dirty="0" smtClean="0"/>
              <a:t>)</a:t>
            </a:r>
          </a:p>
          <a:p>
            <a:pPr lvl="1" algn="just"/>
            <a:endParaRPr lang="en-US" sz="2800" dirty="0" smtClean="0"/>
          </a:p>
          <a:p>
            <a:pPr marL="285750" indent="-285750" algn="just">
              <a:buFont typeface="Arial" panose="020B0604020202020204" pitchFamily="34" charset="0"/>
              <a:buChar char="•"/>
            </a:pPr>
            <a:endParaRPr lang="en-US" sz="2800" dirty="0"/>
          </a:p>
          <a:p>
            <a:pPr marL="742950" lvl="1" indent="-285750" algn="just">
              <a:buFont typeface="Wingdings" panose="05000000000000000000" pitchFamily="2" charset="2"/>
              <a:buChar char="Ø"/>
            </a:pPr>
            <a:endParaRPr lang="en-US" sz="2800" dirty="0" smtClean="0"/>
          </a:p>
        </p:txBody>
      </p:sp>
    </p:spTree>
    <p:extLst>
      <p:ext uri="{BB962C8B-B14F-4D97-AF65-F5344CB8AC3E}">
        <p14:creationId xmlns:p14="http://schemas.microsoft.com/office/powerpoint/2010/main" val="128551633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par>
                                <p:cTn id="18" presetID="2" presetClass="entr" presetSubtype="4" fill="hold" nodeType="withEffect">
                                  <p:stCondLst>
                                    <p:cond delay="0"/>
                                  </p:stCondLst>
                                  <p:childTnLst>
                                    <p:set>
                                      <p:cBhvr>
                                        <p:cTn id="19" dur="1" fill="hold">
                                          <p:stCondLst>
                                            <p:cond delay="0"/>
                                          </p:stCondLst>
                                        </p:cTn>
                                        <p:tgtEl>
                                          <p:spTgt spid="3">
                                            <p:txEl>
                                              <p:pRg st="6" end="6"/>
                                            </p:txEl>
                                          </p:spTgt>
                                        </p:tgtEl>
                                        <p:attrNameLst>
                                          <p:attrName>style.visibility</p:attrName>
                                        </p:attrNameLst>
                                      </p:cBhvr>
                                      <p:to>
                                        <p:strVal val="visible"/>
                                      </p:to>
                                    </p:set>
                                    <p:anim calcmode="lin" valueType="num">
                                      <p:cBhvr additive="base">
                                        <p:cTn id="20"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BEBA8EAE-BF5A-486C-A8C5-ECC9F3942E4B}">
                <a14:imgProps xmlns:a14="http://schemas.microsoft.com/office/drawing/2010/main">
                  <a14:imgLayer r:embed="rId4">
                    <a14:imgEffect>
                      <a14:brightnessContrast bright="40000"/>
                    </a14:imgEffect>
                  </a14:imgLayer>
                </a14:imgProps>
              </a:ext>
              <a:ext uri="{28A0092B-C50C-407E-A947-70E740481C1C}">
                <a14:useLocalDpi xmlns:a14="http://schemas.microsoft.com/office/drawing/2010/main" val="0"/>
              </a:ext>
            </a:extLst>
          </a:blip>
          <a:stretch>
            <a:fillRect/>
          </a:stretch>
        </p:blipFill>
        <p:spPr>
          <a:xfrm>
            <a:off x="5486400" y="1371600"/>
            <a:ext cx="2650976" cy="2650976"/>
          </a:xfrm>
          <a:prstGeom prst="ellipse">
            <a:avLst/>
          </a:prstGeom>
          <a:ln>
            <a:noFill/>
          </a:ln>
          <a:effectLst>
            <a:softEdge rad="112500"/>
          </a:effectLst>
        </p:spPr>
      </p:pic>
      <p:sp>
        <p:nvSpPr>
          <p:cNvPr id="2" name="Title 1"/>
          <p:cNvSpPr>
            <a:spLocks noGrp="1"/>
          </p:cNvSpPr>
          <p:nvPr>
            <p:ph type="title"/>
          </p:nvPr>
        </p:nvSpPr>
        <p:spPr>
          <a:xfrm>
            <a:off x="457200" y="274638"/>
            <a:ext cx="8229600" cy="1143000"/>
          </a:xfrm>
        </p:spPr>
        <p:txBody>
          <a:bodyPr>
            <a:normAutofit fontScale="90000"/>
          </a:bodyPr>
          <a:lstStyle/>
          <a:p>
            <a:r>
              <a:rPr lang="en-US" dirty="0" smtClean="0">
                <a:solidFill>
                  <a:schemeClr val="bg1"/>
                </a:solidFill>
              </a:rPr>
              <a:t>Overview of FAO’s Climate Change Evaluation</a:t>
            </a:r>
            <a:endParaRPr lang="en-US" dirty="0">
              <a:solidFill>
                <a:schemeClr val="bg1"/>
              </a:solidFill>
            </a:endParaRPr>
          </a:p>
        </p:txBody>
      </p:sp>
      <p:sp>
        <p:nvSpPr>
          <p:cNvPr id="3" name="TextBox 2"/>
          <p:cNvSpPr txBox="1"/>
          <p:nvPr/>
        </p:nvSpPr>
        <p:spPr>
          <a:xfrm>
            <a:off x="665551" y="1905000"/>
            <a:ext cx="5278049" cy="1815882"/>
          </a:xfrm>
          <a:prstGeom prst="rect">
            <a:avLst/>
          </a:prstGeom>
          <a:noFill/>
        </p:spPr>
        <p:txBody>
          <a:bodyPr wrap="square" rtlCol="0">
            <a:spAutoFit/>
          </a:bodyPr>
          <a:lstStyle/>
          <a:p>
            <a:pPr marL="285750" indent="-285750">
              <a:buFont typeface="Arial" panose="020B0604020202020204" pitchFamily="34" charset="0"/>
              <a:buChar char="•"/>
            </a:pPr>
            <a:r>
              <a:rPr lang="en-US" sz="2800" dirty="0" smtClean="0"/>
              <a:t>Global in scope </a:t>
            </a:r>
          </a:p>
          <a:p>
            <a:pPr marL="285750" indent="-285750">
              <a:buFont typeface="Arial" panose="020B0604020202020204" pitchFamily="34" charset="0"/>
              <a:buChar char="•"/>
            </a:pPr>
            <a:r>
              <a:rPr lang="en-US" sz="2800" dirty="0" smtClean="0"/>
              <a:t>FAO Climate Change activities 2008-2014</a:t>
            </a:r>
          </a:p>
          <a:p>
            <a:pPr marL="285750" indent="-285750">
              <a:buFont typeface="Arial" panose="020B0604020202020204" pitchFamily="34" charset="0"/>
              <a:buChar char="•"/>
            </a:pPr>
            <a:r>
              <a:rPr lang="en-US" sz="2800" dirty="0" smtClean="0"/>
              <a:t>Across all sectors </a:t>
            </a:r>
            <a:endParaRPr lang="en-US" sz="2800" dirty="0"/>
          </a:p>
        </p:txBody>
      </p:sp>
      <p:sp>
        <p:nvSpPr>
          <p:cNvPr id="4" name="Rectangle 3"/>
          <p:cNvSpPr/>
          <p:nvPr/>
        </p:nvSpPr>
        <p:spPr>
          <a:xfrm>
            <a:off x="871415" y="4019804"/>
            <a:ext cx="7086600" cy="2189906"/>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3"/>
          <p:cNvSpPr>
            <a:spLocks noGrp="1"/>
          </p:cNvSpPr>
          <p:nvPr>
            <p:ph type="ftr" sz="quarter" idx="11"/>
          </p:nvPr>
        </p:nvSpPr>
        <p:spPr>
          <a:xfrm>
            <a:off x="665825" y="6356350"/>
            <a:ext cx="7661429" cy="365125"/>
          </a:xfrm>
          <a:solidFill>
            <a:srgbClr val="326A98"/>
          </a:solidFill>
          <a:ln w="22225" cap="rnd">
            <a:solidFill>
              <a:schemeClr val="tx2">
                <a:lumMod val="75000"/>
              </a:schemeClr>
            </a:solidFill>
          </a:ln>
        </p:spPr>
        <p:txBody>
          <a:bodyPr/>
          <a:lstStyle/>
          <a:p>
            <a:r>
              <a:rPr lang="en-US" sz="1400" b="1" dirty="0" smtClean="0">
                <a:solidFill>
                  <a:schemeClr val="bg1"/>
                </a:solidFill>
                <a:latin typeface="Candara" pitchFamily="34" charset="0"/>
                <a:cs typeface="Times New Roman" pitchFamily="18" charset="0"/>
              </a:rPr>
              <a:t>FAO Office of Evaluation</a:t>
            </a:r>
            <a:endParaRPr lang="en-US" sz="1400" b="1" dirty="0">
              <a:solidFill>
                <a:schemeClr val="bg1"/>
              </a:solidFill>
              <a:latin typeface="Candara" pitchFamily="34" charset="0"/>
              <a:cs typeface="Times New Roman" pitchFamily="18" charset="0"/>
            </a:endParaRPr>
          </a:p>
        </p:txBody>
      </p:sp>
      <p:sp>
        <p:nvSpPr>
          <p:cNvPr id="7" name="TextBox 6"/>
          <p:cNvSpPr txBox="1"/>
          <p:nvPr/>
        </p:nvSpPr>
        <p:spPr>
          <a:xfrm>
            <a:off x="665551" y="4019804"/>
            <a:ext cx="7498329" cy="2677656"/>
          </a:xfrm>
          <a:prstGeom prst="rect">
            <a:avLst/>
          </a:prstGeom>
          <a:noFill/>
        </p:spPr>
        <p:txBody>
          <a:bodyPr wrap="square" rtlCol="0">
            <a:spAutoFit/>
          </a:bodyPr>
          <a:lstStyle/>
          <a:p>
            <a:pPr marL="285750" indent="-285750">
              <a:buFont typeface="Arial" panose="020B0604020202020204" pitchFamily="34" charset="0"/>
              <a:buChar char="•"/>
            </a:pPr>
            <a:r>
              <a:rPr lang="en-US" sz="2800" dirty="0"/>
              <a:t>Identifying FAO’s comparative advantage in Climate Change Adaptation and Mitigation (CCAM)</a:t>
            </a:r>
          </a:p>
          <a:p>
            <a:pPr marL="285750" indent="-285750">
              <a:buFont typeface="Arial" panose="020B0604020202020204" pitchFamily="34" charset="0"/>
              <a:buChar char="•"/>
            </a:pPr>
            <a:r>
              <a:rPr lang="en-US" sz="2800" dirty="0"/>
              <a:t>Cross-Cutting focus on FAO’s Country-level contributions to CCAM</a:t>
            </a:r>
          </a:p>
          <a:p>
            <a:endParaRPr lang="en-US" sz="2800" dirty="0"/>
          </a:p>
        </p:txBody>
      </p:sp>
    </p:spTree>
    <p:extLst>
      <p:ext uri="{BB962C8B-B14F-4D97-AF65-F5344CB8AC3E}">
        <p14:creationId xmlns:p14="http://schemas.microsoft.com/office/powerpoint/2010/main" val="143718912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21" presetClass="entr" presetSubtype="1" fill="hold" nodeType="withEffect">
                                  <p:stCondLst>
                                    <p:cond delay="0"/>
                                  </p:stCondLst>
                                  <p:childTnLst>
                                    <p:set>
                                      <p:cBhvr>
                                        <p:cTn id="8" dur="1" fill="hold">
                                          <p:stCondLst>
                                            <p:cond delay="0"/>
                                          </p:stCondLst>
                                        </p:cTn>
                                        <p:tgtEl>
                                          <p:spTgt spid="6"/>
                                        </p:tgtEl>
                                        <p:attrNameLst>
                                          <p:attrName>style.visibility</p:attrName>
                                        </p:attrNameLst>
                                      </p:cBhvr>
                                      <p:to>
                                        <p:strVal val="visible"/>
                                      </p:to>
                                    </p:set>
                                    <p:animEffect transition="in" filter="wheel(1)">
                                      <p:cBhvr>
                                        <p:cTn id="9" dur="20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7">
                                            <p:txEl>
                                              <p:pRg st="0" end="0"/>
                                            </p:txEl>
                                          </p:spTgt>
                                        </p:tgtEl>
                                        <p:attrNameLst>
                                          <p:attrName>style.visibility</p:attrName>
                                        </p:attrNameLst>
                                      </p:cBhvr>
                                      <p:to>
                                        <p:strVal val="visible"/>
                                      </p:to>
                                    </p:set>
                                    <p:animEffect transition="in" filter="fade">
                                      <p:cBhvr>
                                        <p:cTn id="20" dur="500"/>
                                        <p:tgtEl>
                                          <p:spTgt spid="7">
                                            <p:txEl>
                                              <p:pRg st="0" end="0"/>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7">
                                            <p:txEl>
                                              <p:pRg st="1" end="1"/>
                                            </p:txEl>
                                          </p:spTgt>
                                        </p:tgtEl>
                                        <p:attrNameLst>
                                          <p:attrName>style.visibility</p:attrName>
                                        </p:attrNameLst>
                                      </p:cBhvr>
                                      <p:to>
                                        <p:strVal val="visible"/>
                                      </p:to>
                                    </p:set>
                                    <p:animEffect transition="in" filter="fade">
                                      <p:cBhvr>
                                        <p:cTn id="23" dur="500"/>
                                        <p:tgtEl>
                                          <p:spTgt spid="7">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wipe(down)">
                                      <p:cBhvr>
                                        <p:cTn id="2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dirty="0" smtClean="0">
                <a:solidFill>
                  <a:schemeClr val="bg1"/>
                </a:solidFill>
              </a:rPr>
              <a:t>Some shortcomings</a:t>
            </a:r>
            <a:endParaRPr lang="en-US" dirty="0">
              <a:solidFill>
                <a:schemeClr val="bg1"/>
              </a:solidFill>
            </a:endParaRPr>
          </a:p>
        </p:txBody>
      </p:sp>
      <p:sp>
        <p:nvSpPr>
          <p:cNvPr id="3" name="TextBox 2"/>
          <p:cNvSpPr txBox="1"/>
          <p:nvPr/>
        </p:nvSpPr>
        <p:spPr>
          <a:xfrm>
            <a:off x="381000" y="1745974"/>
            <a:ext cx="8458200" cy="4401205"/>
          </a:xfrm>
          <a:prstGeom prst="rect">
            <a:avLst/>
          </a:prstGeom>
          <a:noFill/>
        </p:spPr>
        <p:txBody>
          <a:bodyPr wrap="square" rtlCol="0">
            <a:spAutoFit/>
          </a:bodyPr>
          <a:lstStyle/>
          <a:p>
            <a:pPr marL="285750" indent="-285750">
              <a:buFont typeface="Arial" panose="020B0604020202020204" pitchFamily="34" charset="0"/>
              <a:buChar char="•"/>
            </a:pPr>
            <a:r>
              <a:rPr lang="en-US" sz="2800" dirty="0" smtClean="0"/>
              <a:t>Use of the map evolved throughout the evaluation</a:t>
            </a:r>
          </a:p>
          <a:p>
            <a:pPr marL="742950" lvl="1" indent="-285750">
              <a:buFont typeface="Wingdings" panose="05000000000000000000" pitchFamily="2" charset="2"/>
              <a:buChar char="Ø"/>
            </a:pPr>
            <a:r>
              <a:rPr lang="en-US" sz="2800" dirty="0" smtClean="0"/>
              <a:t>Map was not a Theory of Change in the traditional sense</a:t>
            </a:r>
          </a:p>
          <a:p>
            <a:pPr marL="742950" lvl="1" indent="-285750">
              <a:buFont typeface="Wingdings" panose="05000000000000000000" pitchFamily="2" charset="2"/>
              <a:buChar char="Ø"/>
            </a:pPr>
            <a:endParaRPr lang="en-US" sz="2800" dirty="0" smtClean="0"/>
          </a:p>
          <a:p>
            <a:pPr marL="285750" indent="-285750">
              <a:buFont typeface="Arial" panose="020B0604020202020204" pitchFamily="34" charset="0"/>
              <a:buChar char="•"/>
            </a:pPr>
            <a:r>
              <a:rPr lang="en-US" sz="2800" dirty="0" smtClean="0"/>
              <a:t>Difficult to apply the tool at global level</a:t>
            </a:r>
          </a:p>
          <a:p>
            <a:pPr marL="285750" indent="-285750">
              <a:buFont typeface="Arial" panose="020B0604020202020204" pitchFamily="34" charset="0"/>
              <a:buChar char="•"/>
            </a:pPr>
            <a:endParaRPr lang="en-US" sz="2800" dirty="0" smtClean="0"/>
          </a:p>
          <a:p>
            <a:pPr marL="285750" indent="-285750">
              <a:buFont typeface="Arial" panose="020B0604020202020204" pitchFamily="34" charset="0"/>
              <a:buChar char="•"/>
            </a:pPr>
            <a:r>
              <a:rPr lang="en-US" sz="2800" dirty="0" smtClean="0"/>
              <a:t>Not intended to be a checklist</a:t>
            </a:r>
          </a:p>
          <a:p>
            <a:pPr marL="285750" indent="-285750">
              <a:buFont typeface="Arial" panose="020B0604020202020204" pitchFamily="34" charset="0"/>
              <a:buChar char="•"/>
            </a:pPr>
            <a:endParaRPr lang="en-US" sz="2800" dirty="0" smtClean="0"/>
          </a:p>
          <a:p>
            <a:pPr marL="285750" indent="-285750">
              <a:buFont typeface="Arial" panose="020B0604020202020204" pitchFamily="34" charset="0"/>
              <a:buChar char="•"/>
            </a:pPr>
            <a:r>
              <a:rPr lang="en-US" sz="2800" dirty="0" smtClean="0"/>
              <a:t>Not a qualitative or substantive measure of FAO’s contribution</a:t>
            </a:r>
            <a:endParaRPr lang="en-US" sz="2800" dirty="0"/>
          </a:p>
        </p:txBody>
      </p:sp>
    </p:spTree>
    <p:extLst>
      <p:ext uri="{BB962C8B-B14F-4D97-AF65-F5344CB8AC3E}">
        <p14:creationId xmlns:p14="http://schemas.microsoft.com/office/powerpoint/2010/main" val="387897598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fade">
                                      <p:cBhvr>
                                        <p:cTn id="2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5834" y="2819400"/>
            <a:ext cx="5428939" cy="2519847"/>
          </a:xfrm>
          <a:prstGeom prst="rect">
            <a:avLst/>
          </a:prstGeom>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43200" y="3402496"/>
            <a:ext cx="4219160" cy="2814971"/>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47883" y="3586985"/>
            <a:ext cx="2495753" cy="1597282"/>
          </a:xfrm>
          <a:prstGeom prst="rect">
            <a:avLst/>
          </a:prstGeom>
        </p:spPr>
      </p:pic>
      <p:sp>
        <p:nvSpPr>
          <p:cNvPr id="12" name="Rectangle 11"/>
          <p:cNvSpPr/>
          <p:nvPr/>
        </p:nvSpPr>
        <p:spPr>
          <a:xfrm>
            <a:off x="0" y="2667000"/>
            <a:ext cx="9310480" cy="3657599"/>
          </a:xfrm>
          <a:prstGeom prst="rect">
            <a:avLst/>
          </a:prstGeom>
          <a:solidFill>
            <a:schemeClr val="bg1">
              <a:alpha val="8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533400" y="1752600"/>
            <a:ext cx="8153400" cy="4247317"/>
          </a:xfrm>
          <a:prstGeom prst="rect">
            <a:avLst/>
          </a:prstGeom>
          <a:noFill/>
        </p:spPr>
        <p:txBody>
          <a:bodyPr wrap="square" rtlCol="0">
            <a:spAutoFit/>
          </a:bodyPr>
          <a:lstStyle/>
          <a:p>
            <a:pPr marL="285750" indent="-285750">
              <a:buFont typeface="Arial" panose="020B0604020202020204" pitchFamily="34" charset="0"/>
              <a:buChar char="•"/>
            </a:pPr>
            <a:r>
              <a:rPr lang="en-US" sz="2800" dirty="0" smtClean="0"/>
              <a:t>Can be adapted for different contexts </a:t>
            </a:r>
            <a:endParaRPr lang="en-US" sz="2800" dirty="0"/>
          </a:p>
          <a:p>
            <a:pPr marL="1371600" lvl="2" indent="-457200">
              <a:buFont typeface="Wingdings" panose="05000000000000000000" pitchFamily="2" charset="2"/>
              <a:buChar char="Ø"/>
            </a:pPr>
            <a:r>
              <a:rPr lang="en-US" sz="2800" dirty="0" smtClean="0"/>
              <a:t>country-specific conditions</a:t>
            </a:r>
          </a:p>
          <a:p>
            <a:pPr marL="285750" indent="-285750">
              <a:buFont typeface="Arial" panose="020B0604020202020204" pitchFamily="34" charset="0"/>
              <a:buChar char="•"/>
            </a:pPr>
            <a:endParaRPr lang="en-US" sz="2800" dirty="0" smtClean="0"/>
          </a:p>
          <a:p>
            <a:pPr marL="285750" indent="-285750">
              <a:buFont typeface="Arial" panose="020B0604020202020204" pitchFamily="34" charset="0"/>
              <a:buChar char="•"/>
            </a:pPr>
            <a:r>
              <a:rPr lang="en-US" sz="2800" dirty="0" smtClean="0"/>
              <a:t>Useful for applying ‘external lens’ to the evaluation</a:t>
            </a:r>
          </a:p>
          <a:p>
            <a:pPr marL="285750" indent="-285750">
              <a:buFont typeface="Arial" panose="020B0604020202020204" pitchFamily="34" charset="0"/>
              <a:buChar char="•"/>
            </a:pPr>
            <a:endParaRPr lang="en-US" sz="2800" dirty="0" smtClean="0"/>
          </a:p>
          <a:p>
            <a:pPr marL="285750" indent="-285750">
              <a:buFont typeface="Arial" panose="020B0604020202020204" pitchFamily="34" charset="0"/>
              <a:buChar char="•"/>
            </a:pPr>
            <a:r>
              <a:rPr lang="en-US" sz="2800" dirty="0" smtClean="0"/>
              <a:t>Useful for building composite coherent narrative</a:t>
            </a:r>
          </a:p>
          <a:p>
            <a:pPr marL="285750" indent="-285750">
              <a:buFont typeface="Arial" panose="020B0604020202020204" pitchFamily="34" charset="0"/>
              <a:buChar char="•"/>
            </a:pPr>
            <a:endParaRPr lang="en-US" sz="2800" dirty="0" smtClean="0"/>
          </a:p>
          <a:p>
            <a:pPr marL="285750" indent="-285750">
              <a:buFont typeface="Arial" panose="020B0604020202020204" pitchFamily="34" charset="0"/>
              <a:buChar char="•"/>
            </a:pPr>
            <a:r>
              <a:rPr lang="en-US" sz="2800" dirty="0" smtClean="0"/>
              <a:t>Useful for triangulating findings of evaluation country reports</a:t>
            </a:r>
            <a:endParaRPr lang="en-US" sz="2800" dirty="0"/>
          </a:p>
          <a:p>
            <a:pPr marL="285750" indent="-285750">
              <a:buFont typeface="Arial" panose="020B0604020202020204" pitchFamily="34" charset="0"/>
              <a:buChar char="•"/>
            </a:pPr>
            <a:endParaRPr lang="en-US" dirty="0"/>
          </a:p>
        </p:txBody>
      </p:sp>
      <p:sp>
        <p:nvSpPr>
          <p:cNvPr id="2" name="Title 1"/>
          <p:cNvSpPr>
            <a:spLocks noGrp="1"/>
          </p:cNvSpPr>
          <p:nvPr>
            <p:ph type="title"/>
          </p:nvPr>
        </p:nvSpPr>
        <p:spPr>
          <a:xfrm>
            <a:off x="457200" y="274638"/>
            <a:ext cx="8229600" cy="1143000"/>
          </a:xfrm>
        </p:spPr>
        <p:txBody>
          <a:bodyPr>
            <a:normAutofit/>
          </a:bodyPr>
          <a:lstStyle/>
          <a:p>
            <a:r>
              <a:rPr lang="en-US" dirty="0" smtClean="0">
                <a:solidFill>
                  <a:schemeClr val="bg1"/>
                </a:solidFill>
              </a:rPr>
              <a:t>Usefulness for future evaluations? </a:t>
            </a:r>
            <a:endParaRPr lang="en-US" dirty="0">
              <a:solidFill>
                <a:schemeClr val="bg1"/>
              </a:solidFill>
            </a:endParaRPr>
          </a:p>
        </p:txBody>
      </p:sp>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490252" y="1524000"/>
            <a:ext cx="2057400" cy="1553337"/>
          </a:xfrm>
          <a:prstGeom prst="rect">
            <a:avLst/>
          </a:prstGeom>
        </p:spPr>
      </p:pic>
    </p:spTree>
    <p:extLst>
      <p:ext uri="{BB962C8B-B14F-4D97-AF65-F5344CB8AC3E}">
        <p14:creationId xmlns:p14="http://schemas.microsoft.com/office/powerpoint/2010/main" val="26300215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2" presetClass="entr" presetSubtype="4"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par>
                                <p:cTn id="23" presetID="10" presetClass="entr" presetSubtype="0"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500"/>
                                        <p:tgtEl>
                                          <p:spTgt spid="12"/>
                                        </p:tgtEl>
                                      </p:cBhvr>
                                    </p:animEffect>
                                  </p:childTnLst>
                                </p:cTn>
                              </p:par>
                              <p:par>
                                <p:cTn id="26" presetID="22" presetClass="entr" presetSubtype="4" fill="hold" nodeType="with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down)">
                                      <p:cBhvr>
                                        <p:cTn id="28" dur="500"/>
                                        <p:tgtEl>
                                          <p:spTgt spid="8"/>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3">
                                            <p:txEl>
                                              <p:pRg st="3" end="3"/>
                                            </p:txEl>
                                          </p:spTgt>
                                        </p:tgtEl>
                                        <p:attrNameLst>
                                          <p:attrName>style.visibility</p:attrName>
                                        </p:attrNameLst>
                                      </p:cBhvr>
                                      <p:to>
                                        <p:strVal val="visible"/>
                                      </p:to>
                                    </p:set>
                                    <p:anim calcmode="lin" valueType="num">
                                      <p:cBhvr additive="base">
                                        <p:cTn id="3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3">
                                            <p:txEl>
                                              <p:pRg st="5" end="5"/>
                                            </p:txEl>
                                          </p:spTgt>
                                        </p:tgtEl>
                                        <p:attrNameLst>
                                          <p:attrName>style.visibility</p:attrName>
                                        </p:attrNameLst>
                                      </p:cBhvr>
                                      <p:to>
                                        <p:strVal val="visible"/>
                                      </p:to>
                                    </p:set>
                                    <p:anim calcmode="lin" valueType="num">
                                      <p:cBhvr additive="base">
                                        <p:cTn id="3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3">
                                            <p:txEl>
                                              <p:pRg st="7" end="7"/>
                                            </p:txEl>
                                          </p:spTgt>
                                        </p:tgtEl>
                                        <p:attrNameLst>
                                          <p:attrName>style.visibility</p:attrName>
                                        </p:attrNameLst>
                                      </p:cBhvr>
                                      <p:to>
                                        <p:strVal val="visible"/>
                                      </p:to>
                                    </p:set>
                                    <p:anim calcmode="lin" valueType="num">
                                      <p:cBhvr additive="base">
                                        <p:cTn id="4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3826" y="-457200"/>
            <a:ext cx="8077200" cy="8077200"/>
          </a:xfrm>
          <a:prstGeom prst="rect">
            <a:avLst/>
          </a:prstGeom>
        </p:spPr>
      </p:pic>
      <p:sp>
        <p:nvSpPr>
          <p:cNvPr id="3" name="Rectangle 2"/>
          <p:cNvSpPr/>
          <p:nvPr/>
        </p:nvSpPr>
        <p:spPr>
          <a:xfrm>
            <a:off x="0" y="-152400"/>
            <a:ext cx="9144000" cy="7467600"/>
          </a:xfrm>
          <a:prstGeom prst="rect">
            <a:avLst/>
          </a:prstGeom>
          <a:solidFill>
            <a:schemeClr val="bg1">
              <a:alpha val="7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2"/>
                </a:solidFill>
              </a:rPr>
              <a:t>Highlights the </a:t>
            </a:r>
            <a:r>
              <a:rPr lang="en-US" sz="32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complexity</a:t>
            </a:r>
            <a:r>
              <a:rPr lang="en-US" sz="3200" dirty="0">
                <a:solidFill>
                  <a:schemeClr val="tx2"/>
                </a:solidFill>
              </a:rPr>
              <a:t> of evaluating Climate change adaptation and mitigation contributions from a </a:t>
            </a:r>
            <a:r>
              <a:rPr lang="en-US" sz="32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global </a:t>
            </a:r>
            <a:r>
              <a:rPr lang="en-US" sz="3200" dirty="0">
                <a:solidFill>
                  <a:schemeClr val="tx2"/>
                </a:solidFill>
              </a:rPr>
              <a:t>perspective</a:t>
            </a:r>
          </a:p>
        </p:txBody>
      </p:sp>
      <p:sp>
        <p:nvSpPr>
          <p:cNvPr id="2" name="Title 1"/>
          <p:cNvSpPr>
            <a:spLocks noGrp="1"/>
          </p:cNvSpPr>
          <p:nvPr>
            <p:ph type="title"/>
          </p:nvPr>
        </p:nvSpPr>
        <p:spPr/>
        <p:txBody>
          <a:bodyPr>
            <a:normAutofit fontScale="90000"/>
          </a:bodyPr>
          <a:lstStyle/>
          <a:p>
            <a:r>
              <a:rPr lang="en-US" dirty="0">
                <a:solidFill>
                  <a:schemeClr val="bg1"/>
                </a:solidFill>
              </a:rPr>
              <a:t>Usefulness for future evaluations? </a:t>
            </a:r>
            <a:endParaRPr lang="en-US" dirty="0"/>
          </a:p>
        </p:txBody>
      </p:sp>
    </p:spTree>
    <p:extLst>
      <p:ext uri="{BB962C8B-B14F-4D97-AF65-F5344CB8AC3E}">
        <p14:creationId xmlns:p14="http://schemas.microsoft.com/office/powerpoint/2010/main" val="1330640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8077200" cy="639762"/>
          </a:xfrm>
        </p:spPr>
        <p:txBody>
          <a:bodyPr>
            <a:normAutofit fontScale="90000"/>
          </a:bodyPr>
          <a:lstStyle/>
          <a:p>
            <a:r>
              <a:rPr lang="en-US" dirty="0" smtClean="0">
                <a:solidFill>
                  <a:schemeClr val="bg1"/>
                </a:solidFill>
              </a:rPr>
              <a:t>References</a:t>
            </a:r>
            <a:endParaRPr lang="en-US" dirty="0">
              <a:solidFill>
                <a:schemeClr val="bg1"/>
              </a:solidFill>
            </a:endParaRPr>
          </a:p>
        </p:txBody>
      </p:sp>
      <p:sp>
        <p:nvSpPr>
          <p:cNvPr id="3" name="TextBox 2"/>
          <p:cNvSpPr txBox="1"/>
          <p:nvPr/>
        </p:nvSpPr>
        <p:spPr>
          <a:xfrm>
            <a:off x="685800" y="1066800"/>
            <a:ext cx="7391399" cy="5262979"/>
          </a:xfrm>
          <a:prstGeom prst="rect">
            <a:avLst/>
          </a:prstGeom>
          <a:noFill/>
        </p:spPr>
        <p:txBody>
          <a:bodyPr wrap="square" rtlCol="0">
            <a:spAutoFit/>
          </a:bodyPr>
          <a:lstStyle/>
          <a:p>
            <a:pPr marL="285750" indent="-285750">
              <a:buFont typeface="Arial" panose="020B0604020202020204" pitchFamily="34" charset="0"/>
              <a:buChar char="•"/>
            </a:pPr>
            <a:r>
              <a:rPr lang="en-IE" sz="1400" dirty="0" smtClean="0"/>
              <a:t>Agrawal</a:t>
            </a:r>
            <a:r>
              <a:rPr lang="en-IE" sz="1400" dirty="0"/>
              <a:t>, A. </a:t>
            </a:r>
            <a:r>
              <a:rPr lang="en-IE" sz="1400" dirty="0" err="1"/>
              <a:t>Kononen</a:t>
            </a:r>
            <a:r>
              <a:rPr lang="en-IE" sz="1400" dirty="0"/>
              <a:t>, M. &amp; Perrin, N. 2009, The Role of Local Institutions in Adaptation to Climate Change. </a:t>
            </a:r>
            <a:r>
              <a:rPr lang="en-IE" sz="1400" i="1" dirty="0"/>
              <a:t>Social Development Papers: Social Dimensions of Climate Change</a:t>
            </a:r>
            <a:r>
              <a:rPr lang="en-IE" sz="1400" dirty="0"/>
              <a:t>, Paper No. 118/June 2009. </a:t>
            </a:r>
            <a:r>
              <a:rPr lang="en-IE" sz="1400" u="sng" dirty="0">
                <a:hlinkClick r:id="rId2"/>
              </a:rPr>
              <a:t>http://siteresources.worldbank.org/EXTSOCIALDEVELOPMENT/Resources/244362-1164107274725/sdp118.pdf</a:t>
            </a:r>
            <a:endParaRPr lang="en-US" sz="1400" dirty="0"/>
          </a:p>
          <a:p>
            <a:pPr marL="285750" indent="-285750">
              <a:buFont typeface="Arial" panose="020B0604020202020204" pitchFamily="34" charset="0"/>
              <a:buChar char="•"/>
            </a:pPr>
            <a:r>
              <a:rPr lang="en-IE" sz="1400" dirty="0" err="1"/>
              <a:t>Bours</a:t>
            </a:r>
            <a:r>
              <a:rPr lang="en-IE" sz="1400" dirty="0"/>
              <a:t>, D., McGinn, C., &amp; Pringle, P. 2014. Guidance Note 2: Selecting indicators for climate change adaptation programming. </a:t>
            </a:r>
            <a:r>
              <a:rPr lang="en-IE" sz="1400" i="1" dirty="0"/>
              <a:t>SEA Change,</a:t>
            </a:r>
            <a:r>
              <a:rPr lang="en-IE" sz="1400" dirty="0"/>
              <a:t> UKCIP </a:t>
            </a:r>
            <a:r>
              <a:rPr lang="en-IE" sz="1400" u="sng" dirty="0">
                <a:hlinkClick r:id="rId3"/>
              </a:rPr>
              <a:t>http://www.ukcip.org.uk/wordpress/wp-content/PDFs/MandE-Guidance-Note2.pdf</a:t>
            </a:r>
            <a:r>
              <a:rPr lang="en-IE" sz="1400" u="sng" dirty="0"/>
              <a:t> </a:t>
            </a:r>
            <a:endParaRPr lang="en-US" sz="1400" dirty="0"/>
          </a:p>
          <a:p>
            <a:pPr marL="285750" indent="-285750">
              <a:buFont typeface="Arial" panose="020B0604020202020204" pitchFamily="34" charset="0"/>
              <a:buChar char="•"/>
            </a:pPr>
            <a:r>
              <a:rPr lang="en-IE" sz="1400" dirty="0" err="1"/>
              <a:t>Cabell</a:t>
            </a:r>
            <a:r>
              <a:rPr lang="en-IE" sz="1400" dirty="0"/>
              <a:t>, J. F., &amp; M. </a:t>
            </a:r>
            <a:r>
              <a:rPr lang="en-IE" sz="1400" dirty="0" err="1"/>
              <a:t>Oelofse</a:t>
            </a:r>
            <a:r>
              <a:rPr lang="en-IE" sz="1400" dirty="0"/>
              <a:t>. 2012. An indicator framework for assessing agroecosystem resilience. </a:t>
            </a:r>
            <a:r>
              <a:rPr lang="en-IE" sz="1400" i="1" dirty="0"/>
              <a:t>Ecology and Society</a:t>
            </a:r>
            <a:r>
              <a:rPr lang="en-IE" sz="1400" dirty="0"/>
              <a:t> 17(1): 18. </a:t>
            </a:r>
            <a:r>
              <a:rPr lang="en-IE" sz="1400" u="sng" dirty="0">
                <a:hlinkClick r:id="rId4"/>
              </a:rPr>
              <a:t>http://dx.doi.org/10.5751/ES-04666-170118</a:t>
            </a:r>
            <a:endParaRPr lang="en-US" sz="1400" dirty="0"/>
          </a:p>
          <a:p>
            <a:pPr marL="285750" indent="-285750">
              <a:buFont typeface="Arial" panose="020B0604020202020204" pitchFamily="34" charset="0"/>
              <a:buChar char="•"/>
            </a:pPr>
            <a:r>
              <a:rPr lang="en-IE" sz="1400" dirty="0" err="1" smtClean="0">
                <a:effectLst/>
              </a:rPr>
              <a:t>Cannell</a:t>
            </a:r>
            <a:r>
              <a:rPr lang="en-IE" sz="1400" dirty="0" smtClean="0">
                <a:effectLst/>
              </a:rPr>
              <a:t>, M, Cruz, R., </a:t>
            </a:r>
            <a:r>
              <a:rPr lang="en-IE" sz="1400" dirty="0" err="1" smtClean="0">
                <a:effectLst/>
              </a:rPr>
              <a:t>Galinski</a:t>
            </a:r>
            <a:r>
              <a:rPr lang="en-IE" sz="1400" dirty="0" smtClean="0">
                <a:effectLst/>
              </a:rPr>
              <a:t>, W., &amp; W.P. Cramer. 2009. Climate Change Impacts on Forests,  in </a:t>
            </a:r>
            <a:r>
              <a:rPr lang="en-IE" sz="1400" i="1" dirty="0" smtClean="0">
                <a:effectLst/>
              </a:rPr>
              <a:t>IPCC Second Assessment Report</a:t>
            </a:r>
            <a:r>
              <a:rPr lang="en-IE" sz="1400" dirty="0" smtClean="0">
                <a:effectLst/>
              </a:rPr>
              <a:t>, Watson,  R.,  </a:t>
            </a:r>
            <a:r>
              <a:rPr lang="en-IE" sz="1400" dirty="0" err="1" smtClean="0">
                <a:effectLst/>
              </a:rPr>
              <a:t>Zinyowera,M.C</a:t>
            </a:r>
            <a:r>
              <a:rPr lang="en-IE" sz="1400" dirty="0" smtClean="0">
                <a:effectLst/>
              </a:rPr>
              <a:t>. and R. Moss, (Eds.). </a:t>
            </a:r>
            <a:r>
              <a:rPr lang="it-IT" sz="1400" u="sng" dirty="0">
                <a:hlinkClick r:id="rId5"/>
              </a:rPr>
              <a:t>https://www.ipcc-wg2.gov/publications/SAR/SAR_Chapter%201.pdf</a:t>
            </a:r>
            <a:endParaRPr lang="en-US" sz="1400" dirty="0" smtClean="0">
              <a:effectLst/>
            </a:endParaRPr>
          </a:p>
          <a:p>
            <a:pPr marL="285750" indent="-285750">
              <a:buFont typeface="Arial" panose="020B0604020202020204" pitchFamily="34" charset="0"/>
              <a:buChar char="•"/>
            </a:pPr>
            <a:r>
              <a:rPr lang="it-IT" sz="1400" dirty="0" smtClean="0"/>
              <a:t>De </a:t>
            </a:r>
            <a:r>
              <a:rPr lang="it-IT" sz="1400" dirty="0"/>
              <a:t>Silva, S.S. &amp; Soto, D. 2009. </a:t>
            </a:r>
            <a:r>
              <a:rPr lang="en-US" sz="1400" dirty="0"/>
              <a:t>Climate change and aquaculture: potential impacts, adaptation and mitigation. In K. Cochrane, C. De Young, D. Soto and T. </a:t>
            </a:r>
            <a:r>
              <a:rPr lang="en-US" sz="1400" dirty="0" err="1"/>
              <a:t>Bahri</a:t>
            </a:r>
            <a:r>
              <a:rPr lang="en-US" sz="1400" dirty="0"/>
              <a:t> (</a:t>
            </a:r>
            <a:r>
              <a:rPr lang="en-US" sz="1400" dirty="0" err="1"/>
              <a:t>eds</a:t>
            </a:r>
            <a:r>
              <a:rPr lang="en-US" sz="1400" dirty="0"/>
              <a:t>),  </a:t>
            </a:r>
            <a:r>
              <a:rPr lang="en-US" sz="1400" i="1" dirty="0"/>
              <a:t>Climate change implications for fisheries and aquaculture: overview of current scientific knowledge,</a:t>
            </a:r>
            <a:r>
              <a:rPr lang="en-US" sz="1400" dirty="0"/>
              <a:t> FAO Fisheries and Aquaculture Technical Paper. </a:t>
            </a:r>
            <a:r>
              <a:rPr lang="it-IT" sz="1400" dirty="0"/>
              <a:t>No. 530. Rome, FAO. pp. 151-212 </a:t>
            </a:r>
            <a:r>
              <a:rPr lang="it-IT" sz="1400" u="sng" dirty="0">
                <a:hlinkClick r:id="rId6"/>
              </a:rPr>
              <a:t>http://www.fao.org/docrep/012/i0994e/i0994e04.pdf</a:t>
            </a:r>
            <a:endParaRPr lang="en-US" sz="1400" dirty="0"/>
          </a:p>
          <a:p>
            <a:pPr marL="285750" indent="-285750">
              <a:buFont typeface="Arial" panose="020B0604020202020204" pitchFamily="34" charset="0"/>
              <a:buChar char="•"/>
            </a:pPr>
            <a:r>
              <a:rPr lang="en-IE" sz="1400" dirty="0"/>
              <a:t>FAO. 2007. Building adaptive capacity to climate change, Policies to sustain livelihoods and fisheries, New Directions in Fisheries – A Series of Policy Briefs on Development Issues, No. 08 </a:t>
            </a:r>
            <a:r>
              <a:rPr lang="en-IE" sz="1400" u="sng" dirty="0">
                <a:hlinkClick r:id="rId7"/>
              </a:rPr>
              <a:t>http://www.fao.org/docrep/010/a1115e/a1115e00.pdf</a:t>
            </a:r>
            <a:endParaRPr lang="en-US" sz="1400" dirty="0"/>
          </a:p>
          <a:p>
            <a:pPr marL="285750" indent="-285750">
              <a:buFont typeface="Arial" panose="020B0604020202020204" pitchFamily="34" charset="0"/>
              <a:buChar char="•"/>
            </a:pPr>
            <a:r>
              <a:rPr lang="en-IE" sz="1400" dirty="0"/>
              <a:t>FAO. 2008. Report of the FAO Expert Workshop on Climate Change Implications for Fisheries and Aquaculture, Rome, Italy, 7-9 April 2008, Fisheries Report No. 870 </a:t>
            </a:r>
            <a:r>
              <a:rPr lang="en-IE" sz="1400" u="sng" dirty="0">
                <a:hlinkClick r:id="rId8"/>
              </a:rPr>
              <a:t>http://</a:t>
            </a:r>
            <a:r>
              <a:rPr lang="en-IE" sz="1400" u="sng" dirty="0" smtClean="0">
                <a:hlinkClick r:id="rId8"/>
              </a:rPr>
              <a:t>www.fao.org/docrep/011/i0203e/i0203e00.pdf</a:t>
            </a:r>
            <a:endParaRPr lang="en-US" sz="1400" dirty="0"/>
          </a:p>
        </p:txBody>
      </p:sp>
    </p:spTree>
    <p:extLst>
      <p:ext uri="{BB962C8B-B14F-4D97-AF65-F5344CB8AC3E}">
        <p14:creationId xmlns:p14="http://schemas.microsoft.com/office/powerpoint/2010/main" val="114237156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fontScale="90000"/>
          </a:bodyPr>
          <a:lstStyle/>
          <a:p>
            <a:r>
              <a:rPr lang="en-US" dirty="0" smtClean="0">
                <a:solidFill>
                  <a:schemeClr val="bg1"/>
                </a:solidFill>
              </a:rPr>
              <a:t>References Contd.</a:t>
            </a:r>
            <a:endParaRPr lang="en-US" dirty="0">
              <a:solidFill>
                <a:schemeClr val="bg1"/>
              </a:solidFill>
            </a:endParaRPr>
          </a:p>
        </p:txBody>
      </p:sp>
      <p:sp>
        <p:nvSpPr>
          <p:cNvPr id="3" name="TextBox 2"/>
          <p:cNvSpPr txBox="1"/>
          <p:nvPr/>
        </p:nvSpPr>
        <p:spPr>
          <a:xfrm>
            <a:off x="457200" y="1219200"/>
            <a:ext cx="8077200" cy="5693866"/>
          </a:xfrm>
          <a:prstGeom prst="rect">
            <a:avLst/>
          </a:prstGeom>
          <a:noFill/>
        </p:spPr>
        <p:txBody>
          <a:bodyPr wrap="square" rtlCol="0">
            <a:spAutoFit/>
          </a:bodyPr>
          <a:lstStyle/>
          <a:p>
            <a:pPr marL="285750" indent="-285750">
              <a:buFont typeface="Arial" panose="020B0604020202020204" pitchFamily="34" charset="0"/>
              <a:buChar char="•"/>
            </a:pPr>
            <a:r>
              <a:rPr lang="en-IE" sz="1400" dirty="0" smtClean="0"/>
              <a:t>FAO. 2009.  </a:t>
            </a:r>
            <a:r>
              <a:rPr lang="en-IE" sz="1400" i="1" dirty="0" smtClean="0"/>
              <a:t>FAO Adapt: Framework Programme on Climate Change Adaptation</a:t>
            </a:r>
            <a:r>
              <a:rPr lang="en-IE" sz="1400" dirty="0" smtClean="0"/>
              <a:t>, FAO </a:t>
            </a:r>
            <a:r>
              <a:rPr lang="en-IE" sz="1400" u="sng" dirty="0" smtClean="0">
                <a:hlinkClick r:id="rId2"/>
              </a:rPr>
              <a:t>http://www.fao.org/climatechange/27594-03ecd7bd225b93086e7dca3944de64307.pdf</a:t>
            </a:r>
            <a:endParaRPr lang="en-US" sz="1400" dirty="0" smtClean="0"/>
          </a:p>
          <a:p>
            <a:pPr marL="285750" indent="-285750">
              <a:buFont typeface="Arial" panose="020B0604020202020204" pitchFamily="34" charset="0"/>
              <a:buChar char="•"/>
            </a:pPr>
            <a:r>
              <a:rPr lang="en-IE" sz="1400" dirty="0" smtClean="0"/>
              <a:t>FAO. 2010.  Managing Forests for Climate Change - FAO, working with countries to tackle climate change through sustainable forest management, </a:t>
            </a:r>
            <a:r>
              <a:rPr lang="en-IE" sz="1400" u="sng" dirty="0" smtClean="0">
                <a:hlinkClick r:id="rId3"/>
              </a:rPr>
              <a:t>http://www.fao.org/docrep/013/i1960e/i1960e00.pdf</a:t>
            </a:r>
            <a:endParaRPr lang="en-US" sz="1400" dirty="0" smtClean="0"/>
          </a:p>
          <a:p>
            <a:pPr marL="285750" indent="-285750">
              <a:buFont typeface="Arial" panose="020B0604020202020204" pitchFamily="34" charset="0"/>
              <a:buChar char="•"/>
            </a:pPr>
            <a:r>
              <a:rPr lang="en-IE" sz="1400" dirty="0" smtClean="0"/>
              <a:t>FAO. 2011. Climate Change for Forest Policy-Makers</a:t>
            </a:r>
            <a:endParaRPr lang="en-US" sz="1400" dirty="0" smtClean="0"/>
          </a:p>
          <a:p>
            <a:pPr marL="285750" indent="-285750">
              <a:buFont typeface="Arial" panose="020B0604020202020204" pitchFamily="34" charset="0"/>
              <a:buChar char="•"/>
            </a:pPr>
            <a:r>
              <a:rPr lang="en-IE" sz="1400" dirty="0" smtClean="0"/>
              <a:t>FAO. 2011a. Climate change, water and food security, </a:t>
            </a:r>
            <a:r>
              <a:rPr lang="en-IE" sz="1400" i="1" dirty="0" smtClean="0"/>
              <a:t>FAO Water Reports No. 36. </a:t>
            </a:r>
            <a:r>
              <a:rPr lang="en-IE" sz="1400" u="sng" dirty="0" smtClean="0">
                <a:hlinkClick r:id="rId4"/>
              </a:rPr>
              <a:t>http://www.fao.org/docrep/014/i2096e/i2096e.pdf</a:t>
            </a:r>
            <a:endParaRPr lang="en-US" sz="1400" dirty="0" smtClean="0"/>
          </a:p>
          <a:p>
            <a:pPr marL="285750" indent="-285750">
              <a:buFont typeface="Arial" panose="020B0604020202020204" pitchFamily="34" charset="0"/>
              <a:buChar char="•"/>
            </a:pPr>
            <a:r>
              <a:rPr lang="en-IE" sz="1400" dirty="0" smtClean="0"/>
              <a:t>FAO. 2013. </a:t>
            </a:r>
            <a:r>
              <a:rPr lang="en-IE" sz="1400" i="1" dirty="0" smtClean="0"/>
              <a:t>Climate-Smart Agriculture Sourcebook, </a:t>
            </a:r>
            <a:r>
              <a:rPr lang="en-IE" sz="1400" dirty="0" smtClean="0"/>
              <a:t>FAO, </a:t>
            </a:r>
            <a:r>
              <a:rPr lang="en-IE" sz="1400" u="sng" dirty="0" smtClean="0">
                <a:hlinkClick r:id="rId5"/>
              </a:rPr>
              <a:t>http://www.fao.org/docrep/018/i3325e/i3325e.pdf</a:t>
            </a:r>
            <a:endParaRPr lang="en-US" sz="1400" dirty="0" smtClean="0"/>
          </a:p>
          <a:p>
            <a:pPr marL="285750" indent="-285750">
              <a:buFont typeface="Arial" panose="020B0604020202020204" pitchFamily="34" charset="0"/>
              <a:buChar char="•"/>
            </a:pPr>
            <a:r>
              <a:rPr lang="en-IE" sz="1400" dirty="0" smtClean="0"/>
              <a:t>FAO, RECOFTC. 2009. Forests and natural disaster risk reduction in Asia and the Pacific.</a:t>
            </a:r>
            <a:endParaRPr lang="en-US" sz="1400" dirty="0" smtClean="0"/>
          </a:p>
          <a:p>
            <a:pPr marL="285750" indent="-285750">
              <a:buFont typeface="Arial" panose="020B0604020202020204" pitchFamily="34" charset="0"/>
              <a:buChar char="•"/>
            </a:pPr>
            <a:r>
              <a:rPr lang="fr-FR" sz="1400" dirty="0" err="1" smtClean="0"/>
              <a:t>Glantz</a:t>
            </a:r>
            <a:r>
              <a:rPr lang="fr-FR" sz="1400" dirty="0" smtClean="0"/>
              <a:t>, M. H, Gommes, R. &amp; </a:t>
            </a:r>
            <a:r>
              <a:rPr lang="fr-FR" sz="1400" dirty="0" err="1" smtClean="0"/>
              <a:t>Ramasay</a:t>
            </a:r>
            <a:r>
              <a:rPr lang="fr-FR" sz="1400" dirty="0" smtClean="0"/>
              <a:t>, S. 2009. </a:t>
            </a:r>
            <a:r>
              <a:rPr lang="en-US" sz="1400" dirty="0" smtClean="0"/>
              <a:t>Coping with a changing climate: Considerations for adaptation and mitigation in agriculture, </a:t>
            </a:r>
            <a:r>
              <a:rPr lang="en-US" sz="1400" i="1" dirty="0" smtClean="0"/>
              <a:t>Environment and Natural Resources Management Series, </a:t>
            </a:r>
            <a:r>
              <a:rPr lang="en-US" sz="1400" dirty="0" smtClean="0"/>
              <a:t>Monitoring and Assessment – FAO, 2009, No. 15 </a:t>
            </a:r>
            <a:r>
              <a:rPr lang="en-US" sz="1400" u="sng" dirty="0" smtClean="0">
                <a:hlinkClick r:id="rId6"/>
              </a:rPr>
              <a:t>http://www.fao.org/docrep/012/i1315e/i1315e.pdf</a:t>
            </a:r>
            <a:endParaRPr lang="en-US" sz="1400" dirty="0" smtClean="0"/>
          </a:p>
          <a:p>
            <a:pPr marL="285750" indent="-285750">
              <a:buFont typeface="Arial" panose="020B0604020202020204" pitchFamily="34" charset="0"/>
              <a:buChar char="•"/>
            </a:pPr>
            <a:r>
              <a:rPr lang="en-IE" sz="1400" dirty="0" err="1" smtClean="0"/>
              <a:t>Horrocks</a:t>
            </a:r>
            <a:r>
              <a:rPr lang="en-IE" sz="1400" dirty="0" smtClean="0"/>
              <a:t>, L., Pringle, P., Le </a:t>
            </a:r>
            <a:r>
              <a:rPr lang="en-IE" sz="1400" dirty="0" err="1" smtClean="0"/>
              <a:t>Cornu</a:t>
            </a:r>
            <a:r>
              <a:rPr lang="en-IE" sz="1400" dirty="0" smtClean="0"/>
              <a:t>, E. &amp; Winne, S. 2012. Review of international experience in adaptation indicators. Available from: </a:t>
            </a:r>
            <a:r>
              <a:rPr lang="en-IE" sz="1400" u="sng" dirty="0" smtClean="0">
                <a:hlinkClick r:id="rId7"/>
              </a:rPr>
              <a:t>www.seachangecop.org/node/2660</a:t>
            </a:r>
            <a:endParaRPr lang="en-US" sz="1400" dirty="0" smtClean="0"/>
          </a:p>
          <a:p>
            <a:pPr marL="285750" indent="-285750">
              <a:buFont typeface="Arial" panose="020B0604020202020204" pitchFamily="34" charset="0"/>
              <a:buChar char="•"/>
            </a:pPr>
            <a:r>
              <a:rPr lang="en-IE" sz="1400" dirty="0" smtClean="0">
                <a:effectLst/>
              </a:rPr>
              <a:t>McDonald, G.T. &amp; M.B. Lane. 2004. Converging global indicators for sustainable forest management, Forest Policy and Economics 6, 63-70 </a:t>
            </a:r>
            <a:r>
              <a:rPr lang="en-IE" sz="1400" u="sng" dirty="0" smtClean="0">
                <a:hlinkClick r:id="rId8"/>
              </a:rPr>
              <a:t>http://www.sciencedirect.com/science/article/pii/S1389934102001016</a:t>
            </a:r>
            <a:endParaRPr lang="en-US" sz="1400" dirty="0" smtClean="0">
              <a:effectLst/>
            </a:endParaRPr>
          </a:p>
          <a:p>
            <a:pPr marL="285750" indent="-285750">
              <a:buFont typeface="Arial" panose="020B0604020202020204" pitchFamily="34" charset="0"/>
              <a:buChar char="•"/>
            </a:pPr>
            <a:r>
              <a:rPr lang="en-US" sz="1400" dirty="0" smtClean="0"/>
              <a:t>UNESCAP (2012), Climate change adaptation for water management in a green growth economy, </a:t>
            </a:r>
            <a:r>
              <a:rPr lang="en-US" sz="1400" i="1" dirty="0" smtClean="0"/>
              <a:t>Working Paper Series </a:t>
            </a:r>
            <a:r>
              <a:rPr lang="en-US" sz="1400" u="sng" dirty="0" smtClean="0">
                <a:hlinkClick r:id="rId9"/>
              </a:rPr>
              <a:t>http://www.unescap.org/sites/default/files/Climate-Change-Adaptation.pdf</a:t>
            </a:r>
            <a:endParaRPr lang="en-US" sz="1400" dirty="0" smtClean="0"/>
          </a:p>
          <a:p>
            <a:pPr marL="285750" indent="-285750">
              <a:buFont typeface="Arial" panose="020B0604020202020204" pitchFamily="34" charset="0"/>
              <a:buChar char="•"/>
            </a:pPr>
            <a:r>
              <a:rPr lang="en-US" sz="1400" dirty="0" smtClean="0"/>
              <a:t>Wilk, J. </a:t>
            </a:r>
            <a:r>
              <a:rPr lang="en-IE" sz="1400" dirty="0" smtClean="0"/>
              <a:t>&amp;</a:t>
            </a:r>
            <a:r>
              <a:rPr lang="en-US" sz="1400" dirty="0" smtClean="0"/>
              <a:t> </a:t>
            </a:r>
            <a:r>
              <a:rPr lang="en-US" sz="1400" dirty="0" err="1" smtClean="0"/>
              <a:t>Wittgren</a:t>
            </a:r>
            <a:r>
              <a:rPr lang="en-US" sz="1400" dirty="0" smtClean="0"/>
              <a:t>, H.B. (</a:t>
            </a:r>
            <a:r>
              <a:rPr lang="en-US" sz="1400" dirty="0" err="1" smtClean="0"/>
              <a:t>eds</a:t>
            </a:r>
            <a:r>
              <a:rPr lang="en-US" sz="1400" dirty="0" smtClean="0"/>
              <a:t>). 2009. Adapting water management to climate change, Swedish Water House Policy Brief No. 7, SIWI. </a:t>
            </a:r>
            <a:r>
              <a:rPr lang="en-US" sz="1400" u="sng" dirty="0" smtClean="0">
                <a:hlinkClick r:id="rId10"/>
              </a:rPr>
              <a:t>http://www.siwi.org/documents/Resources/Policy_Briefs/SWHWaterClimate.pdf</a:t>
            </a:r>
            <a:endParaRPr lang="en-US" sz="1400" dirty="0" smtClean="0"/>
          </a:p>
          <a:p>
            <a:endParaRPr lang="en-US" sz="1400" dirty="0" smtClean="0"/>
          </a:p>
          <a:p>
            <a:pPr marL="285750" indent="-285750">
              <a:buFont typeface="Arial" panose="020B0604020202020204" pitchFamily="34" charset="0"/>
              <a:buChar char="•"/>
            </a:pPr>
            <a:endParaRPr lang="en-US" sz="1400" dirty="0" smtClean="0"/>
          </a:p>
          <a:p>
            <a:pPr marL="285750" indent="-285750">
              <a:buFont typeface="Arial" panose="020B0604020202020204" pitchFamily="34" charset="0"/>
              <a:buChar char="•"/>
            </a:pPr>
            <a:endParaRPr lang="en-US" sz="1400" dirty="0"/>
          </a:p>
        </p:txBody>
      </p:sp>
    </p:spTree>
    <p:extLst>
      <p:ext uri="{BB962C8B-B14F-4D97-AF65-F5344CB8AC3E}">
        <p14:creationId xmlns:p14="http://schemas.microsoft.com/office/powerpoint/2010/main" val="290640503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1" descr="esignature-en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6448" y="4547348"/>
            <a:ext cx="4579768" cy="14559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539496" y="1725168"/>
            <a:ext cx="7848600" cy="4278094"/>
          </a:xfrm>
          <a:prstGeom prst="rect">
            <a:avLst/>
          </a:prstGeom>
          <a:noFill/>
        </p:spPr>
        <p:txBody>
          <a:bodyPr wrap="square" rtlCol="0">
            <a:spAutoFit/>
          </a:bodyPr>
          <a:lstStyle/>
          <a:p>
            <a:endParaRPr lang="en-US" dirty="0" smtClean="0"/>
          </a:p>
          <a:p>
            <a:r>
              <a:rPr lang="en-US" sz="2800" b="1" dirty="0" smtClean="0"/>
              <a:t>For the full Evaluation Report:</a:t>
            </a:r>
          </a:p>
          <a:p>
            <a:pPr algn="ctr"/>
            <a:r>
              <a:rPr lang="en-US" sz="2800" dirty="0" smtClean="0"/>
              <a:t>FAO Office of Evaluation website: </a:t>
            </a:r>
          </a:p>
          <a:p>
            <a:pPr algn="ctr"/>
            <a:endParaRPr lang="en-US" sz="2400" dirty="0">
              <a:hlinkClick r:id="rId4"/>
            </a:endParaRPr>
          </a:p>
          <a:p>
            <a:pPr algn="ctr"/>
            <a:r>
              <a:rPr lang="en-US" sz="3600" dirty="0" smtClean="0">
                <a:hlinkClick r:id="rId4"/>
              </a:rPr>
              <a:t>www.fao.org/evaluation</a:t>
            </a:r>
            <a:r>
              <a:rPr lang="en-US" sz="3600" dirty="0" smtClean="0"/>
              <a:t> </a:t>
            </a:r>
            <a:endParaRPr lang="en-US" sz="3600" dirty="0"/>
          </a:p>
          <a:p>
            <a:r>
              <a:rPr lang="en-US" sz="2400" dirty="0" smtClean="0"/>
              <a:t>	</a:t>
            </a:r>
          </a:p>
          <a:p>
            <a:endParaRPr lang="en-US" sz="2400" dirty="0" smtClean="0"/>
          </a:p>
          <a:p>
            <a:r>
              <a:rPr lang="en-US" sz="2400" dirty="0" smtClean="0"/>
              <a:t>Email: 	</a:t>
            </a:r>
            <a:endParaRPr lang="en-US" sz="2400" dirty="0"/>
          </a:p>
          <a:p>
            <a:r>
              <a:rPr lang="en-US" sz="2400" dirty="0" smtClean="0">
                <a:hlinkClick r:id="rId5"/>
              </a:rPr>
              <a:t>eoghan.molloy@fao.org</a:t>
            </a:r>
            <a:r>
              <a:rPr lang="en-US" sz="2400" dirty="0" smtClean="0"/>
              <a:t>	</a:t>
            </a:r>
            <a:endParaRPr lang="en-US" sz="2400" dirty="0"/>
          </a:p>
          <a:p>
            <a:r>
              <a:rPr lang="en-US" sz="2400" dirty="0" smtClean="0">
                <a:hlinkClick r:id="rId6"/>
              </a:rPr>
              <a:t>ashwin.bhouraskar@fao.org</a:t>
            </a:r>
            <a:endParaRPr lang="en-US" sz="2400" dirty="0" smtClean="0"/>
          </a:p>
          <a:p>
            <a:endParaRPr lang="en-US" dirty="0"/>
          </a:p>
        </p:txBody>
      </p:sp>
      <p:sp>
        <p:nvSpPr>
          <p:cNvPr id="2" name="Title 1"/>
          <p:cNvSpPr>
            <a:spLocks noGrp="1"/>
          </p:cNvSpPr>
          <p:nvPr>
            <p:ph type="title"/>
          </p:nvPr>
        </p:nvSpPr>
        <p:spPr>
          <a:xfrm>
            <a:off x="457200" y="274638"/>
            <a:ext cx="8229599" cy="1143000"/>
          </a:xfrm>
        </p:spPr>
        <p:txBody>
          <a:bodyPr/>
          <a:lstStyle/>
          <a:p>
            <a:r>
              <a:rPr lang="en-US" dirty="0" smtClean="0">
                <a:solidFill>
                  <a:schemeClr val="bg1"/>
                </a:solidFill>
              </a:rPr>
              <a:t>Thank you</a:t>
            </a:r>
            <a:endParaRPr lang="en-US" dirty="0">
              <a:solidFill>
                <a:schemeClr val="bg1"/>
              </a:solidFill>
            </a:endParaRPr>
          </a:p>
        </p:txBody>
      </p:sp>
    </p:spTree>
    <p:extLst>
      <p:ext uri="{BB962C8B-B14F-4D97-AF65-F5344CB8AC3E}">
        <p14:creationId xmlns:p14="http://schemas.microsoft.com/office/powerpoint/2010/main" val="32346636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normAutofit fontScale="90000"/>
          </a:bodyPr>
          <a:lstStyle/>
          <a:p>
            <a:r>
              <a:rPr lang="en-US" dirty="0" smtClean="0">
                <a:solidFill>
                  <a:schemeClr val="bg1"/>
                </a:solidFill>
              </a:rPr>
              <a:t>Assessing FAO’s country-level contributions to CCAM</a:t>
            </a:r>
            <a:endParaRPr lang="en-US" dirty="0">
              <a:solidFill>
                <a:schemeClr val="bg1"/>
              </a:solidFill>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69953" y="3732214"/>
            <a:ext cx="2473534" cy="1706739"/>
          </a:xfrm>
          <a:prstGeom prst="rect">
            <a:avLst/>
          </a:prstGeom>
        </p:spPr>
      </p:pic>
      <p:sp>
        <p:nvSpPr>
          <p:cNvPr id="4" name="TextBox 3"/>
          <p:cNvSpPr txBox="1"/>
          <p:nvPr/>
        </p:nvSpPr>
        <p:spPr>
          <a:xfrm>
            <a:off x="457200" y="1676400"/>
            <a:ext cx="7848600" cy="954107"/>
          </a:xfrm>
          <a:prstGeom prst="rect">
            <a:avLst/>
          </a:prstGeom>
          <a:noFill/>
        </p:spPr>
        <p:txBody>
          <a:bodyPr wrap="square" rtlCol="0">
            <a:spAutoFit/>
          </a:bodyPr>
          <a:lstStyle/>
          <a:p>
            <a:pPr marL="342900" indent="-342900">
              <a:buFont typeface="Arial" panose="020B0604020202020204" pitchFamily="34" charset="0"/>
              <a:buChar char="•"/>
            </a:pPr>
            <a:r>
              <a:rPr lang="en-US" sz="2800" dirty="0" smtClean="0"/>
              <a:t>No FAO Climate change strategy, or corporate-wide climate change </a:t>
            </a:r>
            <a:r>
              <a:rPr lang="en-US" sz="2800" dirty="0" err="1" smtClean="0"/>
              <a:t>programme</a:t>
            </a:r>
            <a:endParaRPr lang="en-US" sz="2800" dirty="0"/>
          </a:p>
        </p:txBody>
      </p:sp>
      <p:sp>
        <p:nvSpPr>
          <p:cNvPr id="3" name="TextBox 2"/>
          <p:cNvSpPr txBox="1"/>
          <p:nvPr/>
        </p:nvSpPr>
        <p:spPr>
          <a:xfrm>
            <a:off x="609600" y="5334000"/>
            <a:ext cx="7783413" cy="707886"/>
          </a:xfrm>
          <a:prstGeom prst="rect">
            <a:avLst/>
          </a:prstGeom>
          <a:noFill/>
        </p:spPr>
        <p:txBody>
          <a:bodyPr wrap="none" rtlCol="0">
            <a:spAutoFit/>
          </a:bodyPr>
          <a:lstStyle/>
          <a:p>
            <a:pPr marL="0" lvl="1"/>
            <a:r>
              <a:rPr lang="en-US" sz="4000" b="1" dirty="0" smtClean="0">
                <a:ln w="10541" cmpd="sng">
                  <a:solidFill>
                    <a:schemeClr val="accent1">
                      <a:shade val="88000"/>
                      <a:satMod val="110000"/>
                    </a:schemeClr>
                  </a:solidFill>
                  <a:prstDash val="solid"/>
                </a:ln>
                <a:effectLst>
                  <a:outerShdw blurRad="75057" dist="38100" dir="5400000" sy="-20000" rotWithShape="0">
                    <a:prstClr val="black">
                      <a:alpha val="25000"/>
                    </a:prstClr>
                  </a:outerShdw>
                </a:effectLst>
              </a:rPr>
              <a:t>Need </a:t>
            </a:r>
            <a:r>
              <a:rPr lang="en-US" sz="4000" b="1" dirty="0">
                <a:ln w="10541" cmpd="sng">
                  <a:solidFill>
                    <a:schemeClr val="accent1">
                      <a:shade val="88000"/>
                      <a:satMod val="110000"/>
                    </a:schemeClr>
                  </a:solidFill>
                  <a:prstDash val="solid"/>
                </a:ln>
                <a:effectLst>
                  <a:outerShdw blurRad="75057" dist="38100" dir="5400000" sy="-20000" rotWithShape="0">
                    <a:prstClr val="black">
                      <a:alpha val="25000"/>
                    </a:prstClr>
                  </a:outerShdw>
                </a:effectLst>
              </a:rPr>
              <a:t>to develop a theory of </a:t>
            </a:r>
            <a:r>
              <a:rPr lang="en-US" sz="4000" b="1" dirty="0" smtClean="0">
                <a:ln w="10541" cmpd="sng">
                  <a:solidFill>
                    <a:schemeClr val="accent1">
                      <a:shade val="88000"/>
                      <a:satMod val="110000"/>
                    </a:schemeClr>
                  </a:solidFill>
                  <a:prstDash val="solid"/>
                </a:ln>
                <a:effectLst>
                  <a:outerShdw blurRad="75057" dist="38100" dir="5400000" sy="-20000" rotWithShape="0">
                    <a:prstClr val="black">
                      <a:alpha val="25000"/>
                    </a:prstClr>
                  </a:outerShdw>
                </a:effectLst>
              </a:rPr>
              <a:t>change</a:t>
            </a:r>
            <a:endParaRPr lang="en-US" sz="4000" b="1" dirty="0">
              <a:ln w="10541" cmpd="sng">
                <a:solidFill>
                  <a:schemeClr val="accent1">
                    <a:shade val="88000"/>
                    <a:satMod val="110000"/>
                  </a:schemeClr>
                </a:solidFill>
                <a:prstDash val="solid"/>
              </a:ln>
              <a:effectLst>
                <a:outerShdw blurRad="75057" dist="38100" dir="5400000" sy="-20000" rotWithShape="0">
                  <a:prstClr val="black">
                    <a:alpha val="25000"/>
                  </a:prstClr>
                </a:outerShdw>
              </a:effectLst>
            </a:endParaRPr>
          </a:p>
        </p:txBody>
      </p:sp>
      <p:sp>
        <p:nvSpPr>
          <p:cNvPr id="5" name="Rectangle 4"/>
          <p:cNvSpPr/>
          <p:nvPr/>
        </p:nvSpPr>
        <p:spPr>
          <a:xfrm>
            <a:off x="477078" y="3105834"/>
            <a:ext cx="4475922" cy="1815882"/>
          </a:xfrm>
          <a:prstGeom prst="rect">
            <a:avLst/>
          </a:prstGeom>
        </p:spPr>
        <p:txBody>
          <a:bodyPr wrap="square">
            <a:spAutoFit/>
          </a:bodyPr>
          <a:lstStyle/>
          <a:p>
            <a:pPr marL="342900" indent="-342900">
              <a:buFont typeface="Arial" panose="020B0604020202020204" pitchFamily="34" charset="0"/>
              <a:buChar char="•"/>
            </a:pPr>
            <a:r>
              <a:rPr lang="en-US" sz="2800" dirty="0"/>
              <a:t>Project-based approach </a:t>
            </a:r>
            <a:r>
              <a:rPr lang="en-US" sz="2800" dirty="0" smtClean="0"/>
              <a:t>to Climate Change Adaptation and mitigation</a:t>
            </a:r>
          </a:p>
          <a:p>
            <a:pPr marL="342900" indent="-342900">
              <a:buFont typeface="Arial" panose="020B0604020202020204" pitchFamily="34" charset="0"/>
              <a:buChar char="•"/>
            </a:pPr>
            <a:r>
              <a:rPr lang="en-US" sz="2800" dirty="0" smtClean="0"/>
              <a:t>No overall baseline</a:t>
            </a:r>
            <a:endParaRPr lang="en-US" sz="2800" dirty="0"/>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70459" y="2195111"/>
            <a:ext cx="2478156" cy="1821445"/>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17871" y="3966459"/>
            <a:ext cx="1905000" cy="1238250"/>
          </a:xfrm>
          <a:prstGeom prst="rect">
            <a:avLst/>
          </a:prstGeom>
        </p:spPr>
      </p:pic>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714419" y="3481644"/>
            <a:ext cx="1789030" cy="969631"/>
          </a:xfrm>
          <a:prstGeom prst="rect">
            <a:avLst/>
          </a:prstGeom>
        </p:spPr>
      </p:pic>
      <p:pic>
        <p:nvPicPr>
          <p:cNvPr id="10" name="Picture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859115" y="3296616"/>
            <a:ext cx="1990725" cy="647700"/>
          </a:xfrm>
          <a:prstGeom prst="rect">
            <a:avLst/>
          </a:prstGeom>
        </p:spPr>
      </p:pic>
    </p:spTree>
    <p:extLst>
      <p:ext uri="{BB962C8B-B14F-4D97-AF65-F5344CB8AC3E}">
        <p14:creationId xmlns:p14="http://schemas.microsoft.com/office/powerpoint/2010/main" val="138051326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par>
                                <p:cTn id="10" presetID="53" presetClass="entr" presetSubtype="16"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par>
                                <p:cTn id="15" presetID="53" presetClass="entr" presetSubtype="16"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par>
                                <p:cTn id="20" presetID="53" presetClass="entr" presetSubtype="16"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p:cTn id="22" dur="500" fill="hold"/>
                                        <p:tgtEl>
                                          <p:spTgt spid="8"/>
                                        </p:tgtEl>
                                        <p:attrNameLst>
                                          <p:attrName>ppt_w</p:attrName>
                                        </p:attrNameLst>
                                      </p:cBhvr>
                                      <p:tavLst>
                                        <p:tav tm="0">
                                          <p:val>
                                            <p:fltVal val="0"/>
                                          </p:val>
                                        </p:tav>
                                        <p:tav tm="100000">
                                          <p:val>
                                            <p:strVal val="#ppt_w"/>
                                          </p:val>
                                        </p:tav>
                                      </p:tavLst>
                                    </p:anim>
                                    <p:anim calcmode="lin" valueType="num">
                                      <p:cBhvr>
                                        <p:cTn id="23" dur="500" fill="hold"/>
                                        <p:tgtEl>
                                          <p:spTgt spid="8"/>
                                        </p:tgtEl>
                                        <p:attrNameLst>
                                          <p:attrName>ppt_h</p:attrName>
                                        </p:attrNameLst>
                                      </p:cBhvr>
                                      <p:tavLst>
                                        <p:tav tm="0">
                                          <p:val>
                                            <p:fltVal val="0"/>
                                          </p:val>
                                        </p:tav>
                                        <p:tav tm="100000">
                                          <p:val>
                                            <p:strVal val="#ppt_h"/>
                                          </p:val>
                                        </p:tav>
                                      </p:tavLst>
                                    </p:anim>
                                    <p:animEffect transition="in" filter="fade">
                                      <p:cBhvr>
                                        <p:cTn id="24" dur="500"/>
                                        <p:tgtEl>
                                          <p:spTgt spid="8"/>
                                        </p:tgtEl>
                                      </p:cBhvr>
                                    </p:animEffect>
                                  </p:childTnLst>
                                </p:cTn>
                              </p:par>
                              <p:par>
                                <p:cTn id="25" presetID="53" presetClass="entr" presetSubtype="16" fill="hold" nodeType="with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fade">
                                      <p:cBhvr>
                                        <p:cTn id="32" dur="500"/>
                                        <p:tgtEl>
                                          <p:spTgt spid="5"/>
                                        </p:tgtEl>
                                      </p:cBhvr>
                                    </p:animEffect>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grpId="0" nodeType="clickEffect">
                                  <p:stCondLst>
                                    <p:cond delay="0"/>
                                  </p:stCondLst>
                                  <p:childTnLst>
                                    <p:set>
                                      <p:cBhvr>
                                        <p:cTn id="36" dur="1" fill="hold">
                                          <p:stCondLst>
                                            <p:cond delay="0"/>
                                          </p:stCondLst>
                                        </p:cTn>
                                        <p:tgtEl>
                                          <p:spTgt spid="3"/>
                                        </p:tgtEl>
                                        <p:attrNameLst>
                                          <p:attrName>style.visibility</p:attrName>
                                        </p:attrNameLst>
                                      </p:cBhvr>
                                      <p:to>
                                        <p:strVal val="visible"/>
                                      </p:to>
                                    </p:set>
                                    <p:animEffect transition="in" filter="fade">
                                      <p:cBhvr>
                                        <p:cTn id="37" dur="1000"/>
                                        <p:tgtEl>
                                          <p:spTgt spid="3"/>
                                        </p:tgtEl>
                                      </p:cBhvr>
                                    </p:animEffect>
                                    <p:anim calcmode="lin" valueType="num">
                                      <p:cBhvr>
                                        <p:cTn id="38" dur="1000" fill="hold"/>
                                        <p:tgtEl>
                                          <p:spTgt spid="3"/>
                                        </p:tgtEl>
                                        <p:attrNameLst>
                                          <p:attrName>ppt_x</p:attrName>
                                        </p:attrNameLst>
                                      </p:cBhvr>
                                      <p:tavLst>
                                        <p:tav tm="0">
                                          <p:val>
                                            <p:strVal val="#ppt_x"/>
                                          </p:val>
                                        </p:tav>
                                        <p:tav tm="100000">
                                          <p:val>
                                            <p:strVal val="#ppt_x"/>
                                          </p:val>
                                        </p:tav>
                                      </p:tavLst>
                                    </p:anim>
                                    <p:anim calcmode="lin" valueType="num">
                                      <p:cBhvr>
                                        <p:cTn id="3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BEBA8EAE-BF5A-486C-A8C5-ECC9F3942E4B}">
                <a14:imgProps xmlns:a14="http://schemas.microsoft.com/office/drawing/2010/main">
                  <a14:imgLayer r:embed="rId4">
                    <a14:imgEffect>
                      <a14:artisticLineDrawing trans="54000"/>
                    </a14:imgEffect>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1126436" y="953662"/>
            <a:ext cx="11436407" cy="5904338"/>
          </a:xfrm>
          <a:prstGeom prst="rect">
            <a:avLst/>
          </a:prstGeom>
          <a:gradFill>
            <a:gsLst>
              <a:gs pos="0">
                <a:schemeClr val="bg1"/>
              </a:gs>
              <a:gs pos="28000">
                <a:schemeClr val="accent1">
                  <a:tint val="44500"/>
                  <a:satMod val="160000"/>
                </a:schemeClr>
              </a:gs>
              <a:gs pos="100000">
                <a:schemeClr val="accent1">
                  <a:tint val="23500"/>
                  <a:satMod val="160000"/>
                </a:schemeClr>
              </a:gs>
            </a:gsLst>
            <a:lin ang="5400000" scaled="0"/>
          </a:gradFill>
        </p:spPr>
      </p:pic>
      <p:sp>
        <p:nvSpPr>
          <p:cNvPr id="5" name="Rectangle 4"/>
          <p:cNvSpPr/>
          <p:nvPr/>
        </p:nvSpPr>
        <p:spPr>
          <a:xfrm>
            <a:off x="-990600" y="953662"/>
            <a:ext cx="10439400" cy="5980538"/>
          </a:xfrm>
          <a:prstGeom prst="rect">
            <a:avLst/>
          </a:prstGeom>
          <a:solidFill>
            <a:schemeClr val="bg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fontScale="90000"/>
          </a:bodyPr>
          <a:lstStyle/>
          <a:p>
            <a:r>
              <a:rPr lang="en-US" dirty="0">
                <a:solidFill>
                  <a:schemeClr val="bg1"/>
                </a:solidFill>
              </a:rPr>
              <a:t>Country-level Contribution Maps</a:t>
            </a:r>
            <a:endParaRPr lang="en-US" dirty="0"/>
          </a:p>
        </p:txBody>
      </p:sp>
      <p:sp>
        <p:nvSpPr>
          <p:cNvPr id="3" name="Rectangle 2"/>
          <p:cNvSpPr/>
          <p:nvPr/>
        </p:nvSpPr>
        <p:spPr>
          <a:xfrm>
            <a:off x="762000" y="1524000"/>
            <a:ext cx="7467600" cy="5016758"/>
          </a:xfrm>
          <a:prstGeom prst="rect">
            <a:avLst/>
          </a:prstGeom>
        </p:spPr>
        <p:txBody>
          <a:bodyPr wrap="square">
            <a:spAutoFit/>
          </a:bodyPr>
          <a:lstStyle/>
          <a:p>
            <a:pPr lvl="1"/>
            <a:r>
              <a:rPr lang="en-US" sz="3200" b="1" cap="all" dirty="0">
                <a:ln w="9000" cmpd="sng">
                  <a:solidFill>
                    <a:schemeClr val="accent4">
                      <a:shade val="50000"/>
                      <a:satMod val="120000"/>
                    </a:schemeClr>
                  </a:solidFill>
                  <a:prstDash val="solid"/>
                </a:ln>
                <a:effectLst>
                  <a:reflection blurRad="12700" stA="28000" endPos="45000" dist="1000" dir="5400000" sy="-100000" algn="bl" rotWithShape="0"/>
                </a:effectLst>
              </a:rPr>
              <a:t>Difficulty in developing theory of Change at global </a:t>
            </a:r>
            <a:r>
              <a:rPr lang="en-US" sz="3200" b="1" cap="all" dirty="0" smtClean="0">
                <a:ln w="9000" cmpd="sng">
                  <a:solidFill>
                    <a:schemeClr val="accent4">
                      <a:shade val="50000"/>
                      <a:satMod val="120000"/>
                    </a:schemeClr>
                  </a:solidFill>
                  <a:prstDash val="solid"/>
                </a:ln>
                <a:effectLst>
                  <a:reflection blurRad="12700" stA="28000" endPos="45000" dist="1000" dir="5400000" sy="-100000" algn="bl" rotWithShape="0"/>
                </a:effectLst>
              </a:rPr>
              <a:t>level</a:t>
            </a:r>
          </a:p>
          <a:p>
            <a:pPr lvl="1"/>
            <a:endParaRPr lang="en-US" sz="3200" dirty="0" smtClean="0"/>
          </a:p>
          <a:p>
            <a:pPr marL="914400" lvl="1" indent="-457200">
              <a:buFont typeface="Wingdings" panose="05000000000000000000" pitchFamily="2" charset="2"/>
              <a:buChar char="Ø"/>
            </a:pPr>
            <a:r>
              <a:rPr lang="en-US" sz="3200" dirty="0"/>
              <a:t>D</a:t>
            </a:r>
            <a:r>
              <a:rPr lang="en-US" sz="3200" dirty="0" smtClean="0"/>
              <a:t>ifferent </a:t>
            </a:r>
            <a:r>
              <a:rPr lang="en-US" sz="3200" dirty="0"/>
              <a:t>country contexts</a:t>
            </a:r>
          </a:p>
          <a:p>
            <a:pPr marL="914400" lvl="1" indent="-457200">
              <a:buFont typeface="Wingdings" panose="05000000000000000000" pitchFamily="2" charset="2"/>
              <a:buChar char="Ø"/>
            </a:pPr>
            <a:r>
              <a:rPr lang="en-US" sz="3200" dirty="0" smtClean="0"/>
              <a:t>Unpredictable </a:t>
            </a:r>
            <a:r>
              <a:rPr lang="en-US" sz="3200" dirty="0"/>
              <a:t>and differing impacts of </a:t>
            </a:r>
            <a:r>
              <a:rPr lang="en-US" sz="3200" dirty="0" smtClean="0"/>
              <a:t>Climate Change </a:t>
            </a:r>
            <a:r>
              <a:rPr lang="en-US" sz="3200" dirty="0"/>
              <a:t>across different countries, contexts</a:t>
            </a:r>
          </a:p>
          <a:p>
            <a:pPr marL="914400" lvl="1" indent="-457200">
              <a:buFont typeface="Wingdings" panose="05000000000000000000" pitchFamily="2" charset="2"/>
              <a:buChar char="Ø"/>
            </a:pPr>
            <a:r>
              <a:rPr lang="en-US" sz="3200" dirty="0" smtClean="0"/>
              <a:t>Many </a:t>
            </a:r>
            <a:r>
              <a:rPr lang="en-US" sz="3200" dirty="0"/>
              <a:t>factors affecting ‘readiness’ of country systems</a:t>
            </a:r>
          </a:p>
          <a:p>
            <a:pPr marL="0" lvl="1"/>
            <a:endParaRPr lang="en-US" sz="3200" dirty="0"/>
          </a:p>
        </p:txBody>
      </p:sp>
    </p:spTree>
    <p:extLst>
      <p:ext uri="{BB962C8B-B14F-4D97-AF65-F5344CB8AC3E}">
        <p14:creationId xmlns:p14="http://schemas.microsoft.com/office/powerpoint/2010/main" val="151273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500"/>
                                        <p:tgtEl>
                                          <p:spTgt spid="3">
                                            <p:txEl>
                                              <p:pRg st="3" end="3"/>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fade">
                                      <p:cBhvr>
                                        <p:cTn id="13"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31646" y="3733800"/>
            <a:ext cx="3212353" cy="2184400"/>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10200" y="2551082"/>
            <a:ext cx="2471672" cy="1507838"/>
          </a:xfrm>
          <a:prstGeom prst="rect">
            <a:avLst/>
          </a:prstGeom>
        </p:spPr>
      </p:pic>
      <p:sp>
        <p:nvSpPr>
          <p:cNvPr id="2" name="Title 1"/>
          <p:cNvSpPr>
            <a:spLocks noGrp="1"/>
          </p:cNvSpPr>
          <p:nvPr>
            <p:ph type="title"/>
          </p:nvPr>
        </p:nvSpPr>
        <p:spPr>
          <a:xfrm>
            <a:off x="457200" y="274638"/>
            <a:ext cx="8229600" cy="1143000"/>
          </a:xfrm>
        </p:spPr>
        <p:txBody>
          <a:bodyPr>
            <a:normAutofit/>
          </a:bodyPr>
          <a:lstStyle/>
          <a:p>
            <a:r>
              <a:rPr lang="en-US" dirty="0" smtClean="0">
                <a:solidFill>
                  <a:schemeClr val="bg1"/>
                </a:solidFill>
              </a:rPr>
              <a:t>Country-level Contribution Maps</a:t>
            </a:r>
            <a:endParaRPr lang="en-US" dirty="0">
              <a:solidFill>
                <a:schemeClr val="bg1"/>
              </a:solidFill>
            </a:endParaRPr>
          </a:p>
        </p:txBody>
      </p:sp>
      <p:sp>
        <p:nvSpPr>
          <p:cNvPr id="3" name="TextBox 2"/>
          <p:cNvSpPr txBox="1"/>
          <p:nvPr/>
        </p:nvSpPr>
        <p:spPr>
          <a:xfrm>
            <a:off x="380999" y="1524000"/>
            <a:ext cx="8763000" cy="5509200"/>
          </a:xfrm>
          <a:prstGeom prst="rect">
            <a:avLst/>
          </a:prstGeom>
          <a:noFill/>
        </p:spPr>
        <p:txBody>
          <a:bodyPr wrap="square" rtlCol="0">
            <a:spAutoFit/>
          </a:bodyPr>
          <a:lstStyle/>
          <a:p>
            <a:endParaRPr lang="en-US" sz="3200" dirty="0"/>
          </a:p>
          <a:p>
            <a:r>
              <a:rPr lang="en-US" sz="3200" dirty="0" smtClean="0"/>
              <a:t>Contribution typology based on review of literature</a:t>
            </a:r>
          </a:p>
          <a:p>
            <a:endParaRPr lang="en-US" sz="3200" dirty="0"/>
          </a:p>
          <a:p>
            <a:r>
              <a:rPr lang="en-US" sz="3200" dirty="0" smtClean="0"/>
              <a:t> </a:t>
            </a:r>
            <a:r>
              <a:rPr lang="en-US" sz="2400" dirty="0" smtClean="0"/>
              <a:t>(*references at end of presentation)</a:t>
            </a:r>
          </a:p>
          <a:p>
            <a:pPr marL="742950" lvl="1" indent="-285750">
              <a:buFont typeface="Arial" panose="020B0604020202020204" pitchFamily="34" charset="0"/>
              <a:buChar char="•"/>
            </a:pPr>
            <a:endParaRPr lang="en-US" sz="3200" dirty="0" smtClean="0"/>
          </a:p>
          <a:p>
            <a:pPr marL="742950" lvl="1" indent="-285750">
              <a:buFont typeface="Arial" panose="020B0604020202020204" pitchFamily="34" charset="0"/>
              <a:buChar char="•"/>
            </a:pPr>
            <a:r>
              <a:rPr lang="en-US" sz="3200" dirty="0" smtClean="0"/>
              <a:t>FAO Publications</a:t>
            </a:r>
          </a:p>
          <a:p>
            <a:pPr marL="742950" lvl="1" indent="-285750">
              <a:buFont typeface="Arial" panose="020B0604020202020204" pitchFamily="34" charset="0"/>
              <a:buChar char="•"/>
            </a:pPr>
            <a:r>
              <a:rPr lang="en-US" sz="3200" dirty="0" smtClean="0"/>
              <a:t>Scholarly articles</a:t>
            </a:r>
          </a:p>
          <a:p>
            <a:pPr lvl="1"/>
            <a:endParaRPr lang="en-US" sz="3200" dirty="0" smtClean="0"/>
          </a:p>
          <a:p>
            <a:pPr lvl="1"/>
            <a:r>
              <a:rPr lang="en-US" sz="3200" dirty="0" smtClean="0"/>
              <a:t>See Handout for Detailed Contribution map</a:t>
            </a:r>
          </a:p>
          <a:p>
            <a:endParaRPr lang="en-US" sz="3200" dirty="0"/>
          </a:p>
          <a:p>
            <a:endParaRPr lang="en-US" sz="3200" dirty="0" smtClean="0"/>
          </a:p>
        </p:txBody>
      </p:sp>
    </p:spTree>
    <p:extLst>
      <p:ext uri="{BB962C8B-B14F-4D97-AF65-F5344CB8AC3E}">
        <p14:creationId xmlns:p14="http://schemas.microsoft.com/office/powerpoint/2010/main" val="27880533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3">
                                            <p:txEl>
                                              <p:pRg st="8" end="8"/>
                                            </p:txEl>
                                          </p:spTgt>
                                        </p:tgtEl>
                                        <p:attrNameLst>
                                          <p:attrName>style.visibility</p:attrName>
                                        </p:attrNameLst>
                                      </p:cBhvr>
                                      <p:to>
                                        <p:strVal val="visible"/>
                                      </p:to>
                                    </p:set>
                                    <p:animEffect transition="in" filter="fade">
                                      <p:cBhvr>
                                        <p:cTn id="11"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397565" y="1357619"/>
            <a:ext cx="3657600" cy="22860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lvl="1"/>
            <a:r>
              <a:rPr lang="en-US" sz="2800" dirty="0"/>
              <a:t>Policy, governance and strategy</a:t>
            </a:r>
          </a:p>
        </p:txBody>
      </p:sp>
      <p:sp>
        <p:nvSpPr>
          <p:cNvPr id="9" name="Rounded Rectangle 8"/>
          <p:cNvSpPr/>
          <p:nvPr/>
        </p:nvSpPr>
        <p:spPr>
          <a:xfrm>
            <a:off x="4751462" y="1399032"/>
            <a:ext cx="3657600" cy="22860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lvl="1"/>
            <a:r>
              <a:rPr lang="en-US" sz="2800" dirty="0"/>
              <a:t>Climate Finance</a:t>
            </a:r>
          </a:p>
        </p:txBody>
      </p:sp>
      <p:sp>
        <p:nvSpPr>
          <p:cNvPr id="10" name="Rounded Rectangle 9"/>
          <p:cNvSpPr/>
          <p:nvPr/>
        </p:nvSpPr>
        <p:spPr>
          <a:xfrm>
            <a:off x="4751462" y="3886200"/>
            <a:ext cx="3657600" cy="22860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marL="0" lvl="1" algn="ctr"/>
            <a:endParaRPr lang="en-US" sz="2800" dirty="0" smtClean="0"/>
          </a:p>
          <a:p>
            <a:pPr marL="0" lvl="1" algn="ctr"/>
            <a:r>
              <a:rPr lang="en-US" sz="2800" dirty="0"/>
              <a:t>Knowledge and Data</a:t>
            </a:r>
          </a:p>
          <a:p>
            <a:pPr algn="ctr"/>
            <a:endParaRPr lang="en-US" sz="2800" dirty="0"/>
          </a:p>
        </p:txBody>
      </p:sp>
      <p:sp>
        <p:nvSpPr>
          <p:cNvPr id="11" name="Rounded Rectangle 10"/>
          <p:cNvSpPr/>
          <p:nvPr/>
        </p:nvSpPr>
        <p:spPr>
          <a:xfrm>
            <a:off x="533400" y="3962400"/>
            <a:ext cx="3657600" cy="22860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marL="0" lvl="1" algn="ctr"/>
            <a:r>
              <a:rPr lang="en-US" sz="2800" dirty="0"/>
              <a:t>Coordination for implementing technologies and practices</a:t>
            </a:r>
          </a:p>
        </p:txBody>
      </p:sp>
      <p:sp>
        <p:nvSpPr>
          <p:cNvPr id="13" name="Right Arrow 12"/>
          <p:cNvSpPr/>
          <p:nvPr/>
        </p:nvSpPr>
        <p:spPr>
          <a:xfrm>
            <a:off x="3886200" y="2057400"/>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ight Arrow 13"/>
          <p:cNvSpPr/>
          <p:nvPr/>
        </p:nvSpPr>
        <p:spPr>
          <a:xfrm rot="5400000">
            <a:off x="6091058" y="3352800"/>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ight Arrow 14"/>
          <p:cNvSpPr/>
          <p:nvPr/>
        </p:nvSpPr>
        <p:spPr>
          <a:xfrm rot="10800000">
            <a:off x="3886200" y="5105400"/>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Arrow 15"/>
          <p:cNvSpPr/>
          <p:nvPr/>
        </p:nvSpPr>
        <p:spPr>
          <a:xfrm rot="5400000">
            <a:off x="1720596" y="3563112"/>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Arrow Connector 17"/>
          <p:cNvCxnSpPr/>
          <p:nvPr/>
        </p:nvCxnSpPr>
        <p:spPr>
          <a:xfrm>
            <a:off x="3958982" y="3189732"/>
            <a:ext cx="914400" cy="914400"/>
          </a:xfrm>
          <a:prstGeom prst="straightConnector1">
            <a:avLst/>
          </a:prstGeom>
          <a:ln>
            <a:headEnd type="arrow"/>
            <a:tailEnd type="arrow"/>
          </a:ln>
        </p:spPr>
        <p:style>
          <a:lnRef idx="3">
            <a:schemeClr val="accent1"/>
          </a:lnRef>
          <a:fillRef idx="0">
            <a:schemeClr val="accent1"/>
          </a:fillRef>
          <a:effectRef idx="2">
            <a:schemeClr val="accent1"/>
          </a:effectRef>
          <a:fontRef idx="minor">
            <a:schemeClr val="tx1"/>
          </a:fontRef>
        </p:style>
      </p:cxnSp>
      <p:sp>
        <p:nvSpPr>
          <p:cNvPr id="20" name="Title 1"/>
          <p:cNvSpPr>
            <a:spLocks noGrp="1"/>
          </p:cNvSpPr>
          <p:nvPr>
            <p:ph type="title"/>
          </p:nvPr>
        </p:nvSpPr>
        <p:spPr>
          <a:xfrm>
            <a:off x="457200" y="274638"/>
            <a:ext cx="8229600" cy="944562"/>
          </a:xfrm>
        </p:spPr>
        <p:txBody>
          <a:bodyPr>
            <a:noAutofit/>
          </a:bodyPr>
          <a:lstStyle/>
          <a:p>
            <a:r>
              <a:rPr lang="en-US" sz="3200" dirty="0" smtClean="0">
                <a:solidFill>
                  <a:schemeClr val="bg1"/>
                </a:solidFill>
              </a:rPr>
              <a:t>4 main Areas of Activity for climate-Change Readiness</a:t>
            </a:r>
            <a:endParaRPr lang="en-US" sz="3200" dirty="0">
              <a:solidFill>
                <a:schemeClr val="bg1"/>
              </a:solidFill>
            </a:endParaRPr>
          </a:p>
        </p:txBody>
      </p:sp>
    </p:spTree>
    <p:extLst>
      <p:ext uri="{BB962C8B-B14F-4D97-AF65-F5344CB8AC3E}">
        <p14:creationId xmlns:p14="http://schemas.microsoft.com/office/powerpoint/2010/main" val="2523902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fade">
                                      <p:cBhvr>
                                        <p:cTn id="20" dur="500"/>
                                        <p:tgtEl>
                                          <p:spTgt spid="14"/>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par>
                                <p:cTn id="24" presetID="10" presetClass="entr" presetSubtype="0" fill="hold" nodeType="with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fade">
                                      <p:cBhvr>
                                        <p:cTn id="26" dur="500"/>
                                        <p:tgtEl>
                                          <p:spTgt spid="18"/>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500"/>
                                        <p:tgtEl>
                                          <p:spTgt spid="15"/>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500"/>
                                        <p:tgtEl>
                                          <p:spTgt spid="16"/>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fade">
                                      <p:cBhvr>
                                        <p:cTn id="3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3" grpId="0" animBg="1"/>
      <p:bldP spid="14" grpId="0" animBg="1"/>
      <p:bldP spid="15" grpId="0" animBg="1"/>
      <p:bldP spid="1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381000" y="762000"/>
            <a:ext cx="8305800" cy="47244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lvl="1" algn="ctr"/>
            <a:r>
              <a:rPr lang="en-US" sz="3200" b="1" dirty="0"/>
              <a:t>Policy, governance and </a:t>
            </a:r>
            <a:r>
              <a:rPr lang="en-US" sz="3200" b="1" dirty="0" smtClean="0"/>
              <a:t>strategy</a:t>
            </a:r>
          </a:p>
          <a:p>
            <a:pPr marL="285750" indent="-285750">
              <a:buFont typeface="Arial" panose="020B0604020202020204" pitchFamily="34" charset="0"/>
              <a:buChar char="•"/>
            </a:pPr>
            <a:r>
              <a:rPr lang="en-US" sz="2800" dirty="0"/>
              <a:t>Strong awareness of climate change </a:t>
            </a:r>
            <a:endParaRPr lang="en-US" sz="2800" dirty="0" smtClean="0"/>
          </a:p>
          <a:p>
            <a:pPr marL="285750" indent="-285750">
              <a:buFont typeface="Arial" panose="020B0604020202020204" pitchFamily="34" charset="0"/>
              <a:buChar char="•"/>
            </a:pPr>
            <a:r>
              <a:rPr lang="en-US" sz="2800" dirty="0" smtClean="0"/>
              <a:t>Coordination among departments/ministries</a:t>
            </a:r>
            <a:endParaRPr lang="en-US" sz="2800" dirty="0"/>
          </a:p>
          <a:p>
            <a:pPr marL="285750" indent="-285750">
              <a:buFont typeface="Arial" panose="020B0604020202020204" pitchFamily="34" charset="0"/>
              <a:buChar char="•"/>
            </a:pPr>
            <a:r>
              <a:rPr lang="en-US" sz="2800" dirty="0" smtClean="0"/>
              <a:t>CC has been mainstreamed in sector policies</a:t>
            </a:r>
            <a:endParaRPr lang="en-US" sz="2800" dirty="0"/>
          </a:p>
          <a:p>
            <a:pPr marL="285750" indent="-285750">
              <a:buFont typeface="Arial" panose="020B0604020202020204" pitchFamily="34" charset="0"/>
              <a:buChar char="•"/>
            </a:pPr>
            <a:r>
              <a:rPr lang="en-US" sz="2800" dirty="0"/>
              <a:t>Quality NAPA, NAP and NAMA </a:t>
            </a:r>
            <a:endParaRPr lang="en-US" sz="2800" dirty="0" smtClean="0"/>
          </a:p>
          <a:p>
            <a:pPr lvl="1"/>
            <a:endParaRPr lang="en-US" sz="2800" dirty="0"/>
          </a:p>
        </p:txBody>
      </p:sp>
    </p:spTree>
    <p:extLst>
      <p:ext uri="{BB962C8B-B14F-4D97-AF65-F5344CB8AC3E}">
        <p14:creationId xmlns:p14="http://schemas.microsoft.com/office/powerpoint/2010/main" val="274867695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397565" y="1357619"/>
            <a:ext cx="3657600" cy="22860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lvl="1"/>
            <a:r>
              <a:rPr lang="en-US" sz="2800" dirty="0"/>
              <a:t>Policy, governance and strategy</a:t>
            </a:r>
          </a:p>
        </p:txBody>
      </p:sp>
      <p:sp>
        <p:nvSpPr>
          <p:cNvPr id="9" name="Rounded Rectangle 8"/>
          <p:cNvSpPr/>
          <p:nvPr/>
        </p:nvSpPr>
        <p:spPr>
          <a:xfrm>
            <a:off x="4751462" y="1399032"/>
            <a:ext cx="3657600" cy="22860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lvl="1"/>
            <a:r>
              <a:rPr lang="en-US" sz="2800" dirty="0"/>
              <a:t>Climate Finance</a:t>
            </a:r>
          </a:p>
        </p:txBody>
      </p:sp>
      <p:sp>
        <p:nvSpPr>
          <p:cNvPr id="10" name="Rounded Rectangle 9"/>
          <p:cNvSpPr/>
          <p:nvPr/>
        </p:nvSpPr>
        <p:spPr>
          <a:xfrm>
            <a:off x="4751462" y="3886200"/>
            <a:ext cx="3657600" cy="22860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marL="0" lvl="1" algn="ctr"/>
            <a:endParaRPr lang="en-US" sz="2800" dirty="0" smtClean="0"/>
          </a:p>
          <a:p>
            <a:pPr marL="0" lvl="1" algn="ctr"/>
            <a:r>
              <a:rPr lang="en-US" sz="2800" dirty="0"/>
              <a:t>Knowledge and Data</a:t>
            </a:r>
          </a:p>
          <a:p>
            <a:pPr algn="ctr"/>
            <a:endParaRPr lang="en-US" sz="2800" dirty="0"/>
          </a:p>
        </p:txBody>
      </p:sp>
      <p:sp>
        <p:nvSpPr>
          <p:cNvPr id="11" name="Rounded Rectangle 10"/>
          <p:cNvSpPr/>
          <p:nvPr/>
        </p:nvSpPr>
        <p:spPr>
          <a:xfrm>
            <a:off x="533400" y="3962400"/>
            <a:ext cx="3657600" cy="22860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marL="0" lvl="1" algn="ctr"/>
            <a:r>
              <a:rPr lang="en-US" sz="2800" dirty="0"/>
              <a:t>Coordination for implementing technologies and practices</a:t>
            </a:r>
          </a:p>
        </p:txBody>
      </p:sp>
      <p:sp>
        <p:nvSpPr>
          <p:cNvPr id="13" name="Right Arrow 12"/>
          <p:cNvSpPr/>
          <p:nvPr/>
        </p:nvSpPr>
        <p:spPr>
          <a:xfrm>
            <a:off x="3886200" y="2057400"/>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ight Arrow 13"/>
          <p:cNvSpPr/>
          <p:nvPr/>
        </p:nvSpPr>
        <p:spPr>
          <a:xfrm rot="5400000">
            <a:off x="6091058" y="3352800"/>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ight Arrow 14"/>
          <p:cNvSpPr/>
          <p:nvPr/>
        </p:nvSpPr>
        <p:spPr>
          <a:xfrm rot="10800000">
            <a:off x="3886200" y="5105400"/>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Arrow 15"/>
          <p:cNvSpPr/>
          <p:nvPr/>
        </p:nvSpPr>
        <p:spPr>
          <a:xfrm rot="5400000">
            <a:off x="1720596" y="3563112"/>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Arrow Connector 17"/>
          <p:cNvCxnSpPr/>
          <p:nvPr/>
        </p:nvCxnSpPr>
        <p:spPr>
          <a:xfrm>
            <a:off x="3958982" y="3189732"/>
            <a:ext cx="914400" cy="914400"/>
          </a:xfrm>
          <a:prstGeom prst="straightConnector1">
            <a:avLst/>
          </a:prstGeom>
          <a:ln>
            <a:headEnd type="arrow"/>
            <a:tailEnd type="arrow"/>
          </a:ln>
        </p:spPr>
        <p:style>
          <a:lnRef idx="3">
            <a:schemeClr val="accent1"/>
          </a:lnRef>
          <a:fillRef idx="0">
            <a:schemeClr val="accent1"/>
          </a:fillRef>
          <a:effectRef idx="2">
            <a:schemeClr val="accent1"/>
          </a:effectRef>
          <a:fontRef idx="minor">
            <a:schemeClr val="tx1"/>
          </a:fontRef>
        </p:style>
      </p:cxnSp>
      <p:sp>
        <p:nvSpPr>
          <p:cNvPr id="20" name="Title 1"/>
          <p:cNvSpPr>
            <a:spLocks noGrp="1"/>
          </p:cNvSpPr>
          <p:nvPr>
            <p:ph type="title"/>
          </p:nvPr>
        </p:nvSpPr>
        <p:spPr>
          <a:xfrm>
            <a:off x="457200" y="274638"/>
            <a:ext cx="8229600" cy="944562"/>
          </a:xfrm>
        </p:spPr>
        <p:txBody>
          <a:bodyPr>
            <a:noAutofit/>
          </a:bodyPr>
          <a:lstStyle/>
          <a:p>
            <a:r>
              <a:rPr lang="en-US" sz="3200" dirty="0" smtClean="0">
                <a:solidFill>
                  <a:schemeClr val="bg1"/>
                </a:solidFill>
              </a:rPr>
              <a:t>4 main Areas of Activity climate-Change Readiness</a:t>
            </a:r>
            <a:endParaRPr lang="en-US" sz="3200" dirty="0">
              <a:solidFill>
                <a:schemeClr val="bg1"/>
              </a:solidFill>
            </a:endParaRPr>
          </a:p>
        </p:txBody>
      </p:sp>
    </p:spTree>
    <p:extLst>
      <p:ext uri="{BB962C8B-B14F-4D97-AF65-F5344CB8AC3E}">
        <p14:creationId xmlns:p14="http://schemas.microsoft.com/office/powerpoint/2010/main" val="493508720"/>
      </p:ext>
    </p:extLst>
  </p:cSld>
  <p:clrMapOvr>
    <a:masterClrMapping/>
  </p:clrMapOvr>
  <mc:AlternateContent xmlns:mc="http://schemas.openxmlformats.org/markup-compatibility/2006" xmlns:p14="http://schemas.microsoft.com/office/powerpoint/2010/main">
    <mc:Choice Requires="p14">
      <p:transition spd="slow" p14:dur="900">
        <p14:warp/>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228600" y="685800"/>
            <a:ext cx="8915400" cy="4807226"/>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3200" b="1" dirty="0" smtClean="0"/>
              <a:t>Climate Finance</a:t>
            </a:r>
            <a:r>
              <a:rPr lang="en-US" sz="3200" b="1" dirty="0"/>
              <a:t> </a:t>
            </a:r>
          </a:p>
          <a:p>
            <a:pPr marL="285750" indent="-285750">
              <a:buFont typeface="Arial" panose="020B0604020202020204" pitchFamily="34" charset="0"/>
              <a:buChar char="•"/>
            </a:pPr>
            <a:r>
              <a:rPr lang="en-US" sz="2800" dirty="0"/>
              <a:t>A</a:t>
            </a:r>
            <a:r>
              <a:rPr lang="en-US" sz="2800" dirty="0" smtClean="0"/>
              <a:t>dequate </a:t>
            </a:r>
            <a:r>
              <a:rPr lang="en-US" sz="2800" dirty="0"/>
              <a:t>funding for climate change programs </a:t>
            </a:r>
          </a:p>
          <a:p>
            <a:pPr marL="285750" indent="-285750">
              <a:buFont typeface="Arial" panose="020B0604020202020204" pitchFamily="34" charset="0"/>
              <a:buChar char="•"/>
            </a:pPr>
            <a:r>
              <a:rPr lang="en-US" sz="2800" dirty="0" smtClean="0"/>
              <a:t>collaboration </a:t>
            </a:r>
            <a:r>
              <a:rPr lang="en-US" sz="2800" dirty="0"/>
              <a:t>and partnership with the private </a:t>
            </a:r>
            <a:r>
              <a:rPr lang="en-US" sz="2800" dirty="0" smtClean="0"/>
              <a:t>sector.</a:t>
            </a:r>
            <a:endParaRPr lang="en-US" sz="2800" dirty="0"/>
          </a:p>
          <a:p>
            <a:pPr marL="285750" indent="-285750">
              <a:buFont typeface="Arial" panose="020B0604020202020204" pitchFamily="34" charset="0"/>
              <a:buChar char="•"/>
            </a:pPr>
            <a:r>
              <a:rPr lang="en-US" sz="2800" dirty="0"/>
              <a:t>Funds from payments for </a:t>
            </a:r>
            <a:r>
              <a:rPr lang="en-US" sz="2800" dirty="0" smtClean="0"/>
              <a:t>environmental </a:t>
            </a:r>
            <a:r>
              <a:rPr lang="en-US" sz="2800" dirty="0"/>
              <a:t>services schemes (.e.g. REDD+)</a:t>
            </a:r>
          </a:p>
          <a:p>
            <a:pPr lvl="1"/>
            <a:endParaRPr lang="en-US" sz="2800" dirty="0"/>
          </a:p>
        </p:txBody>
      </p:sp>
    </p:spTree>
    <p:extLst>
      <p:ext uri="{BB962C8B-B14F-4D97-AF65-F5344CB8AC3E}">
        <p14:creationId xmlns:p14="http://schemas.microsoft.com/office/powerpoint/2010/main" val="2475526972"/>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xmlns:p14="http://schemas.microsoft.com/office/powerpoint/2010/main" spd="slow">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9497</TotalTime>
  <Words>1964</Words>
  <Application>Microsoft Office PowerPoint</Application>
  <PresentationFormat>On-screen Show (4:3)</PresentationFormat>
  <Paragraphs>274</Paragraphs>
  <Slides>25</Slides>
  <Notes>21</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25</vt:i4>
      </vt:variant>
    </vt:vector>
  </HeadingPairs>
  <TitlesOfParts>
    <vt:vector size="34" baseType="lpstr">
      <vt:lpstr>SimSun</vt:lpstr>
      <vt:lpstr>Arial</vt:lpstr>
      <vt:lpstr>Calibri</vt:lpstr>
      <vt:lpstr>Candara</vt:lpstr>
      <vt:lpstr>Times New Roman</vt:lpstr>
      <vt:lpstr>Wingdings</vt:lpstr>
      <vt:lpstr>Office Theme</vt:lpstr>
      <vt:lpstr>1_Custom Design</vt:lpstr>
      <vt:lpstr>Custom Design</vt:lpstr>
      <vt:lpstr>PowerPoint Presentation</vt:lpstr>
      <vt:lpstr>Overview of FAO’s Climate Change Evaluation</vt:lpstr>
      <vt:lpstr>Assessing FAO’s country-level contributions to CCAM</vt:lpstr>
      <vt:lpstr>Country-level Contribution Maps</vt:lpstr>
      <vt:lpstr>Country-level Contribution Maps</vt:lpstr>
      <vt:lpstr>4 main Areas of Activity for climate-Change Readiness</vt:lpstr>
      <vt:lpstr>PowerPoint Presentation</vt:lpstr>
      <vt:lpstr>4 main Areas of Activity climate-Change Readiness</vt:lpstr>
      <vt:lpstr>PowerPoint Presentation</vt:lpstr>
      <vt:lpstr>PowerPoint Presentation</vt:lpstr>
      <vt:lpstr>PowerPoint Presentation</vt:lpstr>
      <vt:lpstr>4 main Areas of Activity climate-Change Readiness</vt:lpstr>
      <vt:lpstr>Data collection – practical application </vt:lpstr>
      <vt:lpstr>Countries Visited</vt:lpstr>
      <vt:lpstr>Reporting and Findings</vt:lpstr>
      <vt:lpstr>Consolidation of Evidence</vt:lpstr>
      <vt:lpstr>FAO’s Strengths</vt:lpstr>
      <vt:lpstr>Areas for improvement</vt:lpstr>
      <vt:lpstr>Added value of the contribution map</vt:lpstr>
      <vt:lpstr>Some shortcomings</vt:lpstr>
      <vt:lpstr>Usefulness for future evaluations? </vt:lpstr>
      <vt:lpstr>Usefulness for future evaluations? </vt:lpstr>
      <vt:lpstr>References</vt:lpstr>
      <vt:lpstr>References Contd.</vt:lpstr>
      <vt:lpstr>Thank you</vt:lpstr>
    </vt:vector>
  </TitlesOfParts>
  <Company>FAO of the UN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Eoghan Molloy (OEDD)</dc:creator>
  <cp:lastModifiedBy>Ayodele, James (OEDD)</cp:lastModifiedBy>
  <cp:revision>106</cp:revision>
  <cp:lastPrinted>2015-10-16T13:27:23Z</cp:lastPrinted>
  <dcterms:created xsi:type="dcterms:W3CDTF">2015-10-14T15:48:35Z</dcterms:created>
  <dcterms:modified xsi:type="dcterms:W3CDTF">2016-11-03T13:45:11Z</dcterms:modified>
</cp:coreProperties>
</file>