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5"/>
  </p:notesMasterIdLst>
  <p:handoutMasterIdLst>
    <p:handoutMasterId r:id="rId6"/>
  </p:handoutMasterIdLst>
  <p:sldIdLst>
    <p:sldId id="256" r:id="rId3"/>
    <p:sldId id="257" r:id="rId4"/>
  </p:sldIdLst>
  <p:sldSz cx="10693400" cy="7561263"/>
  <p:notesSz cx="6858000" cy="9144000"/>
  <p:defaultTextStyle>
    <a:defPPr>
      <a:defRPr lang="en-US"/>
    </a:defPPr>
    <a:lvl1pPr marL="0" algn="l" defTabSz="995680" rtl="0" eaLnBrk="1" latinLnBrk="0" hangingPunct="1">
      <a:defRPr sz="2000" kern="1200">
        <a:solidFill>
          <a:schemeClr val="tx1"/>
        </a:solidFill>
        <a:latin typeface="+mn-lt"/>
        <a:ea typeface="+mn-ea"/>
        <a:cs typeface="+mn-cs"/>
      </a:defRPr>
    </a:lvl1pPr>
    <a:lvl2pPr marL="497840" algn="l" defTabSz="995680" rtl="0" eaLnBrk="1" latinLnBrk="0" hangingPunct="1">
      <a:defRPr sz="2000" kern="1200">
        <a:solidFill>
          <a:schemeClr val="tx1"/>
        </a:solidFill>
        <a:latin typeface="+mn-lt"/>
        <a:ea typeface="+mn-ea"/>
        <a:cs typeface="+mn-cs"/>
      </a:defRPr>
    </a:lvl2pPr>
    <a:lvl3pPr marL="995680" algn="l" defTabSz="995680" rtl="0" eaLnBrk="1" latinLnBrk="0" hangingPunct="1">
      <a:defRPr sz="2000" kern="1200">
        <a:solidFill>
          <a:schemeClr val="tx1"/>
        </a:solidFill>
        <a:latin typeface="+mn-lt"/>
        <a:ea typeface="+mn-ea"/>
        <a:cs typeface="+mn-cs"/>
      </a:defRPr>
    </a:lvl3pPr>
    <a:lvl4pPr marL="1493520" algn="l" defTabSz="995680" rtl="0" eaLnBrk="1" latinLnBrk="0" hangingPunct="1">
      <a:defRPr sz="2000" kern="1200">
        <a:solidFill>
          <a:schemeClr val="tx1"/>
        </a:solidFill>
        <a:latin typeface="+mn-lt"/>
        <a:ea typeface="+mn-ea"/>
        <a:cs typeface="+mn-cs"/>
      </a:defRPr>
    </a:lvl4pPr>
    <a:lvl5pPr marL="1991360" algn="l" defTabSz="995680" rtl="0" eaLnBrk="1" latinLnBrk="0" hangingPunct="1">
      <a:defRPr sz="2000" kern="1200">
        <a:solidFill>
          <a:schemeClr val="tx1"/>
        </a:solidFill>
        <a:latin typeface="+mn-lt"/>
        <a:ea typeface="+mn-ea"/>
        <a:cs typeface="+mn-cs"/>
      </a:defRPr>
    </a:lvl5pPr>
    <a:lvl6pPr marL="2489200" algn="l" defTabSz="995680" rtl="0" eaLnBrk="1" latinLnBrk="0" hangingPunct="1">
      <a:defRPr sz="2000" kern="1200">
        <a:solidFill>
          <a:schemeClr val="tx1"/>
        </a:solidFill>
        <a:latin typeface="+mn-lt"/>
        <a:ea typeface="+mn-ea"/>
        <a:cs typeface="+mn-cs"/>
      </a:defRPr>
    </a:lvl6pPr>
    <a:lvl7pPr marL="2987040" algn="l" defTabSz="995680" rtl="0" eaLnBrk="1" latinLnBrk="0" hangingPunct="1">
      <a:defRPr sz="2000" kern="1200">
        <a:solidFill>
          <a:schemeClr val="tx1"/>
        </a:solidFill>
        <a:latin typeface="+mn-lt"/>
        <a:ea typeface="+mn-ea"/>
        <a:cs typeface="+mn-cs"/>
      </a:defRPr>
    </a:lvl7pPr>
    <a:lvl8pPr marL="3484880" algn="l" defTabSz="995680" rtl="0" eaLnBrk="1" latinLnBrk="0" hangingPunct="1">
      <a:defRPr sz="2000" kern="1200">
        <a:solidFill>
          <a:schemeClr val="tx1"/>
        </a:solidFill>
        <a:latin typeface="+mn-lt"/>
        <a:ea typeface="+mn-ea"/>
        <a:cs typeface="+mn-cs"/>
      </a:defRPr>
    </a:lvl8pPr>
    <a:lvl9pPr marL="3982720" algn="l" defTabSz="995680"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64">
          <p15:clr>
            <a:srgbClr val="A4A3A4"/>
          </p15:clr>
        </p15:guide>
        <p15:guide id="2" pos="3390">
          <p15:clr>
            <a:srgbClr val="A4A3A4"/>
          </p15:clr>
        </p15:guide>
      </p15:sldGuideLst>
    </p:ext>
    <p:ext uri="{2D200454-40CA-4A62-9FC3-DE9A4176ACB9}">
      <p15:notesGuideLst xmlns:p15="http://schemas.microsoft.com/office/powerpoint/2012/main">
        <p15:guide id="1" orient="horz" pos="2859">
          <p15:clr>
            <a:srgbClr val="A4A3A4"/>
          </p15:clr>
        </p15:guide>
        <p15:guide id="2" pos="217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0468"/>
    <a:srgbClr val="1E0468"/>
    <a:srgbClr val="80C535"/>
    <a:srgbClr val="66FF33"/>
    <a:srgbClr val="003366"/>
    <a:srgbClr val="21045C"/>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4714" autoAdjust="0"/>
  </p:normalViewPr>
  <p:slideViewPr>
    <p:cSldViewPr>
      <p:cViewPr varScale="1">
        <p:scale>
          <a:sx n="68" d="100"/>
          <a:sy n="68" d="100"/>
        </p:scale>
        <p:origin x="1116" y="48"/>
      </p:cViewPr>
      <p:guideLst>
        <p:guide orient="horz" pos="2364"/>
        <p:guide pos="33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2784" y="-114"/>
      </p:cViewPr>
      <p:guideLst>
        <p:guide orient="horz" pos="2859"/>
        <p:guide pos="217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165F12-D456-4ABF-97BF-F5D436521261}" type="datetimeFigureOut">
              <a:rPr lang="en-US" smtClean="0"/>
              <a:pPr/>
              <a:t>10/12/2018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5B266CB-6985-4837-8E77-40CAB1F46914}" type="slidenum">
              <a:rPr lang="en-US" smtClean="0"/>
              <a:pPr/>
              <a:t>‹#›</a:t>
            </a:fld>
            <a:endParaRPr lang="en-US"/>
          </a:p>
        </p:txBody>
      </p:sp>
    </p:spTree>
    <p:extLst>
      <p:ext uri="{BB962C8B-B14F-4D97-AF65-F5344CB8AC3E}">
        <p14:creationId xmlns:p14="http://schemas.microsoft.com/office/powerpoint/2010/main" val="3279167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92648C-F519-4B60-97BB-6AE3D19578BE}" type="datetimeFigureOut">
              <a:rPr lang="en-US" smtClean="0"/>
              <a:pPr/>
              <a:t>10/12/2018</a:t>
            </a:fld>
            <a:endParaRPr lang="en-US"/>
          </a:p>
        </p:txBody>
      </p:sp>
      <p:sp>
        <p:nvSpPr>
          <p:cNvPr id="4" name="Slide Image Placeholder 3"/>
          <p:cNvSpPr>
            <a:spLocks noGrp="1" noRot="1" noChangeAspect="1"/>
          </p:cNvSpPr>
          <p:nvPr>
            <p:ph type="sldImg" idx="2"/>
          </p:nvPr>
        </p:nvSpPr>
        <p:spPr>
          <a:xfrm>
            <a:off x="1004888" y="685800"/>
            <a:ext cx="48482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B0A93E-8348-45F6-ABB8-8A528A28CB72}" type="slidenum">
              <a:rPr lang="en-US" smtClean="0"/>
              <a:pPr/>
              <a:t>‹#›</a:t>
            </a:fld>
            <a:endParaRPr lang="en-US"/>
          </a:p>
        </p:txBody>
      </p:sp>
    </p:spTree>
    <p:extLst>
      <p:ext uri="{BB962C8B-B14F-4D97-AF65-F5344CB8AC3E}">
        <p14:creationId xmlns:p14="http://schemas.microsoft.com/office/powerpoint/2010/main" val="3372916180"/>
      </p:ext>
    </p:extLst>
  </p:cSld>
  <p:clrMap bg1="lt1" tx1="dk1" bg2="lt2" tx2="dk2" accent1="accent1" accent2="accent2" accent3="accent3" accent4="accent4" accent5="accent5" accent6="accent6" hlink="hlink" folHlink="folHlink"/>
  <p:notesStyle>
    <a:lvl1pPr marL="0" algn="l" defTabSz="995680" rtl="0" eaLnBrk="1" latinLnBrk="0" hangingPunct="1">
      <a:defRPr sz="1300" kern="1200">
        <a:solidFill>
          <a:schemeClr val="tx1"/>
        </a:solidFill>
        <a:latin typeface="+mn-lt"/>
        <a:ea typeface="+mn-ea"/>
        <a:cs typeface="+mn-cs"/>
      </a:defRPr>
    </a:lvl1pPr>
    <a:lvl2pPr marL="497840" algn="l" defTabSz="995680" rtl="0" eaLnBrk="1" latinLnBrk="0" hangingPunct="1">
      <a:defRPr sz="1300" kern="1200">
        <a:solidFill>
          <a:schemeClr val="tx1"/>
        </a:solidFill>
        <a:latin typeface="+mn-lt"/>
        <a:ea typeface="+mn-ea"/>
        <a:cs typeface="+mn-cs"/>
      </a:defRPr>
    </a:lvl2pPr>
    <a:lvl3pPr marL="995680" algn="l" defTabSz="995680" rtl="0" eaLnBrk="1" latinLnBrk="0" hangingPunct="1">
      <a:defRPr sz="1300" kern="1200">
        <a:solidFill>
          <a:schemeClr val="tx1"/>
        </a:solidFill>
        <a:latin typeface="+mn-lt"/>
        <a:ea typeface="+mn-ea"/>
        <a:cs typeface="+mn-cs"/>
      </a:defRPr>
    </a:lvl3pPr>
    <a:lvl4pPr marL="1493520" algn="l" defTabSz="995680" rtl="0" eaLnBrk="1" latinLnBrk="0" hangingPunct="1">
      <a:defRPr sz="1300" kern="1200">
        <a:solidFill>
          <a:schemeClr val="tx1"/>
        </a:solidFill>
        <a:latin typeface="+mn-lt"/>
        <a:ea typeface="+mn-ea"/>
        <a:cs typeface="+mn-cs"/>
      </a:defRPr>
    </a:lvl4pPr>
    <a:lvl5pPr marL="1991360" algn="l" defTabSz="995680" rtl="0" eaLnBrk="1" latinLnBrk="0" hangingPunct="1">
      <a:defRPr sz="1300" kern="1200">
        <a:solidFill>
          <a:schemeClr val="tx1"/>
        </a:solidFill>
        <a:latin typeface="+mn-lt"/>
        <a:ea typeface="+mn-ea"/>
        <a:cs typeface="+mn-cs"/>
      </a:defRPr>
    </a:lvl5pPr>
    <a:lvl6pPr marL="2489200" algn="l" defTabSz="995680" rtl="0" eaLnBrk="1" latinLnBrk="0" hangingPunct="1">
      <a:defRPr sz="1300" kern="1200">
        <a:solidFill>
          <a:schemeClr val="tx1"/>
        </a:solidFill>
        <a:latin typeface="+mn-lt"/>
        <a:ea typeface="+mn-ea"/>
        <a:cs typeface="+mn-cs"/>
      </a:defRPr>
    </a:lvl6pPr>
    <a:lvl7pPr marL="2987040" algn="l" defTabSz="995680" rtl="0" eaLnBrk="1" latinLnBrk="0" hangingPunct="1">
      <a:defRPr sz="1300" kern="1200">
        <a:solidFill>
          <a:schemeClr val="tx1"/>
        </a:solidFill>
        <a:latin typeface="+mn-lt"/>
        <a:ea typeface="+mn-ea"/>
        <a:cs typeface="+mn-cs"/>
      </a:defRPr>
    </a:lvl7pPr>
    <a:lvl8pPr marL="3484880" algn="l" defTabSz="995680" rtl="0" eaLnBrk="1" latinLnBrk="0" hangingPunct="1">
      <a:defRPr sz="1300" kern="1200">
        <a:solidFill>
          <a:schemeClr val="tx1"/>
        </a:solidFill>
        <a:latin typeface="+mn-lt"/>
        <a:ea typeface="+mn-ea"/>
        <a:cs typeface="+mn-cs"/>
      </a:defRPr>
    </a:lvl8pPr>
    <a:lvl9pPr marL="3982720" algn="l" defTabSz="99568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4888" y="685800"/>
            <a:ext cx="4848225"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B0A93E-8348-45F6-ABB8-8A528A28CB72}" type="slidenum">
              <a:rPr lang="en-US" smtClean="0"/>
              <a:pPr/>
              <a:t>1</a:t>
            </a:fld>
            <a:endParaRPr lang="en-US"/>
          </a:p>
        </p:txBody>
      </p:sp>
    </p:spTree>
    <p:extLst>
      <p:ext uri="{BB962C8B-B14F-4D97-AF65-F5344CB8AC3E}">
        <p14:creationId xmlns:p14="http://schemas.microsoft.com/office/powerpoint/2010/main" val="425211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2005" y="2348894"/>
            <a:ext cx="9089390" cy="1620771"/>
          </a:xfrm>
          <a:prstGeom prst="rect">
            <a:avLst/>
          </a:prstGeom>
        </p:spPr>
        <p:txBody>
          <a:bodyPr/>
          <a:lstStyle/>
          <a:p>
            <a:r>
              <a:rPr lang="en-US"/>
              <a:t>Click to edit Master title style</a:t>
            </a:r>
          </a:p>
        </p:txBody>
      </p:sp>
      <p:sp>
        <p:nvSpPr>
          <p:cNvPr id="4" name="Date Placeholder 3"/>
          <p:cNvSpPr>
            <a:spLocks noGrp="1"/>
          </p:cNvSpPr>
          <p:nvPr>
            <p:ph type="dt" sz="half" idx="10"/>
          </p:nvPr>
        </p:nvSpPr>
        <p:spPr>
          <a:xfrm>
            <a:off x="534670" y="7008172"/>
            <a:ext cx="2495127" cy="402567"/>
          </a:xfrm>
          <a:prstGeom prst="rect">
            <a:avLst/>
          </a:prstGeom>
        </p:spPr>
        <p:txBody>
          <a:bodyPr/>
          <a:lstStyle/>
          <a:p>
            <a:fld id="{028D91C4-B3AC-4F25-AC42-E6E2E4A46996}" type="datetimeFigureOut">
              <a:rPr lang="en-US" smtClean="0"/>
              <a:pPr/>
              <a:t>10/12/2018</a:t>
            </a:fld>
            <a:endParaRPr lang="en-US"/>
          </a:p>
        </p:txBody>
      </p:sp>
      <p:sp>
        <p:nvSpPr>
          <p:cNvPr id="5" name="Footer Placeholder 4"/>
          <p:cNvSpPr>
            <a:spLocks noGrp="1"/>
          </p:cNvSpPr>
          <p:nvPr>
            <p:ph type="ftr" sz="quarter" idx="11"/>
          </p:nvPr>
        </p:nvSpPr>
        <p:spPr>
          <a:xfrm>
            <a:off x="3653579" y="7008172"/>
            <a:ext cx="3386243" cy="402567"/>
          </a:xfrm>
          <a:prstGeom prst="rect">
            <a:avLst/>
          </a:prstGeom>
        </p:spPr>
        <p:txBody>
          <a:bodyPr/>
          <a:lstStyle/>
          <a:p>
            <a:endParaRPr lang="en-US"/>
          </a:p>
        </p:txBody>
      </p:sp>
      <p:sp>
        <p:nvSpPr>
          <p:cNvPr id="6" name="Slide Number Placeholder 5"/>
          <p:cNvSpPr>
            <a:spLocks noGrp="1"/>
          </p:cNvSpPr>
          <p:nvPr>
            <p:ph type="sldNum" sz="quarter" idx="12"/>
          </p:nvPr>
        </p:nvSpPr>
        <p:spPr>
          <a:xfrm>
            <a:off x="7663603" y="7008172"/>
            <a:ext cx="2495127" cy="402567"/>
          </a:xfrm>
          <a:prstGeom prst="rect">
            <a:avLst/>
          </a:prstGeom>
        </p:spPr>
        <p:txBody>
          <a:bodyPr/>
          <a:lstStyle/>
          <a:p>
            <a:fld id="{EC98BA13-C85E-4BAA-A9DA-4C0BB1870E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2005" y="2348893"/>
            <a:ext cx="9089390" cy="1620771"/>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604010" y="4284716"/>
            <a:ext cx="7485380" cy="1932323"/>
          </a:xfrm>
          <a:prstGeom prst="rect">
            <a:avLst/>
          </a:prstGeom>
        </p:spPr>
        <p:txBody>
          <a:bodyPr/>
          <a:lstStyle>
            <a:lvl1pPr marL="0" indent="0" algn="ctr">
              <a:buNone/>
              <a:defRPr>
                <a:solidFill>
                  <a:schemeClr val="tx1">
                    <a:tint val="75000"/>
                  </a:schemeClr>
                </a:solidFill>
              </a:defRPr>
            </a:lvl1pPr>
            <a:lvl2pPr marL="497840" indent="0" algn="ctr">
              <a:buNone/>
              <a:defRPr>
                <a:solidFill>
                  <a:schemeClr val="tx1">
                    <a:tint val="75000"/>
                  </a:schemeClr>
                </a:solidFill>
              </a:defRPr>
            </a:lvl2pPr>
            <a:lvl3pPr marL="995680" indent="0" algn="ctr">
              <a:buNone/>
              <a:defRPr>
                <a:solidFill>
                  <a:schemeClr val="tx1">
                    <a:tint val="75000"/>
                  </a:schemeClr>
                </a:solidFill>
              </a:defRPr>
            </a:lvl3pPr>
            <a:lvl4pPr marL="1493520" indent="0" algn="ctr">
              <a:buNone/>
              <a:defRPr>
                <a:solidFill>
                  <a:schemeClr val="tx1">
                    <a:tint val="75000"/>
                  </a:schemeClr>
                </a:solidFill>
              </a:defRPr>
            </a:lvl4pPr>
            <a:lvl5pPr marL="1991360" indent="0" algn="ctr">
              <a:buNone/>
              <a:defRPr>
                <a:solidFill>
                  <a:schemeClr val="tx1">
                    <a:tint val="75000"/>
                  </a:schemeClr>
                </a:solidFill>
              </a:defRPr>
            </a:lvl5pPr>
            <a:lvl6pPr marL="2489200" indent="0" algn="ctr">
              <a:buNone/>
              <a:defRPr>
                <a:solidFill>
                  <a:schemeClr val="tx1">
                    <a:tint val="75000"/>
                  </a:schemeClr>
                </a:solidFill>
              </a:defRPr>
            </a:lvl6pPr>
            <a:lvl7pPr marL="2987040" indent="0" algn="ctr">
              <a:buNone/>
              <a:defRPr>
                <a:solidFill>
                  <a:schemeClr val="tx1">
                    <a:tint val="75000"/>
                  </a:schemeClr>
                </a:solidFill>
              </a:defRPr>
            </a:lvl7pPr>
            <a:lvl8pPr marL="3484880" indent="0" algn="ctr">
              <a:buNone/>
              <a:defRPr>
                <a:solidFill>
                  <a:schemeClr val="tx1">
                    <a:tint val="75000"/>
                  </a:schemeClr>
                </a:solidFill>
              </a:defRPr>
            </a:lvl8pPr>
            <a:lvl9pPr marL="398272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534670" y="7008171"/>
            <a:ext cx="2495127" cy="402567"/>
          </a:xfrm>
          <a:prstGeom prst="rect">
            <a:avLst/>
          </a:prstGeom>
        </p:spPr>
        <p:txBody>
          <a:bodyPr/>
          <a:lstStyle/>
          <a:p>
            <a:fld id="{0EEC0E28-A858-4C3A-9E84-3912AE08EEA6}" type="datetimeFigureOut">
              <a:rPr lang="en-US" smtClean="0"/>
              <a:pPr/>
              <a:t>10/12/2018</a:t>
            </a:fld>
            <a:endParaRPr lang="en-US"/>
          </a:p>
        </p:txBody>
      </p:sp>
      <p:sp>
        <p:nvSpPr>
          <p:cNvPr id="5" name="Footer Placeholder 4"/>
          <p:cNvSpPr>
            <a:spLocks noGrp="1"/>
          </p:cNvSpPr>
          <p:nvPr>
            <p:ph type="ftr" sz="quarter" idx="11"/>
          </p:nvPr>
        </p:nvSpPr>
        <p:spPr>
          <a:xfrm>
            <a:off x="3653579" y="7008171"/>
            <a:ext cx="3386243" cy="402567"/>
          </a:xfrm>
          <a:prstGeom prst="rect">
            <a:avLst/>
          </a:prstGeom>
        </p:spPr>
        <p:txBody>
          <a:bodyPr/>
          <a:lstStyle/>
          <a:p>
            <a:endParaRPr lang="en-US"/>
          </a:p>
        </p:txBody>
      </p:sp>
      <p:sp>
        <p:nvSpPr>
          <p:cNvPr id="6" name="Slide Number Placeholder 5"/>
          <p:cNvSpPr>
            <a:spLocks noGrp="1"/>
          </p:cNvSpPr>
          <p:nvPr>
            <p:ph type="sldNum" sz="quarter" idx="12"/>
          </p:nvPr>
        </p:nvSpPr>
        <p:spPr>
          <a:xfrm>
            <a:off x="7663603" y="7008171"/>
            <a:ext cx="2495127" cy="402567"/>
          </a:xfrm>
          <a:prstGeom prst="rect">
            <a:avLst/>
          </a:prstGeom>
        </p:spPr>
        <p:txBody>
          <a:bodyPr/>
          <a:lstStyle/>
          <a:p>
            <a:fld id="{EB70070D-7D60-4EF2-AB84-45A63FED5C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18908" y="361247"/>
            <a:ext cx="1814452" cy="539064"/>
          </a:xfrm>
          <a:prstGeom prst="rect">
            <a:avLst/>
          </a:prstGeom>
        </p:spPr>
      </p:pic>
      <p:pic>
        <p:nvPicPr>
          <p:cNvPr id="7" name="Picture 6" descr="1.png"/>
          <p:cNvPicPr>
            <a:picLocks noChangeAspect="1"/>
          </p:cNvPicPr>
          <p:nvPr userDrawn="1"/>
        </p:nvPicPr>
        <p:blipFill>
          <a:blip r:embed="rId4"/>
          <a:stretch>
            <a:fillRect/>
          </a:stretch>
        </p:blipFill>
        <p:spPr>
          <a:xfrm>
            <a:off x="0" y="8449"/>
            <a:ext cx="10693400" cy="75443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95680" rtl="0" eaLnBrk="1" latinLnBrk="0" hangingPunct="1">
        <a:spcBef>
          <a:spcPct val="0"/>
        </a:spcBef>
        <a:buNone/>
        <a:defRPr sz="4800" kern="1200">
          <a:solidFill>
            <a:schemeClr val="tx1"/>
          </a:solidFill>
          <a:latin typeface="+mj-lt"/>
          <a:ea typeface="+mj-ea"/>
          <a:cs typeface="+mj-cs"/>
        </a:defRPr>
      </a:lvl1pPr>
    </p:titleStyle>
    <p:bodyStyle>
      <a:lvl1pPr marL="373380" indent="-373380" algn="l" defTabSz="99568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0" indent="-311150" algn="l" defTabSz="99568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00" indent="-248920" algn="l" defTabSz="99568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40" indent="-248920" algn="l" defTabSz="99568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280" indent="-248920" algn="l" defTabSz="99568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20" indent="-248920" algn="l" defTabSz="99568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60" indent="-248920" algn="l" defTabSz="99568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00" indent="-248920" algn="l" defTabSz="99568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40" indent="-248920" algn="l" defTabSz="99568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995680" rtl="0" eaLnBrk="1" latinLnBrk="0" hangingPunct="1">
        <a:defRPr sz="2000" kern="1200">
          <a:solidFill>
            <a:schemeClr val="tx1"/>
          </a:solidFill>
          <a:latin typeface="+mn-lt"/>
          <a:ea typeface="+mn-ea"/>
          <a:cs typeface="+mn-cs"/>
        </a:defRPr>
      </a:lvl1pPr>
      <a:lvl2pPr marL="497840" algn="l" defTabSz="995680" rtl="0" eaLnBrk="1" latinLnBrk="0" hangingPunct="1">
        <a:defRPr sz="2000" kern="1200">
          <a:solidFill>
            <a:schemeClr val="tx1"/>
          </a:solidFill>
          <a:latin typeface="+mn-lt"/>
          <a:ea typeface="+mn-ea"/>
          <a:cs typeface="+mn-cs"/>
        </a:defRPr>
      </a:lvl2pPr>
      <a:lvl3pPr marL="995680" algn="l" defTabSz="995680" rtl="0" eaLnBrk="1" latinLnBrk="0" hangingPunct="1">
        <a:defRPr sz="2000" kern="1200">
          <a:solidFill>
            <a:schemeClr val="tx1"/>
          </a:solidFill>
          <a:latin typeface="+mn-lt"/>
          <a:ea typeface="+mn-ea"/>
          <a:cs typeface="+mn-cs"/>
        </a:defRPr>
      </a:lvl3pPr>
      <a:lvl4pPr marL="1493520" algn="l" defTabSz="995680" rtl="0" eaLnBrk="1" latinLnBrk="0" hangingPunct="1">
        <a:defRPr sz="2000" kern="1200">
          <a:solidFill>
            <a:schemeClr val="tx1"/>
          </a:solidFill>
          <a:latin typeface="+mn-lt"/>
          <a:ea typeface="+mn-ea"/>
          <a:cs typeface="+mn-cs"/>
        </a:defRPr>
      </a:lvl4pPr>
      <a:lvl5pPr marL="1991360" algn="l" defTabSz="995680" rtl="0" eaLnBrk="1" latinLnBrk="0" hangingPunct="1">
        <a:defRPr sz="2000" kern="1200">
          <a:solidFill>
            <a:schemeClr val="tx1"/>
          </a:solidFill>
          <a:latin typeface="+mn-lt"/>
          <a:ea typeface="+mn-ea"/>
          <a:cs typeface="+mn-cs"/>
        </a:defRPr>
      </a:lvl5pPr>
      <a:lvl6pPr marL="2489200" algn="l" defTabSz="995680" rtl="0" eaLnBrk="1" latinLnBrk="0" hangingPunct="1">
        <a:defRPr sz="2000" kern="1200">
          <a:solidFill>
            <a:schemeClr val="tx1"/>
          </a:solidFill>
          <a:latin typeface="+mn-lt"/>
          <a:ea typeface="+mn-ea"/>
          <a:cs typeface="+mn-cs"/>
        </a:defRPr>
      </a:lvl6pPr>
      <a:lvl7pPr marL="2987040" algn="l" defTabSz="995680" rtl="0" eaLnBrk="1" latinLnBrk="0" hangingPunct="1">
        <a:defRPr sz="2000" kern="1200">
          <a:solidFill>
            <a:schemeClr val="tx1"/>
          </a:solidFill>
          <a:latin typeface="+mn-lt"/>
          <a:ea typeface="+mn-ea"/>
          <a:cs typeface="+mn-cs"/>
        </a:defRPr>
      </a:lvl7pPr>
      <a:lvl8pPr marL="3484880" algn="l" defTabSz="995680" rtl="0" eaLnBrk="1" latinLnBrk="0" hangingPunct="1">
        <a:defRPr sz="2000" kern="1200">
          <a:solidFill>
            <a:schemeClr val="tx1"/>
          </a:solidFill>
          <a:latin typeface="+mn-lt"/>
          <a:ea typeface="+mn-ea"/>
          <a:cs typeface="+mn-cs"/>
        </a:defRPr>
      </a:lvl8pPr>
      <a:lvl9pPr marL="3982720" algn="l" defTabSz="995680"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KS 2.png"/>
          <p:cNvPicPr/>
          <p:nvPr userDrawn="1"/>
        </p:nvPicPr>
        <p:blipFill>
          <a:blip r:embed="rId3"/>
          <a:srcRect t="1816"/>
          <a:stretch>
            <a:fillRect/>
          </a:stretch>
        </p:blipFill>
        <p:spPr>
          <a:xfrm>
            <a:off x="0" y="0"/>
            <a:ext cx="10692000" cy="7560000"/>
          </a:xfrm>
          <a:prstGeom prst="rect">
            <a:avLst/>
          </a:prstGeom>
        </p:spPr>
      </p:pic>
    </p:spTree>
  </p:cSld>
  <p:clrMap bg1="lt1" tx1="dk1" bg2="lt2" tx2="dk2" accent1="accent1" accent2="accent2" accent3="accent3" accent4="accent4" accent5="accent5" accent6="accent6" hlink="hlink" folHlink="folHlink"/>
  <p:sldLayoutIdLst>
    <p:sldLayoutId id="2147483651" r:id="rId1"/>
  </p:sldLayoutIdLst>
  <p:txStyles>
    <p:titleStyle>
      <a:lvl1pPr algn="ctr" defTabSz="995680" rtl="0" eaLnBrk="1" latinLnBrk="0" hangingPunct="1">
        <a:spcBef>
          <a:spcPct val="0"/>
        </a:spcBef>
        <a:buNone/>
        <a:defRPr sz="4800" kern="1200">
          <a:solidFill>
            <a:schemeClr val="tx1"/>
          </a:solidFill>
          <a:latin typeface="+mj-lt"/>
          <a:ea typeface="+mj-ea"/>
          <a:cs typeface="+mj-cs"/>
        </a:defRPr>
      </a:lvl1pPr>
    </p:titleStyle>
    <p:bodyStyle>
      <a:lvl1pPr marL="373380" indent="-373380" algn="l" defTabSz="99568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0" indent="-311150" algn="l" defTabSz="99568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00" indent="-248920" algn="l" defTabSz="99568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40" indent="-248920" algn="l" defTabSz="99568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280" indent="-248920" algn="l" defTabSz="99568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20" indent="-248920" algn="l" defTabSz="99568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60" indent="-248920" algn="l" defTabSz="99568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00" indent="-248920" algn="l" defTabSz="99568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40" indent="-248920" algn="l" defTabSz="99568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995680" rtl="0" eaLnBrk="1" latinLnBrk="0" hangingPunct="1">
        <a:defRPr sz="2000" kern="1200">
          <a:solidFill>
            <a:schemeClr val="tx1"/>
          </a:solidFill>
          <a:latin typeface="+mn-lt"/>
          <a:ea typeface="+mn-ea"/>
          <a:cs typeface="+mn-cs"/>
        </a:defRPr>
      </a:lvl1pPr>
      <a:lvl2pPr marL="497840" algn="l" defTabSz="995680" rtl="0" eaLnBrk="1" latinLnBrk="0" hangingPunct="1">
        <a:defRPr sz="2000" kern="1200">
          <a:solidFill>
            <a:schemeClr val="tx1"/>
          </a:solidFill>
          <a:latin typeface="+mn-lt"/>
          <a:ea typeface="+mn-ea"/>
          <a:cs typeface="+mn-cs"/>
        </a:defRPr>
      </a:lvl2pPr>
      <a:lvl3pPr marL="995680" algn="l" defTabSz="995680" rtl="0" eaLnBrk="1" latinLnBrk="0" hangingPunct="1">
        <a:defRPr sz="2000" kern="1200">
          <a:solidFill>
            <a:schemeClr val="tx1"/>
          </a:solidFill>
          <a:latin typeface="+mn-lt"/>
          <a:ea typeface="+mn-ea"/>
          <a:cs typeface="+mn-cs"/>
        </a:defRPr>
      </a:lvl3pPr>
      <a:lvl4pPr marL="1493520" algn="l" defTabSz="995680" rtl="0" eaLnBrk="1" latinLnBrk="0" hangingPunct="1">
        <a:defRPr sz="2000" kern="1200">
          <a:solidFill>
            <a:schemeClr val="tx1"/>
          </a:solidFill>
          <a:latin typeface="+mn-lt"/>
          <a:ea typeface="+mn-ea"/>
          <a:cs typeface="+mn-cs"/>
        </a:defRPr>
      </a:lvl4pPr>
      <a:lvl5pPr marL="1991360" algn="l" defTabSz="995680" rtl="0" eaLnBrk="1" latinLnBrk="0" hangingPunct="1">
        <a:defRPr sz="2000" kern="1200">
          <a:solidFill>
            <a:schemeClr val="tx1"/>
          </a:solidFill>
          <a:latin typeface="+mn-lt"/>
          <a:ea typeface="+mn-ea"/>
          <a:cs typeface="+mn-cs"/>
        </a:defRPr>
      </a:lvl5pPr>
      <a:lvl6pPr marL="2489200" algn="l" defTabSz="995680" rtl="0" eaLnBrk="1" latinLnBrk="0" hangingPunct="1">
        <a:defRPr sz="2000" kern="1200">
          <a:solidFill>
            <a:schemeClr val="tx1"/>
          </a:solidFill>
          <a:latin typeface="+mn-lt"/>
          <a:ea typeface="+mn-ea"/>
          <a:cs typeface="+mn-cs"/>
        </a:defRPr>
      </a:lvl6pPr>
      <a:lvl7pPr marL="2987040" algn="l" defTabSz="995680" rtl="0" eaLnBrk="1" latinLnBrk="0" hangingPunct="1">
        <a:defRPr sz="2000" kern="1200">
          <a:solidFill>
            <a:schemeClr val="tx1"/>
          </a:solidFill>
          <a:latin typeface="+mn-lt"/>
          <a:ea typeface="+mn-ea"/>
          <a:cs typeface="+mn-cs"/>
        </a:defRPr>
      </a:lvl7pPr>
      <a:lvl8pPr marL="3484880" algn="l" defTabSz="995680" rtl="0" eaLnBrk="1" latinLnBrk="0" hangingPunct="1">
        <a:defRPr sz="2000" kern="1200">
          <a:solidFill>
            <a:schemeClr val="tx1"/>
          </a:solidFill>
          <a:latin typeface="+mn-lt"/>
          <a:ea typeface="+mn-ea"/>
          <a:cs typeface="+mn-cs"/>
        </a:defRPr>
      </a:lvl8pPr>
      <a:lvl9pPr marL="3982720" algn="l" defTabSz="99568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4602" y="324000"/>
            <a:ext cx="3143272" cy="3431067"/>
          </a:xfrm>
          <a:prstGeom prst="rect">
            <a:avLst/>
          </a:prstGeom>
          <a:noFill/>
        </p:spPr>
        <p:txBody>
          <a:bodyPr wrap="square" rtlCol="0">
            <a:spAutoFit/>
          </a:bodyPr>
          <a:lstStyle/>
          <a:p>
            <a:pPr marL="5080">
              <a:lnSpc>
                <a:spcPct val="113000"/>
              </a:lnSpc>
            </a:pPr>
            <a:r>
              <a:rPr lang="en-US" sz="1100" b="1" dirty="0">
                <a:solidFill>
                  <a:srgbClr val="250468"/>
                </a:solidFill>
              </a:rPr>
              <a:t>What can hunters do to prevent the spread of the disease?</a:t>
            </a:r>
          </a:p>
          <a:p>
            <a:pPr marL="5080">
              <a:lnSpc>
                <a:spcPct val="113000"/>
              </a:lnSpc>
            </a:pPr>
            <a:endParaRPr lang="en-US" sz="1000" dirty="0">
              <a:solidFill>
                <a:schemeClr val="bg1"/>
              </a:solidFill>
              <a:latin typeface="Calibri" pitchFamily="34" charset="0"/>
              <a:cs typeface="Calibri" pitchFamily="34" charset="0"/>
            </a:endParaRPr>
          </a:p>
          <a:p>
            <a:pPr marL="5080" algn="just">
              <a:lnSpc>
                <a:spcPct val="113000"/>
              </a:lnSpc>
            </a:pPr>
            <a:r>
              <a:rPr lang="vi-VN" sz="1000" dirty="0">
                <a:solidFill>
                  <a:schemeClr val="bg1"/>
                </a:solidFill>
                <a:latin typeface="Calibri" pitchFamily="34" charset="0"/>
                <a:cs typeface="Calibri" pitchFamily="34" charset="0"/>
              </a:rPr>
              <a:t>In at risk areas, hunters should look out for dead or sick wild boar and notify immediately to </a:t>
            </a:r>
            <a:r>
              <a:rPr lang="en-US" sz="1000" dirty="0">
                <a:solidFill>
                  <a:srgbClr val="FF0000"/>
                </a:solidFill>
                <a:latin typeface="Calibri" pitchFamily="34" charset="0"/>
                <a:cs typeface="Calibri" pitchFamily="34" charset="0"/>
              </a:rPr>
              <a:t>[ENTER TELEPHONE NUMBER]</a:t>
            </a:r>
            <a:r>
              <a:rPr lang="vi-VN" sz="1000" dirty="0">
                <a:solidFill>
                  <a:schemeClr val="bg1"/>
                </a:solidFill>
                <a:latin typeface="Calibri" pitchFamily="34" charset="0"/>
                <a:cs typeface="Calibri" pitchFamily="34" charset="0"/>
              </a:rPr>
              <a:t>. Each dead wild boar should be reported and ASF ruled out by laboratory diagnostic tests. </a:t>
            </a:r>
          </a:p>
          <a:p>
            <a:pPr marL="5080" algn="just">
              <a:lnSpc>
                <a:spcPct val="113000"/>
              </a:lnSpc>
            </a:pPr>
            <a:r>
              <a:rPr lang="vi-VN" sz="1000" dirty="0">
                <a:solidFill>
                  <a:schemeClr val="bg1"/>
                </a:solidFill>
                <a:latin typeface="Calibri" pitchFamily="34" charset="0"/>
                <a:cs typeface="Calibri" pitchFamily="34" charset="0"/>
              </a:rPr>
              <a:t>In affected areas, wild boar products, leftovers and trophies pose a significant risk of being infected. This is why all hunters are required to place particular emphasis on hygiene measures when hunting in affected areas:</a:t>
            </a:r>
          </a:p>
          <a:p>
            <a:pPr marL="5080" algn="just">
              <a:lnSpc>
                <a:spcPct val="113000"/>
              </a:lnSpc>
            </a:pPr>
            <a:r>
              <a:rPr lang="vi-VN" sz="1000" dirty="0">
                <a:solidFill>
                  <a:schemeClr val="bg1"/>
                </a:solidFill>
                <a:latin typeface="Calibri" pitchFamily="34" charset="0"/>
                <a:cs typeface="Calibri" pitchFamily="34" charset="0"/>
              </a:rPr>
              <a:t>- Do not leave any leftovers from the hunted wild boar in the forest.</a:t>
            </a:r>
          </a:p>
          <a:p>
            <a:pPr marL="5080" algn="just">
              <a:lnSpc>
                <a:spcPct val="113000"/>
              </a:lnSpc>
            </a:pPr>
            <a:r>
              <a:rPr lang="vi-VN" sz="1000" dirty="0">
                <a:solidFill>
                  <a:schemeClr val="bg1"/>
                </a:solidFill>
                <a:latin typeface="Calibri" pitchFamily="34" charset="0"/>
                <a:cs typeface="Calibri" pitchFamily="34" charset="0"/>
              </a:rPr>
              <a:t>- Avoid getting in contact with pigs after hunting a wild boar.</a:t>
            </a:r>
          </a:p>
          <a:p>
            <a:pPr marL="5080" algn="just">
              <a:lnSpc>
                <a:spcPct val="113000"/>
              </a:lnSpc>
            </a:pPr>
            <a:r>
              <a:rPr lang="vi-VN" sz="1000" dirty="0">
                <a:solidFill>
                  <a:schemeClr val="bg1"/>
                </a:solidFill>
                <a:latin typeface="Calibri" pitchFamily="34" charset="0"/>
                <a:cs typeface="Calibri" pitchFamily="34" charset="0"/>
              </a:rPr>
              <a:t>- Ensure that the clothes worn, tools and equipment used (e.g. knives, car) that may be contaminated by blood while hunting are cleaned and disinfected and don’t get in contact with pigs.</a:t>
            </a:r>
          </a:p>
        </p:txBody>
      </p:sp>
      <p:sp>
        <p:nvSpPr>
          <p:cNvPr id="7" name="TextBox 6"/>
          <p:cNvSpPr txBox="1"/>
          <p:nvPr/>
        </p:nvSpPr>
        <p:spPr>
          <a:xfrm>
            <a:off x="3846502" y="323999"/>
            <a:ext cx="3000396" cy="3897734"/>
          </a:xfrm>
          <a:prstGeom prst="rect">
            <a:avLst/>
          </a:prstGeom>
          <a:noFill/>
        </p:spPr>
        <p:txBody>
          <a:bodyPr wrap="square" rtlCol="0">
            <a:spAutoFit/>
          </a:bodyPr>
          <a:lstStyle/>
          <a:p>
            <a:pPr>
              <a:lnSpc>
                <a:spcPct val="114000"/>
              </a:lnSpc>
            </a:pPr>
            <a:r>
              <a:rPr lang="en-US" sz="1100" b="1" dirty="0">
                <a:solidFill>
                  <a:schemeClr val="bg1"/>
                </a:solidFill>
                <a:latin typeface="Calibri" pitchFamily="34" charset="0"/>
                <a:cs typeface="Calibri" pitchFamily="34" charset="0"/>
              </a:rPr>
              <a:t>What should people who raise pigs do to protect their pigs?</a:t>
            </a:r>
          </a:p>
          <a:p>
            <a:pPr>
              <a:lnSpc>
                <a:spcPct val="114000"/>
              </a:lnSpc>
            </a:pPr>
            <a:endParaRPr lang="en-US" sz="1000" dirty="0">
              <a:solidFill>
                <a:srgbClr val="250468"/>
              </a:solidFill>
              <a:latin typeface="Calibri" pitchFamily="34" charset="0"/>
              <a:cs typeface="Calibri" pitchFamily="34" charset="0"/>
            </a:endParaRPr>
          </a:p>
          <a:p>
            <a:pPr algn="just">
              <a:lnSpc>
                <a:spcPct val="114000"/>
              </a:lnSpc>
            </a:pPr>
            <a:r>
              <a:rPr lang="en-US" sz="1000" dirty="0">
                <a:solidFill>
                  <a:srgbClr val="250468"/>
                </a:solidFill>
                <a:latin typeface="Calibri" pitchFamily="34" charset="0"/>
                <a:cs typeface="Calibri" pitchFamily="34" charset="0"/>
              </a:rPr>
              <a:t>- Left-overs fed to pigs that may contain meat (i.e. swill feeding) should be boiled before.</a:t>
            </a:r>
          </a:p>
          <a:p>
            <a:pPr algn="just">
              <a:lnSpc>
                <a:spcPct val="114000"/>
              </a:lnSpc>
            </a:pPr>
            <a:r>
              <a:rPr lang="en-US" sz="1000" dirty="0">
                <a:solidFill>
                  <a:srgbClr val="250468"/>
                </a:solidFill>
                <a:latin typeface="Calibri" pitchFamily="34" charset="0"/>
                <a:cs typeface="Calibri" pitchFamily="34" charset="0"/>
              </a:rPr>
              <a:t>- If you notice any clinical signs, including sudden death in your pigs, you should immediately report it to the </a:t>
            </a:r>
            <a:r>
              <a:rPr lang="en-US" sz="1000" dirty="0">
                <a:solidFill>
                  <a:srgbClr val="FF0000"/>
                </a:solidFill>
                <a:latin typeface="Calibri" pitchFamily="34" charset="0"/>
                <a:cs typeface="Calibri" pitchFamily="34" charset="0"/>
              </a:rPr>
              <a:t>[ENTER OFFICAL NAME OF VETERINARY SERVICES].</a:t>
            </a:r>
          </a:p>
          <a:p>
            <a:pPr algn="just">
              <a:lnSpc>
                <a:spcPct val="114000"/>
              </a:lnSpc>
            </a:pPr>
            <a:r>
              <a:rPr lang="en-US" sz="1000" dirty="0">
                <a:solidFill>
                  <a:srgbClr val="250468"/>
                </a:solidFill>
                <a:latin typeface="Calibri" pitchFamily="34" charset="0"/>
                <a:cs typeface="Calibri" pitchFamily="34" charset="0"/>
              </a:rPr>
              <a:t>- Pigs should be kept indoors all the time, not allowing them to comingle with other pigs or wild boar.</a:t>
            </a:r>
          </a:p>
          <a:p>
            <a:pPr algn="just">
              <a:lnSpc>
                <a:spcPct val="114000"/>
              </a:lnSpc>
            </a:pPr>
            <a:r>
              <a:rPr lang="en-US" sz="1000" dirty="0">
                <a:solidFill>
                  <a:srgbClr val="250468"/>
                </a:solidFill>
                <a:latin typeface="Calibri" pitchFamily="34" charset="0"/>
                <a:cs typeface="Calibri" pitchFamily="34" charset="0"/>
              </a:rPr>
              <a:t>- Buy your pigs from a trusted source and keep them separated from your animals during two weeks (quarantine).</a:t>
            </a:r>
          </a:p>
          <a:p>
            <a:pPr indent="-171450" algn="just">
              <a:lnSpc>
                <a:spcPct val="114000"/>
              </a:lnSpc>
              <a:buFontTx/>
              <a:buChar char="-"/>
            </a:pPr>
            <a:r>
              <a:rPr lang="en-US" sz="1000" dirty="0">
                <a:solidFill>
                  <a:srgbClr val="250468"/>
                </a:solidFill>
                <a:latin typeface="Calibri" pitchFamily="34" charset="0"/>
                <a:cs typeface="Calibri" pitchFamily="34" charset="0"/>
              </a:rPr>
              <a:t>Avoid unnecessary visitors getting in contact with your pigs.</a:t>
            </a:r>
          </a:p>
          <a:p>
            <a:pPr algn="just">
              <a:spcBef>
                <a:spcPts val="600"/>
              </a:spcBef>
            </a:pPr>
            <a:endParaRPr lang="en-US" sz="1000" dirty="0">
              <a:solidFill>
                <a:srgbClr val="250468"/>
              </a:solidFill>
              <a:latin typeface="Calibri" pitchFamily="34" charset="0"/>
              <a:cs typeface="Calibri" pitchFamily="34" charset="0"/>
            </a:endParaRPr>
          </a:p>
          <a:p>
            <a:pPr algn="just">
              <a:spcBef>
                <a:spcPts val="600"/>
              </a:spcBef>
            </a:pPr>
            <a:endParaRPr lang="en-US" sz="1300" dirty="0">
              <a:solidFill>
                <a:srgbClr val="250468"/>
              </a:solidFill>
              <a:latin typeface="Calibri" pitchFamily="34" charset="0"/>
              <a:cs typeface="Calibri" pitchFamily="34" charset="0"/>
            </a:endParaRPr>
          </a:p>
          <a:p>
            <a:pPr algn="just">
              <a:spcBef>
                <a:spcPts val="200"/>
              </a:spcBef>
            </a:pPr>
            <a:endParaRPr lang="en-US" sz="1000" dirty="0">
              <a:solidFill>
                <a:srgbClr val="250468"/>
              </a:solidFill>
              <a:latin typeface="Calibri" pitchFamily="34" charset="0"/>
              <a:cs typeface="Calibri" pitchFamily="34" charset="0"/>
            </a:endParaRPr>
          </a:p>
          <a:p>
            <a:pPr algn="just"/>
            <a:r>
              <a:rPr lang="en-US" sz="1100" b="1" dirty="0">
                <a:solidFill>
                  <a:schemeClr val="bg1"/>
                </a:solidFill>
              </a:rPr>
              <a:t>Is there a </a:t>
            </a:r>
            <a:r>
              <a:rPr lang="en-US" sz="1100" b="1" dirty="0" smtClean="0">
                <a:solidFill>
                  <a:schemeClr val="bg1"/>
                </a:solidFill>
              </a:rPr>
              <a:t>vaccine or treatment?</a:t>
            </a:r>
            <a:endParaRPr lang="en-US" sz="1100" b="1" dirty="0">
              <a:solidFill>
                <a:schemeClr val="bg1"/>
              </a:solidFill>
            </a:endParaRPr>
          </a:p>
          <a:p>
            <a:pPr algn="just">
              <a:spcBef>
                <a:spcPts val="1000"/>
              </a:spcBef>
            </a:pPr>
            <a:r>
              <a:rPr lang="en-US" sz="1000" dirty="0" smtClean="0">
                <a:solidFill>
                  <a:srgbClr val="250468"/>
                </a:solidFill>
                <a:latin typeface="Calibri" pitchFamily="34" charset="0"/>
                <a:cs typeface="Calibri" pitchFamily="34" charset="0"/>
              </a:rPr>
              <a:t>No vaccine. No effective </a:t>
            </a:r>
            <a:r>
              <a:rPr lang="en-US" sz="1000" smtClean="0">
                <a:solidFill>
                  <a:srgbClr val="250468"/>
                </a:solidFill>
                <a:latin typeface="Calibri" pitchFamily="34" charset="0"/>
                <a:cs typeface="Calibri" pitchFamily="34" charset="0"/>
              </a:rPr>
              <a:t>treatment either.</a:t>
            </a:r>
            <a:endParaRPr lang="en-US" sz="1000" dirty="0">
              <a:solidFill>
                <a:srgbClr val="250468"/>
              </a:solidFill>
              <a:latin typeface="Calibri" pitchFamily="34" charset="0"/>
              <a:cs typeface="Calibri" pitchFamily="34" charset="0"/>
            </a:endParaRPr>
          </a:p>
        </p:txBody>
      </p:sp>
      <p:sp>
        <p:nvSpPr>
          <p:cNvPr id="8" name="TextBox 7"/>
          <p:cNvSpPr txBox="1"/>
          <p:nvPr/>
        </p:nvSpPr>
        <p:spPr>
          <a:xfrm>
            <a:off x="7275830" y="1638300"/>
            <a:ext cx="3270250" cy="2862322"/>
          </a:xfrm>
          <a:prstGeom prst="rect">
            <a:avLst/>
          </a:prstGeom>
          <a:noFill/>
        </p:spPr>
        <p:txBody>
          <a:bodyPr wrap="square" rtlCol="0">
            <a:spAutoFit/>
          </a:bodyPr>
          <a:lstStyle/>
          <a:p>
            <a:pPr algn="r">
              <a:lnSpc>
                <a:spcPct val="100000"/>
              </a:lnSpc>
            </a:pPr>
            <a:r>
              <a:rPr lang="en-US" sz="6000" b="1" dirty="0">
                <a:solidFill>
                  <a:schemeClr val="bg1"/>
                </a:solidFill>
              </a:rPr>
              <a:t>African swine fever</a:t>
            </a:r>
          </a:p>
        </p:txBody>
      </p:sp>
      <p:sp>
        <p:nvSpPr>
          <p:cNvPr id="18" name="TextBox 17"/>
          <p:cNvSpPr txBox="1"/>
          <p:nvPr/>
        </p:nvSpPr>
        <p:spPr>
          <a:xfrm>
            <a:off x="3846502" y="4248000"/>
            <a:ext cx="3071834" cy="3429024"/>
          </a:xfrm>
          <a:prstGeom prst="rect">
            <a:avLst/>
          </a:prstGeom>
          <a:noFill/>
        </p:spPr>
        <p:txBody>
          <a:bodyPr wrap="square" rtlCol="0">
            <a:spAutoFit/>
          </a:bodyPr>
          <a:lstStyle/>
          <a:p>
            <a:pPr>
              <a:lnSpc>
                <a:spcPct val="114000"/>
              </a:lnSpc>
            </a:pPr>
            <a:r>
              <a:rPr lang="en-US" sz="1100" b="1" dirty="0">
                <a:solidFill>
                  <a:schemeClr val="bg1"/>
                </a:solidFill>
              </a:rPr>
              <a:t>Bringing back meat products from other countries can result in the spread of the disease</a:t>
            </a:r>
          </a:p>
          <a:p>
            <a:pPr>
              <a:lnSpc>
                <a:spcPct val="114000"/>
              </a:lnSpc>
            </a:pPr>
            <a:endParaRPr lang="en-US" sz="1000" dirty="0">
              <a:solidFill>
                <a:srgbClr val="250468"/>
              </a:solidFill>
            </a:endParaRPr>
          </a:p>
          <a:p>
            <a:pPr algn="just">
              <a:lnSpc>
                <a:spcPct val="114000"/>
              </a:lnSpc>
            </a:pPr>
            <a:endParaRPr lang="en-US" sz="1000" dirty="0">
              <a:solidFill>
                <a:srgbClr val="250468"/>
              </a:solidFill>
            </a:endParaRPr>
          </a:p>
          <a:p>
            <a:pPr algn="just">
              <a:lnSpc>
                <a:spcPct val="114000"/>
              </a:lnSpc>
              <a:spcAft>
                <a:spcPts val="300"/>
              </a:spcAft>
            </a:pPr>
            <a:r>
              <a:rPr lang="en-US" sz="1000" dirty="0">
                <a:solidFill>
                  <a:srgbClr val="250468"/>
                </a:solidFill>
              </a:rPr>
              <a:t>To prevent the incursion of ASF and other animal diseases, do not bring back home meat or meat products from other countries, particularly those infected with ASF. </a:t>
            </a:r>
          </a:p>
          <a:p>
            <a:pPr algn="just">
              <a:lnSpc>
                <a:spcPct val="114000"/>
              </a:lnSpc>
              <a:spcAft>
                <a:spcPts val="300"/>
              </a:spcAft>
            </a:pPr>
            <a:r>
              <a:rPr lang="en-US" sz="1000" dirty="0">
                <a:solidFill>
                  <a:srgbClr val="250468"/>
                </a:solidFill>
              </a:rPr>
              <a:t>Travelers should always make sure that food waste is only discarded in closely sealed waste containers where pigs and wild boar will have no access.</a:t>
            </a:r>
          </a:p>
          <a:p>
            <a:pPr>
              <a:lnSpc>
                <a:spcPct val="114000"/>
              </a:lnSpc>
              <a:spcAft>
                <a:spcPts val="300"/>
              </a:spcAft>
            </a:pPr>
            <a:endParaRPr lang="en-US" sz="1000" dirty="0">
              <a:solidFill>
                <a:srgbClr val="250468"/>
              </a:solidFill>
            </a:endParaRPr>
          </a:p>
          <a:p>
            <a:pPr>
              <a:lnSpc>
                <a:spcPct val="114000"/>
              </a:lnSpc>
              <a:spcAft>
                <a:spcPts val="300"/>
              </a:spcAft>
            </a:pPr>
            <a:r>
              <a:rPr lang="en-US" sz="1000" dirty="0">
                <a:solidFill>
                  <a:srgbClr val="250468"/>
                </a:solidFill>
              </a:rPr>
              <a:t>Go to http://www.fao.org/3/a-i7228e.pdf for additional information. </a:t>
            </a:r>
            <a:r>
              <a:rPr lang="en-US" sz="1000" dirty="0">
                <a:solidFill>
                  <a:srgbClr val="FF0000"/>
                </a:solidFill>
              </a:rPr>
              <a:t>[CHECK NEXT LINK IF YOU NEED THE MANUAL IN A DIFFERENTLANGUAGE: http://www.fao.org/documents/card/en/c/bd35c569-752e-4b57-892e-e3e2e0ee0c9c/]</a:t>
            </a:r>
            <a:endParaRPr lang="en-US" sz="1000" i="1" dirty="0">
              <a:solidFill>
                <a:srgbClr val="FF0000"/>
              </a:solidFill>
            </a:endParaRPr>
          </a:p>
          <a:p>
            <a:pPr>
              <a:lnSpc>
                <a:spcPct val="114000"/>
              </a:lnSpc>
              <a:spcAft>
                <a:spcPts val="300"/>
              </a:spcAft>
            </a:pPr>
            <a:endParaRPr lang="en-US" sz="1000" dirty="0">
              <a:solidFill>
                <a:srgbClr val="250468"/>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4602" y="324000"/>
            <a:ext cx="3071834" cy="1831271"/>
          </a:xfrm>
          <a:prstGeom prst="rect">
            <a:avLst/>
          </a:prstGeom>
          <a:noFill/>
        </p:spPr>
        <p:txBody>
          <a:bodyPr wrap="square" rtlCol="0">
            <a:spAutoFit/>
          </a:bodyPr>
          <a:lstStyle/>
          <a:p>
            <a:pPr>
              <a:lnSpc>
                <a:spcPct val="113000"/>
              </a:lnSpc>
            </a:pPr>
            <a:r>
              <a:rPr lang="en-US" sz="1000" b="1" dirty="0">
                <a:solidFill>
                  <a:srgbClr val="250468"/>
                </a:solidFill>
                <a:latin typeface="Calibri" pitchFamily="34" charset="0"/>
                <a:cs typeface="Calibri" pitchFamily="34" charset="0"/>
              </a:rPr>
              <a:t>What is African Swine Fever (ASF)?  </a:t>
            </a:r>
          </a:p>
          <a:p>
            <a:pPr>
              <a:lnSpc>
                <a:spcPct val="113000"/>
              </a:lnSpc>
            </a:pPr>
            <a:endParaRPr lang="en-US" sz="1000" b="1" dirty="0">
              <a:solidFill>
                <a:srgbClr val="250468"/>
              </a:solidFill>
              <a:latin typeface="Calibri" pitchFamily="34" charset="0"/>
              <a:cs typeface="Calibri" pitchFamily="34" charset="0"/>
            </a:endParaRPr>
          </a:p>
          <a:p>
            <a:pPr algn="just">
              <a:lnSpc>
                <a:spcPct val="113000"/>
              </a:lnSpc>
            </a:pPr>
            <a:r>
              <a:rPr lang="en-US" sz="1000" dirty="0">
                <a:solidFill>
                  <a:srgbClr val="250468"/>
                </a:solidFill>
                <a:latin typeface="Calibri" pitchFamily="34" charset="0"/>
                <a:cs typeface="Calibri" pitchFamily="34" charset="0"/>
              </a:rPr>
              <a:t>African swine fever (ASF) is a contagious viral disease of pigs and wild boar that causes severe economic losses to the pig sector. Originally restricted to Africa, it was introduced into Georgia in 2007, from where it spread westwards (reaching Eastern and Central Europe) and eastwards within Europe. The disease has now been reported in China, seriously threatening countries in East and Southeast Asia. </a:t>
            </a:r>
          </a:p>
        </p:txBody>
      </p:sp>
      <p:sp>
        <p:nvSpPr>
          <p:cNvPr id="9" name="TextBox 8"/>
          <p:cNvSpPr txBox="1"/>
          <p:nvPr/>
        </p:nvSpPr>
        <p:spPr>
          <a:xfrm>
            <a:off x="3846502" y="625363"/>
            <a:ext cx="3071834" cy="1829435"/>
          </a:xfrm>
          <a:prstGeom prst="rect">
            <a:avLst/>
          </a:prstGeom>
          <a:noFill/>
        </p:spPr>
        <p:txBody>
          <a:bodyPr wrap="square" rtlCol="0">
            <a:spAutoFit/>
          </a:bodyPr>
          <a:lstStyle/>
          <a:p>
            <a:pPr>
              <a:lnSpc>
                <a:spcPct val="113000"/>
              </a:lnSpc>
            </a:pPr>
            <a:r>
              <a:rPr lang="en-US" sz="1100" b="1">
                <a:solidFill>
                  <a:schemeClr val="bg1"/>
                </a:solidFill>
                <a:latin typeface="Calibri" pitchFamily="34" charset="0"/>
                <a:cs typeface="Calibri" pitchFamily="34" charset="0"/>
              </a:rPr>
              <a:t>How is the disease transmitted? </a:t>
            </a:r>
          </a:p>
          <a:p>
            <a:pPr>
              <a:lnSpc>
                <a:spcPct val="113000"/>
              </a:lnSpc>
            </a:pPr>
            <a:endParaRPr lang="en-US" sz="1000" dirty="0">
              <a:solidFill>
                <a:srgbClr val="250468"/>
              </a:solidFill>
              <a:latin typeface="Calibri" pitchFamily="34" charset="0"/>
              <a:cs typeface="Calibri" pitchFamily="34" charset="0"/>
            </a:endParaRPr>
          </a:p>
          <a:p>
            <a:pPr algn="just">
              <a:lnSpc>
                <a:spcPct val="113000"/>
              </a:lnSpc>
            </a:pPr>
            <a:r>
              <a:rPr sz="1000" dirty="0">
                <a:solidFill>
                  <a:srgbClr val="250468"/>
                </a:solidFill>
                <a:latin typeface="Calibri" pitchFamily="34" charset="0"/>
                <a:cs typeface="Calibri" pitchFamily="34" charset="0"/>
              </a:rPr>
              <a:t>Wild boar and pigs can infect each other by direct contact, particularly when blood is present. </a:t>
            </a:r>
          </a:p>
          <a:p>
            <a:pPr algn="just">
              <a:lnSpc>
                <a:spcPct val="113000"/>
              </a:lnSpc>
            </a:pPr>
            <a:r>
              <a:rPr sz="1000" dirty="0">
                <a:solidFill>
                  <a:srgbClr val="250468"/>
                </a:solidFill>
                <a:latin typeface="Calibri" pitchFamily="34" charset="0"/>
                <a:cs typeface="Calibri" pitchFamily="34" charset="0"/>
              </a:rPr>
              <a:t>Healthy animals can also get infected when they consume undercooked pork products, either while scavenging or when fed uncooked swill. They can also become infected by feeding on infected pork or carcasses, or through contaminated tools and equipment (clothes, needles, vehicles, etc.). </a:t>
            </a:r>
          </a:p>
        </p:txBody>
      </p:sp>
      <p:sp>
        <p:nvSpPr>
          <p:cNvPr id="10" name="TextBox 9"/>
          <p:cNvSpPr txBox="1"/>
          <p:nvPr/>
        </p:nvSpPr>
        <p:spPr>
          <a:xfrm>
            <a:off x="7489840" y="2381519"/>
            <a:ext cx="2857520" cy="229870"/>
          </a:xfrm>
          <a:prstGeom prst="rect">
            <a:avLst/>
          </a:prstGeom>
          <a:noFill/>
        </p:spPr>
        <p:txBody>
          <a:bodyPr wrap="square" rtlCol="0">
            <a:spAutoFit/>
          </a:bodyPr>
          <a:lstStyle/>
          <a:p>
            <a:pPr algn="r"/>
            <a:r>
              <a:rPr lang="en-US" sz="900" i="1">
                <a:solidFill>
                  <a:srgbClr val="250468"/>
                </a:solidFill>
                <a:latin typeface="Calibri" pitchFamily="34" charset="0"/>
                <a:cs typeface="Calibri" pitchFamily="34" charset="0"/>
              </a:rPr>
              <a:t>Cyanosis (bluing) at the tips of ears</a:t>
            </a:r>
          </a:p>
        </p:txBody>
      </p:sp>
      <p:sp>
        <p:nvSpPr>
          <p:cNvPr id="11" name="TextBox 10"/>
          <p:cNvSpPr txBox="1"/>
          <p:nvPr/>
        </p:nvSpPr>
        <p:spPr>
          <a:xfrm>
            <a:off x="4060816" y="6739237"/>
            <a:ext cx="2714644" cy="184666"/>
          </a:xfrm>
          <a:prstGeom prst="rect">
            <a:avLst/>
          </a:prstGeom>
          <a:noFill/>
        </p:spPr>
        <p:txBody>
          <a:bodyPr wrap="square" rtlCol="0">
            <a:spAutoFit/>
          </a:bodyPr>
          <a:lstStyle/>
          <a:p>
            <a:pPr algn="r"/>
            <a:r>
              <a:rPr lang="en-US" sz="600" dirty="0">
                <a:solidFill>
                  <a:schemeClr val="bg1"/>
                </a:solidFill>
              </a:rPr>
              <a:t>©INIA-CISA/</a:t>
            </a:r>
            <a:r>
              <a:rPr lang="en-US" sz="600" dirty="0" err="1">
                <a:solidFill>
                  <a:schemeClr val="bg1"/>
                </a:solidFill>
              </a:rPr>
              <a:t>Carmina</a:t>
            </a:r>
            <a:r>
              <a:rPr lang="en-US" sz="600" dirty="0">
                <a:solidFill>
                  <a:schemeClr val="bg1"/>
                </a:solidFill>
              </a:rPr>
              <a:t> Gallardo</a:t>
            </a:r>
          </a:p>
        </p:txBody>
      </p:sp>
      <p:sp>
        <p:nvSpPr>
          <p:cNvPr id="15" name="TextBox 14"/>
          <p:cNvSpPr txBox="1"/>
          <p:nvPr/>
        </p:nvSpPr>
        <p:spPr>
          <a:xfrm>
            <a:off x="274602" y="2689476"/>
            <a:ext cx="3000396" cy="796925"/>
          </a:xfrm>
          <a:prstGeom prst="rect">
            <a:avLst/>
          </a:prstGeom>
          <a:noFill/>
        </p:spPr>
        <p:txBody>
          <a:bodyPr wrap="square" rtlCol="0">
            <a:spAutoFit/>
          </a:bodyPr>
          <a:lstStyle/>
          <a:p>
            <a:pPr>
              <a:lnSpc>
                <a:spcPct val="113000"/>
              </a:lnSpc>
            </a:pPr>
            <a:r>
              <a:rPr lang="nn-NO" sz="1100" b="1" dirty="0">
                <a:solidFill>
                  <a:schemeClr val="bg1"/>
                </a:solidFill>
                <a:latin typeface="Calibri" pitchFamily="34" charset="0"/>
                <a:cs typeface="Calibri" pitchFamily="34" charset="0"/>
              </a:rPr>
              <a:t>Which animals can be affected? </a:t>
            </a:r>
          </a:p>
          <a:p>
            <a:pPr>
              <a:lnSpc>
                <a:spcPct val="113000"/>
              </a:lnSpc>
            </a:pPr>
            <a:endParaRPr lang="en-US" sz="1000" dirty="0">
              <a:solidFill>
                <a:srgbClr val="250468"/>
              </a:solidFill>
              <a:latin typeface="Calibri" pitchFamily="34" charset="0"/>
              <a:cs typeface="Calibri" pitchFamily="34" charset="0"/>
            </a:endParaRPr>
          </a:p>
          <a:p>
            <a:pPr algn="just">
              <a:lnSpc>
                <a:spcPct val="113000"/>
              </a:lnSpc>
            </a:pPr>
            <a:r>
              <a:rPr lang="en-US" sz="1000" dirty="0">
                <a:solidFill>
                  <a:srgbClr val="250468"/>
                </a:solidFill>
                <a:latin typeface="Calibri" pitchFamily="34" charset="0"/>
                <a:cs typeface="Calibri" pitchFamily="34" charset="0"/>
              </a:rPr>
              <a:t>The ASF virus exclusively infects </a:t>
            </a:r>
            <a:r>
              <a:rPr lang="en-US" sz="1000" dirty="0" err="1">
                <a:solidFill>
                  <a:srgbClr val="250468"/>
                </a:solidFill>
                <a:latin typeface="Calibri" pitchFamily="34" charset="0"/>
                <a:cs typeface="Calibri" pitchFamily="34" charset="0"/>
              </a:rPr>
              <a:t>suids</a:t>
            </a:r>
            <a:r>
              <a:rPr lang="en-US" sz="1000" dirty="0">
                <a:solidFill>
                  <a:srgbClr val="250468"/>
                </a:solidFill>
                <a:latin typeface="Calibri" pitchFamily="34" charset="0"/>
                <a:cs typeface="Calibri" pitchFamily="34" charset="0"/>
              </a:rPr>
              <a:t>, e.g. pigs and wild boar. </a:t>
            </a:r>
          </a:p>
        </p:txBody>
      </p:sp>
      <p:sp>
        <p:nvSpPr>
          <p:cNvPr id="16" name="TextBox 15"/>
          <p:cNvSpPr txBox="1"/>
          <p:nvPr/>
        </p:nvSpPr>
        <p:spPr>
          <a:xfrm>
            <a:off x="274602" y="3661401"/>
            <a:ext cx="3000396" cy="624840"/>
          </a:xfrm>
          <a:prstGeom prst="rect">
            <a:avLst/>
          </a:prstGeom>
          <a:noFill/>
        </p:spPr>
        <p:txBody>
          <a:bodyPr wrap="square" rtlCol="0">
            <a:spAutoFit/>
          </a:bodyPr>
          <a:lstStyle/>
          <a:p>
            <a:pPr>
              <a:lnSpc>
                <a:spcPct val="113000"/>
              </a:lnSpc>
            </a:pPr>
            <a:r>
              <a:rPr lang="it-IT" sz="1100" b="1" dirty="0">
                <a:solidFill>
                  <a:schemeClr val="bg1"/>
                </a:solidFill>
                <a:latin typeface="Calibri" pitchFamily="34" charset="0"/>
                <a:cs typeface="Calibri" pitchFamily="34" charset="0"/>
              </a:rPr>
              <a:t>Can humans be infected with the virus?</a:t>
            </a:r>
          </a:p>
          <a:p>
            <a:pPr>
              <a:lnSpc>
                <a:spcPct val="113000"/>
              </a:lnSpc>
            </a:pPr>
            <a:endParaRPr lang="en-US" sz="1000" dirty="0">
              <a:solidFill>
                <a:srgbClr val="250468"/>
              </a:solidFill>
              <a:latin typeface="Calibri" pitchFamily="34" charset="0"/>
              <a:cs typeface="Calibri" pitchFamily="34" charset="0"/>
            </a:endParaRPr>
          </a:p>
          <a:p>
            <a:pPr>
              <a:lnSpc>
                <a:spcPct val="113000"/>
              </a:lnSpc>
            </a:pPr>
            <a:r>
              <a:rPr lang="en-US" sz="1000" dirty="0">
                <a:solidFill>
                  <a:srgbClr val="250468"/>
                </a:solidFill>
                <a:latin typeface="Calibri" pitchFamily="34" charset="0"/>
                <a:cs typeface="Calibri" pitchFamily="34" charset="0"/>
              </a:rPr>
              <a:t>N</a:t>
            </a:r>
            <a:r>
              <a:rPr lang="" altLang="en-US" sz="1000" dirty="0">
                <a:solidFill>
                  <a:srgbClr val="250468"/>
                </a:solidFill>
                <a:latin typeface="Calibri" pitchFamily="34" charset="0"/>
                <a:cs typeface="Calibri" pitchFamily="34" charset="0"/>
              </a:rPr>
              <a:t>o</a:t>
            </a:r>
            <a:r>
              <a:rPr lang="en-US" sz="1000" dirty="0">
                <a:solidFill>
                  <a:srgbClr val="250468"/>
                </a:solidFill>
                <a:latin typeface="Calibri" pitchFamily="34" charset="0"/>
                <a:cs typeface="Calibri" pitchFamily="34" charset="0"/>
              </a:rPr>
              <a:t>.</a:t>
            </a:r>
            <a:endParaRPr lang="en-US" sz="1000" dirty="0">
              <a:solidFill>
                <a:schemeClr val="bg1"/>
              </a:solidFill>
              <a:latin typeface="Calibri" pitchFamily="34" charset="0"/>
              <a:cs typeface="Calibri" pitchFamily="34" charset="0"/>
            </a:endParaRPr>
          </a:p>
        </p:txBody>
      </p:sp>
      <p:sp>
        <p:nvSpPr>
          <p:cNvPr id="17" name="TextBox 16"/>
          <p:cNvSpPr txBox="1"/>
          <p:nvPr/>
        </p:nvSpPr>
        <p:spPr>
          <a:xfrm>
            <a:off x="274602" y="4464000"/>
            <a:ext cx="3071834" cy="1657350"/>
          </a:xfrm>
          <a:prstGeom prst="rect">
            <a:avLst/>
          </a:prstGeom>
          <a:noFill/>
        </p:spPr>
        <p:txBody>
          <a:bodyPr wrap="square" rtlCol="0">
            <a:spAutoFit/>
          </a:bodyPr>
          <a:lstStyle/>
          <a:p>
            <a:pPr>
              <a:lnSpc>
                <a:spcPct val="113000"/>
              </a:lnSpc>
            </a:pPr>
            <a:r>
              <a:rPr lang="it-IT" sz="1100" b="1" dirty="0">
                <a:solidFill>
                  <a:srgbClr val="250468"/>
                </a:solidFill>
                <a:latin typeface="Calibri" pitchFamily="34" charset="0"/>
                <a:cs typeface="Calibri" pitchFamily="34" charset="0"/>
              </a:rPr>
              <a:t>What causes ASF? </a:t>
            </a:r>
          </a:p>
          <a:p>
            <a:pPr>
              <a:lnSpc>
                <a:spcPct val="113000"/>
              </a:lnSpc>
            </a:pPr>
            <a:endParaRPr lang="en-US" sz="1000" dirty="0">
              <a:solidFill>
                <a:schemeClr val="bg1"/>
              </a:solidFill>
              <a:latin typeface="Calibri" pitchFamily="34" charset="0"/>
              <a:cs typeface="Calibri" pitchFamily="34" charset="0"/>
            </a:endParaRPr>
          </a:p>
          <a:p>
            <a:pPr algn="just">
              <a:lnSpc>
                <a:spcPct val="113000"/>
              </a:lnSpc>
            </a:pPr>
            <a:r>
              <a:rPr sz="1000" dirty="0">
                <a:solidFill>
                  <a:schemeClr val="bg1"/>
                </a:solidFill>
                <a:latin typeface="Calibri" pitchFamily="34" charset="0"/>
                <a:cs typeface="Calibri" pitchFamily="34" charset="0"/>
              </a:rPr>
              <a:t>The disease is caused by a virus that is very resistant and can survive for long periods, even months, in feces, meat products (frozen, salted and smoked or undercooked), and carcasses of dead animals. The virus, however, can be killed with several disinfectants such as 1% formaldehyde, 2% NaOH or paraphenylphenolic disinfectants.</a:t>
            </a:r>
          </a:p>
        </p:txBody>
      </p:sp>
      <p:sp>
        <p:nvSpPr>
          <p:cNvPr id="18" name="TextBox 17"/>
          <p:cNvSpPr txBox="1"/>
          <p:nvPr/>
        </p:nvSpPr>
        <p:spPr>
          <a:xfrm>
            <a:off x="3846502" y="2689200"/>
            <a:ext cx="3071834" cy="2129155"/>
          </a:xfrm>
          <a:prstGeom prst="rect">
            <a:avLst/>
          </a:prstGeom>
          <a:noFill/>
        </p:spPr>
        <p:txBody>
          <a:bodyPr wrap="square" rtlCol="0">
            <a:spAutoFit/>
          </a:bodyPr>
          <a:lstStyle/>
          <a:p>
            <a:pPr>
              <a:lnSpc>
                <a:spcPct val="113000"/>
              </a:lnSpc>
            </a:pPr>
            <a:r>
              <a:rPr sz="1100" b="1" dirty="0">
                <a:solidFill>
                  <a:srgbClr val="250468"/>
                </a:solidFill>
                <a:latin typeface="Calibri" pitchFamily="34" charset="0"/>
                <a:cs typeface="Calibri" pitchFamily="34" charset="0"/>
              </a:rPr>
              <a:t>What are the clinical signs of the disease? </a:t>
            </a:r>
          </a:p>
          <a:p>
            <a:pPr>
              <a:lnSpc>
                <a:spcPct val="113000"/>
              </a:lnSpc>
            </a:pPr>
            <a:endParaRPr lang="en-US" sz="1000" dirty="0">
              <a:solidFill>
                <a:srgbClr val="250468"/>
              </a:solidFill>
              <a:latin typeface="Calibri" pitchFamily="34" charset="0"/>
              <a:cs typeface="Calibri" pitchFamily="34" charset="0"/>
            </a:endParaRPr>
          </a:p>
          <a:p>
            <a:pPr algn="just">
              <a:lnSpc>
                <a:spcPct val="100000"/>
              </a:lnSpc>
            </a:pPr>
            <a:r>
              <a:rPr lang="vi-VN" sz="1000" dirty="0">
                <a:solidFill>
                  <a:srgbClr val="250468"/>
                </a:solidFill>
                <a:latin typeface="Calibri" pitchFamily="34" charset="0"/>
                <a:cs typeface="Calibri" pitchFamily="34" charset="0"/>
              </a:rPr>
              <a:t>Infection can cause a wide range of clinical signs. Sick pigs usually die. </a:t>
            </a:r>
          </a:p>
          <a:p>
            <a:pPr algn="just">
              <a:lnSpc>
                <a:spcPct val="100000"/>
              </a:lnSpc>
            </a:pPr>
            <a:r>
              <a:rPr lang="vi-VN" sz="1000" dirty="0">
                <a:solidFill>
                  <a:srgbClr val="250468"/>
                </a:solidFill>
                <a:latin typeface="Calibri" pitchFamily="34" charset="0"/>
                <a:cs typeface="Calibri" pitchFamily="34" charset="0"/>
              </a:rPr>
              <a:t>In the backyard sector, pigs show a lack of appetite followed by sudden death. Rarely other clinical signs are observed. </a:t>
            </a:r>
          </a:p>
          <a:p>
            <a:pPr algn="just">
              <a:lnSpc>
                <a:spcPct val="100000"/>
              </a:lnSpc>
            </a:pPr>
            <a:r>
              <a:rPr lang="vi-VN" sz="1000" dirty="0">
                <a:solidFill>
                  <a:srgbClr val="250468"/>
                </a:solidFill>
                <a:latin typeface="Calibri" pitchFamily="34" charset="0"/>
                <a:cs typeface="Calibri" pitchFamily="34" charset="0"/>
              </a:rPr>
              <a:t>In commercial farms, you may also see depression, weight loss, hemorrhages in the skin (tips of ears, tail, legs, chest and abdomen), lameness and abortion in pregnant sows.</a:t>
            </a:r>
          </a:p>
          <a:p>
            <a:pPr algn="just">
              <a:lnSpc>
                <a:spcPct val="100000"/>
              </a:lnSpc>
            </a:pPr>
            <a:r>
              <a:rPr lang="vi-VN" sz="1000" dirty="0">
                <a:solidFill>
                  <a:srgbClr val="250468"/>
                </a:solidFill>
                <a:latin typeface="Calibri" pitchFamily="34" charset="0"/>
                <a:cs typeface="Calibri" pitchFamily="34" charset="0"/>
              </a:rPr>
              <a:t>Clinical signs may be more difficult to see in wild boar because of their long dark hair.</a:t>
            </a:r>
          </a:p>
        </p:txBody>
      </p:sp>
      <p:sp>
        <p:nvSpPr>
          <p:cNvPr id="19" name="TextBox 18"/>
          <p:cNvSpPr txBox="1"/>
          <p:nvPr/>
        </p:nvSpPr>
        <p:spPr>
          <a:xfrm>
            <a:off x="3775064" y="6933427"/>
            <a:ext cx="2714644" cy="367030"/>
          </a:xfrm>
          <a:prstGeom prst="rect">
            <a:avLst/>
          </a:prstGeom>
          <a:noFill/>
        </p:spPr>
        <p:txBody>
          <a:bodyPr wrap="square" rtlCol="0">
            <a:spAutoFit/>
          </a:bodyPr>
          <a:lstStyle/>
          <a:p>
            <a:pPr algn="just"/>
            <a:r>
              <a:rPr lang="en-US" sz="900" i="1">
                <a:solidFill>
                  <a:srgbClr val="250468"/>
                </a:solidFill>
                <a:latin typeface="Calibri" pitchFamily="34" charset="0"/>
                <a:cs typeface="Calibri" pitchFamily="34" charset="0"/>
              </a:rPr>
              <a:t>Bloody diarrhoea and distinct hyperaemic (red) areas on skin of neck, chest and extremities</a:t>
            </a:r>
          </a:p>
        </p:txBody>
      </p:sp>
      <p:sp>
        <p:nvSpPr>
          <p:cNvPr id="21" name="TextBox 20"/>
          <p:cNvSpPr txBox="1"/>
          <p:nvPr/>
        </p:nvSpPr>
        <p:spPr>
          <a:xfrm>
            <a:off x="7489840" y="4637887"/>
            <a:ext cx="2857520" cy="229870"/>
          </a:xfrm>
          <a:prstGeom prst="rect">
            <a:avLst/>
          </a:prstGeom>
          <a:noFill/>
        </p:spPr>
        <p:txBody>
          <a:bodyPr wrap="square" rtlCol="0">
            <a:spAutoFit/>
          </a:bodyPr>
          <a:lstStyle/>
          <a:p>
            <a:pPr algn="r"/>
            <a:r>
              <a:rPr lang="en-US" sz="900" i="1">
                <a:solidFill>
                  <a:srgbClr val="250468"/>
                </a:solidFill>
                <a:latin typeface="Calibri" pitchFamily="34" charset="0"/>
                <a:cs typeface="Calibri" pitchFamily="34" charset="0"/>
              </a:rPr>
              <a:t>Haemorrhagic lymph node</a:t>
            </a:r>
            <a:endParaRPr lang="en-US" sz="900" i="1" dirty="0">
              <a:solidFill>
                <a:srgbClr val="250468"/>
              </a:solidFill>
              <a:latin typeface="Calibri" pitchFamily="34" charset="0"/>
              <a:cs typeface="Calibri" pitchFamily="34" charset="0"/>
            </a:endParaRPr>
          </a:p>
        </p:txBody>
      </p:sp>
      <p:sp>
        <p:nvSpPr>
          <p:cNvPr id="22" name="TextBox 21"/>
          <p:cNvSpPr txBox="1"/>
          <p:nvPr/>
        </p:nvSpPr>
        <p:spPr>
          <a:xfrm>
            <a:off x="7418402" y="6923903"/>
            <a:ext cx="2857520" cy="229870"/>
          </a:xfrm>
          <a:prstGeom prst="rect">
            <a:avLst/>
          </a:prstGeom>
          <a:noFill/>
        </p:spPr>
        <p:txBody>
          <a:bodyPr wrap="square" rtlCol="0">
            <a:spAutoFit/>
          </a:bodyPr>
          <a:lstStyle/>
          <a:p>
            <a:pPr algn="r"/>
            <a:r>
              <a:rPr lang="en-US" sz="900" i="1">
                <a:solidFill>
                  <a:srgbClr val="250468"/>
                </a:solidFill>
                <a:latin typeface="Calibri" pitchFamily="34" charset="0"/>
                <a:cs typeface="Calibri" pitchFamily="34" charset="0"/>
              </a:rPr>
              <a:t>Enlarged spleen</a:t>
            </a:r>
          </a:p>
        </p:txBody>
      </p:sp>
      <p:sp>
        <p:nvSpPr>
          <p:cNvPr id="23" name="TextBox 22"/>
          <p:cNvSpPr txBox="1"/>
          <p:nvPr/>
        </p:nvSpPr>
        <p:spPr>
          <a:xfrm>
            <a:off x="7561278" y="6739237"/>
            <a:ext cx="2714644" cy="184666"/>
          </a:xfrm>
          <a:prstGeom prst="rect">
            <a:avLst/>
          </a:prstGeom>
          <a:noFill/>
        </p:spPr>
        <p:txBody>
          <a:bodyPr wrap="square" rtlCol="0">
            <a:spAutoFit/>
          </a:bodyPr>
          <a:lstStyle/>
          <a:p>
            <a:pPr algn="r"/>
            <a:r>
              <a:rPr lang="en-US" sz="600" dirty="0">
                <a:solidFill>
                  <a:schemeClr val="bg1"/>
                </a:solidFill>
              </a:rPr>
              <a:t>©INIA-CISA/</a:t>
            </a:r>
            <a:r>
              <a:rPr lang="en-US" sz="600" dirty="0" err="1">
                <a:solidFill>
                  <a:schemeClr val="bg1"/>
                </a:solidFill>
              </a:rPr>
              <a:t>Carmina</a:t>
            </a:r>
            <a:r>
              <a:rPr lang="en-US" sz="600" dirty="0">
                <a:solidFill>
                  <a:schemeClr val="bg1"/>
                </a:solidFill>
              </a:rPr>
              <a:t> Gallardo</a:t>
            </a:r>
          </a:p>
        </p:txBody>
      </p:sp>
      <p:sp>
        <p:nvSpPr>
          <p:cNvPr id="24" name="TextBox 23"/>
          <p:cNvSpPr txBox="1"/>
          <p:nvPr/>
        </p:nvSpPr>
        <p:spPr>
          <a:xfrm>
            <a:off x="7561278" y="4423573"/>
            <a:ext cx="2714644" cy="184666"/>
          </a:xfrm>
          <a:prstGeom prst="rect">
            <a:avLst/>
          </a:prstGeom>
          <a:noFill/>
        </p:spPr>
        <p:txBody>
          <a:bodyPr wrap="square" rtlCol="0">
            <a:spAutoFit/>
          </a:bodyPr>
          <a:lstStyle/>
          <a:p>
            <a:pPr algn="r"/>
            <a:r>
              <a:rPr lang="en-US" sz="600" dirty="0">
                <a:solidFill>
                  <a:schemeClr val="bg1"/>
                </a:solidFill>
              </a:rPr>
              <a:t>©INIA-CISA/</a:t>
            </a:r>
            <a:r>
              <a:rPr lang="en-US" sz="600" dirty="0" err="1">
                <a:solidFill>
                  <a:schemeClr val="bg1"/>
                </a:solidFill>
              </a:rPr>
              <a:t>Carmina</a:t>
            </a:r>
            <a:r>
              <a:rPr lang="en-US" sz="600" dirty="0">
                <a:solidFill>
                  <a:schemeClr val="bg1"/>
                </a:solidFill>
              </a:rPr>
              <a:t> Gallardo</a:t>
            </a:r>
          </a:p>
        </p:txBody>
      </p:sp>
      <p:sp>
        <p:nvSpPr>
          <p:cNvPr id="25" name="TextBox 24"/>
          <p:cNvSpPr txBox="1"/>
          <p:nvPr/>
        </p:nvSpPr>
        <p:spPr>
          <a:xfrm>
            <a:off x="8010858" y="2195660"/>
            <a:ext cx="2714644" cy="184666"/>
          </a:xfrm>
          <a:prstGeom prst="rect">
            <a:avLst/>
          </a:prstGeom>
          <a:noFill/>
        </p:spPr>
        <p:txBody>
          <a:bodyPr wrap="square" rtlCol="0">
            <a:spAutoFit/>
          </a:bodyPr>
          <a:lstStyle/>
          <a:p>
            <a:pPr algn="r"/>
            <a:r>
              <a:rPr lang="en-US" sz="600" dirty="0">
                <a:solidFill>
                  <a:schemeClr val="bg1"/>
                </a:solidFill>
              </a:rPr>
              <a:t>©INIA-CISA/</a:t>
            </a:r>
            <a:r>
              <a:rPr lang="en-US" sz="600" dirty="0" err="1">
                <a:solidFill>
                  <a:schemeClr val="bg1"/>
                </a:solidFill>
              </a:rPr>
              <a:t>Carmina</a:t>
            </a:r>
            <a:r>
              <a:rPr lang="en-US" sz="600" dirty="0">
                <a:solidFill>
                  <a:schemeClr val="bg1"/>
                </a:solidFill>
              </a:rPr>
              <a:t> Gallardo</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TotalTime>
  <Words>790</Words>
  <Application>Microsoft Office PowerPoint</Application>
  <PresentationFormat>Custom</PresentationFormat>
  <Paragraphs>58</Paragraphs>
  <Slides>2</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Office Theme</vt:lpstr>
      <vt:lpstr>Custom Design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Koki</dc:creator>
  <cp:lastModifiedBy>BeltranAlcrudo, Daniel (REUT)</cp:lastModifiedBy>
  <cp:revision>83</cp:revision>
  <dcterms:created xsi:type="dcterms:W3CDTF">2018-09-18T19:19:00Z</dcterms:created>
  <dcterms:modified xsi:type="dcterms:W3CDTF">2018-10-12T07:50:28Z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1049-10.1.0.5644</vt:lpwstr>
  </property>
</Properties>
</file>