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0693400" cy="7561263"/>
  <p:notesSz cx="6858000" cy="9144000"/>
  <p:defaultTextStyle>
    <a:defPPr>
      <a:defRPr lang="en-US"/>
    </a:defPPr>
    <a:lvl1pPr marL="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8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2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6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0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4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88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2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64">
          <p15:clr>
            <a:srgbClr val="A4A3A4"/>
          </p15:clr>
        </p15:guide>
        <p15:guide id="2" pos="339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59">
          <p15:clr>
            <a:srgbClr val="A4A3A4"/>
          </p15:clr>
        </p15:guide>
        <p15:guide id="2" pos="217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rgi Chobanov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468"/>
    <a:srgbClr val="1E0468"/>
    <a:srgbClr val="80C535"/>
    <a:srgbClr val="66FF33"/>
    <a:srgbClr val="003366"/>
    <a:srgbClr val="21045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714" autoAdjust="0"/>
  </p:normalViewPr>
  <p:slideViewPr>
    <p:cSldViewPr>
      <p:cViewPr>
        <p:scale>
          <a:sx n="90" d="100"/>
          <a:sy n="90" d="100"/>
        </p:scale>
        <p:origin x="-156" y="-354"/>
      </p:cViewPr>
      <p:guideLst>
        <p:guide orient="horz" pos="2364"/>
        <p:guide pos="33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84" y="-114"/>
      </p:cViewPr>
      <p:guideLst>
        <p:guide orient="horz" pos="2859"/>
        <p:guide pos="217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2-18T14:03:34.986" idx="1">
    <p:pos x="4246" y="4367"/>
    <p:text>Линка не сработва!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65F12-D456-4ABF-97BF-F5D436521261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266CB-6985-4837-8E77-40CAB1F469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6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2648C-F519-4B60-97BB-6AE3D19578BE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0A93E-8348-45F6-ABB8-8A528A28CB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4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4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8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52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36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0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4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88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20" algn="l" defTabSz="99568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0A93E-8348-45F6-ABB8-8A528A28CB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4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fld id="{028D91C4-B3AC-4F25-AC42-E6E2E4A4699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/>
          <a:lstStyle/>
          <a:p>
            <a:fld id="{EC98BA13-C85E-4BAA-A9DA-4C0BB1870E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/>
          <a:lstStyle/>
          <a:p>
            <a:fld id="{0EEC0E28-A858-4C3A-9E84-3912AE08EEA6}" type="datetimeFigureOut">
              <a:rPr lang="en-US" smtClean="0"/>
              <a:pPr/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/>
          <a:lstStyle/>
          <a:p>
            <a:fld id="{EB70070D-7D60-4EF2-AB84-45A63FED5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8449"/>
            <a:ext cx="10693400" cy="75443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9568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0" indent="-373380" algn="l" defTabSz="99568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0" indent="-311150" algn="l" defTabSz="99568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40" indent="-248920" algn="l" defTabSz="99568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280" indent="-248920" algn="l" defTabSz="99568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2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6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0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4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6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0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8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KS 2.png"/>
          <p:cNvPicPr/>
          <p:nvPr userDrawn="1"/>
        </p:nvPicPr>
        <p:blipFill>
          <a:blip r:embed="rId3"/>
          <a:srcRect t="1816"/>
          <a:stretch>
            <a:fillRect/>
          </a:stretch>
        </p:blipFill>
        <p:spPr>
          <a:xfrm>
            <a:off x="0" y="0"/>
            <a:ext cx="10692000" cy="75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9568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0" indent="-373380" algn="l" defTabSz="99568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0" indent="-311150" algn="l" defTabSz="99568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40" indent="-248920" algn="l" defTabSz="99568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280" indent="-248920" algn="l" defTabSz="99568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2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6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0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40" indent="-248920" algn="l" defTabSz="99568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6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0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8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2124" y="468263"/>
            <a:ext cx="3255750" cy="3657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80" algn="just"/>
            <a:r>
              <a:rPr lang="bg-BG" sz="1000" b="1" dirty="0" smtClean="0">
                <a:solidFill>
                  <a:srgbClr val="250468"/>
                </a:solidFill>
              </a:rPr>
              <a:t>Какво могат да сторят ловците, за да предотвратят разпространението на болестта</a:t>
            </a:r>
            <a:r>
              <a:rPr lang="en-US" sz="1000" b="1" dirty="0" smtClean="0">
                <a:solidFill>
                  <a:srgbClr val="250468"/>
                </a:solidFill>
              </a:rPr>
              <a:t>?</a:t>
            </a:r>
          </a:p>
          <a:p>
            <a:pPr marL="5080" algn="just">
              <a:lnSpc>
                <a:spcPct val="113000"/>
              </a:lnSpc>
            </a:pP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 рисковите райони ловците трябва да са нащрек за откриване на болни или умрели прасета и диви свине, като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при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откриване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 такива трябва веднага да се сигнализира в БАБХ (ОДБХ)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или на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телефон </a:t>
            </a:r>
            <a:r>
              <a:rPr lang="bg-BG" sz="9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112</a:t>
            </a:r>
            <a:r>
              <a:rPr lang="vi-VN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Всяко открито мъртво диво прасе трябва веднага да бъде докладвано, като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АЧС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може да се изключи само след лабораторен анализ.</a:t>
            </a:r>
            <a:r>
              <a:rPr lang="vi-VN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5080" algn="just">
              <a:lnSpc>
                <a:spcPct val="113000"/>
              </a:lnSpc>
              <a:spcAft>
                <a:spcPts val="300"/>
              </a:spcAft>
            </a:pP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 засегнатите региони продуктите от дива свиня, останките от такава и трофеите са много вероятно да бъдат заразени.  По тази причина от всички ловци следва да се изисква на обърнат особено внимание на хигиенните мерки, когато ловуват в засегнати региони</a:t>
            </a:r>
            <a:r>
              <a:rPr lang="vi-VN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9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52000" indent="-180975" algn="just" defTabSz="360000">
              <a:lnSpc>
                <a:spcPct val="114000"/>
              </a:lnSpc>
              <a:spcAft>
                <a:spcPts val="300"/>
              </a:spcAft>
              <a:buFont typeface="Arial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Не оставяйте никакви остатъци от отстреляно диво прасе в гората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vi-VN" sz="9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52000" indent="-180975" algn="just" defTabSz="360000">
              <a:lnSpc>
                <a:spcPct val="114000"/>
              </a:lnSpc>
              <a:spcAft>
                <a:spcPts val="300"/>
              </a:spcAft>
              <a:buFont typeface="Arial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След лов на дива свиня избягвайте контакти с домашни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прасета</a:t>
            </a:r>
            <a:r>
              <a:rPr lang="bg-BG" sz="9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поне седмица.</a:t>
            </a:r>
            <a:endParaRPr lang="vi-VN" sz="9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52000" indent="-180975" algn="just" defTabSz="360000">
              <a:lnSpc>
                <a:spcPct val="114000"/>
              </a:lnSpc>
              <a:spcAft>
                <a:spcPts val="300"/>
              </a:spcAft>
              <a:buFont typeface="Arial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Осигурете почистване и дезинфекция на всички дрехи, инструменти и оборудване, използвани при лова (напр. ножове, превозно средство и т.н.), когато е възможно същите да са заразени с кръв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 </a:t>
            </a:r>
            <a:r>
              <a:rPr lang="bg-BG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време на лова.  Не влизайте в контакт с домашни прасета!</a:t>
            </a:r>
            <a:endParaRPr lang="vi-VN" sz="9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6502" y="324000"/>
            <a:ext cx="3000396" cy="4143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bg-BG" sz="105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Какво трябва да сторят стопаните, които гледат прасета, за да ги предпазят от болестта</a:t>
            </a:r>
            <a:r>
              <a:rPr lang="en-US" sz="105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lnSpc>
                <a:spcPct val="114000"/>
              </a:lnSpc>
            </a:pPr>
            <a:endParaRPr lang="en-US" sz="10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marL="242475" indent="-171450" algn="just" defTabSz="360000">
              <a:lnSpc>
                <a:spcPct val="114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Предварително трябва да се варят всички кухненски остатъци, съдържащи месо</a:t>
            </a:r>
            <a:r>
              <a:rPr lang="en-US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9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Въпреки това, с тях не може да се изхранват свине.</a:t>
            </a:r>
            <a:endParaRPr lang="en-US" sz="9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242475" indent="-171450" algn="just" defTabSz="360000">
              <a:lnSpc>
                <a:spcPct val="114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Ако забележат, каквито и да са клинични признаци, включително неочаквана смърт 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сред 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техните прасета, 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за това 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трябва незабавно да си сигнализира в БАБХ (ОДБХ).</a:t>
            </a:r>
            <a:endParaRPr lang="en-US" sz="9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242475" indent="-171450" algn="just" defTabSz="360000">
              <a:lnSpc>
                <a:spcPct val="114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Прасетата трябва постоянно да се държат на закрито, като не се допуска никаква възможност за пряк или косвен контакт с други прасета или диви свине</a:t>
            </a:r>
            <a:r>
              <a:rPr lang="en-US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42475" indent="-171450" algn="just" defTabSz="360000">
              <a:lnSpc>
                <a:spcPct val="114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Прасета трябва да се купуват само от сигурен източник и да се държат отделно следващите две седмици (под карантина).</a:t>
            </a:r>
            <a:endParaRPr lang="en-US" sz="9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marL="242475" indent="-171450" algn="just" defTabSz="360000">
              <a:lnSpc>
                <a:spcPct val="114000"/>
              </a:lnSpc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08000" algn="l"/>
              </a:tabLst>
            </a:pP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Да не се допуска контакт на животните със случайни 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външни за фермата лица</a:t>
            </a:r>
            <a:r>
              <a:rPr lang="bg-BG" sz="9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9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1100" b="1" dirty="0" smtClean="0">
                <a:solidFill>
                  <a:schemeClr val="bg1"/>
                </a:solidFill>
              </a:rPr>
              <a:t>Съществува </a:t>
            </a:r>
            <a:r>
              <a:rPr lang="bg-BG" sz="1100" b="1" dirty="0" smtClean="0">
                <a:solidFill>
                  <a:schemeClr val="bg1"/>
                </a:solidFill>
              </a:rPr>
              <a:t>ли ваксина</a:t>
            </a:r>
            <a:r>
              <a:rPr lang="en-US" sz="1100" b="1" dirty="0" smtClean="0">
                <a:solidFill>
                  <a:schemeClr val="bg1"/>
                </a:solidFill>
              </a:rPr>
              <a:t>?</a:t>
            </a:r>
          </a:p>
          <a:p>
            <a:pPr algn="just"/>
            <a:endParaRPr lang="en-US" sz="10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Няма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ваксина, а също и никаква възможност за ефективно лечение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sz="1000" dirty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18908" y="1638299"/>
            <a:ext cx="33843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bg-BG" sz="4400" b="1" dirty="0" smtClean="0">
                <a:solidFill>
                  <a:schemeClr val="bg1"/>
                </a:solidFill>
              </a:rPr>
              <a:t>Африканска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  <a:r>
              <a:rPr lang="bg-BG" sz="4400" b="1" dirty="0" smtClean="0">
                <a:solidFill>
                  <a:schemeClr val="bg1"/>
                </a:solidFill>
              </a:rPr>
              <a:t>чума свине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  <a:r>
              <a:rPr lang="bg-BG" sz="4400" b="1" dirty="0" smtClean="0">
                <a:solidFill>
                  <a:schemeClr val="bg1"/>
                </a:solidFill>
              </a:rPr>
              <a:t>заплашва  Балканите</a:t>
            </a:r>
            <a:endParaRPr lang="en-US" sz="4400" b="1" dirty="0" smtClean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46502" y="4248000"/>
            <a:ext cx="3071834" cy="3319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bg-BG" sz="1100" b="1" dirty="0" smtClean="0">
                <a:solidFill>
                  <a:schemeClr val="bg1"/>
                </a:solidFill>
              </a:rPr>
              <a:t>Пренасянето на </a:t>
            </a:r>
            <a:r>
              <a:rPr lang="bg-BG" sz="1100" b="1" dirty="0" smtClean="0">
                <a:solidFill>
                  <a:schemeClr val="bg1"/>
                </a:solidFill>
              </a:rPr>
              <a:t>месни продукти от други страни може да доведе до разпространение на болестта.</a:t>
            </a:r>
            <a:endParaRPr lang="en-US" sz="11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bg-BG" sz="1000" dirty="0" smtClean="0">
                <a:solidFill>
                  <a:srgbClr val="250468"/>
                </a:solidFill>
              </a:rPr>
              <a:t>За да се предотврати проникването на АЧС и/или на други болести по животните, не носете обратно вкъщи никакви месни продукти, когато се връщате от други държави, особено от такива, засегнати от АЧС.</a:t>
            </a:r>
            <a:r>
              <a:rPr lang="en-US" sz="1000" dirty="0" smtClean="0">
                <a:solidFill>
                  <a:srgbClr val="250468"/>
                </a:solidFill>
              </a:rPr>
              <a:t> 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bg-BG" sz="1000" dirty="0" smtClean="0">
                <a:solidFill>
                  <a:srgbClr val="250468"/>
                </a:solidFill>
              </a:rPr>
              <a:t>Пътуващите трябва да са сигурни, че остатъците от храни се изхвърлят в здраво затворени контейнери за боклук, до които нито домашни </a:t>
            </a:r>
            <a:r>
              <a:rPr lang="bg-BG" sz="1000" dirty="0" smtClean="0">
                <a:solidFill>
                  <a:srgbClr val="250468"/>
                </a:solidFill>
              </a:rPr>
              <a:t>прасета, </a:t>
            </a:r>
            <a:r>
              <a:rPr lang="bg-BG" sz="1000" dirty="0" smtClean="0">
                <a:solidFill>
                  <a:srgbClr val="250468"/>
                </a:solidFill>
              </a:rPr>
              <a:t>нито диви свине могат да имат достъп.</a:t>
            </a:r>
            <a:endParaRPr lang="en-US" sz="1000" dirty="0" smtClean="0">
              <a:solidFill>
                <a:srgbClr val="250468"/>
              </a:solidFill>
            </a:endParaRPr>
          </a:p>
          <a:p>
            <a:pPr algn="just">
              <a:lnSpc>
                <a:spcPct val="114000"/>
              </a:lnSpc>
              <a:spcAft>
                <a:spcPts val="300"/>
              </a:spcAft>
            </a:pPr>
            <a:r>
              <a:rPr lang="bg-BG" sz="1000" dirty="0" smtClean="0">
                <a:solidFill>
                  <a:srgbClr val="250468"/>
                </a:solidFill>
              </a:rPr>
              <a:t>За допълнителна информация вж. ръководство на </a:t>
            </a:r>
            <a:r>
              <a:rPr lang="bg-BG" sz="1000" dirty="0" err="1" smtClean="0">
                <a:solidFill>
                  <a:srgbClr val="250468"/>
                </a:solidFill>
              </a:rPr>
              <a:t>англ</a:t>
            </a:r>
            <a:r>
              <a:rPr lang="bg-BG" sz="1000" dirty="0" smtClean="0">
                <a:solidFill>
                  <a:srgbClr val="250468"/>
                </a:solidFill>
              </a:rPr>
              <a:t>. или на друг език на адрес: </a:t>
            </a:r>
            <a:r>
              <a:rPr lang="en-US" sz="1000" dirty="0" smtClean="0">
                <a:solidFill>
                  <a:srgbClr val="FF0000"/>
                </a:solidFill>
              </a:rPr>
              <a:t>http</a:t>
            </a:r>
            <a:r>
              <a:rPr lang="en-US" sz="1000" dirty="0">
                <a:solidFill>
                  <a:srgbClr val="FF0000"/>
                </a:solidFill>
              </a:rPr>
              <a:t>://www.fao.org/documents/card/en/c/bd35c569-752e-4b57-892e-e3e2e0ee0c9c/]</a:t>
            </a:r>
            <a:endParaRPr lang="en-US" sz="1000" i="1" dirty="0">
              <a:solidFill>
                <a:srgbClr val="FF0000"/>
              </a:solidFill>
            </a:endParaRPr>
          </a:p>
          <a:p>
            <a:pPr>
              <a:lnSpc>
                <a:spcPct val="114000"/>
              </a:lnSpc>
              <a:spcAft>
                <a:spcPts val="300"/>
              </a:spcAft>
            </a:pPr>
            <a:endParaRPr lang="en-US" sz="1000" dirty="0" smtClean="0">
              <a:solidFill>
                <a:srgbClr val="250468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908" y="361247"/>
            <a:ext cx="1814452" cy="539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4602" y="324000"/>
            <a:ext cx="3071834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bg-BG" sz="1100" b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Какво е африканската чума по свинете (АЧС)</a:t>
            </a:r>
            <a:r>
              <a:rPr lang="en-US" sz="1100" b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?  </a:t>
            </a:r>
          </a:p>
          <a:p>
            <a:pPr algn="just">
              <a:lnSpc>
                <a:spcPct val="113000"/>
              </a:lnSpc>
            </a:pP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Африканската чума по свинете (АЧС) е заразно вирусно заболяване на домашните прасета и на дивите свине, което причинява изключително сериозни икономически загуби на сектора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свиневъдство и на ловното стопанство.</a:t>
            </a:r>
            <a:endParaRPr lang="bg-BG" sz="10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3000"/>
              </a:lnSpc>
            </a:pP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Първоначално проявата му е ограничена само върху територията на Африка, след което през 2007 г.  прониква в Грузия, от което започва разпространението му на запад и достигането на източна и централна Европа.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Болестта вече е докладвана в България, Унгария и Румъния, като сериозно застрашава Балканите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6502" y="625363"/>
            <a:ext cx="3300398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bg-BG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Как се предава болестта</a:t>
            </a: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 marL="108000">
              <a:lnSpc>
                <a:spcPct val="113000"/>
              </a:lnSpc>
            </a:pPr>
            <a:endParaRPr lang="bg-BG" sz="5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marL="108000" algn="just">
              <a:lnSpc>
                <a:spcPct val="113000"/>
              </a:lnSpc>
            </a:pP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Дивите свине и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домашните прасета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могат да се заразят едни други чрез пряк контакт, особено когато има наличие на кръв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Здравите животни могат да се заразят също и при консумиране на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недобре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обработени термично продукти от свинско месо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или при ядене на такива отпадъци, или при храненето им с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кухненски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остатъци. Могат да се заразят също и чрез ядене на заразени свинско месо или трупове, или чрез заразени сечива и оборудване (дрехи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, скалпели,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игли, превозни средства, и др.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).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89840" y="2381519"/>
            <a:ext cx="28575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Cyanosis (</a:t>
            </a:r>
            <a:r>
              <a:rPr lang="bg-BG" sz="900" i="1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посиняване</a:t>
            </a:r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) на върховете на ушите</a:t>
            </a:r>
            <a:endParaRPr lang="en-US" sz="900" i="1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0816" y="6739237"/>
            <a:ext cx="27146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/>
                </a:solidFill>
              </a:rPr>
              <a:t>©INIA-CISA/</a:t>
            </a:r>
            <a:r>
              <a:rPr lang="en-US" sz="600" dirty="0" err="1" smtClean="0">
                <a:solidFill>
                  <a:schemeClr val="bg1"/>
                </a:solidFill>
              </a:rPr>
              <a:t>Carmina</a:t>
            </a:r>
            <a:r>
              <a:rPr lang="en-US" sz="600" dirty="0" smtClean="0">
                <a:solidFill>
                  <a:schemeClr val="bg1"/>
                </a:solidFill>
              </a:rPr>
              <a:t> Gallardo</a:t>
            </a:r>
            <a:endParaRPr lang="en-US" sz="6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602" y="2689476"/>
            <a:ext cx="3000396" cy="979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bg-BG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Кои животни могат да бъдат засегнати</a:t>
            </a:r>
            <a:r>
              <a:rPr lang="nn-NO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 algn="just">
              <a:lnSpc>
                <a:spcPct val="113000"/>
              </a:lnSpc>
            </a:pPr>
            <a:endParaRPr lang="en-US" sz="10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3000"/>
              </a:lnSpc>
            </a:pP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Вирусът на АЧС заразява изключително животните от семейство „</a:t>
            </a:r>
            <a:r>
              <a:rPr lang="bg-BG" sz="1000" dirty="0" err="1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суиди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“, т.е. дивите свине и домашните прасета.</a:t>
            </a:r>
            <a:r>
              <a:rPr lang="en-US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4602" y="3661401"/>
            <a:ext cx="3000396" cy="631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bg-BG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Може ли човек да се зарази от вируса</a:t>
            </a:r>
            <a:r>
              <a:rPr lang="it-IT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>
              <a:lnSpc>
                <a:spcPct val="113000"/>
              </a:lnSpc>
            </a:pPr>
            <a:endParaRPr lang="en-US" sz="10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lnSpc>
                <a:spcPct val="113000"/>
              </a:lnSpc>
            </a:pP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Категорично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НЕ!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4602" y="4464000"/>
            <a:ext cx="3071834" cy="2544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bg-BG" sz="1100" b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Какво причинява АЧС</a:t>
            </a:r>
            <a:r>
              <a:rPr lang="it-IT" sz="1100" b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>
              <a:lnSpc>
                <a:spcPct val="113000"/>
              </a:lnSpc>
            </a:pPr>
            <a:endParaRPr lang="en-US" sz="1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3000"/>
              </a:lnSpc>
            </a:pPr>
            <a:r>
              <a:rPr lang="bg-BG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Болестта се причинява от вирус, който е много устойчив и може да просъществува за дълги периоди от време, дори месеци, когато е в изпражнения, месни продукти (замразени, осолени, опушени, недобре температурно обработени), а също и в трупове на умрели животни. </a:t>
            </a:r>
          </a:p>
          <a:p>
            <a:pPr algn="just">
              <a:lnSpc>
                <a:spcPct val="113000"/>
              </a:lnSpc>
            </a:pPr>
            <a:endParaRPr lang="bg-BG" sz="1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3000"/>
              </a:lnSpc>
            </a:pPr>
            <a:r>
              <a:rPr lang="bg-BG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Въпреки това обаче вирусът може да бъде унищожен чрез няколко дезинфектанта, като напр. </a:t>
            </a:r>
            <a:r>
              <a:rPr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1% </a:t>
            </a:r>
            <a:r>
              <a:rPr lang="bg-BG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разтвор на </a:t>
            </a:r>
            <a:r>
              <a:rPr lang="bg-BG" sz="10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формалдехид</a:t>
            </a:r>
            <a:r>
              <a:rPr lang="bg-BG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2% разтвор на </a:t>
            </a:r>
            <a:r>
              <a:rPr sz="10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NaOH</a:t>
            </a:r>
            <a:r>
              <a:rPr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или такива от семейството на </a:t>
            </a:r>
            <a:r>
              <a:rPr lang="bg-BG" sz="10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парафенилфенолиците</a:t>
            </a:r>
            <a:r>
              <a:rPr lang="bg-BG" sz="1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  <a:endParaRPr sz="1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3058" y="2689200"/>
            <a:ext cx="3071834" cy="235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3000"/>
              </a:lnSpc>
            </a:pPr>
            <a:r>
              <a:rPr lang="bg-BG" sz="1100" b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Какви са клиничните признаци на болестта</a:t>
            </a:r>
            <a:r>
              <a:rPr sz="1100" b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pPr algn="just">
              <a:lnSpc>
                <a:spcPct val="112000"/>
              </a:lnSpc>
            </a:pP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Заразата може да причини широка гама от клинични признаци.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Болните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прасета обикновено умират.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В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задния двор такива прасета обикновено се познават по липсата на апетит, последвана от внезапна смърт.  Рядко се наблюдават други клинични признаци.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В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индустриалните ферми е възможно още да се наблюдава депресия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сред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животните, загуба на тегло, кръвоизливи по кожата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върховете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на ушите, опашка, крайници, гръдна и стомашна област)</a:t>
            </a:r>
            <a:r>
              <a:rPr lang="vi-VN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bg-BG" sz="1000" dirty="0" err="1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куцота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и аборти при бременни свине-майки.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При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дивите свине е по-трудно да се видят клинични признаци, поради дългата </a:t>
            </a:r>
            <a:r>
              <a:rPr lang="bg-BG" sz="1000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тъмна козина.</a:t>
            </a:r>
            <a:endParaRPr lang="vi-VN" sz="1000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5064" y="6933427"/>
            <a:ext cx="27146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Кървава диария и ясно изразени </a:t>
            </a:r>
            <a:r>
              <a:rPr lang="bg-BG" sz="900" i="1" dirty="0" err="1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хиперемни</a:t>
            </a:r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(червени) петна върху кожата на врата,, гърдите и крайниците.</a:t>
            </a:r>
            <a:endParaRPr lang="en-US" sz="900" i="1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89840" y="4637887"/>
            <a:ext cx="28575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900" i="1" dirty="0" err="1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Осеян</a:t>
            </a:r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 с </a:t>
            </a:r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кръвоизливи  </a:t>
            </a:r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лимфен възел</a:t>
            </a:r>
            <a:endParaRPr lang="en-US" sz="900" i="1" dirty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18402" y="6923903"/>
            <a:ext cx="285752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900" i="1" dirty="0" smtClean="0">
                <a:solidFill>
                  <a:srgbClr val="250468"/>
                </a:solidFill>
                <a:latin typeface="Calibri" pitchFamily="34" charset="0"/>
                <a:cs typeface="Calibri" pitchFamily="34" charset="0"/>
              </a:rPr>
              <a:t>Увеличен далак</a:t>
            </a:r>
            <a:endParaRPr lang="en-US" sz="900" i="1" dirty="0" smtClean="0">
              <a:solidFill>
                <a:srgbClr val="25046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61278" y="6739237"/>
            <a:ext cx="27146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/>
                </a:solidFill>
              </a:rPr>
              <a:t>©INIA-CISA/</a:t>
            </a:r>
            <a:r>
              <a:rPr lang="en-US" sz="600" dirty="0" err="1" smtClean="0">
                <a:solidFill>
                  <a:schemeClr val="bg1"/>
                </a:solidFill>
              </a:rPr>
              <a:t>Carmina</a:t>
            </a:r>
            <a:r>
              <a:rPr lang="en-US" sz="600" dirty="0" smtClean="0">
                <a:solidFill>
                  <a:schemeClr val="bg1"/>
                </a:solidFill>
              </a:rPr>
              <a:t> Gallardo</a:t>
            </a:r>
            <a:endParaRPr lang="en-US" sz="6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61278" y="4423573"/>
            <a:ext cx="27146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/>
                </a:solidFill>
              </a:rPr>
              <a:t>©INIA-CISA/</a:t>
            </a:r>
            <a:r>
              <a:rPr lang="en-US" sz="600" dirty="0" err="1" smtClean="0">
                <a:solidFill>
                  <a:schemeClr val="bg1"/>
                </a:solidFill>
              </a:rPr>
              <a:t>Carmina</a:t>
            </a:r>
            <a:r>
              <a:rPr lang="en-US" sz="600" dirty="0" smtClean="0">
                <a:solidFill>
                  <a:schemeClr val="bg1"/>
                </a:solidFill>
              </a:rPr>
              <a:t> Gallardo</a:t>
            </a:r>
            <a:endParaRPr lang="en-US" sz="6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10858" y="2195660"/>
            <a:ext cx="27146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>
                <a:solidFill>
                  <a:schemeClr val="bg1"/>
                </a:solidFill>
              </a:rPr>
              <a:t>©INIA-CISA/</a:t>
            </a:r>
            <a:r>
              <a:rPr lang="en-US" sz="600" dirty="0" err="1" smtClean="0">
                <a:solidFill>
                  <a:schemeClr val="bg1"/>
                </a:solidFill>
              </a:rPr>
              <a:t>Carmina</a:t>
            </a:r>
            <a:r>
              <a:rPr lang="en-US" sz="600" dirty="0" smtClean="0">
                <a:solidFill>
                  <a:schemeClr val="bg1"/>
                </a:solidFill>
              </a:rPr>
              <a:t> Gallardo</a:t>
            </a:r>
            <a:endParaRPr lang="en-US" sz="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916</Words>
  <Application>Microsoft Office PowerPoint</Application>
  <PresentationFormat>Custom</PresentationFormat>
  <Paragraphs>49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Koki</dc:creator>
  <cp:lastModifiedBy>Georgi Chobanov</cp:lastModifiedBy>
  <cp:revision>113</cp:revision>
  <dcterms:created xsi:type="dcterms:W3CDTF">2018-09-18T19:19:00Z</dcterms:created>
  <dcterms:modified xsi:type="dcterms:W3CDTF">2019-02-18T12:13:45Z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1049-10.1.0.5644</vt:lpwstr>
  </property>
</Properties>
</file>