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3"/>
  </p:sldIdLst>
  <p:sldSz cx="21383625" cy="3027489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tranAlcrudo, Daniel (REUT)" initials="B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8E1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4660"/>
  </p:normalViewPr>
  <p:slideViewPr>
    <p:cSldViewPr snapToGrid="0">
      <p:cViewPr>
        <p:scale>
          <a:sx n="30" d="100"/>
          <a:sy n="30" d="100"/>
        </p:scale>
        <p:origin x="1830" y="24"/>
      </p:cViewPr>
      <p:guideLst>
        <p:guide orient="horz" pos="9535"/>
        <p:guide pos="67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5532D-2216-4422-9460-A420802A0B2C}" type="datetimeFigureOut">
              <a:rPr lang="uk-UA" smtClean="0"/>
            </a:fld>
            <a:endParaRPr lang="uk-UA"/>
          </a:p>
        </p:txBody>
      </p:sp>
      <p:sp>
        <p:nvSpPr>
          <p:cNvPr id="4" name="Образ слайда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5D7A3-EE25-4A8C-B112-F0216478611F}" type="slidenum">
              <a:rPr lang="uk-UA" smtClean="0"/>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D8E5D7A3-EE25-4A8C-B112-F0216478611F}" type="slidenum">
              <a:rPr lang="uk-UA" smtClean="0"/>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0"/>
            </a:lvl1pPr>
          </a:lstStyle>
          <a:p>
            <a:r>
              <a:rPr lang="ru-RU" smtClean="0"/>
              <a:t>Образец заголовка</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0"/>
            </a:lvl1pPr>
            <a:lvl2pPr marL="1069340" indent="0" algn="ctr">
              <a:buNone/>
              <a:defRPr sz="4675"/>
            </a:lvl2pPr>
            <a:lvl3pPr marL="2138045" indent="0" algn="ctr">
              <a:buNone/>
              <a:defRPr sz="4210"/>
            </a:lvl3pPr>
            <a:lvl4pPr marL="3207385" indent="0" algn="ctr">
              <a:buNone/>
              <a:defRPr sz="3740"/>
            </a:lvl4pPr>
            <a:lvl5pPr marL="4276725" indent="0" algn="ctr">
              <a:buNone/>
              <a:defRPr sz="3740"/>
            </a:lvl5pPr>
            <a:lvl6pPr marL="5346065" indent="0" algn="ctr">
              <a:buNone/>
              <a:defRPr sz="3740"/>
            </a:lvl6pPr>
            <a:lvl7pPr marL="6414770" indent="0" algn="ctr">
              <a:buNone/>
              <a:defRPr sz="3740"/>
            </a:lvl7pPr>
            <a:lvl8pPr marL="7484110" indent="0" algn="ctr">
              <a:buNone/>
              <a:defRPr sz="3740"/>
            </a:lvl8pPr>
            <a:lvl9pPr marL="8553450" indent="0" algn="ctr">
              <a:buNone/>
              <a:defRPr sz="374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18978B7-C805-443B-BC44-CAB4D9D1AD9B}"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156945-A4EA-46C7-85E1-B63DB6960608}"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18978B7-C805-443B-BC44-CAB4D9D1AD9B}"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156945-A4EA-46C7-85E1-B63DB6960608}"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18978B7-C805-443B-BC44-CAB4D9D1AD9B}"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156945-A4EA-46C7-85E1-B63DB6960608}"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18978B7-C805-443B-BC44-CAB4D9D1AD9B}"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156945-A4EA-46C7-85E1-B63DB6960608}"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0"/>
            </a:lvl1pPr>
          </a:lstStyle>
          <a:p>
            <a:r>
              <a:rPr lang="ru-RU" smtClean="0"/>
              <a:t>Образец заголовка</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0">
                <a:solidFill>
                  <a:schemeClr val="tx1"/>
                </a:solidFill>
              </a:defRPr>
            </a:lvl1pPr>
            <a:lvl2pPr marL="1069340" indent="0">
              <a:buNone/>
              <a:defRPr sz="4675">
                <a:solidFill>
                  <a:schemeClr val="tx1">
                    <a:tint val="75000"/>
                  </a:schemeClr>
                </a:solidFill>
              </a:defRPr>
            </a:lvl2pPr>
            <a:lvl3pPr marL="2138045" indent="0">
              <a:buNone/>
              <a:defRPr sz="4210">
                <a:solidFill>
                  <a:schemeClr val="tx1">
                    <a:tint val="75000"/>
                  </a:schemeClr>
                </a:solidFill>
              </a:defRPr>
            </a:lvl3pPr>
            <a:lvl4pPr marL="3207385" indent="0">
              <a:buNone/>
              <a:defRPr sz="3740">
                <a:solidFill>
                  <a:schemeClr val="tx1">
                    <a:tint val="75000"/>
                  </a:schemeClr>
                </a:solidFill>
              </a:defRPr>
            </a:lvl4pPr>
            <a:lvl5pPr marL="4276725" indent="0">
              <a:buNone/>
              <a:defRPr sz="3740">
                <a:solidFill>
                  <a:schemeClr val="tx1">
                    <a:tint val="75000"/>
                  </a:schemeClr>
                </a:solidFill>
              </a:defRPr>
            </a:lvl5pPr>
            <a:lvl6pPr marL="5346065" indent="0">
              <a:buNone/>
              <a:defRPr sz="3740">
                <a:solidFill>
                  <a:schemeClr val="tx1">
                    <a:tint val="75000"/>
                  </a:schemeClr>
                </a:solidFill>
              </a:defRPr>
            </a:lvl6pPr>
            <a:lvl7pPr marL="6414770" indent="0">
              <a:buNone/>
              <a:defRPr sz="3740">
                <a:solidFill>
                  <a:schemeClr val="tx1">
                    <a:tint val="75000"/>
                  </a:schemeClr>
                </a:solidFill>
              </a:defRPr>
            </a:lvl7pPr>
            <a:lvl8pPr marL="7484110" indent="0">
              <a:buNone/>
              <a:defRPr sz="3740">
                <a:solidFill>
                  <a:schemeClr val="tx1">
                    <a:tint val="75000"/>
                  </a:schemeClr>
                </a:solidFill>
              </a:defRPr>
            </a:lvl8pPr>
            <a:lvl9pPr marL="8553450" indent="0">
              <a:buNone/>
              <a:defRPr sz="374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8978B7-C805-443B-BC44-CAB4D9D1AD9B}"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156945-A4EA-46C7-85E1-B63DB6960608}"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18978B7-C805-443B-BC44-CAB4D9D1AD9B}"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156945-A4EA-46C7-85E1-B63DB6960608}"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0" b="1"/>
            </a:lvl1pPr>
            <a:lvl2pPr marL="1069340" indent="0">
              <a:buNone/>
              <a:defRPr sz="4675" b="1"/>
            </a:lvl2pPr>
            <a:lvl3pPr marL="2138045" indent="0">
              <a:buNone/>
              <a:defRPr sz="4210" b="1"/>
            </a:lvl3pPr>
            <a:lvl4pPr marL="3207385" indent="0">
              <a:buNone/>
              <a:defRPr sz="3740" b="1"/>
            </a:lvl4pPr>
            <a:lvl5pPr marL="4276725" indent="0">
              <a:buNone/>
              <a:defRPr sz="3740" b="1"/>
            </a:lvl5pPr>
            <a:lvl6pPr marL="5346065" indent="0">
              <a:buNone/>
              <a:defRPr sz="3740" b="1"/>
            </a:lvl6pPr>
            <a:lvl7pPr marL="6414770" indent="0">
              <a:buNone/>
              <a:defRPr sz="3740" b="1"/>
            </a:lvl7pPr>
            <a:lvl8pPr marL="7484110" indent="0">
              <a:buNone/>
              <a:defRPr sz="3740" b="1"/>
            </a:lvl8pPr>
            <a:lvl9pPr marL="8553450" indent="0">
              <a:buNone/>
              <a:defRPr sz="3740" b="1"/>
            </a:lvl9pPr>
          </a:lstStyle>
          <a:p>
            <a:pPr lvl="0"/>
            <a:r>
              <a:rPr lang="ru-RU" smtClean="0"/>
              <a:t>Образец текста</a:t>
            </a:r>
          </a:p>
        </p:txBody>
      </p:sp>
      <p:sp>
        <p:nvSpPr>
          <p:cNvPr id="4" name="Content Placeholder 3"/>
          <p:cNvSpPr>
            <a:spLocks noGrp="1"/>
          </p:cNvSpPr>
          <p:nvPr>
            <p:ph sz="half" idx="2"/>
          </p:nvPr>
        </p:nvSpPr>
        <p:spPr>
          <a:xfrm>
            <a:off x="1472912" y="11058863"/>
            <a:ext cx="9046274" cy="16265921"/>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0" b="1"/>
            </a:lvl1pPr>
            <a:lvl2pPr marL="1069340" indent="0">
              <a:buNone/>
              <a:defRPr sz="4675" b="1"/>
            </a:lvl2pPr>
            <a:lvl3pPr marL="2138045" indent="0">
              <a:buNone/>
              <a:defRPr sz="4210" b="1"/>
            </a:lvl3pPr>
            <a:lvl4pPr marL="3207385" indent="0">
              <a:buNone/>
              <a:defRPr sz="3740" b="1"/>
            </a:lvl4pPr>
            <a:lvl5pPr marL="4276725" indent="0">
              <a:buNone/>
              <a:defRPr sz="3740" b="1"/>
            </a:lvl5pPr>
            <a:lvl6pPr marL="5346065" indent="0">
              <a:buNone/>
              <a:defRPr sz="3740" b="1"/>
            </a:lvl6pPr>
            <a:lvl7pPr marL="6414770" indent="0">
              <a:buNone/>
              <a:defRPr sz="3740" b="1"/>
            </a:lvl7pPr>
            <a:lvl8pPr marL="7484110" indent="0">
              <a:buNone/>
              <a:defRPr sz="3740" b="1"/>
            </a:lvl8pPr>
            <a:lvl9pPr marL="8553450" indent="0">
              <a:buNone/>
              <a:defRPr sz="3740" b="1"/>
            </a:lvl9pPr>
          </a:lstStyle>
          <a:p>
            <a:pPr lvl="0"/>
            <a:r>
              <a:rPr lang="ru-RU" smtClean="0"/>
              <a:t>Образец текста</a:t>
            </a:r>
          </a:p>
        </p:txBody>
      </p:sp>
      <p:sp>
        <p:nvSpPr>
          <p:cNvPr id="6" name="Content Placeholder 5"/>
          <p:cNvSpPr>
            <a:spLocks noGrp="1"/>
          </p:cNvSpPr>
          <p:nvPr>
            <p:ph sz="quarter" idx="4"/>
          </p:nvPr>
        </p:nvSpPr>
        <p:spPr>
          <a:xfrm>
            <a:off x="10825461" y="11058863"/>
            <a:ext cx="9090826" cy="16265921"/>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18978B7-C805-443B-BC44-CAB4D9D1AD9B}" type="datetimeFigureOut">
              <a:rPr lang="ru-RU" smtClean="0"/>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3156945-A4EA-46C7-85E1-B63DB6960608}"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18978B7-C805-443B-BC44-CAB4D9D1AD9B}"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3156945-A4EA-46C7-85E1-B63DB6960608}"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978B7-C805-443B-BC44-CAB4D9D1AD9B}" type="datetimeFigureOut">
              <a:rPr lang="ru-RU" smtClean="0"/>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3156945-A4EA-46C7-85E1-B63DB6960608}"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5"/>
            </a:lvl1pPr>
          </a:lstStyle>
          <a:p>
            <a:r>
              <a:rPr lang="ru-RU" smtClean="0"/>
              <a:t>Образец заголовка</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5"/>
            </a:lvl1pPr>
            <a:lvl2pPr>
              <a:defRPr sz="6550"/>
            </a:lvl2pPr>
            <a:lvl3pPr>
              <a:defRPr sz="5610"/>
            </a:lvl3pPr>
            <a:lvl4pPr>
              <a:defRPr sz="4675"/>
            </a:lvl4pPr>
            <a:lvl5pPr>
              <a:defRPr sz="4675"/>
            </a:lvl5pPr>
            <a:lvl6pPr>
              <a:defRPr sz="4675"/>
            </a:lvl6pPr>
            <a:lvl7pPr>
              <a:defRPr sz="4675"/>
            </a:lvl7pPr>
            <a:lvl8pPr>
              <a:defRPr sz="4675"/>
            </a:lvl8pPr>
            <a:lvl9pPr>
              <a:defRPr sz="4675"/>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0"/>
            </a:lvl1pPr>
            <a:lvl2pPr marL="1069340" indent="0">
              <a:buNone/>
              <a:defRPr sz="3275"/>
            </a:lvl2pPr>
            <a:lvl3pPr marL="2138045" indent="0">
              <a:buNone/>
              <a:defRPr sz="2805"/>
            </a:lvl3pPr>
            <a:lvl4pPr marL="3207385" indent="0">
              <a:buNone/>
              <a:defRPr sz="2340"/>
            </a:lvl4pPr>
            <a:lvl5pPr marL="4276725" indent="0">
              <a:buNone/>
              <a:defRPr sz="2340"/>
            </a:lvl5pPr>
            <a:lvl6pPr marL="5346065" indent="0">
              <a:buNone/>
              <a:defRPr sz="2340"/>
            </a:lvl6pPr>
            <a:lvl7pPr marL="6414770" indent="0">
              <a:buNone/>
              <a:defRPr sz="2340"/>
            </a:lvl7pPr>
            <a:lvl8pPr marL="7484110" indent="0">
              <a:buNone/>
              <a:defRPr sz="2340"/>
            </a:lvl8pPr>
            <a:lvl9pPr marL="8553450" indent="0">
              <a:buNone/>
              <a:defRPr sz="2340"/>
            </a:lvl9pPr>
          </a:lstStyle>
          <a:p>
            <a:pPr lvl="0"/>
            <a:r>
              <a:rPr lang="ru-RU" smtClean="0"/>
              <a:t>Образец текста</a:t>
            </a:r>
          </a:p>
        </p:txBody>
      </p:sp>
      <p:sp>
        <p:nvSpPr>
          <p:cNvPr id="5" name="Date Placeholder 4"/>
          <p:cNvSpPr>
            <a:spLocks noGrp="1"/>
          </p:cNvSpPr>
          <p:nvPr>
            <p:ph type="dt" sz="half" idx="10"/>
          </p:nvPr>
        </p:nvSpPr>
        <p:spPr/>
        <p:txBody>
          <a:bodyPr/>
          <a:lstStyle/>
          <a:p>
            <a:fld id="{F18978B7-C805-443B-BC44-CAB4D9D1AD9B}"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156945-A4EA-46C7-85E1-B63DB6960608}"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5"/>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5"/>
            </a:lvl1pPr>
            <a:lvl2pPr marL="1069340" indent="0">
              <a:buNone/>
              <a:defRPr sz="6550"/>
            </a:lvl2pPr>
            <a:lvl3pPr marL="2138045" indent="0">
              <a:buNone/>
              <a:defRPr sz="5610"/>
            </a:lvl3pPr>
            <a:lvl4pPr marL="3207385" indent="0">
              <a:buNone/>
              <a:defRPr sz="4675"/>
            </a:lvl4pPr>
            <a:lvl5pPr marL="4276725" indent="0">
              <a:buNone/>
              <a:defRPr sz="4675"/>
            </a:lvl5pPr>
            <a:lvl6pPr marL="5346065" indent="0">
              <a:buNone/>
              <a:defRPr sz="4675"/>
            </a:lvl6pPr>
            <a:lvl7pPr marL="6414770" indent="0">
              <a:buNone/>
              <a:defRPr sz="4675"/>
            </a:lvl7pPr>
            <a:lvl8pPr marL="7484110" indent="0">
              <a:buNone/>
              <a:defRPr sz="4675"/>
            </a:lvl8pPr>
            <a:lvl9pPr marL="8553450" indent="0">
              <a:buNone/>
              <a:defRPr sz="4675"/>
            </a:lvl9pPr>
          </a:lstStyle>
          <a:p>
            <a:r>
              <a:rPr lang="ru-RU" smtClean="0"/>
              <a:t>Вставка рисунка</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0"/>
            </a:lvl1pPr>
            <a:lvl2pPr marL="1069340" indent="0">
              <a:buNone/>
              <a:defRPr sz="3275"/>
            </a:lvl2pPr>
            <a:lvl3pPr marL="2138045" indent="0">
              <a:buNone/>
              <a:defRPr sz="2805"/>
            </a:lvl3pPr>
            <a:lvl4pPr marL="3207385" indent="0">
              <a:buNone/>
              <a:defRPr sz="2340"/>
            </a:lvl4pPr>
            <a:lvl5pPr marL="4276725" indent="0">
              <a:buNone/>
              <a:defRPr sz="2340"/>
            </a:lvl5pPr>
            <a:lvl6pPr marL="5346065" indent="0">
              <a:buNone/>
              <a:defRPr sz="2340"/>
            </a:lvl6pPr>
            <a:lvl7pPr marL="6414770" indent="0">
              <a:buNone/>
              <a:defRPr sz="2340"/>
            </a:lvl7pPr>
            <a:lvl8pPr marL="7484110" indent="0">
              <a:buNone/>
              <a:defRPr sz="2340"/>
            </a:lvl8pPr>
            <a:lvl9pPr marL="8553450" indent="0">
              <a:buNone/>
              <a:defRPr sz="2340"/>
            </a:lvl9pPr>
          </a:lstStyle>
          <a:p>
            <a:pPr lvl="0"/>
            <a:r>
              <a:rPr lang="ru-RU" smtClean="0"/>
              <a:t>Образец текста</a:t>
            </a:r>
          </a:p>
        </p:txBody>
      </p:sp>
      <p:sp>
        <p:nvSpPr>
          <p:cNvPr id="5" name="Date Placeholder 4"/>
          <p:cNvSpPr>
            <a:spLocks noGrp="1"/>
          </p:cNvSpPr>
          <p:nvPr>
            <p:ph type="dt" sz="half" idx="10"/>
          </p:nvPr>
        </p:nvSpPr>
        <p:spPr/>
        <p:txBody>
          <a:bodyPr/>
          <a:lstStyle/>
          <a:p>
            <a:fld id="{F18978B7-C805-443B-BC44-CAB4D9D1AD9B}"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156945-A4EA-46C7-85E1-B63DB6960608}"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5">
                <a:solidFill>
                  <a:schemeClr val="tx1">
                    <a:tint val="75000"/>
                  </a:schemeClr>
                </a:solidFill>
              </a:defRPr>
            </a:lvl1pPr>
          </a:lstStyle>
          <a:p>
            <a:fld id="{F18978B7-C805-443B-BC44-CAB4D9D1AD9B}" type="datetimeFigureOut">
              <a:rPr lang="ru-RU" smtClean="0"/>
            </a:fld>
            <a:endParaRPr lang="ru-RU"/>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5">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5">
                <a:solidFill>
                  <a:schemeClr val="tx1">
                    <a:tint val="75000"/>
                  </a:schemeClr>
                </a:solidFill>
              </a:defRPr>
            </a:lvl1pPr>
          </a:lstStyle>
          <a:p>
            <a:fld id="{43156945-A4EA-46C7-85E1-B63DB6960608}"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138045" rtl="0" eaLnBrk="1" latinLnBrk="0" hangingPunct="1">
        <a:lnSpc>
          <a:spcPct val="90000"/>
        </a:lnSpc>
        <a:spcBef>
          <a:spcPct val="0"/>
        </a:spcBef>
        <a:buNone/>
        <a:defRPr sz="10290" kern="1200">
          <a:solidFill>
            <a:schemeClr val="tx1"/>
          </a:solidFill>
          <a:latin typeface="+mj-lt"/>
          <a:ea typeface="+mj-ea"/>
          <a:cs typeface="+mj-cs"/>
        </a:defRPr>
      </a:lvl1pPr>
    </p:titleStyle>
    <p:bodyStyle>
      <a:lvl1pPr marL="534670" indent="-534670" algn="l" defTabSz="2138045" rtl="0" eaLnBrk="1" latinLnBrk="0" hangingPunct="1">
        <a:lnSpc>
          <a:spcPct val="90000"/>
        </a:lnSpc>
        <a:spcBef>
          <a:spcPts val="2340"/>
        </a:spcBef>
        <a:buFont typeface="Arial" pitchFamily="34" charset="0"/>
        <a:buChar char="•"/>
        <a:defRPr sz="6550" kern="1200">
          <a:solidFill>
            <a:schemeClr val="tx1"/>
          </a:solidFill>
          <a:latin typeface="+mn-lt"/>
          <a:ea typeface="+mn-ea"/>
          <a:cs typeface="+mn-cs"/>
        </a:defRPr>
      </a:lvl1pPr>
      <a:lvl2pPr marL="1604010" indent="-534670" algn="l" defTabSz="2138045" rtl="0" eaLnBrk="1" latinLnBrk="0" hangingPunct="1">
        <a:lnSpc>
          <a:spcPct val="90000"/>
        </a:lnSpc>
        <a:spcBef>
          <a:spcPts val="1170"/>
        </a:spcBef>
        <a:buFont typeface="Arial" pitchFamily="34" charset="0"/>
        <a:buChar char="•"/>
        <a:defRPr sz="5610" kern="1200">
          <a:solidFill>
            <a:schemeClr val="tx1"/>
          </a:solidFill>
          <a:latin typeface="+mn-lt"/>
          <a:ea typeface="+mn-ea"/>
          <a:cs typeface="+mn-cs"/>
        </a:defRPr>
      </a:lvl2pPr>
      <a:lvl3pPr marL="2672715" indent="-534670" algn="l" defTabSz="2138045" rtl="0" eaLnBrk="1" latinLnBrk="0" hangingPunct="1">
        <a:lnSpc>
          <a:spcPct val="90000"/>
        </a:lnSpc>
        <a:spcBef>
          <a:spcPts val="1170"/>
        </a:spcBef>
        <a:buFont typeface="Arial" pitchFamily="34" charset="0"/>
        <a:buChar char="•"/>
        <a:defRPr sz="4675" kern="1200">
          <a:solidFill>
            <a:schemeClr val="tx1"/>
          </a:solidFill>
          <a:latin typeface="+mn-lt"/>
          <a:ea typeface="+mn-ea"/>
          <a:cs typeface="+mn-cs"/>
        </a:defRPr>
      </a:lvl3pPr>
      <a:lvl4pPr marL="3742055" indent="-534670" algn="l" defTabSz="2138045" rtl="0" eaLnBrk="1" latinLnBrk="0" hangingPunct="1">
        <a:lnSpc>
          <a:spcPct val="90000"/>
        </a:lnSpc>
        <a:spcBef>
          <a:spcPts val="1170"/>
        </a:spcBef>
        <a:buFont typeface="Arial" pitchFamily="34" charset="0"/>
        <a:buChar char="•"/>
        <a:defRPr sz="4210" kern="1200">
          <a:solidFill>
            <a:schemeClr val="tx1"/>
          </a:solidFill>
          <a:latin typeface="+mn-lt"/>
          <a:ea typeface="+mn-ea"/>
          <a:cs typeface="+mn-cs"/>
        </a:defRPr>
      </a:lvl4pPr>
      <a:lvl5pPr marL="4811395" indent="-534670" algn="l" defTabSz="2138045" rtl="0" eaLnBrk="1" latinLnBrk="0" hangingPunct="1">
        <a:lnSpc>
          <a:spcPct val="90000"/>
        </a:lnSpc>
        <a:spcBef>
          <a:spcPts val="1170"/>
        </a:spcBef>
        <a:buFont typeface="Arial" pitchFamily="34" charset="0"/>
        <a:buChar char="•"/>
        <a:defRPr sz="4210" kern="1200">
          <a:solidFill>
            <a:schemeClr val="tx1"/>
          </a:solidFill>
          <a:latin typeface="+mn-lt"/>
          <a:ea typeface="+mn-ea"/>
          <a:cs typeface="+mn-cs"/>
        </a:defRPr>
      </a:lvl5pPr>
      <a:lvl6pPr marL="5880100" indent="-534670" algn="l" defTabSz="2138045" rtl="0" eaLnBrk="1" latinLnBrk="0" hangingPunct="1">
        <a:lnSpc>
          <a:spcPct val="90000"/>
        </a:lnSpc>
        <a:spcBef>
          <a:spcPts val="1170"/>
        </a:spcBef>
        <a:buFont typeface="Arial" pitchFamily="34" charset="0"/>
        <a:buChar char="•"/>
        <a:defRPr sz="4210" kern="1200">
          <a:solidFill>
            <a:schemeClr val="tx1"/>
          </a:solidFill>
          <a:latin typeface="+mn-lt"/>
          <a:ea typeface="+mn-ea"/>
          <a:cs typeface="+mn-cs"/>
        </a:defRPr>
      </a:lvl6pPr>
      <a:lvl7pPr marL="6949440" indent="-534670" algn="l" defTabSz="2138045" rtl="0" eaLnBrk="1" latinLnBrk="0" hangingPunct="1">
        <a:lnSpc>
          <a:spcPct val="90000"/>
        </a:lnSpc>
        <a:spcBef>
          <a:spcPts val="1170"/>
        </a:spcBef>
        <a:buFont typeface="Arial" pitchFamily="34" charset="0"/>
        <a:buChar char="•"/>
        <a:defRPr sz="4210" kern="1200">
          <a:solidFill>
            <a:schemeClr val="tx1"/>
          </a:solidFill>
          <a:latin typeface="+mn-lt"/>
          <a:ea typeface="+mn-ea"/>
          <a:cs typeface="+mn-cs"/>
        </a:defRPr>
      </a:lvl7pPr>
      <a:lvl8pPr marL="8018780" indent="-534670" algn="l" defTabSz="2138045" rtl="0" eaLnBrk="1" latinLnBrk="0" hangingPunct="1">
        <a:lnSpc>
          <a:spcPct val="90000"/>
        </a:lnSpc>
        <a:spcBef>
          <a:spcPts val="1170"/>
        </a:spcBef>
        <a:buFont typeface="Arial" pitchFamily="34" charset="0"/>
        <a:buChar char="•"/>
        <a:defRPr sz="4210" kern="1200">
          <a:solidFill>
            <a:schemeClr val="tx1"/>
          </a:solidFill>
          <a:latin typeface="+mn-lt"/>
          <a:ea typeface="+mn-ea"/>
          <a:cs typeface="+mn-cs"/>
        </a:defRPr>
      </a:lvl8pPr>
      <a:lvl9pPr marL="9088120" indent="-534670" algn="l" defTabSz="2138045" rtl="0" eaLnBrk="1" latinLnBrk="0" hangingPunct="1">
        <a:lnSpc>
          <a:spcPct val="90000"/>
        </a:lnSpc>
        <a:spcBef>
          <a:spcPts val="1170"/>
        </a:spcBef>
        <a:buFont typeface="Arial" pitchFamily="34" charset="0"/>
        <a:buChar char="•"/>
        <a:defRPr sz="4210" kern="1200">
          <a:solidFill>
            <a:schemeClr val="tx1"/>
          </a:solidFill>
          <a:latin typeface="+mn-lt"/>
          <a:ea typeface="+mn-ea"/>
          <a:cs typeface="+mn-cs"/>
        </a:defRPr>
      </a:lvl9pPr>
    </p:bodyStyle>
    <p:otherStyle>
      <a:defPPr>
        <a:defRPr lang="en-US"/>
      </a:defPPr>
      <a:lvl1pPr marL="0" algn="l" defTabSz="2138045" rtl="0" eaLnBrk="1" latinLnBrk="0" hangingPunct="1">
        <a:defRPr sz="4210" kern="1200">
          <a:solidFill>
            <a:schemeClr val="tx1"/>
          </a:solidFill>
          <a:latin typeface="+mn-lt"/>
          <a:ea typeface="+mn-ea"/>
          <a:cs typeface="+mn-cs"/>
        </a:defRPr>
      </a:lvl1pPr>
      <a:lvl2pPr marL="1069340" algn="l" defTabSz="2138045" rtl="0" eaLnBrk="1" latinLnBrk="0" hangingPunct="1">
        <a:defRPr sz="4210" kern="1200">
          <a:solidFill>
            <a:schemeClr val="tx1"/>
          </a:solidFill>
          <a:latin typeface="+mn-lt"/>
          <a:ea typeface="+mn-ea"/>
          <a:cs typeface="+mn-cs"/>
        </a:defRPr>
      </a:lvl2pPr>
      <a:lvl3pPr marL="2138045" algn="l" defTabSz="2138045" rtl="0" eaLnBrk="1" latinLnBrk="0" hangingPunct="1">
        <a:defRPr sz="4210" kern="1200">
          <a:solidFill>
            <a:schemeClr val="tx1"/>
          </a:solidFill>
          <a:latin typeface="+mn-lt"/>
          <a:ea typeface="+mn-ea"/>
          <a:cs typeface="+mn-cs"/>
        </a:defRPr>
      </a:lvl3pPr>
      <a:lvl4pPr marL="3207385" algn="l" defTabSz="2138045" rtl="0" eaLnBrk="1" latinLnBrk="0" hangingPunct="1">
        <a:defRPr sz="4210" kern="1200">
          <a:solidFill>
            <a:schemeClr val="tx1"/>
          </a:solidFill>
          <a:latin typeface="+mn-lt"/>
          <a:ea typeface="+mn-ea"/>
          <a:cs typeface="+mn-cs"/>
        </a:defRPr>
      </a:lvl4pPr>
      <a:lvl5pPr marL="4276725" algn="l" defTabSz="2138045" rtl="0" eaLnBrk="1" latinLnBrk="0" hangingPunct="1">
        <a:defRPr sz="4210" kern="1200">
          <a:solidFill>
            <a:schemeClr val="tx1"/>
          </a:solidFill>
          <a:latin typeface="+mn-lt"/>
          <a:ea typeface="+mn-ea"/>
          <a:cs typeface="+mn-cs"/>
        </a:defRPr>
      </a:lvl5pPr>
      <a:lvl6pPr marL="5346065" algn="l" defTabSz="2138045" rtl="0" eaLnBrk="1" latinLnBrk="0" hangingPunct="1">
        <a:defRPr sz="4210" kern="1200">
          <a:solidFill>
            <a:schemeClr val="tx1"/>
          </a:solidFill>
          <a:latin typeface="+mn-lt"/>
          <a:ea typeface="+mn-ea"/>
          <a:cs typeface="+mn-cs"/>
        </a:defRPr>
      </a:lvl6pPr>
      <a:lvl7pPr marL="6414770" algn="l" defTabSz="2138045" rtl="0" eaLnBrk="1" latinLnBrk="0" hangingPunct="1">
        <a:defRPr sz="4210" kern="1200">
          <a:solidFill>
            <a:schemeClr val="tx1"/>
          </a:solidFill>
          <a:latin typeface="+mn-lt"/>
          <a:ea typeface="+mn-ea"/>
          <a:cs typeface="+mn-cs"/>
        </a:defRPr>
      </a:lvl7pPr>
      <a:lvl8pPr marL="7484110" algn="l" defTabSz="2138045" rtl="0" eaLnBrk="1" latinLnBrk="0" hangingPunct="1">
        <a:defRPr sz="4210" kern="1200">
          <a:solidFill>
            <a:schemeClr val="tx1"/>
          </a:solidFill>
          <a:latin typeface="+mn-lt"/>
          <a:ea typeface="+mn-ea"/>
          <a:cs typeface="+mn-cs"/>
        </a:defRPr>
      </a:lvl8pPr>
      <a:lvl9pPr marL="8553450" algn="l" defTabSz="2138045" rtl="0" eaLnBrk="1" latinLnBrk="0" hangingPunct="1">
        <a:defRPr sz="42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emf"/><Relationship Id="rId8" Type="http://schemas.openxmlformats.org/officeDocument/2006/relationships/image" Target="../media/image8.emf"/><Relationship Id="rId7" Type="http://schemas.openxmlformats.org/officeDocument/2006/relationships/image" Target="../media/image7.emf"/><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emf"/><Relationship Id="rId2" Type="http://schemas.openxmlformats.org/officeDocument/2006/relationships/image" Target="../media/image2.emf"/><Relationship Id="rId17" Type="http://schemas.openxmlformats.org/officeDocument/2006/relationships/notesSlide" Target="../notesSlides/notesSlide1.xml"/><Relationship Id="rId16" Type="http://schemas.openxmlformats.org/officeDocument/2006/relationships/slideLayout" Target="../slideLayouts/slideLayout1.xml"/><Relationship Id="rId15" Type="http://schemas.openxmlformats.org/officeDocument/2006/relationships/image" Target="../media/image14.png"/><Relationship Id="rId14" Type="http://schemas.openxmlformats.org/officeDocument/2006/relationships/image" Target="../media/image13.png"/><Relationship Id="rId13" Type="http://schemas.openxmlformats.org/officeDocument/2006/relationships/image" Target="../media/image12.jpeg"/><Relationship Id="rId12" Type="http://schemas.openxmlformats.org/officeDocument/2006/relationships/hyperlink" Target="http://www.fao.org/3/i7330ro/I7330RO.pdf" TargetMode="External"/><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Рисунок 46"/>
          <p:cNvPicPr>
            <a:picLocks noChangeAspect="1"/>
          </p:cNvPicPr>
          <p:nvPr/>
        </p:nvPicPr>
        <p:blipFill>
          <a:blip r:embed="rId1"/>
          <a:stretch>
            <a:fillRect/>
          </a:stretch>
        </p:blipFill>
        <p:spPr>
          <a:xfrm>
            <a:off x="14297139" y="8931220"/>
            <a:ext cx="6489751" cy="12768916"/>
          </a:xfrm>
          <a:prstGeom prst="rect">
            <a:avLst/>
          </a:prstGeom>
        </p:spPr>
      </p:pic>
      <p:pic>
        <p:nvPicPr>
          <p:cNvPr id="27" name="Рисунок 26"/>
          <p:cNvPicPr>
            <a:picLocks noChangeAspect="1"/>
          </p:cNvPicPr>
          <p:nvPr/>
        </p:nvPicPr>
        <p:blipFill>
          <a:blip r:embed="rId2"/>
          <a:stretch>
            <a:fillRect/>
          </a:stretch>
        </p:blipFill>
        <p:spPr>
          <a:xfrm>
            <a:off x="14310946" y="3261335"/>
            <a:ext cx="6488165" cy="5402231"/>
          </a:xfrm>
          <a:prstGeom prst="rect">
            <a:avLst/>
          </a:prstGeom>
        </p:spPr>
      </p:pic>
      <p:pic>
        <p:nvPicPr>
          <p:cNvPr id="43" name="Рисунок 42"/>
          <p:cNvPicPr>
            <a:picLocks noChangeAspect="1"/>
          </p:cNvPicPr>
          <p:nvPr/>
        </p:nvPicPr>
        <p:blipFill>
          <a:blip r:embed="rId3"/>
          <a:stretch>
            <a:fillRect/>
          </a:stretch>
        </p:blipFill>
        <p:spPr>
          <a:xfrm>
            <a:off x="14279662" y="3182493"/>
            <a:ext cx="6489751" cy="1058200"/>
          </a:xfrm>
          <a:prstGeom prst="rect">
            <a:avLst/>
          </a:prstGeom>
        </p:spPr>
      </p:pic>
      <p:pic>
        <p:nvPicPr>
          <p:cNvPr id="38" name="Рисунок 37"/>
          <p:cNvPicPr>
            <a:picLocks noChangeAspect="1"/>
          </p:cNvPicPr>
          <p:nvPr/>
        </p:nvPicPr>
        <p:blipFill>
          <a:blip r:embed="rId4"/>
          <a:stretch>
            <a:fillRect/>
          </a:stretch>
        </p:blipFill>
        <p:spPr>
          <a:xfrm>
            <a:off x="309979" y="27429202"/>
            <a:ext cx="13638020" cy="2450067"/>
          </a:xfrm>
          <a:prstGeom prst="rect">
            <a:avLst/>
          </a:prstGeom>
        </p:spPr>
      </p:pic>
      <p:pic>
        <p:nvPicPr>
          <p:cNvPr id="9" name="Рисунок 8"/>
          <p:cNvPicPr>
            <a:picLocks noChangeAspect="1"/>
          </p:cNvPicPr>
          <p:nvPr/>
        </p:nvPicPr>
        <p:blipFill>
          <a:blip r:embed="rId5"/>
          <a:stretch>
            <a:fillRect/>
          </a:stretch>
        </p:blipFill>
        <p:spPr>
          <a:xfrm>
            <a:off x="764112" y="905434"/>
            <a:ext cx="19879633" cy="1887600"/>
          </a:xfrm>
          <a:prstGeom prst="rect">
            <a:avLst/>
          </a:prstGeom>
        </p:spPr>
      </p:pic>
      <p:sp>
        <p:nvSpPr>
          <p:cNvPr id="10" name="Прямоугольник 9"/>
          <p:cNvSpPr/>
          <p:nvPr/>
        </p:nvSpPr>
        <p:spPr>
          <a:xfrm>
            <a:off x="1093203" y="1149042"/>
            <a:ext cx="19221450" cy="2708434"/>
          </a:xfrm>
          <a:prstGeom prst="rect">
            <a:avLst/>
          </a:prstGeom>
        </p:spPr>
        <p:txBody>
          <a:bodyPr wrap="square">
            <a:spAutoFit/>
          </a:bodyPr>
          <a:lstStyle/>
          <a:p>
            <a:pPr algn="ctr"/>
            <a:r>
              <a:rPr lang="vi-VN" sz="8500" b="1" dirty="0" smtClean="0">
                <a:solidFill>
                  <a:schemeClr val="bg1"/>
                </a:solidFill>
                <a:latin typeface="Myriad Pro" panose="020B0503030403020204" pitchFamily="34" charset="0"/>
              </a:rPr>
              <a:t>Dermat</a:t>
            </a:r>
            <a:r>
              <a:rPr lang="en-US" sz="8500" b="1" dirty="0" smtClean="0">
                <a:solidFill>
                  <a:schemeClr val="bg1"/>
                </a:solidFill>
                <a:latin typeface="Myriad Pro" panose="020B0503030403020204" pitchFamily="34" charset="0"/>
              </a:rPr>
              <a:t>oza</a:t>
            </a:r>
            <a:r>
              <a:rPr lang="vi-VN" sz="8500" b="1" dirty="0" smtClean="0">
                <a:solidFill>
                  <a:schemeClr val="bg1"/>
                </a:solidFill>
                <a:latin typeface="Myriad Pro" panose="020B0503030403020204" pitchFamily="34" charset="0"/>
              </a:rPr>
              <a:t> </a:t>
            </a:r>
            <a:r>
              <a:rPr lang="vi-VN" sz="8500" b="1" dirty="0">
                <a:solidFill>
                  <a:schemeClr val="bg1"/>
                </a:solidFill>
                <a:latin typeface="Myriad Pro" panose="020B0503030403020204" pitchFamily="34" charset="0"/>
              </a:rPr>
              <a:t>nodulară contagioasă</a:t>
            </a:r>
            <a:endParaRPr lang="vi-VN" sz="8500" b="1" dirty="0">
              <a:solidFill>
                <a:schemeClr val="bg1"/>
              </a:solidFill>
              <a:latin typeface="Myriad Pro" panose="020B0503030403020204" pitchFamily="34" charset="0"/>
            </a:endParaRPr>
          </a:p>
          <a:p>
            <a:pPr algn="ctr"/>
            <a:r>
              <a:rPr lang="ru-RU" sz="8500" b="1" dirty="0" smtClean="0">
                <a:solidFill>
                  <a:schemeClr val="bg1"/>
                </a:solidFill>
                <a:latin typeface="Myriad Pro" panose="020B0503030403020204" pitchFamily="34" charset="0"/>
              </a:rPr>
              <a:t>ДЕРМАТИТ</a:t>
            </a:r>
            <a:endParaRPr lang="ru-RU" sz="8500" b="1" dirty="0">
              <a:solidFill>
                <a:schemeClr val="bg1"/>
              </a:solidFill>
              <a:latin typeface="Myriad Pro" panose="020B0503030403020204" pitchFamily="34" charset="0"/>
            </a:endParaRPr>
          </a:p>
        </p:txBody>
      </p:sp>
      <p:pic>
        <p:nvPicPr>
          <p:cNvPr id="14" name="Рисунок 13"/>
          <p:cNvPicPr>
            <a:picLocks noChangeAspect="1"/>
          </p:cNvPicPr>
          <p:nvPr/>
        </p:nvPicPr>
        <p:blipFill>
          <a:blip r:embed="rId2"/>
          <a:stretch>
            <a:fillRect/>
          </a:stretch>
        </p:blipFill>
        <p:spPr>
          <a:xfrm>
            <a:off x="7265812" y="22044268"/>
            <a:ext cx="6473885" cy="1465928"/>
          </a:xfrm>
          <a:prstGeom prst="rect">
            <a:avLst/>
          </a:prstGeom>
        </p:spPr>
      </p:pic>
      <p:pic>
        <p:nvPicPr>
          <p:cNvPr id="17" name="Рисунок 16"/>
          <p:cNvPicPr>
            <a:picLocks noChangeAspect="1"/>
          </p:cNvPicPr>
          <p:nvPr/>
        </p:nvPicPr>
        <p:blipFill rotWithShape="1">
          <a:blip r:embed="rId6" cstate="print">
            <a:extLst>
              <a:ext uri="{28A0092B-C50C-407E-A947-70E740481C1C}">
                <a14:useLocalDpi xmlns:a14="http://schemas.microsoft.com/office/drawing/2010/main" val="0"/>
              </a:ext>
            </a:extLst>
          </a:blip>
          <a:srcRect l="34882" t="8308" b="17572"/>
          <a:stretch>
            <a:fillRect/>
          </a:stretch>
        </p:blipFill>
        <p:spPr>
          <a:xfrm>
            <a:off x="14230720" y="21869400"/>
            <a:ext cx="6466484" cy="4140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Прямоугольник 18"/>
          <p:cNvSpPr/>
          <p:nvPr/>
        </p:nvSpPr>
        <p:spPr>
          <a:xfrm>
            <a:off x="730256" y="27782622"/>
            <a:ext cx="5421897" cy="2128520"/>
          </a:xfrm>
          <a:prstGeom prst="rect">
            <a:avLst/>
          </a:prstGeom>
        </p:spPr>
        <p:txBody>
          <a:bodyPr wrap="square">
            <a:spAutoFit/>
          </a:bodyPr>
          <a:lstStyle/>
          <a:p>
            <a:r>
              <a:rPr lang="en-US" sz="2200" dirty="0" smtClean="0">
                <a:solidFill>
                  <a:schemeClr val="bg1"/>
                </a:solidFill>
                <a:latin typeface="Myriad Pro" panose="020B0503030403020204" pitchFamily="34" charset="0"/>
              </a:rPr>
              <a:t>CONTACTE</a:t>
            </a:r>
            <a:r>
              <a:rPr lang="ru-RU" sz="2200" dirty="0" smtClean="0">
                <a:solidFill>
                  <a:schemeClr val="bg1"/>
                </a:solidFill>
                <a:latin typeface="Myriad Pro" panose="020B0503030403020204" pitchFamily="34" charset="0"/>
              </a:rPr>
              <a:t>: </a:t>
            </a:r>
            <a:r>
              <a:rPr lang="vi-VN" sz="2200" dirty="0">
                <a:solidFill>
                  <a:schemeClr val="bg1"/>
                </a:solidFill>
                <a:latin typeface="Myriad Pro" panose="020B0503030403020204" pitchFamily="34" charset="0"/>
              </a:rPr>
              <a:t>Agenția Națională pentru Siguranța Alimentelor </a:t>
            </a:r>
            <a:endParaRPr lang="vi-VN" sz="2200" dirty="0">
              <a:solidFill>
                <a:schemeClr val="bg1"/>
              </a:solidFill>
              <a:latin typeface="Myriad Pro" panose="020B0503030403020204" pitchFamily="34" charset="0"/>
            </a:endParaRPr>
          </a:p>
          <a:p>
            <a:r>
              <a:rPr lang="vi-VN" sz="2200" dirty="0">
                <a:solidFill>
                  <a:schemeClr val="bg1"/>
                </a:solidFill>
                <a:latin typeface="Myriad Pro" panose="020B0503030403020204" pitchFamily="34" charset="0"/>
              </a:rPr>
              <a:t>Adresa: mun. Chișinău, </a:t>
            </a:r>
            <a:endParaRPr lang="vi-VN" sz="2200" dirty="0">
              <a:solidFill>
                <a:schemeClr val="bg1"/>
              </a:solidFill>
              <a:latin typeface="Myriad Pro" panose="020B0503030403020204" pitchFamily="34" charset="0"/>
            </a:endParaRPr>
          </a:p>
          <a:p>
            <a:r>
              <a:rPr lang="" altLang="vi-VN" sz="2200" dirty="0">
                <a:solidFill>
                  <a:schemeClr val="bg1"/>
                </a:solidFill>
                <a:latin typeface="Myriad Pro" panose="020B0503030403020204" pitchFamily="34" charset="0"/>
              </a:rPr>
              <a:t>st</a:t>
            </a:r>
            <a:r>
              <a:rPr lang="vi-VN" sz="2200" dirty="0">
                <a:solidFill>
                  <a:schemeClr val="bg1"/>
                </a:solidFill>
                <a:latin typeface="Myriad Pro" panose="020B0503030403020204" pitchFamily="34" charset="0"/>
              </a:rPr>
              <a:t>r. </a:t>
            </a:r>
            <a:r>
              <a:rPr lang="vi-VN" sz="2200" dirty="0" smtClean="0">
                <a:solidFill>
                  <a:schemeClr val="bg1"/>
                </a:solidFill>
                <a:latin typeface="Myriad Pro" panose="020B0503030403020204" pitchFamily="34" charset="0"/>
              </a:rPr>
              <a:t>M</a:t>
            </a:r>
            <a:r>
              <a:rPr lang="en-US" sz="2200" dirty="0" smtClean="0">
                <a:solidFill>
                  <a:schemeClr val="bg1"/>
                </a:solidFill>
                <a:latin typeface="Myriad Pro" panose="020B0503030403020204" pitchFamily="34" charset="0"/>
              </a:rPr>
              <a:t>.</a:t>
            </a:r>
            <a:r>
              <a:rPr lang="vi-VN" sz="2200" dirty="0" smtClean="0">
                <a:solidFill>
                  <a:schemeClr val="bg1"/>
                </a:solidFill>
                <a:latin typeface="Myriad Pro" panose="020B0503030403020204" pitchFamily="34" charset="0"/>
              </a:rPr>
              <a:t>Kogălniceanu </a:t>
            </a:r>
            <a:r>
              <a:rPr lang="vi-VN" sz="2200" dirty="0">
                <a:solidFill>
                  <a:schemeClr val="bg1"/>
                </a:solidFill>
                <a:latin typeface="Myriad Pro" panose="020B0503030403020204" pitchFamily="34" charset="0"/>
              </a:rPr>
              <a:t>63 </a:t>
            </a:r>
            <a:endParaRPr lang="vi-VN" sz="2200" dirty="0">
              <a:solidFill>
                <a:schemeClr val="bg1"/>
              </a:solidFill>
              <a:latin typeface="Myriad Pro" panose="020B0503030403020204" pitchFamily="34" charset="0"/>
            </a:endParaRPr>
          </a:p>
          <a:p>
            <a:r>
              <a:rPr lang="vi-VN" sz="2200" dirty="0" smtClean="0">
                <a:solidFill>
                  <a:schemeClr val="bg1"/>
                </a:solidFill>
                <a:latin typeface="Myriad Pro" panose="020B0503030403020204" pitchFamily="34" charset="0"/>
              </a:rPr>
              <a:t>Tel .: + 373 22 29 47 30</a:t>
            </a:r>
            <a:endParaRPr lang="vi-VN" sz="2200" dirty="0" smtClean="0">
              <a:solidFill>
                <a:schemeClr val="bg1"/>
              </a:solidFill>
              <a:latin typeface="Myriad Pro" panose="020B0503030403020204" pitchFamily="34" charset="0"/>
            </a:endParaRPr>
          </a:p>
          <a:p>
            <a:endParaRPr lang="ru-RU" sz="2200" b="1" dirty="0">
              <a:solidFill>
                <a:schemeClr val="bg1"/>
              </a:solidFill>
              <a:latin typeface="Myriad Pro" panose="020B0503030403020204" pitchFamily="34" charset="0"/>
            </a:endParaRPr>
          </a:p>
        </p:txBody>
      </p:sp>
      <p:sp>
        <p:nvSpPr>
          <p:cNvPr id="20" name="Прямоугольник 19"/>
          <p:cNvSpPr/>
          <p:nvPr/>
        </p:nvSpPr>
        <p:spPr>
          <a:xfrm>
            <a:off x="7245356" y="27796415"/>
            <a:ext cx="6355347" cy="769441"/>
          </a:xfrm>
          <a:prstGeom prst="rect">
            <a:avLst/>
          </a:prstGeom>
        </p:spPr>
        <p:txBody>
          <a:bodyPr wrap="square">
            <a:spAutoFit/>
          </a:bodyPr>
          <a:lstStyle/>
          <a:p>
            <a:r>
              <a:rPr lang="en-US" sz="2200" dirty="0" smtClean="0">
                <a:solidFill>
                  <a:schemeClr val="bg1"/>
                </a:solidFill>
                <a:latin typeface="Myriad Pro" panose="020B0503030403020204" pitchFamily="34" charset="0"/>
              </a:rPr>
              <a:t>e-mail:  </a:t>
            </a:r>
            <a:r>
              <a:rPr lang="en-US" sz="2200" dirty="0">
                <a:solidFill>
                  <a:schemeClr val="bg1"/>
                </a:solidFill>
                <a:latin typeface="Myriad Pro" panose="020B0503030403020204" pitchFamily="34" charset="0"/>
              </a:rPr>
              <a:t>info@ansa.gov.md</a:t>
            </a:r>
            <a:endParaRPr lang="en-US" sz="2200" dirty="0">
              <a:solidFill>
                <a:schemeClr val="bg1"/>
              </a:solidFill>
              <a:latin typeface="Myriad Pro" panose="020B0503030403020204" pitchFamily="34" charset="0"/>
            </a:endParaRPr>
          </a:p>
          <a:p>
            <a:r>
              <a:rPr lang="en-US" sz="2200" dirty="0" smtClean="0">
                <a:solidFill>
                  <a:schemeClr val="bg1"/>
                </a:solidFill>
                <a:latin typeface="Myriad Pro" panose="020B0503030403020204" pitchFamily="34" charset="0"/>
              </a:rPr>
              <a:t>Web: </a:t>
            </a:r>
            <a:r>
              <a:rPr lang="en-US" sz="2200" b="1" dirty="0">
                <a:solidFill>
                  <a:schemeClr val="bg1"/>
                </a:solidFill>
                <a:latin typeface="Myriad Pro" panose="020B0503030403020204" pitchFamily="34" charset="0"/>
              </a:rPr>
              <a:t>h</a:t>
            </a:r>
            <a:r>
              <a:rPr lang="en-US" sz="2200" b="1" dirty="0" smtClean="0">
                <a:solidFill>
                  <a:schemeClr val="bg1"/>
                </a:solidFill>
                <a:latin typeface="Myriad Pro" panose="020B0503030403020204" pitchFamily="34" charset="0"/>
              </a:rPr>
              <a:t>ttp://www.ansa.</a:t>
            </a:r>
            <a:r>
              <a:rPr lang="en-US" sz="2200" b="1" dirty="0" err="1" smtClean="0">
                <a:solidFill>
                  <a:schemeClr val="bg1"/>
                </a:solidFill>
                <a:latin typeface="Myriad Pro" panose="020B0503030403020204" pitchFamily="34" charset="0"/>
              </a:rPr>
              <a:t>gov.</a:t>
            </a:r>
            <a:r>
              <a:rPr lang="en-US" sz="2200" b="1" dirty="0" smtClean="0">
                <a:solidFill>
                  <a:schemeClr val="bg1"/>
                </a:solidFill>
                <a:latin typeface="Myriad Pro" panose="020B0503030403020204" pitchFamily="34" charset="0"/>
              </a:rPr>
              <a:t>md</a:t>
            </a:r>
          </a:p>
        </p:txBody>
      </p:sp>
      <p:sp>
        <p:nvSpPr>
          <p:cNvPr id="22" name="Прямоугольник 21"/>
          <p:cNvSpPr/>
          <p:nvPr/>
        </p:nvSpPr>
        <p:spPr>
          <a:xfrm>
            <a:off x="14522985" y="26166290"/>
            <a:ext cx="5764797" cy="430887"/>
          </a:xfrm>
          <a:prstGeom prst="rect">
            <a:avLst/>
          </a:prstGeom>
        </p:spPr>
        <p:txBody>
          <a:bodyPr wrap="square">
            <a:spAutoFit/>
          </a:bodyPr>
          <a:lstStyle/>
          <a:p>
            <a:r>
              <a:rPr lang="en-US" sz="2200" i="1" smtClean="0">
                <a:latin typeface="Myriad Pro" panose="020B0503030403020204" pitchFamily="34" charset="0"/>
              </a:rPr>
              <a:t>Leziuni cutanate cu cruste, ulcere și cicatrici</a:t>
            </a:r>
            <a:endParaRPr lang="ru-RU" sz="2200" i="1" dirty="0">
              <a:latin typeface="Myriad Pro" panose="020B0503030403020204" pitchFamily="34" charset="0"/>
            </a:endParaRPr>
          </a:p>
        </p:txBody>
      </p:sp>
      <p:sp>
        <p:nvSpPr>
          <p:cNvPr id="24" name="Прямоугольник 23"/>
          <p:cNvSpPr/>
          <p:nvPr/>
        </p:nvSpPr>
        <p:spPr>
          <a:xfrm>
            <a:off x="435292" y="25663340"/>
            <a:ext cx="6476058" cy="1107996"/>
          </a:xfrm>
          <a:prstGeom prst="rect">
            <a:avLst/>
          </a:prstGeom>
        </p:spPr>
        <p:txBody>
          <a:bodyPr wrap="square">
            <a:spAutoFit/>
          </a:bodyPr>
          <a:lstStyle/>
          <a:p>
            <a:r>
              <a:rPr lang="en-US" sz="2200" i="1" dirty="0" smtClean="0">
                <a:latin typeface="Myriad Pro" panose="020B0503030403020204" pitchFamily="34" charset="0"/>
              </a:rPr>
              <a:t>Leziuni cutanate pe suprafața întregului corp  și mărirea ganglionilor limfatici  în forma severă a bolii</a:t>
            </a:r>
            <a:endParaRPr lang="ru-RU" sz="2200" i="1" dirty="0">
              <a:latin typeface="Myriad Pro" panose="020B0503030403020204" pitchFamily="34" charset="0"/>
            </a:endParaRPr>
          </a:p>
        </p:txBody>
      </p:sp>
      <p:pic>
        <p:nvPicPr>
          <p:cNvPr id="25" name="Рисунок 24"/>
          <p:cNvPicPr>
            <a:picLocks noChangeAspect="1"/>
          </p:cNvPicPr>
          <p:nvPr/>
        </p:nvPicPr>
        <p:blipFill>
          <a:blip r:embed="rId3"/>
          <a:stretch>
            <a:fillRect/>
          </a:stretch>
        </p:blipFill>
        <p:spPr>
          <a:xfrm>
            <a:off x="14317312" y="8931219"/>
            <a:ext cx="6489751" cy="1058200"/>
          </a:xfrm>
          <a:prstGeom prst="rect">
            <a:avLst/>
          </a:prstGeom>
        </p:spPr>
      </p:pic>
      <p:sp>
        <p:nvSpPr>
          <p:cNvPr id="29" name="Прямоугольник 28"/>
          <p:cNvSpPr/>
          <p:nvPr/>
        </p:nvSpPr>
        <p:spPr>
          <a:xfrm>
            <a:off x="14658576" y="3215211"/>
            <a:ext cx="5764797" cy="769441"/>
          </a:xfrm>
          <a:prstGeom prst="rect">
            <a:avLst/>
          </a:prstGeom>
        </p:spPr>
        <p:txBody>
          <a:bodyPr wrap="square">
            <a:spAutoFit/>
          </a:bodyPr>
          <a:lstStyle/>
          <a:p>
            <a:r>
              <a:rPr lang="en-US" sz="2200" b="1" dirty="0" smtClean="0">
                <a:solidFill>
                  <a:schemeClr val="bg1"/>
                </a:solidFill>
                <a:latin typeface="Myriad Pro" panose="020B0503030403020204" pitchFamily="34" charset="0"/>
              </a:rPr>
              <a:t>Monitorizați bovinele și notificați cazurile suspecte</a:t>
            </a:r>
            <a:endParaRPr lang="en-US" sz="2200" b="1" dirty="0">
              <a:solidFill>
                <a:schemeClr val="bg1"/>
              </a:solidFill>
              <a:latin typeface="Myriad Pro" panose="020B0503030403020204" pitchFamily="34" charset="0"/>
            </a:endParaRPr>
          </a:p>
        </p:txBody>
      </p:sp>
      <p:sp>
        <p:nvSpPr>
          <p:cNvPr id="30" name="Прямоугольник 29"/>
          <p:cNvSpPr/>
          <p:nvPr/>
        </p:nvSpPr>
        <p:spPr>
          <a:xfrm>
            <a:off x="14551850" y="4496022"/>
            <a:ext cx="5764797" cy="3804920"/>
          </a:xfrm>
          <a:prstGeom prst="rect">
            <a:avLst/>
          </a:prstGeom>
        </p:spPr>
        <p:txBody>
          <a:bodyPr wrap="square">
            <a:spAutoFit/>
          </a:bodyPr>
          <a:lstStyle/>
          <a:p>
            <a:pPr marL="342900" indent="-342900" algn="just">
              <a:buFont typeface="Arial" pitchFamily="34" charset="0"/>
              <a:buChar char="•"/>
            </a:pPr>
            <a:r>
              <a:rPr lang="vi-VN" sz="2200" dirty="0" smtClean="0">
                <a:latin typeface="Myriad Pro" panose="020B0503030403020204" pitchFamily="34" charset="0"/>
              </a:rPr>
              <a:t>În </a:t>
            </a:r>
            <a:r>
              <a:rPr lang="vi-VN" sz="2200" dirty="0">
                <a:latin typeface="Myriad Pro" panose="020B0503030403020204" pitchFamily="34" charset="0"/>
              </a:rPr>
              <a:t>timpul focarelor sau în zonele expuse riscului, bovinele trebuie să fie monitorizate zilnic.</a:t>
            </a:r>
            <a:endParaRPr lang="vi-VN" sz="2200" dirty="0">
              <a:latin typeface="Myriad Pro" panose="020B0503030403020204" pitchFamily="34" charset="0"/>
            </a:endParaRPr>
          </a:p>
          <a:p>
            <a:pPr marL="342900" indent="-342900" algn="just">
              <a:buFont typeface="Arial" pitchFamily="34" charset="0"/>
              <a:buChar char="•"/>
            </a:pPr>
            <a:r>
              <a:rPr lang="vi-VN" sz="2200" dirty="0" smtClean="0">
                <a:latin typeface="Myriad Pro" panose="020B0503030403020204" pitchFamily="34" charset="0"/>
                <a:ea typeface="Myriad Pro" panose="020B0503030403020204" pitchFamily="34" charset="0"/>
              </a:rPr>
              <a:t>Notificați </a:t>
            </a:r>
            <a:r>
              <a:rPr lang="vi-VN" sz="2200" dirty="0">
                <a:latin typeface="Myriad Pro" panose="020B0503030403020204" pitchFamily="34" charset="0"/>
                <a:ea typeface="Myriad Pro" panose="020B0503030403020204" pitchFamily="34" charset="0"/>
              </a:rPr>
              <a:t>imediat orice suspeciune medicului veterinar sau S</a:t>
            </a:r>
            <a:r>
              <a:rPr lang="en-US" altLang="vi-VN" sz="2200" dirty="0">
                <a:latin typeface="Myriad Pro" panose="020B0503030403020204" pitchFamily="34" charset="0"/>
                <a:ea typeface="Myriad Pro" panose="020B0503030403020204" pitchFamily="34" charset="0"/>
              </a:rPr>
              <a:t>ubdiviziunii Teritoriale</a:t>
            </a:r>
            <a:r>
              <a:rPr lang="vi-VN" sz="2200" dirty="0">
                <a:latin typeface="Myriad Pro" panose="020B0503030403020204" pitchFamily="34" charset="0"/>
                <a:ea typeface="Myriad Pro" panose="020B0503030403020204" pitchFamily="34" charset="0"/>
              </a:rPr>
              <a:t> </a:t>
            </a:r>
            <a:r>
              <a:rPr lang="en-US" altLang="vi-VN" sz="2200" dirty="0">
                <a:latin typeface="Myriad Pro" panose="020B0503030403020204" pitchFamily="34" charset="0"/>
                <a:ea typeface="Myriad Pro" panose="020B0503030403020204" pitchFamily="34" charset="0"/>
              </a:rPr>
              <a:t>ale Agen</a:t>
            </a:r>
            <a:r>
              <a:rPr lang="" altLang="en-US" sz="2200" dirty="0">
                <a:latin typeface="Myriad Pro" panose="020B0503030403020204" pitchFamily="34" charset="0"/>
                <a:ea typeface="Myriad Pro" panose="020B0503030403020204" pitchFamily="34" charset="0"/>
              </a:rPr>
              <a:t>ț</a:t>
            </a:r>
            <a:r>
              <a:rPr lang="en-US" altLang="vi-VN" sz="2200" dirty="0">
                <a:latin typeface="Myriad Pro" panose="020B0503030403020204" pitchFamily="34" charset="0"/>
                <a:ea typeface="Myriad Pro" panose="020B0503030403020204" pitchFamily="34" charset="0"/>
              </a:rPr>
              <a:t>iei Na</a:t>
            </a:r>
            <a:r>
              <a:rPr lang="" altLang="en-US" sz="2200" dirty="0">
                <a:latin typeface="Myriad Pro" panose="020B0503030403020204" pitchFamily="34" charset="0"/>
                <a:ea typeface="Myriad Pro" panose="020B0503030403020204" pitchFamily="34" charset="0"/>
              </a:rPr>
              <a:t>ț</a:t>
            </a:r>
            <a:r>
              <a:rPr lang="en-US" altLang="vi-VN" sz="2200" dirty="0">
                <a:latin typeface="Myriad Pro" panose="020B0503030403020204" pitchFamily="34" charset="0"/>
                <a:ea typeface="Myriad Pro" panose="020B0503030403020204" pitchFamily="34" charset="0"/>
              </a:rPr>
              <a:t>ionale pentru Siguran</a:t>
            </a:r>
            <a:r>
              <a:rPr lang="" altLang="en-US" sz="2200" dirty="0">
                <a:latin typeface="Myriad Pro" panose="020B0503030403020204" pitchFamily="34" charset="0"/>
                <a:ea typeface="Myriad Pro" panose="020B0503030403020204" pitchFamily="34" charset="0"/>
              </a:rPr>
              <a:t>ț</a:t>
            </a:r>
            <a:r>
              <a:rPr lang="en-US" altLang="vi-VN" sz="2200" dirty="0">
                <a:latin typeface="Myriad Pro" panose="020B0503030403020204" pitchFamily="34" charset="0"/>
                <a:ea typeface="Myriad Pro" panose="020B0503030403020204" pitchFamily="34" charset="0"/>
              </a:rPr>
              <a:t>a Alimentelor </a:t>
            </a:r>
            <a:r>
              <a:rPr lang="" altLang="en-US" sz="2200" dirty="0">
                <a:latin typeface="Myriad Pro" panose="020B0503030403020204" pitchFamily="34" charset="0"/>
                <a:ea typeface="Myriad Pro" panose="020B0503030403020204" pitchFamily="34" charset="0"/>
              </a:rPr>
              <a:t>_____________________</a:t>
            </a:r>
            <a:r>
              <a:rPr lang="vi-VN" sz="2200" dirty="0">
                <a:latin typeface="Myriad Pro" panose="020B0503030403020204" pitchFamily="34" charset="0"/>
                <a:ea typeface="Myriad Pro" panose="020B0503030403020204" pitchFamily="34" charset="0"/>
              </a:rPr>
              <a:t>, care va iniția acțiunile necesare pentru prevenirea răspîndirii bolii.</a:t>
            </a:r>
            <a:endParaRPr lang="vi-VN" sz="2200" dirty="0">
              <a:latin typeface="Myriad Pro" panose="020B0503030403020204" pitchFamily="34" charset="0"/>
              <a:ea typeface="Myriad Pro" panose="020B0503030403020204" pitchFamily="34" charset="0"/>
            </a:endParaRPr>
          </a:p>
          <a:p>
            <a:pPr marL="342900" indent="-342900" algn="just">
              <a:buFont typeface="Arial" pitchFamily="34" charset="0"/>
              <a:buChar char="•"/>
            </a:pPr>
            <a:r>
              <a:rPr lang="vi-VN" sz="2200" dirty="0" smtClean="0">
                <a:latin typeface="Myriad Pro" panose="020B0503030403020204" pitchFamily="34" charset="0"/>
                <a:ea typeface="Myriad Pro" panose="020B0503030403020204" pitchFamily="34" charset="0"/>
              </a:rPr>
              <a:t>Cînd </a:t>
            </a:r>
            <a:r>
              <a:rPr lang="vi-VN" sz="2200" dirty="0">
                <a:latin typeface="Myriad Pro" panose="020B0503030403020204" pitchFamily="34" charset="0"/>
                <a:ea typeface="Myriad Pro" panose="020B0503030403020204" pitchFamily="34" charset="0"/>
              </a:rPr>
              <a:t>se suspectează DNC, mișcarea animalelor este stopată imediat.</a:t>
            </a:r>
            <a:endParaRPr>
              <a:latin typeface="Myriad Pro" panose="020B0503030403020204" pitchFamily="34" charset="0"/>
              <a:ea typeface="Myriad Pro" panose="020B0503030403020204" pitchFamily="34" charset="0"/>
            </a:endParaRPr>
          </a:p>
        </p:txBody>
      </p:sp>
      <p:pic>
        <p:nvPicPr>
          <p:cNvPr id="33" name="Рисунок 32"/>
          <p:cNvPicPr>
            <a:picLocks noChangeAspect="1"/>
          </p:cNvPicPr>
          <p:nvPr/>
        </p:nvPicPr>
        <p:blipFill>
          <a:blip r:embed="rId7"/>
          <a:stretch>
            <a:fillRect/>
          </a:stretch>
        </p:blipFill>
        <p:spPr>
          <a:xfrm>
            <a:off x="7515511" y="3565036"/>
            <a:ext cx="6432488" cy="4430742"/>
          </a:xfrm>
          <a:prstGeom prst="rect">
            <a:avLst/>
          </a:prstGeom>
        </p:spPr>
      </p:pic>
      <p:sp>
        <p:nvSpPr>
          <p:cNvPr id="34" name="Прямоугольник 33"/>
          <p:cNvSpPr/>
          <p:nvPr/>
        </p:nvSpPr>
        <p:spPr>
          <a:xfrm>
            <a:off x="7692083" y="3679022"/>
            <a:ext cx="5764797" cy="4475480"/>
          </a:xfrm>
          <a:prstGeom prst="rect">
            <a:avLst/>
          </a:prstGeom>
        </p:spPr>
        <p:txBody>
          <a:bodyPr wrap="square">
            <a:spAutoFit/>
          </a:bodyPr>
          <a:lstStyle/>
          <a:p>
            <a:pPr marL="342900" indent="-342900">
              <a:buFont typeface="Arial" pitchFamily="34" charset="0"/>
              <a:buChar char="•"/>
            </a:pPr>
            <a:endParaRPr lang="ru-RU" sz="2200" dirty="0" smtClean="0">
              <a:latin typeface="Myriad Pro" panose="020B0503030403020204" pitchFamily="34" charset="0"/>
            </a:endParaRPr>
          </a:p>
          <a:p>
            <a:pPr marL="342900" indent="-342900">
              <a:buFont typeface="Arial" pitchFamily="34" charset="0"/>
              <a:buChar char="•"/>
            </a:pPr>
            <a:endParaRPr lang="ru-RU" sz="2200" dirty="0">
              <a:latin typeface="Myriad Pro" panose="020B0503030403020204" pitchFamily="34" charset="0"/>
            </a:endParaRPr>
          </a:p>
          <a:p>
            <a:pPr marL="342900" indent="-342900" algn="just">
              <a:buFont typeface="Arial" pitchFamily="34" charset="0"/>
              <a:buChar char="•"/>
            </a:pPr>
            <a:r>
              <a:rPr lang="vi-VN" sz="2200" dirty="0" smtClean="0">
                <a:latin typeface="Myriad Pro" panose="020B0503030403020204" pitchFamily="34" charset="0"/>
              </a:rPr>
              <a:t>În </a:t>
            </a:r>
            <a:r>
              <a:rPr lang="vi-VN" sz="2200" dirty="0">
                <a:latin typeface="Myriad Pro" panose="020B0503030403020204" pitchFamily="34" charset="0"/>
              </a:rPr>
              <a:t>mare parte prin mușcătura insectelor, așa ca țînțari, muște sau căpușe.</a:t>
            </a:r>
            <a:endParaRPr lang="vi-VN" sz="2200" dirty="0">
              <a:latin typeface="Myriad Pro" panose="020B0503030403020204" pitchFamily="34" charset="0"/>
            </a:endParaRPr>
          </a:p>
          <a:p>
            <a:pPr marL="342900" indent="-342900" algn="just">
              <a:buFont typeface="Arial" pitchFamily="34" charset="0"/>
              <a:buChar char="•"/>
            </a:pPr>
            <a:r>
              <a:rPr lang="vi-VN" sz="2200" dirty="0" smtClean="0">
                <a:latin typeface="Myriad Pro" panose="020B0503030403020204" pitchFamily="34" charset="0"/>
              </a:rPr>
              <a:t> </a:t>
            </a:r>
            <a:r>
              <a:rPr lang="vi-VN" sz="2200" dirty="0">
                <a:latin typeface="Myriad Pro" panose="020B0503030403020204" pitchFamily="34" charset="0"/>
              </a:rPr>
              <a:t>Prin aducerea bovinelor infecatete din zone afectate.</a:t>
            </a:r>
            <a:endParaRPr lang="vi-VN" sz="2200" dirty="0">
              <a:latin typeface="Myriad Pro" panose="020B0503030403020204" pitchFamily="34" charset="0"/>
            </a:endParaRPr>
          </a:p>
          <a:p>
            <a:pPr marL="342900" indent="-342900" algn="just">
              <a:buFont typeface="Arial" pitchFamily="34" charset="0"/>
              <a:buChar char="•"/>
            </a:pPr>
            <a:r>
              <a:rPr lang="vi-VN" sz="2200" dirty="0" smtClean="0">
                <a:latin typeface="Myriad Pro" panose="020B0503030403020204" pitchFamily="34" charset="0"/>
              </a:rPr>
              <a:t>De </a:t>
            </a:r>
            <a:r>
              <a:rPr lang="vi-VN" sz="2200" dirty="0">
                <a:latin typeface="Myriad Pro" panose="020B0503030403020204" pitchFamily="34" charset="0"/>
              </a:rPr>
              <a:t>asemenea este posibilă prin intermediul adăpătorilor și hrănitorilor comune, lapte, material seminal (rep</a:t>
            </a:r>
            <a:r>
              <a:rPr lang="en-US" altLang="vi-VN" sz="2200" dirty="0">
                <a:latin typeface="Myriad Pro" panose="020B0503030403020204" pitchFamily="34" charset="0"/>
              </a:rPr>
              <a:t>r</a:t>
            </a:r>
            <a:r>
              <a:rPr lang="vi-VN" sz="2200" dirty="0">
                <a:latin typeface="Myriad Pro" panose="020B0503030403020204" pitchFamily="34" charset="0"/>
              </a:rPr>
              <a:t>oducere naturală și inseminare artificială), tratamente veterinare (în cazul în care acele nu se schimbă între animale) și contact direct. </a:t>
            </a:r>
          </a:p>
        </p:txBody>
      </p:sp>
      <p:pic>
        <p:nvPicPr>
          <p:cNvPr id="37" name="Рисунок 36"/>
          <p:cNvPicPr>
            <a:picLocks noChangeAspect="1"/>
          </p:cNvPicPr>
          <p:nvPr/>
        </p:nvPicPr>
        <p:blipFill>
          <a:blip r:embed="rId8"/>
          <a:stretch>
            <a:fillRect/>
          </a:stretch>
        </p:blipFill>
        <p:spPr>
          <a:xfrm>
            <a:off x="598481" y="3722201"/>
            <a:ext cx="6489751" cy="5271934"/>
          </a:xfrm>
          <a:prstGeom prst="rect">
            <a:avLst/>
          </a:prstGeom>
        </p:spPr>
      </p:pic>
      <p:pic>
        <p:nvPicPr>
          <p:cNvPr id="39" name="Рисунок 38"/>
          <p:cNvPicPr>
            <a:picLocks noChangeAspect="1"/>
          </p:cNvPicPr>
          <p:nvPr/>
        </p:nvPicPr>
        <p:blipFill>
          <a:blip r:embed="rId9"/>
          <a:stretch>
            <a:fillRect/>
          </a:stretch>
        </p:blipFill>
        <p:spPr>
          <a:xfrm>
            <a:off x="14368276" y="27963501"/>
            <a:ext cx="5048644" cy="1410933"/>
          </a:xfrm>
          <a:prstGeom prst="rect">
            <a:avLst/>
          </a:prstGeom>
        </p:spPr>
      </p:pic>
      <p:sp>
        <p:nvSpPr>
          <p:cNvPr id="40" name="Прямоугольник 39"/>
          <p:cNvSpPr/>
          <p:nvPr/>
        </p:nvSpPr>
        <p:spPr>
          <a:xfrm>
            <a:off x="960957" y="4135886"/>
            <a:ext cx="5764797" cy="4475480"/>
          </a:xfrm>
          <a:prstGeom prst="rect">
            <a:avLst/>
          </a:prstGeom>
        </p:spPr>
        <p:txBody>
          <a:bodyPr wrap="square">
            <a:spAutoFit/>
          </a:bodyPr>
          <a:lstStyle/>
          <a:p>
            <a:pPr marL="342900" indent="-342900">
              <a:buFont typeface="Arial" pitchFamily="34" charset="0"/>
              <a:buChar char="•"/>
            </a:pPr>
            <a:endParaRPr lang="ru-RU" sz="2200" dirty="0" smtClean="0">
              <a:latin typeface="Myriad Pro" panose="020B0503030403020204" pitchFamily="34" charset="0"/>
              <a:ea typeface="Myriad Pro" panose="020B0503030403020204" pitchFamily="34" charset="0"/>
            </a:endParaRPr>
          </a:p>
          <a:p>
            <a:pPr marL="342900" indent="-342900" algn="just">
              <a:buFont typeface="Arial" charset="0"/>
              <a:buChar char="•"/>
            </a:pPr>
            <a:r>
              <a:rPr lang="en-US" sz="2200" dirty="0" smtClean="0">
                <a:latin typeface="Myriad Pro" panose="020B0503030403020204" pitchFamily="34" charset="0"/>
                <a:ea typeface="Myriad Pro" panose="020B0503030403020204" pitchFamily="34" charset="0"/>
              </a:rPr>
              <a:t>Afectează doar bovinele și bivolii. </a:t>
            </a:r>
            <a:endParaRPr lang="en-US" sz="2200" dirty="0" smtClean="0">
              <a:latin typeface="Myriad Pro" panose="020B0503030403020204" pitchFamily="34" charset="0"/>
              <a:ea typeface="Myriad Pro" panose="020B0503030403020204" pitchFamily="34" charset="0"/>
            </a:endParaRPr>
          </a:p>
          <a:p>
            <a:pPr marL="342900" indent="-342900" algn="just">
              <a:buFont typeface="Arial" charset="0"/>
              <a:buChar char="•"/>
            </a:pPr>
            <a:r>
              <a:rPr lang="en-US" sz="2200" dirty="0" smtClean="0">
                <a:latin typeface="Myriad Pro" panose="020B0503030403020204" pitchFamily="34" charset="0"/>
                <a:ea typeface="Myriad Pro" panose="020B0503030403020204" pitchFamily="34" charset="0"/>
              </a:rPr>
              <a:t>Nu afectează oamenii.</a:t>
            </a:r>
            <a:endParaRPr lang="en-US" sz="2200" dirty="0" smtClean="0">
              <a:latin typeface="Myriad Pro" panose="020B0503030403020204" pitchFamily="34" charset="0"/>
              <a:ea typeface="Myriad Pro" panose="020B0503030403020204" pitchFamily="34" charset="0"/>
            </a:endParaRPr>
          </a:p>
          <a:p>
            <a:pPr marL="342900" indent="-342900" algn="just">
              <a:buFont typeface="Arial" charset="0"/>
              <a:buChar char="•"/>
            </a:pPr>
            <a:r>
              <a:rPr lang="en-US" sz="2200" dirty="0" smtClean="0">
                <a:latin typeface="Myriad Pro" panose="020B0503030403020204" pitchFamily="34" charset="0"/>
                <a:ea typeface="Myriad Pro" panose="020B0503030403020204" pitchFamily="34" charset="0"/>
              </a:rPr>
              <a:t>Focare sezoniere pe parcursul lunilor calde, cînd insectele sunt foarte active și abundente .</a:t>
            </a:r>
            <a:endParaRPr lang="en-US" sz="2200" dirty="0" smtClean="0">
              <a:latin typeface="Myriad Pro" panose="020B0503030403020204" pitchFamily="34" charset="0"/>
              <a:ea typeface="Myriad Pro" panose="020B0503030403020204" pitchFamily="34" charset="0"/>
            </a:endParaRPr>
          </a:p>
          <a:p>
            <a:pPr marL="342900" indent="-342900" algn="just">
              <a:buFont typeface="Arial" charset="0"/>
              <a:buChar char="•"/>
            </a:pPr>
            <a:r>
              <a:rPr lang="en-US" sz="2200" dirty="0" smtClean="0">
                <a:latin typeface="Myriad Pro" panose="020B0503030403020204" pitchFamily="34" charset="0"/>
                <a:ea typeface="Myriad Pro" panose="020B0503030403020204" pitchFamily="34" charset="0"/>
              </a:rPr>
              <a:t>Cauzează pierderi importante de producție datorită scăderii producției de lapte, probleme de reproducere, avorturi, deteriorarea pieilor, scăderea greutășții corporale, și uneori deces. </a:t>
            </a:r>
            <a:endParaRPr lang="en-US" sz="2200" dirty="0" smtClean="0">
              <a:latin typeface="Myriad Pro" panose="020B0503030403020204" pitchFamily="34" charset="0"/>
              <a:ea typeface="Myriad Pro" panose="020B0503030403020204" pitchFamily="34" charset="0"/>
            </a:endParaRPr>
          </a:p>
          <a:p>
            <a:pPr marL="342900" indent="-342900" algn="just">
              <a:buFont typeface="Arial" charset="0"/>
              <a:buChar char="•"/>
            </a:pPr>
            <a:r>
              <a:rPr lang="en-US" sz="2200" dirty="0" smtClean="0">
                <a:latin typeface="Myriad Pro" panose="020B0503030403020204" pitchFamily="34" charset="0"/>
                <a:ea typeface="Myriad Pro" panose="020B0503030403020204" pitchFamily="34" charset="0"/>
              </a:rPr>
              <a:t>Pierderi adiționale cauzate de restricțiile de mișcare și comerț cu animale.</a:t>
            </a:r>
            <a:endParaRPr lang="en-US" sz="2200" dirty="0">
              <a:latin typeface="Myriad Pro" panose="020B0503030403020204" pitchFamily="34" charset="0"/>
              <a:ea typeface="Myriad Pro" panose="020B0503030403020204" pitchFamily="34" charset="0"/>
            </a:endParaRPr>
          </a:p>
        </p:txBody>
      </p:sp>
      <p:sp>
        <p:nvSpPr>
          <p:cNvPr id="45" name="Прямоугольник 44"/>
          <p:cNvSpPr/>
          <p:nvPr/>
        </p:nvSpPr>
        <p:spPr>
          <a:xfrm>
            <a:off x="14679787" y="9241370"/>
            <a:ext cx="5764797" cy="1107996"/>
          </a:xfrm>
          <a:prstGeom prst="rect">
            <a:avLst/>
          </a:prstGeom>
        </p:spPr>
        <p:txBody>
          <a:bodyPr wrap="square">
            <a:spAutoFit/>
          </a:bodyPr>
          <a:lstStyle/>
          <a:p>
            <a:r>
              <a:rPr lang="pt-BR" sz="2200" b="1" dirty="0">
                <a:solidFill>
                  <a:schemeClr val="bg1"/>
                </a:solidFill>
                <a:latin typeface="Myriad Pro" panose="020B0503030403020204" pitchFamily="34" charset="0"/>
              </a:rPr>
              <a:t>Cum vă puteți proteja ferma?</a:t>
            </a:r>
            <a:endParaRPr lang="pt-BR" sz="2200" b="1" dirty="0">
              <a:solidFill>
                <a:schemeClr val="bg1"/>
              </a:solidFill>
              <a:latin typeface="Myriad Pro" panose="020B0503030403020204" pitchFamily="34" charset="0"/>
            </a:endParaRPr>
          </a:p>
          <a:p>
            <a:r>
              <a:rPr lang="ru-RU" sz="2200" b="1" dirty="0" smtClean="0">
                <a:solidFill>
                  <a:srgbClr val="8E1913"/>
                </a:solidFill>
                <a:latin typeface="Myriad Pro" panose="020B0503030403020204" pitchFamily="34" charset="0"/>
              </a:rPr>
              <a:t>?</a:t>
            </a:r>
            <a:endParaRPr lang="ru-RU" sz="2200" b="1" dirty="0">
              <a:solidFill>
                <a:srgbClr val="8E1913"/>
              </a:solidFill>
              <a:latin typeface="Myriad Pro" panose="020B0503030403020204" pitchFamily="34" charset="0"/>
            </a:endParaRPr>
          </a:p>
          <a:p>
            <a:endParaRPr lang="ru-RU" sz="2200" b="1" dirty="0">
              <a:solidFill>
                <a:schemeClr val="bg1"/>
              </a:solidFill>
              <a:latin typeface="Myriad Pro" panose="020B0503030403020204" pitchFamily="34" charset="0"/>
            </a:endParaRPr>
          </a:p>
        </p:txBody>
      </p:sp>
      <p:sp>
        <p:nvSpPr>
          <p:cNvPr id="46" name="Прямоугольник 45"/>
          <p:cNvSpPr/>
          <p:nvPr/>
        </p:nvSpPr>
        <p:spPr>
          <a:xfrm>
            <a:off x="14679787" y="10129954"/>
            <a:ext cx="5764797" cy="11603176"/>
          </a:xfrm>
          <a:prstGeom prst="rect">
            <a:avLst/>
          </a:prstGeom>
        </p:spPr>
        <p:txBody>
          <a:bodyPr wrap="square">
            <a:spAutoFit/>
          </a:bodyPr>
          <a:lstStyle/>
          <a:p>
            <a:pPr marL="342900" indent="-342900" algn="just">
              <a:buFont typeface="Arial" pitchFamily="34" charset="0"/>
              <a:buChar char="•"/>
            </a:pPr>
            <a:r>
              <a:rPr lang="vi-VN" sz="2200" dirty="0">
                <a:latin typeface="Myriad Pro" panose="020B0503030403020204" pitchFamily="34" charset="0"/>
              </a:rPr>
              <a:t>Prin vaccinare – vacinurile eficiente oferă o protecție completă în decurs de 3 săptămîni.</a:t>
            </a:r>
            <a:endParaRPr lang="vi-VN" sz="2200" dirty="0">
              <a:latin typeface="Myriad Pro" panose="020B0503030403020204" pitchFamily="34" charset="0"/>
            </a:endParaRPr>
          </a:p>
          <a:p>
            <a:pPr marL="342900" indent="-342900" algn="just">
              <a:buFont typeface="Arial" pitchFamily="34" charset="0"/>
              <a:buChar char="•"/>
            </a:pPr>
            <a:r>
              <a:rPr lang="vi-VN" sz="2200" dirty="0" smtClean="0">
                <a:latin typeface="Myriad Pro" panose="020B0503030403020204" pitchFamily="34" charset="0"/>
              </a:rPr>
              <a:t>Bovinele </a:t>
            </a:r>
            <a:r>
              <a:rPr lang="vi-VN" sz="2200" dirty="0">
                <a:latin typeface="Myriad Pro" panose="020B0503030403020204" pitchFamily="34" charset="0"/>
              </a:rPr>
              <a:t>trebuie vaccinate înainte ca efectivul să fie infectat. </a:t>
            </a:r>
            <a:endParaRPr lang="vi-VN" sz="2200" dirty="0">
              <a:latin typeface="Myriad Pro" panose="020B0503030403020204" pitchFamily="34" charset="0"/>
            </a:endParaRPr>
          </a:p>
          <a:p>
            <a:pPr marL="342900" indent="-342900" algn="just">
              <a:buFont typeface="Arial" pitchFamily="34" charset="0"/>
              <a:buChar char="•"/>
            </a:pPr>
            <a:r>
              <a:rPr lang="vi-VN" sz="2200" dirty="0" smtClean="0">
                <a:latin typeface="Myriad Pro" panose="020B0503030403020204" pitchFamily="34" charset="0"/>
              </a:rPr>
              <a:t>Reacții </a:t>
            </a:r>
            <a:r>
              <a:rPr lang="vi-VN" sz="2200" dirty="0">
                <a:latin typeface="Myriad Pro" panose="020B0503030403020204" pitchFamily="34" charset="0"/>
              </a:rPr>
              <a:t>adverse minore pot apărea după vaccinare:</a:t>
            </a:r>
            <a:endParaRPr lang="vi-VN" sz="2200" dirty="0">
              <a:latin typeface="Myriad Pro" panose="020B0503030403020204" pitchFamily="34" charset="0"/>
            </a:endParaRPr>
          </a:p>
          <a:p>
            <a:pPr marL="800100" lvl="1" indent="-342900" algn="just">
              <a:buFont typeface="Courier New" pitchFamily="49" charset="0"/>
              <a:buChar char="o"/>
            </a:pPr>
            <a:r>
              <a:rPr lang="vi-VN" sz="2200" dirty="0" smtClean="0">
                <a:latin typeface="Myriad Pro" panose="020B0503030403020204" pitchFamily="34" charset="0"/>
              </a:rPr>
              <a:t>Inflamarea </a:t>
            </a:r>
            <a:r>
              <a:rPr lang="vi-VN" sz="2200" dirty="0">
                <a:latin typeface="Myriad Pro" panose="020B0503030403020204" pitchFamily="34" charset="0"/>
              </a:rPr>
              <a:t>la locul vaccinării, </a:t>
            </a:r>
            <a:r>
              <a:rPr lang="vi-VN" sz="2200" dirty="0" smtClean="0">
                <a:latin typeface="Myriad Pro" panose="020B0503030403020204" pitchFamily="34" charset="0"/>
              </a:rPr>
              <a:t>care nu</a:t>
            </a:r>
            <a:r>
              <a:rPr lang="en-US" sz="2200" dirty="0" smtClean="0">
                <a:latin typeface="Myriad Pro" panose="020B0503030403020204" pitchFamily="34" charset="0"/>
              </a:rPr>
              <a:t> </a:t>
            </a:r>
            <a:r>
              <a:rPr lang="vi-VN" sz="2200" dirty="0" smtClean="0">
                <a:latin typeface="Myriad Pro" panose="020B0503030403020204" pitchFamily="34" charset="0"/>
              </a:rPr>
              <a:t>este </a:t>
            </a:r>
            <a:r>
              <a:rPr lang="vi-VN" sz="2200" dirty="0">
                <a:latin typeface="Myriad Pro" panose="020B0503030403020204" pitchFamily="34" charset="0"/>
              </a:rPr>
              <a:t>dăunătoare și dispare în decurs </a:t>
            </a:r>
            <a:r>
              <a:rPr lang="vi-VN" sz="2200" dirty="0" smtClean="0">
                <a:latin typeface="Myriad Pro" panose="020B0503030403020204" pitchFamily="34" charset="0"/>
              </a:rPr>
              <a:t>de</a:t>
            </a:r>
            <a:r>
              <a:rPr lang="en-US" sz="2200" dirty="0" smtClean="0">
                <a:latin typeface="Myriad Pro" panose="020B0503030403020204" pitchFamily="34" charset="0"/>
              </a:rPr>
              <a:t> </a:t>
            </a:r>
            <a:r>
              <a:rPr lang="vi-VN" sz="2200" dirty="0" smtClean="0">
                <a:latin typeface="Myriad Pro" panose="020B0503030403020204" pitchFamily="34" charset="0"/>
              </a:rPr>
              <a:t>1 </a:t>
            </a:r>
            <a:r>
              <a:rPr lang="vi-VN" sz="2200" dirty="0">
                <a:latin typeface="Myriad Pro" panose="020B0503030403020204" pitchFamily="34" charset="0"/>
              </a:rPr>
              <a:t>- 2 săptămîni. </a:t>
            </a:r>
            <a:endParaRPr lang="vi-VN" sz="2200" dirty="0">
              <a:latin typeface="Myriad Pro" panose="020B0503030403020204" pitchFamily="34" charset="0"/>
            </a:endParaRPr>
          </a:p>
          <a:p>
            <a:pPr marL="800100" lvl="1" indent="-342900" algn="just">
              <a:buFont typeface="Courier New" pitchFamily="49" charset="0"/>
              <a:buChar char="o"/>
            </a:pPr>
            <a:r>
              <a:rPr lang="vi-VN" sz="2200" dirty="0" smtClean="0">
                <a:latin typeface="Myriad Pro" panose="020B0503030403020204" pitchFamily="34" charset="0"/>
              </a:rPr>
              <a:t>Febră </a:t>
            </a:r>
            <a:r>
              <a:rPr lang="vi-VN" sz="2200" dirty="0">
                <a:latin typeface="Myriad Pro" panose="020B0503030403020204" pitchFamily="34" charset="0"/>
              </a:rPr>
              <a:t>de scurtă durată asociată cu o scădere ușoară a producției de lapte </a:t>
            </a:r>
            <a:endParaRPr lang="vi-VN" sz="2200" dirty="0">
              <a:latin typeface="Myriad Pro" panose="020B0503030403020204" pitchFamily="34" charset="0"/>
            </a:endParaRPr>
          </a:p>
          <a:p>
            <a:pPr marL="800100" lvl="1" indent="-342900" algn="just">
              <a:buFont typeface="Courier New" pitchFamily="49" charset="0"/>
              <a:buChar char="o"/>
            </a:pPr>
            <a:r>
              <a:rPr lang="vi-VN" sz="2200" dirty="0" smtClean="0">
                <a:latin typeface="Myriad Pro" panose="020B0503030403020204" pitchFamily="34" charset="0"/>
              </a:rPr>
              <a:t>Anumite </a:t>
            </a:r>
            <a:r>
              <a:rPr lang="vi-VN" sz="2200" dirty="0">
                <a:latin typeface="Myriad Pro" panose="020B0503030403020204" pitchFamily="34" charset="0"/>
              </a:rPr>
              <a:t>vaccinuri pot rareori cauza mici noduli pe corp sau uger și dispar în scurt timp.      </a:t>
            </a:r>
            <a:endParaRPr lang="vi-VN" sz="2200" dirty="0">
              <a:latin typeface="Myriad Pro" panose="020B0503030403020204" pitchFamily="34" charset="0"/>
            </a:endParaRPr>
          </a:p>
          <a:p>
            <a:pPr marL="342900" indent="-342900" algn="just">
              <a:buFont typeface="Arial" pitchFamily="34" charset="0"/>
              <a:buChar char="•"/>
            </a:pPr>
            <a:r>
              <a:rPr lang="vi-VN" sz="2200" dirty="0" smtClean="0">
                <a:latin typeface="Myriad Pro" panose="020B0503030403020204" pitchFamily="34" charset="0"/>
              </a:rPr>
              <a:t>Cumpărați </a:t>
            </a:r>
            <a:r>
              <a:rPr lang="vi-VN" sz="2200" dirty="0">
                <a:latin typeface="Myriad Pro" panose="020B0503030403020204" pitchFamily="34" charset="0"/>
              </a:rPr>
              <a:t>animale doar din surse de încredere. Animalele noi trebuie examinate înainte de mișcare și la sosire, și trebuie ținute în carantină (ex. separate de efectiv) pentru 28 de zile. În timpul unui focar în zonă, nu introduceți animale noi în efectivul Dvs.</a:t>
            </a:r>
            <a:endParaRPr lang="vi-VN" sz="2200" dirty="0">
              <a:latin typeface="Myriad Pro" panose="020B0503030403020204" pitchFamily="34" charset="0"/>
            </a:endParaRPr>
          </a:p>
          <a:p>
            <a:pPr marL="342900" indent="-342900" algn="just">
              <a:buFont typeface="Arial" pitchFamily="34" charset="0"/>
              <a:buChar char="•"/>
            </a:pPr>
            <a:r>
              <a:rPr lang="vi-VN" sz="2200" dirty="0" smtClean="0">
                <a:latin typeface="Myriad Pro" panose="020B0503030403020204" pitchFamily="34" charset="0"/>
              </a:rPr>
              <a:t>Aplicarea </a:t>
            </a:r>
            <a:r>
              <a:rPr lang="vi-VN" sz="2200" dirty="0">
                <a:latin typeface="Myriad Pro" panose="020B0503030403020204" pitchFamily="34" charset="0"/>
              </a:rPr>
              <a:t>regulată a unui insecticid eficient prin scufundarea, pulverizarea sau utilizarea produselor de aplicare pe animal.</a:t>
            </a:r>
            <a:endParaRPr lang="vi-VN" sz="2200" dirty="0">
              <a:latin typeface="Myriad Pro" panose="020B0503030403020204" pitchFamily="34" charset="0"/>
            </a:endParaRPr>
          </a:p>
          <a:p>
            <a:pPr marL="342900" indent="-342900" algn="just">
              <a:buFont typeface="Arial" pitchFamily="34" charset="0"/>
              <a:buChar char="•"/>
            </a:pPr>
            <a:r>
              <a:rPr lang="vi-VN" sz="2200" dirty="0" smtClean="0">
                <a:latin typeface="Myriad Pro" panose="020B0503030403020204" pitchFamily="34" charset="0"/>
              </a:rPr>
              <a:t>Țineți </a:t>
            </a:r>
            <a:r>
              <a:rPr lang="vi-VN" sz="2200" dirty="0">
                <a:latin typeface="Myriad Pro" panose="020B0503030403020204" pitchFamily="34" charset="0"/>
              </a:rPr>
              <a:t>ferma liberă de locuri pentru dezvoltarea insectelor, cum ar fi apa stătătoare și bălegarul. </a:t>
            </a:r>
            <a:endParaRPr lang="vi-VN" sz="2200" dirty="0">
              <a:latin typeface="Myriad Pro" panose="020B0503030403020204" pitchFamily="34" charset="0"/>
            </a:endParaRPr>
          </a:p>
          <a:p>
            <a:pPr marL="342900" indent="-342900" algn="just">
              <a:buFont typeface="Arial" pitchFamily="34" charset="0"/>
              <a:buChar char="•"/>
            </a:pPr>
            <a:r>
              <a:rPr lang="vi-VN" sz="2200" dirty="0" smtClean="0">
                <a:latin typeface="Myriad Pro" panose="020B0503030403020204" pitchFamily="34" charset="0"/>
              </a:rPr>
              <a:t>Limitarea </a:t>
            </a:r>
            <a:r>
              <a:rPr lang="vi-VN" sz="2200" dirty="0">
                <a:latin typeface="Myriad Pro" panose="020B0503030403020204" pitchFamily="34" charset="0"/>
              </a:rPr>
              <a:t>vizitatorilor la fermă ar trebui evitată doar la servicii esențiale. Toate vehicolele, echipamentele și încălțămintea trebuie să fie curățate înainte de a intra în proprietate sau ar trebui utilizate bahile.</a:t>
            </a:r>
            <a:endParaRPr lang="ru-RU" sz="2200" dirty="0">
              <a:latin typeface="Myriad Pro" panose="020B0503030403020204" pitchFamily="34" charset="0"/>
            </a:endParaRPr>
          </a:p>
        </p:txBody>
      </p:sp>
      <p:pic>
        <p:nvPicPr>
          <p:cNvPr id="48" name="Рисунок 47"/>
          <p:cNvPicPr>
            <a:picLocks noChangeAspect="1"/>
          </p:cNvPicPr>
          <p:nvPr/>
        </p:nvPicPr>
        <p:blipFill rotWithShape="1">
          <a:blip r:embed="rId10" cstate="print">
            <a:extLst>
              <a:ext uri="{28A0092B-C50C-407E-A947-70E740481C1C}">
                <a14:useLocalDpi xmlns:a14="http://schemas.microsoft.com/office/drawing/2010/main" val="0"/>
              </a:ext>
            </a:extLst>
          </a:blip>
          <a:srcRect l="360" t="12847" r="25" b="16069"/>
          <a:stretch>
            <a:fillRect/>
          </a:stretch>
        </p:blipFill>
        <p:spPr>
          <a:xfrm>
            <a:off x="7310552" y="16918911"/>
            <a:ext cx="6527860" cy="34937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9" name="Прямоугольник 48"/>
          <p:cNvSpPr/>
          <p:nvPr/>
        </p:nvSpPr>
        <p:spPr>
          <a:xfrm>
            <a:off x="7525048" y="20504577"/>
            <a:ext cx="6307370" cy="430887"/>
          </a:xfrm>
          <a:prstGeom prst="rect">
            <a:avLst/>
          </a:prstGeom>
        </p:spPr>
        <p:txBody>
          <a:bodyPr wrap="square">
            <a:spAutoFit/>
          </a:bodyPr>
          <a:lstStyle/>
          <a:p>
            <a:r>
              <a:rPr lang="en-US" sz="2200" i="1" dirty="0" smtClean="0">
                <a:latin typeface="Myriad Pro" panose="020B0503030403020204" pitchFamily="34" charset="0"/>
              </a:rPr>
              <a:t>Leziuni  ulceroase la nivelul mameloanelor</a:t>
            </a:r>
            <a:endParaRPr lang="ru-RU" sz="2200" i="1" dirty="0">
              <a:latin typeface="Myriad Pro" panose="020B0503030403020204" pitchFamily="34" charset="0"/>
            </a:endParaRPr>
          </a:p>
        </p:txBody>
      </p:sp>
      <p:sp>
        <p:nvSpPr>
          <p:cNvPr id="50" name="Прямоугольник 49"/>
          <p:cNvSpPr/>
          <p:nvPr/>
        </p:nvSpPr>
        <p:spPr>
          <a:xfrm>
            <a:off x="8158545" y="17274902"/>
            <a:ext cx="5421897" cy="338554"/>
          </a:xfrm>
          <a:prstGeom prst="rect">
            <a:avLst/>
          </a:prstGeom>
        </p:spPr>
        <p:txBody>
          <a:bodyPr wrap="square">
            <a:spAutoFit/>
          </a:bodyPr>
          <a:lstStyle/>
          <a:p>
            <a:pPr algn="r"/>
            <a:r>
              <a:rPr lang="en-US" sz="1600" dirty="0">
                <a:solidFill>
                  <a:schemeClr val="bg1"/>
                </a:solidFill>
                <a:latin typeface="Myriad Pro" panose="020B0503030403020204" pitchFamily="34" charset="0"/>
              </a:rPr>
              <a:t>©BFSA/TSVIATKO ALEXANDROV</a:t>
            </a:r>
            <a:endParaRPr lang="ru-RU" sz="1600" b="1" dirty="0">
              <a:solidFill>
                <a:schemeClr val="bg1"/>
              </a:solidFill>
              <a:latin typeface="Myriad Pro" panose="020B0503030403020204" pitchFamily="34" charset="0"/>
            </a:endParaRPr>
          </a:p>
        </p:txBody>
      </p:sp>
      <p:pic>
        <p:nvPicPr>
          <p:cNvPr id="51" name="Рисунок 50"/>
          <p:cNvPicPr>
            <a:picLocks noChangeAspect="1"/>
          </p:cNvPicPr>
          <p:nvPr/>
        </p:nvPicPr>
        <p:blipFill rotWithShape="1">
          <a:blip r:embed="rId11" cstate="print">
            <a:extLst>
              <a:ext uri="{28A0092B-C50C-407E-A947-70E740481C1C}">
                <a14:useLocalDpi xmlns:a14="http://schemas.microsoft.com/office/drawing/2010/main" val="0"/>
              </a:ext>
            </a:extLst>
          </a:blip>
          <a:srcRect l="17917" t="27341" r="-1" b="125"/>
          <a:stretch>
            <a:fillRect/>
          </a:stretch>
        </p:blipFill>
        <p:spPr>
          <a:xfrm>
            <a:off x="7407345" y="11722974"/>
            <a:ext cx="6371161" cy="42224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2" name="Прямоугольник 51"/>
          <p:cNvSpPr/>
          <p:nvPr/>
        </p:nvSpPr>
        <p:spPr>
          <a:xfrm>
            <a:off x="7590323" y="15952042"/>
            <a:ext cx="5764797" cy="430887"/>
          </a:xfrm>
          <a:prstGeom prst="rect">
            <a:avLst/>
          </a:prstGeom>
        </p:spPr>
        <p:txBody>
          <a:bodyPr wrap="square">
            <a:spAutoFit/>
          </a:bodyPr>
          <a:lstStyle/>
          <a:p>
            <a:r>
              <a:rPr lang="en-US" sz="2200" i="1" dirty="0" smtClean="0">
                <a:latin typeface="Myriad Pro" panose="020B0503030403020204" pitchFamily="34" charset="0"/>
              </a:rPr>
              <a:t>Leziuni ulceroase pe bot</a:t>
            </a:r>
            <a:endParaRPr lang="ru-RU" sz="2200" i="1" dirty="0">
              <a:latin typeface="Myriad Pro" panose="020B0503030403020204" pitchFamily="34" charset="0"/>
            </a:endParaRPr>
          </a:p>
        </p:txBody>
      </p:sp>
      <p:sp>
        <p:nvSpPr>
          <p:cNvPr id="53" name="Прямоугольник 52"/>
          <p:cNvSpPr/>
          <p:nvPr/>
        </p:nvSpPr>
        <p:spPr>
          <a:xfrm>
            <a:off x="7954062" y="11880175"/>
            <a:ext cx="5421897" cy="338554"/>
          </a:xfrm>
          <a:prstGeom prst="rect">
            <a:avLst/>
          </a:prstGeom>
        </p:spPr>
        <p:txBody>
          <a:bodyPr wrap="square">
            <a:spAutoFit/>
          </a:bodyPr>
          <a:lstStyle/>
          <a:p>
            <a:pPr algn="r"/>
            <a:r>
              <a:rPr lang="en-US" sz="1600" dirty="0">
                <a:solidFill>
                  <a:schemeClr val="bg1"/>
                </a:solidFill>
                <a:latin typeface="Myriad Pro" panose="020B0503030403020204" pitchFamily="34" charset="0"/>
              </a:rPr>
              <a:t>©BFSA/TSVIATKO ALEXANDROV</a:t>
            </a:r>
            <a:endParaRPr lang="ru-RU" sz="1600" b="1" dirty="0">
              <a:solidFill>
                <a:schemeClr val="bg1"/>
              </a:solidFill>
              <a:latin typeface="Myriad Pro" panose="020B0503030403020204" pitchFamily="34" charset="0"/>
            </a:endParaRPr>
          </a:p>
        </p:txBody>
      </p:sp>
      <p:pic>
        <p:nvPicPr>
          <p:cNvPr id="42" name="Рисунок 41"/>
          <p:cNvPicPr>
            <a:picLocks noChangeAspect="1"/>
          </p:cNvPicPr>
          <p:nvPr/>
        </p:nvPicPr>
        <p:blipFill>
          <a:blip r:embed="rId3"/>
          <a:stretch>
            <a:fillRect/>
          </a:stretch>
        </p:blipFill>
        <p:spPr>
          <a:xfrm>
            <a:off x="568783" y="3128326"/>
            <a:ext cx="6489751" cy="1058200"/>
          </a:xfrm>
          <a:prstGeom prst="rect">
            <a:avLst/>
          </a:prstGeom>
        </p:spPr>
      </p:pic>
      <p:sp>
        <p:nvSpPr>
          <p:cNvPr id="3" name="Прямоугольник 2"/>
          <p:cNvSpPr/>
          <p:nvPr/>
        </p:nvSpPr>
        <p:spPr>
          <a:xfrm>
            <a:off x="823944" y="3351579"/>
            <a:ext cx="5585183" cy="430887"/>
          </a:xfrm>
          <a:prstGeom prst="rect">
            <a:avLst/>
          </a:prstGeom>
        </p:spPr>
        <p:txBody>
          <a:bodyPr wrap="none">
            <a:spAutoFit/>
          </a:bodyPr>
          <a:lstStyle/>
          <a:p>
            <a:r>
              <a:rPr lang="vi-VN" sz="2200" b="1" dirty="0" smtClean="0">
                <a:solidFill>
                  <a:schemeClr val="bg1"/>
                </a:solidFill>
                <a:latin typeface="Myriad Pro" panose="020B0503030403020204" pitchFamily="34" charset="0"/>
              </a:rPr>
              <a:t>Dermat</a:t>
            </a:r>
            <a:r>
              <a:rPr lang="en-US" sz="2200" b="1" dirty="0" err="1" smtClean="0">
                <a:solidFill>
                  <a:schemeClr val="bg1"/>
                </a:solidFill>
                <a:latin typeface="Myriad Pro" panose="020B0503030403020204" pitchFamily="34" charset="0"/>
              </a:rPr>
              <a:t>oza</a:t>
            </a:r>
            <a:r>
              <a:rPr lang="vi-VN" sz="2200" b="1" dirty="0" smtClean="0">
                <a:solidFill>
                  <a:schemeClr val="bg1"/>
                </a:solidFill>
                <a:latin typeface="Myriad Pro" panose="020B0503030403020204" pitchFamily="34" charset="0"/>
              </a:rPr>
              <a:t> </a:t>
            </a:r>
            <a:r>
              <a:rPr lang="vi-VN" sz="2200" b="1" dirty="0">
                <a:solidFill>
                  <a:schemeClr val="bg1"/>
                </a:solidFill>
                <a:latin typeface="Myriad Pro" panose="020B0503030403020204" pitchFamily="34" charset="0"/>
              </a:rPr>
              <a:t>Nodulară Contagioasă (DNC)</a:t>
            </a:r>
          </a:p>
        </p:txBody>
      </p:sp>
      <p:pic>
        <p:nvPicPr>
          <p:cNvPr id="54" name="Рисунок 53"/>
          <p:cNvPicPr>
            <a:picLocks noChangeAspect="1"/>
          </p:cNvPicPr>
          <p:nvPr/>
        </p:nvPicPr>
        <p:blipFill>
          <a:blip r:embed="rId3"/>
          <a:stretch>
            <a:fillRect/>
          </a:stretch>
        </p:blipFill>
        <p:spPr>
          <a:xfrm>
            <a:off x="7451179" y="3172890"/>
            <a:ext cx="6489751" cy="1058200"/>
          </a:xfrm>
          <a:prstGeom prst="rect">
            <a:avLst/>
          </a:prstGeom>
        </p:spPr>
      </p:pic>
      <p:sp>
        <p:nvSpPr>
          <p:cNvPr id="4" name="Прямоугольник 3"/>
          <p:cNvSpPr/>
          <p:nvPr/>
        </p:nvSpPr>
        <p:spPr>
          <a:xfrm>
            <a:off x="7653563" y="3456080"/>
            <a:ext cx="4960012" cy="769441"/>
          </a:xfrm>
          <a:prstGeom prst="rect">
            <a:avLst/>
          </a:prstGeom>
        </p:spPr>
        <p:txBody>
          <a:bodyPr wrap="none">
            <a:spAutoFit/>
          </a:bodyPr>
          <a:lstStyle/>
          <a:p>
            <a:r>
              <a:rPr lang="pt-BR" sz="2200" b="1" dirty="0">
                <a:solidFill>
                  <a:schemeClr val="bg1"/>
                </a:solidFill>
                <a:latin typeface="Myriad Pro" panose="020B0503030403020204" pitchFamily="34" charset="0"/>
              </a:rPr>
              <a:t>Cum pot fi infectate animalele Dvs?</a:t>
            </a:r>
            <a:endParaRPr lang="pt-BR" sz="2200" b="1" dirty="0">
              <a:solidFill>
                <a:schemeClr val="bg1"/>
              </a:solidFill>
              <a:latin typeface="Myriad Pro" panose="020B0503030403020204" pitchFamily="34" charset="0"/>
            </a:endParaRPr>
          </a:p>
          <a:p>
            <a:endParaRPr lang="pt-BR" sz="2200" b="1" dirty="0">
              <a:solidFill>
                <a:schemeClr val="bg1"/>
              </a:solidFill>
              <a:latin typeface="Myriad Pro" panose="020B0503030403020204" pitchFamily="34" charset="0"/>
            </a:endParaRPr>
          </a:p>
        </p:txBody>
      </p:sp>
      <p:pic>
        <p:nvPicPr>
          <p:cNvPr id="55" name="Рисунок 54"/>
          <p:cNvPicPr>
            <a:picLocks noChangeAspect="1"/>
          </p:cNvPicPr>
          <p:nvPr/>
        </p:nvPicPr>
        <p:blipFill>
          <a:blip r:embed="rId2"/>
          <a:stretch>
            <a:fillRect/>
          </a:stretch>
        </p:blipFill>
        <p:spPr>
          <a:xfrm>
            <a:off x="529479" y="9895368"/>
            <a:ext cx="6512928" cy="9416501"/>
          </a:xfrm>
          <a:prstGeom prst="rect">
            <a:avLst/>
          </a:prstGeom>
        </p:spPr>
      </p:pic>
      <p:sp>
        <p:nvSpPr>
          <p:cNvPr id="56" name="Прямоугольник 55"/>
          <p:cNvSpPr/>
          <p:nvPr/>
        </p:nvSpPr>
        <p:spPr>
          <a:xfrm>
            <a:off x="781539" y="10537997"/>
            <a:ext cx="5876290" cy="7721153"/>
          </a:xfrm>
          <a:prstGeom prst="rect">
            <a:avLst/>
          </a:prstGeom>
        </p:spPr>
        <p:txBody>
          <a:bodyPr wrap="square">
            <a:spAutoFit/>
          </a:bodyPr>
          <a:lstStyle/>
          <a:p>
            <a:r>
              <a:rPr lang="en-US" sz="2200" dirty="0" smtClean="0">
                <a:latin typeface="Myriad Pro" panose="020B0503030403020204" pitchFamily="34" charset="0"/>
                <a:ea typeface="Myriad Pro" panose="020B0503030403020204" pitchFamily="34" charset="0"/>
              </a:rPr>
              <a:t>Animalele infectate prezintă:</a:t>
            </a:r>
            <a:endParaRPr lang="en-US" sz="2200" dirty="0" smtClean="0">
              <a:latin typeface="Myriad Pro" panose="020B0503030403020204" pitchFamily="34" charset="0"/>
              <a:ea typeface="Myriad Pro" panose="020B0503030403020204" pitchFamily="34" charset="0"/>
            </a:endParaRPr>
          </a:p>
          <a:p>
            <a:endParaRPr lang="en-US" sz="2200" dirty="0" smtClean="0">
              <a:latin typeface="Myriad Pro" panose="020B0503030403020204" pitchFamily="34" charset="0"/>
              <a:ea typeface="Myriad Pro" panose="020B0503030403020204" pitchFamily="34" charset="0"/>
            </a:endParaRPr>
          </a:p>
          <a:p>
            <a:pPr marL="342900" indent="-342900" algn="just">
              <a:buFont typeface="Arial" charset="0"/>
              <a:buChar char="•"/>
            </a:pPr>
            <a:r>
              <a:rPr lang="en-US" sz="2200" dirty="0" smtClean="0">
                <a:latin typeface="Myriad Pro" panose="020B0503030403020204" pitchFamily="34" charset="0"/>
                <a:ea typeface="Myriad Pro" panose="020B0503030403020204" pitchFamily="34" charset="0"/>
              </a:rPr>
              <a:t>Febră mare, pierderea poftei de mîncare și scăderea producșiei de lapte.  </a:t>
            </a:r>
            <a:endParaRPr lang="en-US" sz="2200" dirty="0" smtClean="0">
              <a:latin typeface="Myriad Pro" panose="020B0503030403020204" pitchFamily="34" charset="0"/>
              <a:ea typeface="Myriad Pro" panose="020B0503030403020204" pitchFamily="34" charset="0"/>
            </a:endParaRPr>
          </a:p>
          <a:p>
            <a:pPr marL="342900" indent="-342900" algn="just">
              <a:buFont typeface="Arial" charset="0"/>
              <a:buChar char="•"/>
            </a:pPr>
            <a:r>
              <a:rPr lang="en-US" sz="2200" dirty="0" smtClean="0">
                <a:latin typeface="Myriad Pro" panose="020B0503030403020204" pitchFamily="34" charset="0"/>
                <a:ea typeface="Myriad Pro" panose="020B0503030403020204" pitchFamily="34" charset="0"/>
              </a:rPr>
              <a:t>Leziuni cutanate rotunde (noduli/cocoloașe) de 1-5 cm (de obicei primele fiind observate pe cap și gît). La bovinele cu părul lung nu se obsevă ușor, decît dacă pielea este palpată  sau udată. </a:t>
            </a:r>
            <a:endParaRPr lang="en-US" sz="2200" dirty="0" smtClean="0">
              <a:latin typeface="Myriad Pro" panose="020B0503030403020204" pitchFamily="34" charset="0"/>
              <a:ea typeface="Myriad Pro" panose="020B0503030403020204" pitchFamily="34" charset="0"/>
            </a:endParaRPr>
          </a:p>
          <a:p>
            <a:pPr marL="342900" indent="-342900" algn="just">
              <a:buFont typeface="Arial" charset="0"/>
              <a:buChar char="•"/>
            </a:pPr>
            <a:r>
              <a:rPr lang="en-US" sz="2200" dirty="0" smtClean="0">
                <a:latin typeface="Myriad Pro" panose="020B0503030403020204" pitchFamily="34" charset="0"/>
                <a:ea typeface="Myriad Pro" panose="020B0503030403020204" pitchFamily="34" charset="0"/>
              </a:rPr>
              <a:t> Numărul nodulilor variază de la cîteva (forma ușoară) pînă la multe care acoperă integral corpul (forma severă). </a:t>
            </a:r>
            <a:endParaRPr lang="en-US" sz="2200" dirty="0" smtClean="0">
              <a:latin typeface="Myriad Pro" panose="020B0503030403020204" pitchFamily="34" charset="0"/>
              <a:ea typeface="Myriad Pro" panose="020B0503030403020204" pitchFamily="34" charset="0"/>
            </a:endParaRPr>
          </a:p>
          <a:p>
            <a:pPr marL="342900" indent="-342900" algn="just">
              <a:buFont typeface="Arial" charset="0"/>
              <a:buChar char="•"/>
            </a:pPr>
            <a:r>
              <a:rPr lang="en-US" sz="2200" dirty="0" smtClean="0">
                <a:latin typeface="Myriad Pro" panose="020B0503030403020204" pitchFamily="34" charset="0"/>
                <a:ea typeface="Myriad Pro" panose="020B0503030403020204" pitchFamily="34" charset="0"/>
              </a:rPr>
              <a:t>Nodulii pot dispărea cu timpul, dar de obicei centrul leziunilor se îndepărtează (cruste), lăsînd ulcere profunde care atrag insectele.</a:t>
            </a:r>
            <a:endParaRPr lang="en-US" sz="2200" dirty="0" smtClean="0">
              <a:latin typeface="Myriad Pro" panose="020B0503030403020204" pitchFamily="34" charset="0"/>
              <a:ea typeface="Myriad Pro" panose="020B0503030403020204" pitchFamily="34" charset="0"/>
            </a:endParaRPr>
          </a:p>
          <a:p>
            <a:pPr marL="342900" indent="-342900" algn="just">
              <a:buFont typeface="Arial" charset="0"/>
              <a:buChar char="•"/>
            </a:pPr>
            <a:r>
              <a:rPr lang="en-US" sz="2200" dirty="0" smtClean="0">
                <a:latin typeface="Myriad Pro" panose="020B0503030403020204" pitchFamily="34" charset="0"/>
                <a:ea typeface="Myriad Pro" panose="020B0503030403020204" pitchFamily="34" charset="0"/>
              </a:rPr>
              <a:t>Ulcere pe bot, buze și în interiorul cavității bucale și nazale.</a:t>
            </a:r>
            <a:endParaRPr lang="en-US" sz="2200" dirty="0" smtClean="0">
              <a:latin typeface="Myriad Pro" panose="020B0503030403020204" pitchFamily="34" charset="0"/>
              <a:ea typeface="Myriad Pro" panose="020B0503030403020204" pitchFamily="34" charset="0"/>
            </a:endParaRPr>
          </a:p>
          <a:p>
            <a:pPr marL="342900" indent="-342900" algn="just">
              <a:buFont typeface="Arial" charset="0"/>
              <a:buChar char="•"/>
            </a:pPr>
            <a:r>
              <a:rPr lang="en-US" sz="2200" dirty="0" smtClean="0">
                <a:latin typeface="Myriad Pro" panose="020B0503030403020204" pitchFamily="34" charset="0"/>
                <a:ea typeface="Myriad Pro" panose="020B0503030403020204" pitchFamily="34" charset="0"/>
              </a:rPr>
              <a:t>Secreții nazale și oculare, salivație excesivă. </a:t>
            </a:r>
            <a:endParaRPr lang="en-US" sz="2200" dirty="0" smtClean="0">
              <a:latin typeface="Myriad Pro" panose="020B0503030403020204" pitchFamily="34" charset="0"/>
              <a:ea typeface="Myriad Pro" panose="020B0503030403020204" pitchFamily="34" charset="0"/>
            </a:endParaRPr>
          </a:p>
          <a:p>
            <a:pPr marL="342900" indent="-342900" algn="just">
              <a:buFont typeface="Arial" charset="0"/>
              <a:buChar char="•"/>
            </a:pPr>
            <a:r>
              <a:rPr lang="en-US" sz="2200" dirty="0" smtClean="0">
                <a:latin typeface="Myriad Pro" panose="020B0503030403020204" pitchFamily="34" charset="0"/>
                <a:ea typeface="Myriad Pro" panose="020B0503030403020204" pitchFamily="34" charset="0"/>
              </a:rPr>
              <a:t>Inflamarea ganglionilor limfatici.</a:t>
            </a:r>
            <a:endParaRPr lang="en-US" sz="2200" dirty="0" smtClean="0">
              <a:latin typeface="Myriad Pro" panose="020B0503030403020204" pitchFamily="34" charset="0"/>
              <a:ea typeface="Myriad Pro" panose="020B0503030403020204" pitchFamily="34" charset="0"/>
            </a:endParaRPr>
          </a:p>
          <a:p>
            <a:pPr marL="93345" indent="0" algn="ctr" defTabSz="359410">
              <a:lnSpc>
                <a:spcPct val="114000"/>
              </a:lnSpc>
              <a:spcAft>
                <a:spcPts val="300"/>
              </a:spcAft>
              <a:buFont typeface="Arial" pitchFamily="34" charset="0"/>
              <a:buNone/>
              <a:tabLst>
                <a:tab pos="71120" algn="l"/>
                <a:tab pos="269875" algn="l"/>
              </a:tabLst>
            </a:pPr>
            <a:endParaRPr lang="en-US" sz="2200" dirty="0">
              <a:latin typeface="Myriad Pro" panose="020B0503030403020204" pitchFamily="34" charset="0"/>
              <a:ea typeface="Myriad Pro" panose="020B0503030403020204" pitchFamily="34" charset="0"/>
            </a:endParaRPr>
          </a:p>
          <a:p>
            <a:pPr marL="93345" indent="0" algn="ctr" defTabSz="359410">
              <a:lnSpc>
                <a:spcPct val="114000"/>
              </a:lnSpc>
              <a:spcAft>
                <a:spcPts val="300"/>
              </a:spcAft>
              <a:buFont typeface="Arial" pitchFamily="34" charset="0"/>
              <a:buNone/>
              <a:tabLst>
                <a:tab pos="71120" algn="l"/>
                <a:tab pos="269875" algn="l"/>
              </a:tabLst>
            </a:pPr>
            <a:r>
              <a:rPr lang="en-US" sz="2200" dirty="0" err="1" smtClean="0">
                <a:latin typeface="Myriad Pro" panose="020B0503030403020204" pitchFamily="34" charset="0"/>
                <a:ea typeface="Myriad Pro" panose="020B0503030403020204" pitchFamily="34" charset="0"/>
              </a:rPr>
              <a:t>Fiți</a:t>
            </a:r>
            <a:r>
              <a:rPr lang="en-US" sz="2200" dirty="0" smtClean="0">
                <a:latin typeface="Myriad Pro" panose="020B0503030403020204" pitchFamily="34" charset="0"/>
                <a:ea typeface="Myriad Pro" panose="020B0503030403020204" pitchFamily="34" charset="0"/>
              </a:rPr>
              <a:t> conștienți de faptul că unele animale infectate pot să nu prezinte nici un semn clinic!</a:t>
            </a:r>
            <a:endParaRPr lang="en-US" sz="2200" dirty="0">
              <a:latin typeface="Myriad Pro" panose="020B0503030403020204" pitchFamily="34" charset="0"/>
              <a:ea typeface="Myriad Pro" panose="020B0503030403020204" pitchFamily="34" charset="0"/>
            </a:endParaRPr>
          </a:p>
        </p:txBody>
      </p:sp>
      <p:pic>
        <p:nvPicPr>
          <p:cNvPr id="11" name="Рисунок 10"/>
          <p:cNvPicPr>
            <a:picLocks noChangeAspect="1"/>
          </p:cNvPicPr>
          <p:nvPr/>
        </p:nvPicPr>
        <p:blipFill>
          <a:blip r:embed="rId3"/>
          <a:stretch>
            <a:fillRect/>
          </a:stretch>
        </p:blipFill>
        <p:spPr>
          <a:xfrm>
            <a:off x="518591" y="9248657"/>
            <a:ext cx="6512928" cy="1058200"/>
          </a:xfrm>
          <a:prstGeom prst="rect">
            <a:avLst/>
          </a:prstGeom>
        </p:spPr>
      </p:pic>
      <p:sp>
        <p:nvSpPr>
          <p:cNvPr id="12" name="Прямоугольник 11"/>
          <p:cNvSpPr/>
          <p:nvPr/>
        </p:nvSpPr>
        <p:spPr>
          <a:xfrm>
            <a:off x="733042" y="9516180"/>
            <a:ext cx="5764797" cy="430887"/>
          </a:xfrm>
          <a:prstGeom prst="rect">
            <a:avLst/>
          </a:prstGeom>
        </p:spPr>
        <p:txBody>
          <a:bodyPr wrap="square">
            <a:spAutoFit/>
          </a:bodyPr>
          <a:lstStyle/>
          <a:p>
            <a:r>
              <a:rPr lang="pt-BR" sz="2200" b="1" dirty="0">
                <a:solidFill>
                  <a:schemeClr val="bg1"/>
                </a:solidFill>
                <a:latin typeface="Myriad Pro" panose="020B0503030403020204" pitchFamily="34" charset="0"/>
              </a:rPr>
              <a:t>Cum arată </a:t>
            </a:r>
            <a:r>
              <a:rPr lang="pt-BR" sz="2200" b="1" dirty="0" smtClean="0">
                <a:solidFill>
                  <a:schemeClr val="bg1"/>
                </a:solidFill>
                <a:latin typeface="Myriad Pro" panose="020B0503030403020204" pitchFamily="34" charset="0"/>
              </a:rPr>
              <a:t>DNC?</a:t>
            </a:r>
            <a:endParaRPr lang="pt-BR" sz="2200" b="1" dirty="0">
              <a:solidFill>
                <a:schemeClr val="bg1"/>
              </a:solidFill>
              <a:latin typeface="Myriad Pro" panose="020B0503030403020204" pitchFamily="34" charset="0"/>
            </a:endParaRPr>
          </a:p>
        </p:txBody>
      </p:sp>
      <p:pic>
        <p:nvPicPr>
          <p:cNvPr id="58" name="Рисунок 57"/>
          <p:cNvPicPr>
            <a:picLocks noChangeAspect="1"/>
          </p:cNvPicPr>
          <p:nvPr/>
        </p:nvPicPr>
        <p:blipFill>
          <a:blip r:embed="rId3"/>
          <a:stretch>
            <a:fillRect/>
          </a:stretch>
        </p:blipFill>
        <p:spPr>
          <a:xfrm>
            <a:off x="7249946" y="21547298"/>
            <a:ext cx="6489751" cy="1058200"/>
          </a:xfrm>
          <a:prstGeom prst="rect">
            <a:avLst/>
          </a:prstGeom>
        </p:spPr>
      </p:pic>
      <p:sp>
        <p:nvSpPr>
          <p:cNvPr id="59" name="Прямоугольник 58"/>
          <p:cNvSpPr/>
          <p:nvPr/>
        </p:nvSpPr>
        <p:spPr>
          <a:xfrm>
            <a:off x="7819161" y="21737143"/>
            <a:ext cx="5764797" cy="430887"/>
          </a:xfrm>
          <a:prstGeom prst="rect">
            <a:avLst/>
          </a:prstGeom>
        </p:spPr>
        <p:txBody>
          <a:bodyPr wrap="square">
            <a:spAutoFit/>
          </a:bodyPr>
          <a:lstStyle/>
          <a:p>
            <a:r>
              <a:rPr lang="en-US" sz="2200" b="1" dirty="0" err="1" smtClean="0">
                <a:solidFill>
                  <a:schemeClr val="bg1"/>
                </a:solidFill>
                <a:latin typeface="Myriad Pro" panose="020B0503030403020204" pitchFamily="34" charset="0"/>
              </a:rPr>
              <a:t>Tratament</a:t>
            </a:r>
            <a:endParaRPr lang="ru-RU" sz="2200" b="1" dirty="0">
              <a:solidFill>
                <a:schemeClr val="bg1"/>
              </a:solidFill>
              <a:latin typeface="Myriad Pro" panose="020B0503030403020204" pitchFamily="34" charset="0"/>
            </a:endParaRPr>
          </a:p>
        </p:txBody>
      </p:sp>
      <p:pic>
        <p:nvPicPr>
          <p:cNvPr id="60" name="Рисунок 59"/>
          <p:cNvPicPr>
            <a:picLocks noChangeAspect="1"/>
          </p:cNvPicPr>
          <p:nvPr/>
        </p:nvPicPr>
        <p:blipFill>
          <a:blip r:embed="rId2"/>
          <a:stretch>
            <a:fillRect/>
          </a:stretch>
        </p:blipFill>
        <p:spPr>
          <a:xfrm>
            <a:off x="7265813" y="24292800"/>
            <a:ext cx="6508493" cy="2639432"/>
          </a:xfrm>
          <a:prstGeom prst="rect">
            <a:avLst/>
          </a:prstGeom>
        </p:spPr>
      </p:pic>
      <p:pic>
        <p:nvPicPr>
          <p:cNvPr id="61" name="Рисунок 60"/>
          <p:cNvPicPr>
            <a:picLocks noChangeAspect="1"/>
          </p:cNvPicPr>
          <p:nvPr/>
        </p:nvPicPr>
        <p:blipFill>
          <a:blip r:embed="rId3"/>
          <a:stretch>
            <a:fillRect/>
          </a:stretch>
        </p:blipFill>
        <p:spPr>
          <a:xfrm>
            <a:off x="7265813" y="23676004"/>
            <a:ext cx="6489751" cy="1058200"/>
          </a:xfrm>
          <a:prstGeom prst="rect">
            <a:avLst/>
          </a:prstGeom>
        </p:spPr>
      </p:pic>
      <p:sp>
        <p:nvSpPr>
          <p:cNvPr id="62" name="Прямоугольник 61"/>
          <p:cNvSpPr/>
          <p:nvPr/>
        </p:nvSpPr>
        <p:spPr>
          <a:xfrm>
            <a:off x="7458786" y="25020975"/>
            <a:ext cx="5998094" cy="1446550"/>
          </a:xfrm>
          <a:prstGeom prst="rect">
            <a:avLst/>
          </a:prstGeom>
        </p:spPr>
        <p:txBody>
          <a:bodyPr wrap="square">
            <a:spAutoFit/>
          </a:bodyPr>
          <a:lstStyle/>
          <a:p>
            <a:r>
              <a:rPr lang="vi-VN" sz="2200" dirty="0">
                <a:latin typeface="Myriad Pro" panose="020B0503030403020204" pitchFamily="34" charset="0"/>
              </a:rPr>
              <a:t>Mai multe informații detaliate pot fi descărcate din Manualul privind </a:t>
            </a:r>
            <a:r>
              <a:rPr lang="vi-VN" sz="2200" dirty="0" smtClean="0">
                <a:latin typeface="Myriad Pro" panose="020B0503030403020204" pitchFamily="34" charset="0"/>
              </a:rPr>
              <a:t>Dermat</a:t>
            </a:r>
            <a:r>
              <a:rPr lang="en-US" sz="2200" dirty="0" smtClean="0">
                <a:latin typeface="Myriad Pro" panose="020B0503030403020204" pitchFamily="34" charset="0"/>
              </a:rPr>
              <a:t>oza</a:t>
            </a:r>
            <a:r>
              <a:rPr lang="vi-VN" sz="2200" dirty="0" smtClean="0">
                <a:latin typeface="Myriad Pro" panose="020B0503030403020204" pitchFamily="34" charset="0"/>
              </a:rPr>
              <a:t> </a:t>
            </a:r>
            <a:r>
              <a:rPr lang="vi-VN" sz="2200" dirty="0">
                <a:latin typeface="Myriad Pro" panose="020B0503030403020204" pitchFamily="34" charset="0"/>
              </a:rPr>
              <a:t>nodulară contagioasă pentru medici veterinari de aici </a:t>
            </a:r>
            <a:r>
              <a:rPr lang="vi-VN" sz="2200" dirty="0" smtClean="0">
                <a:latin typeface="Myriad Pro" panose="020B0503030403020204" pitchFamily="34" charset="0"/>
                <a:hlinkClick r:id="rId12"/>
              </a:rPr>
              <a:t>http://www.fao.org/3/i7330ro/I7330RO.pdf</a:t>
            </a:r>
            <a:endParaRPr lang="vi-VN" sz="2200" dirty="0">
              <a:latin typeface="Myriad Pro" panose="020B0503030403020204" pitchFamily="34" charset="0"/>
            </a:endParaRPr>
          </a:p>
        </p:txBody>
      </p:sp>
      <p:sp>
        <p:nvSpPr>
          <p:cNvPr id="63" name="Прямоугольник 62"/>
          <p:cNvSpPr/>
          <p:nvPr/>
        </p:nvSpPr>
        <p:spPr>
          <a:xfrm>
            <a:off x="7563978" y="23929838"/>
            <a:ext cx="5764797" cy="430887"/>
          </a:xfrm>
          <a:prstGeom prst="rect">
            <a:avLst/>
          </a:prstGeom>
        </p:spPr>
        <p:txBody>
          <a:bodyPr wrap="square">
            <a:spAutoFit/>
          </a:bodyPr>
          <a:lstStyle/>
          <a:p>
            <a:r>
              <a:rPr lang="en-US" sz="2200" b="1" dirty="0" smtClean="0">
                <a:solidFill>
                  <a:schemeClr val="bg1"/>
                </a:solidFill>
                <a:latin typeface="Myriad Pro" panose="020B0503030403020204" pitchFamily="34" charset="0"/>
              </a:rPr>
              <a:t>Informație suplimentară</a:t>
            </a:r>
            <a:endParaRPr lang="en-US" sz="2200" b="1" dirty="0">
              <a:solidFill>
                <a:schemeClr val="bg1"/>
              </a:solidFill>
              <a:latin typeface="Myriad Pro" panose="020B0503030403020204" pitchFamily="34" charset="0"/>
            </a:endParaRPr>
          </a:p>
        </p:txBody>
      </p:sp>
      <p:sp>
        <p:nvSpPr>
          <p:cNvPr id="6" name="Прямоугольник 5"/>
          <p:cNvSpPr/>
          <p:nvPr/>
        </p:nvSpPr>
        <p:spPr>
          <a:xfrm>
            <a:off x="7491936" y="22758248"/>
            <a:ext cx="5012398" cy="426527"/>
          </a:xfrm>
          <a:prstGeom prst="rect">
            <a:avLst/>
          </a:prstGeom>
        </p:spPr>
        <p:txBody>
          <a:bodyPr wrap="none">
            <a:spAutoFit/>
          </a:bodyPr>
          <a:lstStyle/>
          <a:p>
            <a:pPr>
              <a:lnSpc>
                <a:spcPts val="2800"/>
              </a:lnSpc>
            </a:pPr>
            <a:r>
              <a:rPr lang="vi-VN" sz="2200" dirty="0">
                <a:latin typeface="Myriad Pro" panose="020B0503030403020204" pitchFamily="34" charset="0"/>
              </a:rPr>
              <a:t>Nu există tratament eficient pentru DNC </a:t>
            </a:r>
          </a:p>
        </p:txBody>
      </p:sp>
      <p:pic>
        <p:nvPicPr>
          <p:cNvPr id="64" name="Рисунок 63"/>
          <p:cNvPicPr>
            <a:picLocks noChangeAspect="1"/>
          </p:cNvPicPr>
          <p:nvPr/>
        </p:nvPicPr>
        <p:blipFill rotWithShape="1">
          <a:blip r:embed="rId13" cstate="print">
            <a:extLst>
              <a:ext uri="{28A0092B-C50C-407E-A947-70E740481C1C}">
                <a14:useLocalDpi xmlns:a14="http://schemas.microsoft.com/office/drawing/2010/main" val="0"/>
              </a:ext>
            </a:extLst>
          </a:blip>
          <a:srcRect l="27068" t="13847" r="1953" b="2193"/>
          <a:stretch>
            <a:fillRect/>
          </a:stretch>
        </p:blipFill>
        <p:spPr>
          <a:xfrm>
            <a:off x="306001" y="19727395"/>
            <a:ext cx="6477000" cy="57461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5" name="Прямоугольник 64"/>
          <p:cNvSpPr/>
          <p:nvPr/>
        </p:nvSpPr>
        <p:spPr>
          <a:xfrm>
            <a:off x="833552" y="19925273"/>
            <a:ext cx="5421897" cy="338554"/>
          </a:xfrm>
          <a:prstGeom prst="rect">
            <a:avLst/>
          </a:prstGeom>
        </p:spPr>
        <p:txBody>
          <a:bodyPr wrap="square">
            <a:spAutoFit/>
          </a:bodyPr>
          <a:lstStyle/>
          <a:p>
            <a:pPr algn="r"/>
            <a:r>
              <a:rPr lang="en-US" sz="1600" dirty="0">
                <a:solidFill>
                  <a:schemeClr val="bg1"/>
                </a:solidFill>
                <a:latin typeface="Myriad Pro" panose="020B0503030403020204" pitchFamily="34" charset="0"/>
              </a:rPr>
              <a:t>©BFSA/TSVIATKO ALEXANDROV</a:t>
            </a:r>
            <a:endParaRPr lang="ru-RU" sz="1600" b="1" dirty="0">
              <a:solidFill>
                <a:schemeClr val="bg1"/>
              </a:solidFill>
              <a:latin typeface="Myriad Pro" panose="020B0503030403020204" pitchFamily="34" charset="0"/>
            </a:endParaRPr>
          </a:p>
        </p:txBody>
      </p:sp>
      <p:sp>
        <p:nvSpPr>
          <p:cNvPr id="69" name="Прямоугольник 68"/>
          <p:cNvSpPr/>
          <p:nvPr/>
        </p:nvSpPr>
        <p:spPr>
          <a:xfrm>
            <a:off x="14844079" y="22032941"/>
            <a:ext cx="5421897" cy="584775"/>
          </a:xfrm>
          <a:prstGeom prst="rect">
            <a:avLst/>
          </a:prstGeom>
        </p:spPr>
        <p:txBody>
          <a:bodyPr wrap="square">
            <a:spAutoFit/>
          </a:bodyPr>
          <a:lstStyle/>
          <a:p>
            <a:pPr algn="r"/>
            <a:r>
              <a:rPr lang="en-US" sz="1600" dirty="0">
                <a:solidFill>
                  <a:schemeClr val="bg1"/>
                </a:solidFill>
                <a:latin typeface="Myriad Pro" panose="020B0503030403020204" pitchFamily="34" charset="0"/>
              </a:rPr>
              <a:t>A-C-D ©BFSA/TSVIATKO ALEXANDROV</a:t>
            </a:r>
            <a:r>
              <a:rPr lang="en-US" sz="1600" dirty="0" smtClean="0">
                <a:solidFill>
                  <a:schemeClr val="bg1"/>
                </a:solidFill>
                <a:latin typeface="Myriad Pro" panose="020B0503030403020204" pitchFamily="34" charset="0"/>
              </a:rPr>
              <a:t>,</a:t>
            </a:r>
            <a:br>
              <a:rPr lang="uk-UA" sz="1600" dirty="0" smtClean="0">
                <a:solidFill>
                  <a:schemeClr val="bg1"/>
                </a:solidFill>
                <a:latin typeface="Myriad Pro" panose="020B0503030403020204" pitchFamily="34" charset="0"/>
              </a:rPr>
            </a:br>
            <a:r>
              <a:rPr lang="en-US" sz="1600" dirty="0" smtClean="0">
                <a:solidFill>
                  <a:schemeClr val="bg1"/>
                </a:solidFill>
                <a:latin typeface="Myriad Pro" panose="020B0503030403020204" pitchFamily="34" charset="0"/>
              </a:rPr>
              <a:t>B </a:t>
            </a:r>
            <a:r>
              <a:rPr lang="en-US" sz="1600" dirty="0">
                <a:solidFill>
                  <a:schemeClr val="bg1"/>
                </a:solidFill>
                <a:latin typeface="Myriad Pro" panose="020B0503030403020204" pitchFamily="34" charset="0"/>
              </a:rPr>
              <a:t>©EEVA TUPPURAINEN</a:t>
            </a:r>
            <a:endParaRPr lang="ru-RU" sz="1600" b="1" dirty="0">
              <a:solidFill>
                <a:schemeClr val="bg1"/>
              </a:solidFill>
              <a:latin typeface="Myriad Pro" panose="020B0503030403020204" pitchFamily="34" charset="0"/>
            </a:endParaRPr>
          </a:p>
        </p:txBody>
      </p:sp>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15511" y="8037492"/>
            <a:ext cx="6316907" cy="343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Изображение 1"/>
          <p:cNvPicPr>
            <a:picLocks noChangeAspect="1"/>
          </p:cNvPicPr>
          <p:nvPr/>
        </p:nvPicPr>
        <p:blipFill>
          <a:blip r:embed="rId15"/>
          <a:stretch>
            <a:fillRect/>
          </a:stretch>
        </p:blipFill>
        <p:spPr>
          <a:xfrm>
            <a:off x="11360150" y="27510740"/>
            <a:ext cx="2325370" cy="22447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4114</Words>
  <Application>WPS Presentation</Application>
  <PresentationFormat>Custom</PresentationFormat>
  <Paragraphs>87</Paragraphs>
  <Slides>1</Slides>
  <Notes>1</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Тема Office</vt:lpstr>
      <vt:lpstr>PowerPoint 演示文稿</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Віталій Бацевич</dc:creator>
  <cp:lastModifiedBy>Silvia</cp:lastModifiedBy>
  <cp:revision>37</cp:revision>
  <dcterms:created xsi:type="dcterms:W3CDTF">2018-12-25T08:36:00Z</dcterms:created>
  <dcterms:modified xsi:type="dcterms:W3CDTF">2019-02-15T12:26:48Z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1049-10.1.0.5644</vt:lpwstr>
  </property>
</Properties>
</file>