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10693400" cy="7561263"/>
  <p:notesSz cx="6858000" cy="9144000"/>
  <p:defaultTextStyle>
    <a:defPPr>
      <a:defRPr lang="en-US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468"/>
    <a:srgbClr val="1E0468"/>
    <a:srgbClr val="80C535"/>
    <a:srgbClr val="66FF33"/>
    <a:srgbClr val="003366"/>
    <a:srgbClr val="21045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714" autoAdjust="0"/>
  </p:normalViewPr>
  <p:slideViewPr>
    <p:cSldViewPr>
      <p:cViewPr varScale="1">
        <p:scale>
          <a:sx n="106" d="100"/>
          <a:sy n="106" d="100"/>
        </p:scale>
        <p:origin x="1254" y="10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2648C-F519-4B60-97BB-6AE3D19578BE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0A93E-8348-45F6-ABB8-8A528A28C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3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0A93E-8348-45F6-ABB8-8A528A28CB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0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028D91C4-B3AC-4F25-AC42-E6E2E4A46996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EC98BA13-C85E-4BAA-A9DA-4C0BB1870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0EEC0E28-A858-4C3A-9E84-3912AE08EEA6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EB70070D-7D60-4EF2-AB84-45A63FED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rmers 1.emf"/>
          <p:cNvPicPr>
            <a:picLocks noChangeAspect="1"/>
          </p:cNvPicPr>
          <p:nvPr userDrawn="1"/>
        </p:nvPicPr>
        <p:blipFill>
          <a:blip r:embed="rId3"/>
          <a:srcRect b="1816"/>
          <a:stretch>
            <a:fillRect/>
          </a:stretch>
        </p:blipFill>
        <p:spPr>
          <a:xfrm>
            <a:off x="0" y="0"/>
            <a:ext cx="10692000" cy="7558389"/>
          </a:xfrm>
          <a:prstGeom prst="rect">
            <a:avLst/>
          </a:prstGeom>
        </p:spPr>
      </p:pic>
      <p:pic>
        <p:nvPicPr>
          <p:cNvPr id="4" name="Picture 3" descr="krava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03824" y="4352134"/>
            <a:ext cx="5320018" cy="3214711"/>
          </a:xfrm>
          <a:prstGeom prst="rect">
            <a:avLst/>
          </a:prstGeom>
        </p:spPr>
      </p:pic>
      <p:pic>
        <p:nvPicPr>
          <p:cNvPr id="6" name="Picture 5" descr="FAO_logo_Blue_3lines_en_01-e1506530885177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295512" y="180231"/>
            <a:ext cx="1136642" cy="5377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rmers 2.emf"/>
          <p:cNvPicPr>
            <a:picLocks/>
          </p:cNvPicPr>
          <p:nvPr userDrawn="1"/>
        </p:nvPicPr>
        <p:blipFill>
          <a:blip r:embed="rId3"/>
          <a:srcRect r="-13"/>
          <a:stretch>
            <a:fillRect/>
          </a:stretch>
        </p:blipFill>
        <p:spPr>
          <a:xfrm>
            <a:off x="0" y="0"/>
            <a:ext cx="10693400" cy="756000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8508" y="5076775"/>
            <a:ext cx="3456384" cy="18722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i7330sr/I7330SR.pdf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hyperlink" Target="http://www.vet.gov.ba/" TargetMode="External"/><Relationship Id="rId4" Type="http://schemas.openxmlformats.org/officeDocument/2006/relationships/hyperlink" Target="mailto:info@vet.gov.b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602" y="2280433"/>
            <a:ext cx="3071834" cy="4974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>
                <a:solidFill>
                  <a:srgbClr val="250468"/>
                </a:solidFill>
              </a:rPr>
              <a:t>Kako možete zaštiti svoju farmu</a:t>
            </a:r>
            <a:r>
              <a:rPr lang="hr-HR" sz="1000" b="1" dirty="0" smtClean="0">
                <a:solidFill>
                  <a:srgbClr val="250468"/>
                </a:solidFill>
              </a:rPr>
              <a:t>?</a:t>
            </a:r>
            <a:endParaRPr lang="en-US" sz="1000" b="1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r>
              <a:rPr lang="hr-HR" sz="900" dirty="0">
                <a:solidFill>
                  <a:srgbClr val="250468"/>
                </a:solidFill>
              </a:rPr>
              <a:t>Putem vakcinacije – djelotvorne vakcine pružaju potpunu zaštitu u roku od tri sedmice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52000" defTabSz="360000">
              <a:lnSpc>
                <a:spcPct val="114000"/>
              </a:lnSpc>
              <a:tabLst>
                <a:tab pos="108000" algn="l"/>
              </a:tabLst>
            </a:pPr>
            <a:endParaRPr lang="en-US" sz="900" dirty="0" smtClean="0">
              <a:solidFill>
                <a:srgbClr val="250468"/>
              </a:solidFill>
            </a:endParaRPr>
          </a:p>
          <a:p>
            <a:pPr marL="252000" indent="-180975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 smtClean="0">
                <a:solidFill>
                  <a:srgbClr val="250468"/>
                </a:solidFill>
              </a:rPr>
              <a:t>Stoku </a:t>
            </a:r>
            <a:r>
              <a:rPr lang="hr-HR" sz="900" dirty="0">
                <a:solidFill>
                  <a:srgbClr val="250468"/>
                </a:solidFill>
              </a:rPr>
              <a:t>je potrebno vakcinisati prije nego što je stado </a:t>
            </a:r>
            <a:r>
              <a:rPr lang="hr-HR" sz="900" dirty="0" smtClean="0">
                <a:solidFill>
                  <a:srgbClr val="250468"/>
                </a:solidFill>
              </a:rPr>
              <a:t>zaraženo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52000" indent="-179388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Moguće su manje reakcije na vakcinu </a:t>
            </a:r>
            <a:r>
              <a:rPr lang="en-US" sz="900" dirty="0" smtClean="0">
                <a:solidFill>
                  <a:srgbClr val="250468"/>
                </a:solidFill>
              </a:rPr>
              <a:t>:</a:t>
            </a:r>
          </a:p>
          <a:p>
            <a:pPr marL="449263" indent="-182563" defTabSz="360000">
              <a:lnSpc>
                <a:spcPct val="114000"/>
              </a:lnSpc>
              <a:spcAft>
                <a:spcPts val="300"/>
              </a:spcAft>
              <a:buFont typeface="Calibri" pitchFamily="34" charset="0"/>
              <a:buChar char="◦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Oticanje na mjestu vakcinacije, koje nije opasno i nestaje u roku od jedne ili dvije sedmice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449263" indent="-182563" defTabSz="360000">
              <a:lnSpc>
                <a:spcPct val="114000"/>
              </a:lnSpc>
              <a:spcAft>
                <a:spcPts val="300"/>
              </a:spcAft>
              <a:buFont typeface="Calibri" pitchFamily="34" charset="0"/>
              <a:buChar char="◦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Kratkrotrajno povećanje tjelesne temperature koje prati blago smanjenje mliječnosti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449263" indent="-182563" defTabSz="360000">
              <a:lnSpc>
                <a:spcPct val="114000"/>
              </a:lnSpc>
              <a:spcAft>
                <a:spcPts val="300"/>
              </a:spcAft>
              <a:buFont typeface="Calibri" pitchFamily="34" charset="0"/>
              <a:buChar char="◦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Neke vakcine rijetko prouzrokuju manje izrasline po tijelu ili na vimenu koje ubrzo nestaju</a:t>
            </a:r>
            <a:r>
              <a:rPr lang="en-US" sz="900" dirty="0" smtClean="0">
                <a:solidFill>
                  <a:srgbClr val="250468"/>
                </a:solidFill>
              </a:rPr>
              <a:t>.   </a:t>
            </a:r>
          </a:p>
          <a:p>
            <a:pPr marL="252000" indent="-179388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Stoku otkupljujte samo iz provjerenih izvora. Nove životinje je potrebno pregledati prije njihovog kretanja i odmah po dolasku i trebaju se držati u karantini (odvojene od ostatka stada) 28 dana. Po izbijanju bolesti u području u kojem je vaše gazdinstvo, izbjegavajte uvođenje novih grla u stado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52000" indent="-179388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Redovna koristite kvalitetna sredstva za odvraćanje insekata umakanjem, prskanjem ili koristite spot-on proizvode za nakapavanje na kožu životinja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52000" indent="-179388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Vodite računa da na farmi nema mjesta na kojima se insekti skupljaju, kao što su stajaća vode i balega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52000" indent="-179388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Razlog dolaska trećih lica na farmu treba biti organičen na pružanje osnovnih usluga. Sva vozila, oprema i čizme posjetilaca trebaju biti očišćeni prije ulaska na farmu ili je na obuću potrebno staviti jednokratne navlake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  <a:endParaRPr lang="en-US" sz="900" dirty="0">
              <a:solidFill>
                <a:srgbClr val="25046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6502" y="531023"/>
            <a:ext cx="3143272" cy="226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r-HR" sz="900" dirty="0">
                <a:solidFill>
                  <a:srgbClr val="250468"/>
                </a:solidFill>
              </a:rPr>
              <a:t>Za dodatne informacije o aspektima spomenutim u daljem tekstu vidi </a:t>
            </a:r>
            <a:r>
              <a:rPr lang="hr-HR" sz="900" dirty="0">
                <a:solidFill>
                  <a:srgbClr val="250468"/>
                </a:solidFill>
                <a:hlinkClick r:id="rId3"/>
              </a:rPr>
              <a:t>http://</a:t>
            </a:r>
            <a:r>
              <a:rPr lang="hr-HR" sz="900" dirty="0">
                <a:solidFill>
                  <a:srgbClr val="250468"/>
                </a:solidFill>
                <a:hlinkClick r:id="rId3"/>
              </a:rPr>
              <a:t>www.fao.org/3/i7330sr/I7330SR.pdf</a:t>
            </a:r>
            <a:endParaRPr lang="en-US" sz="900" dirty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endParaRPr lang="en-US" sz="900" dirty="0">
              <a:solidFill>
                <a:srgbClr val="250468"/>
              </a:solidFill>
            </a:endParaRPr>
          </a:p>
          <a:p>
            <a:r>
              <a:rPr lang="en-US" sz="900" dirty="0" err="1">
                <a:solidFill>
                  <a:srgbClr val="250468"/>
                </a:solidFill>
              </a:rPr>
              <a:t>Ministarstvo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vanjske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trgovine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i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ekonomskih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odnosa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Bosne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i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Hercegovine</a:t>
            </a:r>
            <a:r>
              <a:rPr lang="en-US" sz="900" dirty="0">
                <a:solidFill>
                  <a:srgbClr val="250468"/>
                </a:solidFill>
              </a:rPr>
              <a:t/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 err="1">
                <a:solidFill>
                  <a:srgbClr val="250468"/>
                </a:solidFill>
              </a:rPr>
              <a:t>Kancelarija</a:t>
            </a:r>
            <a:r>
              <a:rPr lang="en-US" sz="900" dirty="0">
                <a:solidFill>
                  <a:srgbClr val="250468"/>
                </a:solidFill>
              </a:rPr>
              <a:t> za </a:t>
            </a:r>
            <a:r>
              <a:rPr lang="en-US" sz="900" dirty="0" err="1">
                <a:solidFill>
                  <a:srgbClr val="250468"/>
                </a:solidFill>
              </a:rPr>
              <a:t>veterinarstvo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BiH</a:t>
            </a:r>
            <a:r>
              <a:rPr lang="en-US" sz="900" dirty="0">
                <a:solidFill>
                  <a:srgbClr val="250468"/>
                </a:solidFill>
              </a:rPr>
              <a:t/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 err="1">
                <a:solidFill>
                  <a:srgbClr val="250468"/>
                </a:solidFill>
              </a:rPr>
              <a:t>Maršala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Tita</a:t>
            </a:r>
            <a:r>
              <a:rPr lang="en-US" sz="900" dirty="0">
                <a:solidFill>
                  <a:srgbClr val="250468"/>
                </a:solidFill>
              </a:rPr>
              <a:t> 9a/II</a:t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>
                <a:solidFill>
                  <a:srgbClr val="250468"/>
                </a:solidFill>
              </a:rPr>
              <a:t>71000 Sarajevo</a:t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>
                <a:solidFill>
                  <a:srgbClr val="250468"/>
                </a:solidFill>
              </a:rPr>
              <a:t>Tel: +387 33 565 700</a:t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>
                <a:solidFill>
                  <a:srgbClr val="250468"/>
                </a:solidFill>
              </a:rPr>
              <a:t>Fax: +387 33 565 725</a:t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>
                <a:solidFill>
                  <a:srgbClr val="250468"/>
                </a:solidFill>
                <a:hlinkClick r:id="rId4"/>
              </a:rPr>
              <a:t>info@vet.gov.ba</a:t>
            </a:r>
            <a:r>
              <a:rPr lang="en-US" sz="900" dirty="0">
                <a:solidFill>
                  <a:srgbClr val="250468"/>
                </a:solidFill>
              </a:rPr>
              <a:t/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>
                <a:solidFill>
                  <a:srgbClr val="250468"/>
                </a:solidFill>
              </a:rPr>
              <a:t>Web: </a:t>
            </a:r>
            <a:r>
              <a:rPr lang="en-US" sz="900" dirty="0">
                <a:solidFill>
                  <a:srgbClr val="250468"/>
                </a:solidFill>
                <a:hlinkClick r:id="rId5" tooltip="www.vet.gov.ba"/>
              </a:rPr>
              <a:t>www.vet.gov.ba</a:t>
            </a:r>
            <a:r>
              <a:rPr lang="en-US" sz="900" dirty="0">
                <a:solidFill>
                  <a:srgbClr val="250468"/>
                </a:solidFill>
              </a:rPr>
              <a:t/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 err="1">
                <a:solidFill>
                  <a:srgbClr val="250468"/>
                </a:solidFill>
              </a:rPr>
              <a:t>Radno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vrijeme</a:t>
            </a:r>
            <a:r>
              <a:rPr lang="en-US" sz="900" dirty="0">
                <a:solidFill>
                  <a:srgbClr val="250468"/>
                </a:solidFill>
              </a:rPr>
              <a:t>: 09:00-17:00</a:t>
            </a:r>
          </a:p>
          <a:p>
            <a:pPr>
              <a:lnSpc>
                <a:spcPct val="114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endParaRPr lang="en-US" sz="900" dirty="0" smtClean="0">
              <a:solidFill>
                <a:srgbClr val="25046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61476" y="6495275"/>
            <a:ext cx="127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80C535"/>
                </a:solidFill>
              </a:rPr>
              <a:t>ZA STO</a:t>
            </a:r>
            <a:r>
              <a:rPr lang="hr-HR" sz="1800" b="1" dirty="0">
                <a:solidFill>
                  <a:srgbClr val="80C535"/>
                </a:solidFill>
              </a:rPr>
              <a:t>Č</a:t>
            </a:r>
            <a:r>
              <a:rPr lang="en-US" sz="1800" b="1" dirty="0">
                <a:solidFill>
                  <a:srgbClr val="80C535"/>
                </a:solidFill>
              </a:rPr>
              <a:t>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8268" y="1908423"/>
            <a:ext cx="20882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600" dirty="0">
                <a:solidFill>
                  <a:schemeClr val="bg1"/>
                </a:solidFill>
              </a:rPr>
              <a:t>Ulkusna lezija na sisi </a:t>
            </a:r>
            <a:r>
              <a:rPr lang="en-US" sz="600" dirty="0" smtClean="0">
                <a:solidFill>
                  <a:schemeClr val="bg1"/>
                </a:solidFill>
              </a:rPr>
              <a:t>© BFSA/</a:t>
            </a:r>
            <a:r>
              <a:rPr lang="en-US" sz="600" dirty="0" err="1" smtClean="0">
                <a:solidFill>
                  <a:schemeClr val="bg1"/>
                </a:solidFill>
              </a:rPr>
              <a:t>Tsviatko</a:t>
            </a:r>
            <a:r>
              <a:rPr lang="en-US" sz="600" dirty="0" smtClean="0">
                <a:solidFill>
                  <a:schemeClr val="bg1"/>
                </a:solidFill>
              </a:rPr>
              <a:t> </a:t>
            </a:r>
            <a:r>
              <a:rPr lang="en-US" sz="600" dirty="0" err="1" smtClean="0">
                <a:solidFill>
                  <a:schemeClr val="bg1"/>
                </a:solidFill>
              </a:rPr>
              <a:t>Alexandrov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5526" y="1494615"/>
            <a:ext cx="3000396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7500"/>
              </a:lnSpc>
            </a:pPr>
            <a:r>
              <a:rPr lang="hr-HR" sz="6900" b="1" dirty="0" smtClean="0">
                <a:solidFill>
                  <a:srgbClr val="FF0000"/>
                </a:solidFill>
              </a:rPr>
              <a:t>Bolest</a:t>
            </a:r>
            <a:r>
              <a:rPr lang="en-US" sz="6900" b="1" dirty="0" smtClean="0">
                <a:solidFill>
                  <a:srgbClr val="FF0000"/>
                </a:solidFill>
              </a:rPr>
              <a:t> </a:t>
            </a:r>
            <a:r>
              <a:rPr lang="hr-HR" sz="6900" b="1" dirty="0">
                <a:solidFill>
                  <a:srgbClr val="FF0000"/>
                </a:solidFill>
              </a:rPr>
              <a:t>kvrgave </a:t>
            </a:r>
            <a:r>
              <a:rPr lang="hr-HR" sz="6900" b="1" dirty="0" smtClean="0">
                <a:solidFill>
                  <a:srgbClr val="FF0000"/>
                </a:solidFill>
              </a:rPr>
              <a:t>kože</a:t>
            </a:r>
            <a:endParaRPr lang="en-US" sz="6900" b="1" dirty="0" smtClean="0">
              <a:solidFill>
                <a:srgbClr val="FF0000"/>
              </a:solidFill>
            </a:endParaRPr>
          </a:p>
          <a:p>
            <a:pPr>
              <a:lnSpc>
                <a:spcPts val="7500"/>
              </a:lnSpc>
            </a:pPr>
            <a:endParaRPr lang="en-US" sz="6600" b="1" dirty="0" smtClean="0">
              <a:solidFill>
                <a:schemeClr val="bg1"/>
              </a:solidFill>
            </a:endParaRPr>
          </a:p>
          <a:p>
            <a:pPr>
              <a:lnSpc>
                <a:spcPts val="7500"/>
              </a:lnSpc>
            </a:pPr>
            <a:r>
              <a:rPr lang="en-US" sz="6600" b="1" dirty="0" smtClean="0">
                <a:solidFill>
                  <a:schemeClr val="bg1"/>
                </a:solidFill>
              </a:rPr>
              <a:t>LSD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ministry_of_agriculture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98843" y="163408"/>
            <a:ext cx="785818" cy="554460"/>
          </a:xfrm>
          <a:prstGeom prst="rect">
            <a:avLst/>
          </a:prstGeom>
        </p:spPr>
      </p:pic>
      <p:pic>
        <p:nvPicPr>
          <p:cNvPr id="1026" name="Picture 2" descr="Flag of Bosnia and Herzegovin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184" y="235395"/>
            <a:ext cx="820972" cy="4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602" y="423045"/>
            <a:ext cx="3000396" cy="213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solidFill>
                  <a:srgbClr val="250468"/>
                </a:solidFill>
              </a:rPr>
              <a:t>Bolest </a:t>
            </a:r>
            <a:r>
              <a:rPr lang="hr-HR" sz="1000" b="1" dirty="0">
                <a:solidFill>
                  <a:srgbClr val="250468"/>
                </a:solidFill>
              </a:rPr>
              <a:t>kvrgave </a:t>
            </a:r>
            <a:r>
              <a:rPr lang="hr-HR" sz="1000" b="1" dirty="0" smtClean="0">
                <a:solidFill>
                  <a:srgbClr val="250468"/>
                </a:solidFill>
              </a:rPr>
              <a:t>kože</a:t>
            </a:r>
            <a:r>
              <a:rPr lang="en-US" sz="1000" b="1" dirty="0" smtClean="0">
                <a:solidFill>
                  <a:srgbClr val="250468"/>
                </a:solidFill>
              </a:rPr>
              <a:t> </a:t>
            </a:r>
            <a:r>
              <a:rPr lang="en-US" sz="1000" b="1" dirty="0">
                <a:solidFill>
                  <a:srgbClr val="250468"/>
                </a:solidFill>
              </a:rPr>
              <a:t>(LSD</a:t>
            </a:r>
            <a:r>
              <a:rPr lang="en-US" sz="1000" b="1" dirty="0" smtClean="0">
                <a:solidFill>
                  <a:srgbClr val="250468"/>
                </a:solidFill>
              </a:rPr>
              <a:t>)</a:t>
            </a:r>
          </a:p>
          <a:p>
            <a:pPr>
              <a:lnSpc>
                <a:spcPct val="114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Među stokom pogađa jedino goveda i vodenog bivola.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Ne pogađa </a:t>
            </a:r>
            <a:r>
              <a:rPr lang="hr-HR" sz="900" dirty="0" smtClean="0">
                <a:solidFill>
                  <a:srgbClr val="250468"/>
                </a:solidFill>
              </a:rPr>
              <a:t>ljude.</a:t>
            </a:r>
            <a:endParaRPr lang="en-US" sz="900" dirty="0">
              <a:solidFill>
                <a:srgbClr val="250468"/>
              </a:solidFill>
            </a:endParaRP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Bolest izbija sezonski, u toku toplijih mjeseci kada su insekti najaktivniji i kada se javljaju u velikom broju.</a:t>
            </a:r>
            <a:endParaRPr lang="en-US" sz="900" dirty="0">
              <a:solidFill>
                <a:srgbClr val="250468"/>
              </a:solidFill>
            </a:endParaRP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Prouzrokuje velike gubitke u proizvodnji usljed naglog pada mliječnosti krava, problema vezanih za plodnost, pobačaja, oštećene kože, gubitka težine i ponekad smrti</a:t>
            </a:r>
            <a:r>
              <a:rPr lang="en-US" sz="900" dirty="0">
                <a:solidFill>
                  <a:srgbClr val="250468"/>
                </a:solidFill>
              </a:rPr>
              <a:t>.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Drugi gubici su prouzrokovani ograničenjem kretanja stoke i trgovine</a:t>
            </a:r>
            <a:r>
              <a:rPr lang="en-US" sz="900" dirty="0">
                <a:solidFill>
                  <a:srgbClr val="250468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602" y="5066515"/>
            <a:ext cx="3000396" cy="194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>
              <a:spcAft>
                <a:spcPts val="300"/>
              </a:spcAft>
            </a:pPr>
            <a:r>
              <a:rPr lang="hr-HR" sz="1000" b="1" dirty="0">
                <a:solidFill>
                  <a:srgbClr val="250468"/>
                </a:solidFill>
              </a:rPr>
              <a:t>Kako se životinje mogu zaraziti</a:t>
            </a:r>
            <a:r>
              <a:rPr lang="hr-HR" sz="1000" b="1" dirty="0" smtClean="0">
                <a:solidFill>
                  <a:srgbClr val="250468"/>
                </a:solidFill>
              </a:rPr>
              <a:t>?</a:t>
            </a:r>
            <a:endParaRPr lang="en-US" sz="1000" b="1" dirty="0" smtClean="0">
              <a:solidFill>
                <a:srgbClr val="250468"/>
              </a:solidFill>
            </a:endParaRPr>
          </a:p>
          <a:p>
            <a:pPr marL="250825" defTabSz="360000">
              <a:lnSpc>
                <a:spcPct val="114000"/>
              </a:lnSpc>
              <a:tabLst>
                <a:tab pos="72000" algn="l"/>
              </a:tabLst>
            </a:pPr>
            <a:endParaRPr lang="en-US" sz="900" dirty="0" smtClean="0">
              <a:solidFill>
                <a:srgbClr val="250468"/>
              </a:solidFill>
            </a:endParaRPr>
          </a:p>
          <a:p>
            <a:pPr marL="250825" indent="-15716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2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Uglavnom ujedom insekata, kao što su komarci ili stajske muhe i krpelji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50825" indent="-15716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2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Dovođenjem zaražene stoke iz ugroženih područja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50825" indent="-15716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2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Također i napajanjem vodom iz istih korita i hranjenjem svih grla na istom mjestu, kao i preko mlijeka, sjemena (prirodna oplodnja i umjetno osjemenjivanje), veterinarsko-medicinskog tretmana (upotreba iste igle u liječenju dvije ili više životinja) i putem direktnog kontakta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602" y="4780763"/>
            <a:ext cx="30003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600" dirty="0" smtClean="0">
                <a:solidFill>
                  <a:srgbClr val="250468"/>
                </a:solidFill>
              </a:rPr>
              <a:t>Teško </a:t>
            </a:r>
            <a:r>
              <a:rPr lang="hr-HR" sz="600" dirty="0">
                <a:solidFill>
                  <a:srgbClr val="250468"/>
                </a:solidFill>
              </a:rPr>
              <a:t>zaražene krave s velikim brojem lezija na koži </a:t>
            </a:r>
            <a:r>
              <a:rPr lang="en-US" sz="600" dirty="0" smtClean="0">
                <a:solidFill>
                  <a:srgbClr val="250468"/>
                </a:solidFill>
              </a:rPr>
              <a:t>© BFSA/</a:t>
            </a:r>
            <a:r>
              <a:rPr lang="en-US" sz="600" dirty="0" err="1" smtClean="0">
                <a:solidFill>
                  <a:srgbClr val="250468"/>
                </a:solidFill>
              </a:rPr>
              <a:t>Tsviatko</a:t>
            </a:r>
            <a:r>
              <a:rPr lang="en-US" sz="600" dirty="0" smtClean="0">
                <a:solidFill>
                  <a:srgbClr val="250468"/>
                </a:solidFill>
              </a:rPr>
              <a:t> </a:t>
            </a:r>
            <a:r>
              <a:rPr lang="en-US" sz="600" dirty="0" err="1" smtClean="0">
                <a:solidFill>
                  <a:srgbClr val="250468"/>
                </a:solidFill>
              </a:rPr>
              <a:t>Alexandrov</a:t>
            </a:r>
            <a:endParaRPr lang="en-US" sz="600" dirty="0">
              <a:solidFill>
                <a:srgbClr val="2504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6502" y="708797"/>
            <a:ext cx="3000396" cy="404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>
                <a:solidFill>
                  <a:srgbClr val="250468"/>
                </a:solidFill>
              </a:rPr>
              <a:t>Kako izgleda bolest kvrgave kože</a:t>
            </a:r>
            <a:r>
              <a:rPr lang="hr-HR" sz="1000" b="1" dirty="0" smtClean="0">
                <a:solidFill>
                  <a:srgbClr val="250468"/>
                </a:solidFill>
              </a:rPr>
              <a:t>?</a:t>
            </a:r>
            <a:endParaRPr lang="en-US" sz="1000" b="1" dirty="0" smtClean="0">
              <a:solidFill>
                <a:srgbClr val="250468"/>
              </a:solidFill>
            </a:endParaRPr>
          </a:p>
          <a:p>
            <a:pPr>
              <a:lnSpc>
                <a:spcPct val="113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r>
              <a:rPr lang="hr-HR" sz="900" dirty="0">
                <a:solidFill>
                  <a:srgbClr val="250468"/>
                </a:solidFill>
              </a:rPr>
              <a:t>Zaražene životinje imaju</a:t>
            </a:r>
            <a:r>
              <a:rPr lang="hr-HR" sz="900" dirty="0" smtClean="0">
                <a:solidFill>
                  <a:srgbClr val="250468"/>
                </a:solidFill>
              </a:rPr>
              <a:t>:</a:t>
            </a:r>
            <a:endParaRPr lang="en-US" sz="900" dirty="0" smtClean="0">
              <a:solidFill>
                <a:srgbClr val="250468"/>
              </a:solidFill>
            </a:endParaRPr>
          </a:p>
          <a:p>
            <a:pPr>
              <a:lnSpc>
                <a:spcPct val="113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pPr marL="269875" lvl="0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Visoku tjelesnu temperaturu, gubitak apetita i smanjenu mliječnost</a:t>
            </a:r>
            <a:r>
              <a:rPr lang="en-GB" sz="900" dirty="0" smtClean="0">
                <a:solidFill>
                  <a:srgbClr val="250468"/>
                </a:solidFill>
              </a:rPr>
              <a:t>.</a:t>
            </a:r>
            <a:endParaRPr lang="en-US" sz="900" dirty="0" smtClean="0">
              <a:solidFill>
                <a:srgbClr val="250468"/>
              </a:solidFill>
            </a:endParaRP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Čvrste okrugle lezije na koži (izrasline/čvoriće) veličine 1-5 cm (obično se prvo uoče na glavi i vratu). Ne mogu se lako uočiti na životinjama s dugom grivom, osim ukoliko se koža ne opipa ili ukoliko nije navlažena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Broj izraslina varira od nekoliko (blaži slučajevi) do velikog broja izraslina po čitavom tijelu (teški slučajevi)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Izrasline mogu vremenom nestati, ali najčešće srednji dio lezija otpada (krasta) i na koži ostaju čirasta udubljenja koja privlače insekte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Čirevi na njušci, usnama i u ustima i nosu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Suzenje očiju, curenje iz nosa i prekomjerno slinjenje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Otečeni limfni čvorovi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defTabSz="360000">
              <a:tabLst>
                <a:tab pos="0" algn="l"/>
                <a:tab pos="71438" algn="l"/>
              </a:tabLst>
            </a:pPr>
            <a:endParaRPr lang="en-US" sz="900" dirty="0" smtClean="0">
              <a:solidFill>
                <a:srgbClr val="250468"/>
              </a:solidFill>
            </a:endParaRPr>
          </a:p>
          <a:p>
            <a:pPr defTabSz="360000">
              <a:tabLst>
                <a:tab pos="0" algn="l"/>
                <a:tab pos="71438" algn="l"/>
              </a:tabLst>
            </a:pPr>
            <a:endParaRPr lang="en-US" sz="900" dirty="0" smtClean="0">
              <a:solidFill>
                <a:srgbClr val="250468"/>
              </a:solidFill>
            </a:endParaRPr>
          </a:p>
          <a:p>
            <a:pPr defTabSz="360000">
              <a:tabLst>
                <a:tab pos="0" algn="l"/>
                <a:tab pos="71438" algn="l"/>
              </a:tabLst>
            </a:pPr>
            <a:r>
              <a:rPr lang="hr-HR" sz="900" dirty="0">
                <a:solidFill>
                  <a:srgbClr val="250468"/>
                </a:solidFill>
              </a:rPr>
              <a:t>Napomena: neke zaražene životinje ne pokazuju sve kliničke znakove bolesti</a:t>
            </a:r>
            <a:r>
              <a:rPr lang="hr-HR" sz="900" dirty="0" smtClean="0">
                <a:solidFill>
                  <a:srgbClr val="250468"/>
                </a:solidFill>
              </a:rPr>
              <a:t>!</a:t>
            </a:r>
            <a:endParaRPr lang="en-US" sz="900" dirty="0" smtClean="0">
              <a:solidFill>
                <a:srgbClr val="25046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1278" y="4566449"/>
            <a:ext cx="28575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600" dirty="0">
                <a:solidFill>
                  <a:schemeClr val="bg1"/>
                </a:solidFill>
              </a:rPr>
              <a:t>Kožne lezije s krastama, čirevima i </a:t>
            </a:r>
            <a:r>
              <a:rPr lang="hr-HR" sz="600" dirty="0" smtClean="0">
                <a:solidFill>
                  <a:schemeClr val="bg1"/>
                </a:solidFill>
              </a:rPr>
              <a:t>ožiljcima</a:t>
            </a:r>
            <a:r>
              <a:rPr lang="en-US" sz="600" dirty="0" smtClean="0">
                <a:solidFill>
                  <a:schemeClr val="bg1"/>
                </a:solidFill>
              </a:rPr>
              <a:t> © BFSA/</a:t>
            </a:r>
            <a:r>
              <a:rPr lang="en-US" sz="600" dirty="0" err="1" smtClean="0">
                <a:solidFill>
                  <a:schemeClr val="bg1"/>
                </a:solidFill>
              </a:rPr>
              <a:t>Tsviatko</a:t>
            </a:r>
            <a:r>
              <a:rPr lang="en-US" sz="600" dirty="0" smtClean="0">
                <a:solidFill>
                  <a:schemeClr val="bg1"/>
                </a:solidFill>
              </a:rPr>
              <a:t> </a:t>
            </a:r>
            <a:r>
              <a:rPr lang="en-US" sz="600" dirty="0" err="1" smtClean="0">
                <a:solidFill>
                  <a:schemeClr val="bg1"/>
                </a:solidFill>
              </a:rPr>
              <a:t>Alexandrov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9378" y="6914457"/>
            <a:ext cx="271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" dirty="0" smtClean="0">
                <a:solidFill>
                  <a:srgbClr val="250468"/>
                </a:solidFill>
              </a:rPr>
              <a:t>Shematski </a:t>
            </a:r>
            <a:r>
              <a:rPr lang="hr-HR" sz="600" dirty="0">
                <a:solidFill>
                  <a:srgbClr val="250468"/>
                </a:solidFill>
              </a:rPr>
              <a:t>prikaz širenja bolesti kvrgave kože </a:t>
            </a:r>
            <a:endParaRPr lang="en-US" sz="600" dirty="0">
              <a:solidFill>
                <a:srgbClr val="25046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6964" y="5066515"/>
            <a:ext cx="3000396" cy="177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hr-HR" sz="1000" b="1" dirty="0">
                <a:solidFill>
                  <a:srgbClr val="250468"/>
                </a:solidFill>
              </a:rPr>
              <a:t>Pratite svoju stoku i prijavite sumnjive </a:t>
            </a:r>
            <a:r>
              <a:rPr lang="hr-HR" sz="1000" b="1" dirty="0" smtClean="0">
                <a:solidFill>
                  <a:srgbClr val="250468"/>
                </a:solidFill>
              </a:rPr>
              <a:t>slučajeve</a:t>
            </a:r>
            <a:endParaRPr lang="en-US" sz="1000" b="1" dirty="0" smtClean="0">
              <a:solidFill>
                <a:srgbClr val="250468"/>
              </a:solidFill>
            </a:endParaRPr>
          </a:p>
          <a:p>
            <a:pPr marL="4763">
              <a:lnSpc>
                <a:spcPct val="114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pPr marL="250825" indent="-15716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2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Po izbijanju bolesti ili u rizičnim područjima stoku je potrebno svakodnevno pratiti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50825" indent="-15716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2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Ako imate i najmanju sumnju, odmah se obratite svom veterinaru ili veterinarskoj stanici </a:t>
            </a:r>
            <a:r>
              <a:rPr lang="en-US" sz="900">
                <a:solidFill>
                  <a:srgbClr val="250468"/>
                </a:solidFill>
              </a:rPr>
              <a:t>+387 33 565 700</a:t>
            </a:r>
            <a:r>
              <a:rPr lang="en-US" sz="9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hr-HR" sz="900" dirty="0" smtClean="0">
                <a:solidFill>
                  <a:srgbClr val="250468"/>
                </a:solidFill>
              </a:rPr>
              <a:t>koji </a:t>
            </a:r>
            <a:r>
              <a:rPr lang="hr-HR" sz="900" dirty="0">
                <a:solidFill>
                  <a:srgbClr val="250468"/>
                </a:solidFill>
              </a:rPr>
              <a:t>će preduzeti mjere radi sprečavanja daljeg širenja bolesti</a:t>
            </a:r>
            <a:r>
              <a:rPr lang="hr-HR" sz="900" dirty="0" smtClean="0">
                <a:solidFill>
                  <a:srgbClr val="250468"/>
                </a:solidFill>
              </a:rPr>
              <a:t>.</a:t>
            </a:r>
            <a:endParaRPr lang="en-US" sz="900" dirty="0" smtClean="0">
              <a:solidFill>
                <a:srgbClr val="250468"/>
              </a:solidFill>
            </a:endParaRPr>
          </a:p>
          <a:p>
            <a:pPr marL="250825" indent="-15716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2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Kada postoji sumnja na bolest kvrgave kože, odmah zaustavite kretanje životinja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46964" y="709200"/>
            <a:ext cx="3000396" cy="5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solidFill>
                  <a:srgbClr val="250468"/>
                </a:solidFill>
              </a:rPr>
              <a:t>Liječenje</a:t>
            </a:r>
            <a:endParaRPr lang="en-US" sz="900" b="1" dirty="0" smtClean="0">
              <a:solidFill>
                <a:srgbClr val="250468"/>
              </a:solidFill>
            </a:endParaRPr>
          </a:p>
          <a:p>
            <a:pPr>
              <a:lnSpc>
                <a:spcPct val="113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r>
              <a:rPr lang="hr-HR" sz="900" dirty="0">
                <a:solidFill>
                  <a:srgbClr val="250468"/>
                </a:solidFill>
              </a:rPr>
              <a:t>Nema djelotvornog liječenja bolesti kvrgave </a:t>
            </a:r>
            <a:r>
              <a:rPr lang="hr-HR" sz="900" dirty="0" smtClean="0">
                <a:solidFill>
                  <a:srgbClr val="250468"/>
                </a:solidFill>
              </a:rPr>
              <a:t>kože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642</Words>
  <Application>Microsoft Office PowerPoint</Application>
  <PresentationFormat>Custom</PresentationFormat>
  <Paragraphs>59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Office Theme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Koki</dc:creator>
  <cp:lastModifiedBy>BeltranAlcrudo, Daniel (REUT)</cp:lastModifiedBy>
  <cp:revision>68</cp:revision>
  <dcterms:created xsi:type="dcterms:W3CDTF">2018-09-18T19:19:30Z</dcterms:created>
  <dcterms:modified xsi:type="dcterms:W3CDTF">2018-10-25T08:55:20Z</dcterms:modified>
</cp:coreProperties>
</file>