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56" r:id="rId3"/>
    <p:sldId id="257" r:id="rId4"/>
  </p:sldIdLst>
  <p:sldSz cx="10693400" cy="75612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254" y="66"/>
      </p:cViewPr>
      <p:guideLst>
        <p:guide orient="horz" pos="2382"/>
        <p:guide pos="33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3266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 name="Google Shape;2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300" b="0" i="0" u="none" strike="noStrike" cap="none">
              <a:solidFill>
                <a:schemeClr val="dk1"/>
              </a:solidFill>
              <a:latin typeface="Calibri"/>
              <a:ea typeface="Calibri"/>
              <a:cs typeface="Calibri"/>
              <a:sym typeface="Calibri"/>
            </a:endParaRPr>
          </a:p>
        </p:txBody>
      </p:sp>
      <p:sp>
        <p:nvSpPr>
          <p:cNvPr id="28" name="Google Shape;2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a:solidFill>
                  <a:schemeClr val="dk1"/>
                </a:solidFill>
                <a:latin typeface="Calibri"/>
                <a:ea typeface="Calibri"/>
                <a:cs typeface="Calibri"/>
                <a:sym typeface="Calibri"/>
              </a:rPr>
              <a:t>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119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 name="Google Shape;40;p2: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0732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802005" y="2348894"/>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dt" idx="10"/>
          </p:nvPr>
        </p:nvSpPr>
        <p:spPr>
          <a:xfrm>
            <a:off x="534670" y="7008172"/>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653579" y="7008172"/>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7663603" y="7008172"/>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b="0" i="0" u="none" strike="noStrike" cap="none">
                <a:solidFill>
                  <a:schemeClr val="dk1"/>
                </a:solidFill>
                <a:latin typeface="Calibri"/>
                <a:ea typeface="Calibri"/>
                <a:cs typeface="Calibri"/>
                <a:sym typeface="Calibri"/>
              </a:defRPr>
            </a:lvl1pPr>
            <a:lvl2pPr marL="0" marR="0" lvl="1" indent="0" algn="l" rtl="0">
              <a:spcBef>
                <a:spcPts val="0"/>
              </a:spcBef>
              <a:buNone/>
              <a:defRPr sz="2000" b="0" i="0" u="none" strike="noStrike" cap="none">
                <a:solidFill>
                  <a:schemeClr val="dk1"/>
                </a:solidFill>
                <a:latin typeface="Calibri"/>
                <a:ea typeface="Calibri"/>
                <a:cs typeface="Calibri"/>
                <a:sym typeface="Calibri"/>
              </a:defRPr>
            </a:lvl2pPr>
            <a:lvl3pPr marL="0" marR="0" lvl="2" indent="0" algn="l" rtl="0">
              <a:spcBef>
                <a:spcPts val="0"/>
              </a:spcBef>
              <a:buNone/>
              <a:defRPr sz="2000" b="0" i="0" u="none" strike="noStrike" cap="none">
                <a:solidFill>
                  <a:schemeClr val="dk1"/>
                </a:solidFill>
                <a:latin typeface="Calibri"/>
                <a:ea typeface="Calibri"/>
                <a:cs typeface="Calibri"/>
                <a:sym typeface="Calibri"/>
              </a:defRPr>
            </a:lvl3pPr>
            <a:lvl4pPr marL="0" marR="0" lvl="3" indent="0" algn="l" rtl="0">
              <a:spcBef>
                <a:spcPts val="0"/>
              </a:spcBef>
              <a:buNone/>
              <a:defRPr sz="2000" b="0" i="0" u="none" strike="noStrike" cap="none">
                <a:solidFill>
                  <a:schemeClr val="dk1"/>
                </a:solidFill>
                <a:latin typeface="Calibri"/>
                <a:ea typeface="Calibri"/>
                <a:cs typeface="Calibri"/>
                <a:sym typeface="Calibri"/>
              </a:defRPr>
            </a:lvl4pPr>
            <a:lvl5pPr marL="0" marR="0" lvl="4" indent="0" algn="l" rtl="0">
              <a:spcBef>
                <a:spcPts val="0"/>
              </a:spcBef>
              <a:buNone/>
              <a:defRPr sz="2000" b="0" i="0" u="none" strike="noStrike" cap="none">
                <a:solidFill>
                  <a:schemeClr val="dk1"/>
                </a:solidFill>
                <a:latin typeface="Calibri"/>
                <a:ea typeface="Calibri"/>
                <a:cs typeface="Calibri"/>
                <a:sym typeface="Calibri"/>
              </a:defRPr>
            </a:lvl5pPr>
            <a:lvl6pPr marL="0" marR="0" lvl="5" indent="0" algn="l" rtl="0">
              <a:spcBef>
                <a:spcPts val="0"/>
              </a:spcBef>
              <a:buNone/>
              <a:defRPr sz="2000" b="0" i="0" u="none" strike="noStrike" cap="none">
                <a:solidFill>
                  <a:schemeClr val="dk1"/>
                </a:solidFill>
                <a:latin typeface="Calibri"/>
                <a:ea typeface="Calibri"/>
                <a:cs typeface="Calibri"/>
                <a:sym typeface="Calibri"/>
              </a:defRPr>
            </a:lvl6pPr>
            <a:lvl7pPr marL="0" marR="0" lvl="6" indent="0" algn="l" rtl="0">
              <a:spcBef>
                <a:spcPts val="0"/>
              </a:spcBef>
              <a:buNone/>
              <a:defRPr sz="2000" b="0" i="0" u="none" strike="noStrike" cap="none">
                <a:solidFill>
                  <a:schemeClr val="dk1"/>
                </a:solidFill>
                <a:latin typeface="Calibri"/>
                <a:ea typeface="Calibri"/>
                <a:cs typeface="Calibri"/>
                <a:sym typeface="Calibri"/>
              </a:defRPr>
            </a:lvl7pPr>
            <a:lvl8pPr marL="0" marR="0" lvl="7" indent="0" algn="l" rtl="0">
              <a:spcBef>
                <a:spcPts val="0"/>
              </a:spcBef>
              <a:buNone/>
              <a:defRPr sz="2000" b="0" i="0" u="none" strike="noStrike" cap="none">
                <a:solidFill>
                  <a:schemeClr val="dk1"/>
                </a:solidFill>
                <a:latin typeface="Calibri"/>
                <a:ea typeface="Calibri"/>
                <a:cs typeface="Calibri"/>
                <a:sym typeface="Calibri"/>
              </a:defRPr>
            </a:lvl8pPr>
            <a:lvl9pPr marL="0" marR="0" lvl="8" indent="0" algn="l" rtl="0">
              <a:spcBef>
                <a:spcPts val="0"/>
              </a:spcBef>
              <a:buNone/>
              <a:defRPr sz="20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802005" y="2348893"/>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4"/>
          <p:cNvSpPr txBox="1">
            <a:spLocks noGrp="1"/>
          </p:cNvSpPr>
          <p:nvPr>
            <p:ph type="subTitle" idx="1"/>
          </p:nvPr>
        </p:nvSpPr>
        <p:spPr>
          <a:xfrm>
            <a:off x="1604010" y="4284716"/>
            <a:ext cx="7485380" cy="1932323"/>
          </a:xfrm>
          <a:prstGeom prst="rect">
            <a:avLst/>
          </a:prstGeom>
          <a:noFill/>
          <a:ln>
            <a:noFill/>
          </a:ln>
        </p:spPr>
        <p:txBody>
          <a:bodyPr spcFirstLastPara="1" wrap="square" lIns="91425" tIns="45700" rIns="91425" bIns="45700" anchor="t" anchorCtr="0"/>
          <a:lstStyle>
            <a:lvl1pPr marR="0" lvl="0"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1pPr>
            <a:lvl2pPr marR="0" lvl="1"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2pPr>
            <a:lvl3pPr marR="0" lvl="2" algn="ctr" rtl="0">
              <a:spcBef>
                <a:spcPts val="520"/>
              </a:spcBef>
              <a:spcAft>
                <a:spcPts val="0"/>
              </a:spcAft>
              <a:buClr>
                <a:srgbClr val="888888"/>
              </a:buClr>
              <a:buSzPts val="2600"/>
              <a:buFont typeface="Arial"/>
              <a:buNone/>
              <a:defRPr sz="26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534670" y="7008171"/>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ftr" idx="11"/>
          </p:nvPr>
        </p:nvSpPr>
        <p:spPr>
          <a:xfrm>
            <a:off x="3653579" y="7008171"/>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7663603" y="7008171"/>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a:solidFill>
                  <a:schemeClr val="dk1"/>
                </a:solidFill>
                <a:latin typeface="Calibri"/>
                <a:ea typeface="Calibri"/>
                <a:cs typeface="Calibri"/>
                <a:sym typeface="Calibri"/>
              </a:defRPr>
            </a:lvl1pPr>
            <a:lvl2pPr marL="0" marR="0" lvl="1" indent="0" algn="l" rtl="0">
              <a:spcBef>
                <a:spcPts val="0"/>
              </a:spcBef>
              <a:buNone/>
              <a:defRPr sz="2000">
                <a:solidFill>
                  <a:schemeClr val="dk1"/>
                </a:solidFill>
                <a:latin typeface="Calibri"/>
                <a:ea typeface="Calibri"/>
                <a:cs typeface="Calibri"/>
                <a:sym typeface="Calibri"/>
              </a:defRPr>
            </a:lvl2pPr>
            <a:lvl3pPr marL="0" marR="0" lvl="2" indent="0" algn="l" rtl="0">
              <a:spcBef>
                <a:spcPts val="0"/>
              </a:spcBef>
              <a:buNone/>
              <a:defRPr sz="2000">
                <a:solidFill>
                  <a:schemeClr val="dk1"/>
                </a:solidFill>
                <a:latin typeface="Calibri"/>
                <a:ea typeface="Calibri"/>
                <a:cs typeface="Calibri"/>
                <a:sym typeface="Calibri"/>
              </a:defRPr>
            </a:lvl3pPr>
            <a:lvl4pPr marL="0" marR="0" lvl="3" indent="0" algn="l" rtl="0">
              <a:spcBef>
                <a:spcPts val="0"/>
              </a:spcBef>
              <a:buNone/>
              <a:defRPr sz="2000">
                <a:solidFill>
                  <a:schemeClr val="dk1"/>
                </a:solidFill>
                <a:latin typeface="Calibri"/>
                <a:ea typeface="Calibri"/>
                <a:cs typeface="Calibri"/>
                <a:sym typeface="Calibri"/>
              </a:defRPr>
            </a:lvl4pPr>
            <a:lvl5pPr marL="0" marR="0" lvl="4" indent="0" algn="l" rtl="0">
              <a:spcBef>
                <a:spcPts val="0"/>
              </a:spcBef>
              <a:buNone/>
              <a:defRPr sz="2000">
                <a:solidFill>
                  <a:schemeClr val="dk1"/>
                </a:solidFill>
                <a:latin typeface="Calibri"/>
                <a:ea typeface="Calibri"/>
                <a:cs typeface="Calibri"/>
                <a:sym typeface="Calibri"/>
              </a:defRPr>
            </a:lvl5pPr>
            <a:lvl6pPr marL="0" marR="0" lvl="5" indent="0" algn="l" rtl="0">
              <a:spcBef>
                <a:spcPts val="0"/>
              </a:spcBef>
              <a:buNone/>
              <a:defRPr sz="2000">
                <a:solidFill>
                  <a:schemeClr val="dk1"/>
                </a:solidFill>
                <a:latin typeface="Calibri"/>
                <a:ea typeface="Calibri"/>
                <a:cs typeface="Calibri"/>
                <a:sym typeface="Calibri"/>
              </a:defRPr>
            </a:lvl6pPr>
            <a:lvl7pPr marL="0" marR="0" lvl="6" indent="0" algn="l" rtl="0">
              <a:spcBef>
                <a:spcPts val="0"/>
              </a:spcBef>
              <a:buNone/>
              <a:defRPr sz="2000">
                <a:solidFill>
                  <a:schemeClr val="dk1"/>
                </a:solidFill>
                <a:latin typeface="Calibri"/>
                <a:ea typeface="Calibri"/>
                <a:cs typeface="Calibri"/>
                <a:sym typeface="Calibri"/>
              </a:defRPr>
            </a:lvl7pPr>
            <a:lvl8pPr marL="0" marR="0" lvl="7" indent="0" algn="l" rtl="0">
              <a:spcBef>
                <a:spcPts val="0"/>
              </a:spcBef>
              <a:buNone/>
              <a:defRPr sz="2000">
                <a:solidFill>
                  <a:schemeClr val="dk1"/>
                </a:solidFill>
                <a:latin typeface="Calibri"/>
                <a:ea typeface="Calibri"/>
                <a:cs typeface="Calibri"/>
                <a:sym typeface="Calibri"/>
              </a:defRPr>
            </a:lvl8pPr>
            <a:lvl9pPr marL="0" marR="0" lvl="8" indent="0" algn="l" rtl="0">
              <a:spcBef>
                <a:spcPts val="0"/>
              </a:spcBef>
              <a:buNone/>
              <a:defRPr sz="20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veterinarians 1.emf"/>
          <p:cNvPicPr preferRelativeResize="0"/>
          <p:nvPr/>
        </p:nvPicPr>
        <p:blipFill rotWithShape="1">
          <a:blip r:embed="rId3">
            <a:alphaModFix/>
          </a:blip>
          <a:srcRect b="1816"/>
          <a:stretch/>
        </p:blipFill>
        <p:spPr>
          <a:xfrm>
            <a:off x="0" y="0"/>
            <a:ext cx="10692000" cy="7549035"/>
          </a:xfrm>
          <a:prstGeom prst="rect">
            <a:avLst/>
          </a:prstGeom>
          <a:noFill/>
          <a:ln>
            <a:noFill/>
          </a:ln>
        </p:spPr>
      </p:pic>
      <p:pic>
        <p:nvPicPr>
          <p:cNvPr id="11" name="Google Shape;11;p1" descr="krava.wmf"/>
          <p:cNvPicPr preferRelativeResize="0"/>
          <p:nvPr/>
        </p:nvPicPr>
        <p:blipFill rotWithShape="1">
          <a:blip r:embed="rId4">
            <a:alphaModFix/>
          </a:blip>
          <a:srcRect/>
          <a:stretch/>
        </p:blipFill>
        <p:spPr>
          <a:xfrm>
            <a:off x="5203824" y="4352134"/>
            <a:ext cx="5320018" cy="321471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pic>
        <p:nvPicPr>
          <p:cNvPr id="18" name="Google Shape;18;p3" descr="veterinarians 2.emf"/>
          <p:cNvPicPr preferRelativeResize="0"/>
          <p:nvPr/>
        </p:nvPicPr>
        <p:blipFill rotWithShape="1">
          <a:blip r:embed="rId3">
            <a:alphaModFix/>
          </a:blip>
          <a:srcRect t="1816" b="1815"/>
          <a:stretch/>
        </p:blipFill>
        <p:spPr>
          <a:xfrm>
            <a:off x="0" y="0"/>
            <a:ext cx="10692000" cy="7560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o.org/3/a-i7330e.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5"/>
          <p:cNvSpPr txBox="1"/>
          <p:nvPr/>
        </p:nvSpPr>
        <p:spPr>
          <a:xfrm>
            <a:off x="3846502" y="540000"/>
            <a:ext cx="3143272" cy="3407471"/>
          </a:xfrm>
          <a:prstGeom prst="rect">
            <a:avLst/>
          </a:prstGeom>
          <a:no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dk1"/>
              </a:buClr>
              <a:buFont typeface="Arial"/>
              <a:buNone/>
            </a:pPr>
            <a:r>
              <a:rPr lang="ru-RU" sz="1000" dirty="0">
                <a:solidFill>
                  <a:srgbClr val="002060"/>
                </a:solidFill>
                <a:latin typeface="Calibri"/>
                <a:ea typeface="Calibri"/>
                <a:cs typeface="Calibri"/>
                <a:sym typeface="Calibri"/>
              </a:rPr>
              <a:t>For additional information on the below aspects please refer to the Manual for </a:t>
            </a:r>
            <a:r>
              <a:rPr lang="ru-RU" sz="1000" dirty="0" smtClean="0">
                <a:solidFill>
                  <a:srgbClr val="002060"/>
                </a:solidFill>
                <a:latin typeface="Calibri"/>
                <a:ea typeface="Calibri"/>
                <a:cs typeface="Calibri"/>
                <a:sym typeface="Calibri"/>
              </a:rPr>
              <a:t>veterinarians</a:t>
            </a:r>
            <a:r>
              <a:rPr lang="en-US" sz="1000" dirty="0" smtClean="0">
                <a:solidFill>
                  <a:srgbClr val="002060"/>
                </a:solidFill>
                <a:latin typeface="Calibri"/>
                <a:ea typeface="Calibri"/>
                <a:cs typeface="Calibri"/>
                <a:sym typeface="Calibri"/>
              </a:rPr>
              <a:t>: </a:t>
            </a:r>
            <a:r>
              <a:rPr lang="en-GB" sz="1000" dirty="0" smtClean="0">
                <a:solidFill>
                  <a:srgbClr val="002060"/>
                </a:solidFill>
                <a:latin typeface="Calibri"/>
                <a:ea typeface="Calibri"/>
                <a:cs typeface="Calibri"/>
                <a:hlinkClick r:id="rId3"/>
              </a:rPr>
              <a:t>http</a:t>
            </a:r>
            <a:r>
              <a:rPr lang="en-GB" sz="1000" dirty="0">
                <a:solidFill>
                  <a:srgbClr val="002060"/>
                </a:solidFill>
                <a:latin typeface="Calibri"/>
                <a:ea typeface="Calibri"/>
                <a:cs typeface="Calibri"/>
                <a:hlinkClick r:id="rId3"/>
              </a:rPr>
              <a:t>://www.fao.org/3/a-i7330e.pdf</a:t>
            </a:r>
            <a:r>
              <a:rPr lang="en-GB" sz="1000" dirty="0">
                <a:solidFill>
                  <a:srgbClr val="002060"/>
                </a:solidFill>
                <a:latin typeface="Calibri"/>
                <a:ea typeface="Calibri"/>
                <a:cs typeface="Calibri"/>
              </a:rPr>
              <a:t> </a:t>
            </a:r>
            <a:r>
              <a:rPr lang="en-US" sz="1000" dirty="0" smtClean="0">
                <a:solidFill>
                  <a:srgbClr val="FF0000"/>
                </a:solidFill>
                <a:latin typeface="Calibri"/>
                <a:ea typeface="Calibri"/>
                <a:cs typeface="Calibri"/>
              </a:rPr>
              <a:t>[CHECK </a:t>
            </a:r>
            <a:r>
              <a:rPr lang="en-US" sz="1000" dirty="0">
                <a:solidFill>
                  <a:srgbClr val="FF0000"/>
                </a:solidFill>
                <a:latin typeface="Calibri"/>
                <a:ea typeface="Calibri"/>
                <a:cs typeface="Calibri"/>
              </a:rPr>
              <a:t>NEXT LINK IF YOU NEED THE MANUAL IN A DIFFERENTLANGUAGE: http://www.fao.org/publications/card/en/c/1fcf63b0-80e9-4f8e-825f-10ea6e998479/]</a:t>
            </a:r>
            <a:endParaRPr sz="1000" dirty="0">
              <a:solidFill>
                <a:srgbClr val="FF0000"/>
              </a:solidFill>
              <a:latin typeface="Calibri"/>
              <a:ea typeface="Calibri"/>
              <a:cs typeface="Calibri"/>
              <a:sym typeface="Calibri"/>
            </a:endParaRPr>
          </a:p>
          <a:p>
            <a:pPr marL="0" lvl="0" indent="0" algn="l" rtl="0">
              <a:lnSpc>
                <a:spcPct val="114000"/>
              </a:lnSpc>
              <a:spcBef>
                <a:spcPts val="0"/>
              </a:spcBef>
              <a:spcAft>
                <a:spcPts val="0"/>
              </a:spcAft>
              <a:buClr>
                <a:schemeClr val="dk1"/>
              </a:buClr>
              <a:buFont typeface="Arial"/>
              <a:buNone/>
            </a:pPr>
            <a:endParaRPr sz="1000" dirty="0">
              <a:solidFill>
                <a:srgbClr val="250468"/>
              </a:solidFill>
              <a:latin typeface="Calibri"/>
              <a:ea typeface="Calibri"/>
              <a:cs typeface="Calibri"/>
              <a:sym typeface="Calibri"/>
            </a:endParaRPr>
          </a:p>
          <a:p>
            <a:pPr algn="just">
              <a:buSzPts val="1100"/>
            </a:pPr>
            <a:r>
              <a:rPr lang="ru-RU" sz="1200" b="1" dirty="0">
                <a:solidFill>
                  <a:srgbClr val="002060"/>
                </a:solidFill>
                <a:latin typeface="Calibri"/>
                <a:ea typeface="Calibri"/>
                <a:cs typeface="Calibri"/>
                <a:sym typeface="Calibri"/>
              </a:rPr>
              <a:t>Contact information</a:t>
            </a:r>
            <a:r>
              <a:rPr lang="ru-RU" sz="1200" b="1" dirty="0" smtClean="0">
                <a:solidFill>
                  <a:srgbClr val="002060"/>
                </a:solidFill>
                <a:latin typeface="Calibri"/>
                <a:ea typeface="Calibri"/>
                <a:cs typeface="Calibri"/>
                <a:sym typeface="Calibri"/>
              </a:rPr>
              <a:t>:</a:t>
            </a:r>
            <a:endParaRPr lang="en-US" sz="1200" b="1" dirty="0" smtClean="0">
              <a:solidFill>
                <a:srgbClr val="002060"/>
              </a:solidFill>
              <a:latin typeface="Calibri"/>
              <a:ea typeface="Calibri"/>
              <a:cs typeface="Calibri"/>
              <a:sym typeface="Calibri"/>
            </a:endParaRPr>
          </a:p>
          <a:p>
            <a:pPr algn="just">
              <a:buSzPts val="1100"/>
            </a:pPr>
            <a:endParaRPr sz="1200" b="1" dirty="0">
              <a:solidFill>
                <a:srgbClr val="002060"/>
              </a:solidFill>
              <a:latin typeface="Calibri"/>
              <a:ea typeface="Calibri"/>
              <a:cs typeface="Calibri"/>
            </a:endParaRPr>
          </a:p>
          <a:p>
            <a:pPr marL="0" lvl="0" indent="0" algn="l" rtl="0">
              <a:lnSpc>
                <a:spcPct val="114000"/>
              </a:lnSpc>
              <a:spcBef>
                <a:spcPts val="0"/>
              </a:spcBef>
              <a:spcAft>
                <a:spcPts val="0"/>
              </a:spcAft>
              <a:buClr>
                <a:schemeClr val="dk1"/>
              </a:buClr>
              <a:buFont typeface="Arial"/>
              <a:buNone/>
            </a:pPr>
            <a:r>
              <a:rPr lang="en-US" sz="1000" dirty="0" smtClean="0">
                <a:solidFill>
                  <a:srgbClr val="FF0000"/>
                </a:solidFill>
                <a:latin typeface="Calibri"/>
                <a:ea typeface="Calibri"/>
                <a:cs typeface="Calibri"/>
                <a:sym typeface="Calibri"/>
              </a:rPr>
              <a:t>[ENTER HERE THE CONTACT INFORMATION OF THE VETERINARY SERVICES, E.G. NAME, ADDRESS,  TELEPHONE, EMAIL, ETC]</a:t>
            </a:r>
            <a:endParaRPr sz="1000" dirty="0">
              <a:solidFill>
                <a:srgbClr val="FF0000"/>
              </a:solidFill>
              <a:latin typeface="Calibri"/>
              <a:ea typeface="Calibri"/>
              <a:cs typeface="Calibri"/>
              <a:sym typeface="Calibri"/>
            </a:endParaRPr>
          </a:p>
          <a:p>
            <a:pPr>
              <a:lnSpc>
                <a:spcPct val="114000"/>
              </a:lnSpc>
            </a:pPr>
            <a:r>
              <a:rPr lang="en-US" sz="900" dirty="0">
                <a:solidFill>
                  <a:srgbClr val="002060"/>
                </a:solidFill>
                <a:latin typeface="Calibri"/>
                <a:ea typeface="Calibri"/>
                <a:cs typeface="Calibri"/>
              </a:rPr>
              <a:t>Address: </a:t>
            </a:r>
          </a:p>
          <a:p>
            <a:pPr>
              <a:lnSpc>
                <a:spcPct val="114000"/>
              </a:lnSpc>
            </a:pPr>
            <a:r>
              <a:rPr lang="en-US" sz="900" dirty="0">
                <a:solidFill>
                  <a:srgbClr val="002060"/>
                </a:solidFill>
                <a:latin typeface="Calibri"/>
                <a:ea typeface="Calibri"/>
                <a:cs typeface="Calibri"/>
              </a:rPr>
              <a:t>Tel .: + </a:t>
            </a:r>
          </a:p>
          <a:p>
            <a:pPr>
              <a:lnSpc>
                <a:spcPct val="114000"/>
              </a:lnSpc>
            </a:pPr>
            <a:r>
              <a:rPr lang="en-US" sz="900" dirty="0">
                <a:solidFill>
                  <a:srgbClr val="002060"/>
                </a:solidFill>
                <a:latin typeface="Calibri"/>
                <a:ea typeface="Calibri"/>
                <a:cs typeface="Calibri"/>
              </a:rPr>
              <a:t>e-mail: </a:t>
            </a:r>
          </a:p>
          <a:p>
            <a:pPr>
              <a:lnSpc>
                <a:spcPct val="114000"/>
              </a:lnSpc>
            </a:pPr>
            <a:r>
              <a:rPr lang="en-US" sz="900" dirty="0">
                <a:solidFill>
                  <a:srgbClr val="002060"/>
                </a:solidFill>
                <a:latin typeface="Calibri"/>
                <a:ea typeface="Calibri"/>
                <a:cs typeface="Calibri"/>
              </a:rPr>
              <a:t>Web: </a:t>
            </a:r>
          </a:p>
          <a:p>
            <a:pPr marL="0" lvl="0" indent="0" algn="l" rtl="0">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lvl="0" indent="0" algn="l" rtl="0">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p:txBody>
      </p:sp>
      <p:sp>
        <p:nvSpPr>
          <p:cNvPr id="31" name="Google Shape;31;p5"/>
          <p:cNvSpPr txBox="1"/>
          <p:nvPr/>
        </p:nvSpPr>
        <p:spPr>
          <a:xfrm>
            <a:off x="9092201" y="6592262"/>
            <a:ext cx="1601199" cy="83099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ru-RU" sz="1800" b="1" dirty="0">
                <a:solidFill>
                  <a:srgbClr val="80C535"/>
                </a:solidFill>
                <a:latin typeface="Calibri"/>
                <a:ea typeface="Calibri"/>
                <a:cs typeface="Calibri"/>
                <a:sym typeface="Calibri"/>
              </a:rPr>
              <a:t>FOR FARMERS</a:t>
            </a:r>
            <a:endParaRPr sz="1800" b="1" dirty="0">
              <a:solidFill>
                <a:srgbClr val="80C535"/>
              </a:solidFill>
              <a:latin typeface="Calibri"/>
              <a:ea typeface="Calibri"/>
              <a:cs typeface="Calibri"/>
              <a:sym typeface="Calibri"/>
            </a:endParaRPr>
          </a:p>
        </p:txBody>
      </p:sp>
      <p:sp>
        <p:nvSpPr>
          <p:cNvPr id="32" name="Google Shape;32;p5"/>
          <p:cNvSpPr txBox="1"/>
          <p:nvPr/>
        </p:nvSpPr>
        <p:spPr>
          <a:xfrm>
            <a:off x="1560486" y="1851805"/>
            <a:ext cx="2071702" cy="184666"/>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ru-RU" sz="600">
                <a:solidFill>
                  <a:schemeClr val="lt1"/>
                </a:solidFill>
                <a:latin typeface="Calibri"/>
                <a:ea typeface="Calibri"/>
                <a:cs typeface="Calibri"/>
                <a:sym typeface="Calibri"/>
              </a:rPr>
              <a:t>Ulcerative lesion in the teat  © BFSA/Tsviatko Alexandrov</a:t>
            </a:r>
            <a:endParaRPr sz="600">
              <a:solidFill>
                <a:schemeClr val="lt1"/>
              </a:solidFill>
              <a:latin typeface="Calibri"/>
              <a:ea typeface="Calibri"/>
              <a:cs typeface="Calibri"/>
              <a:sym typeface="Calibri"/>
            </a:endParaRPr>
          </a:p>
        </p:txBody>
      </p:sp>
      <p:sp>
        <p:nvSpPr>
          <p:cNvPr id="33" name="Google Shape;33;p5"/>
          <p:cNvSpPr txBox="1"/>
          <p:nvPr/>
        </p:nvSpPr>
        <p:spPr>
          <a:xfrm>
            <a:off x="7204088" y="1260351"/>
            <a:ext cx="3327188" cy="263225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r>
              <a:rPr lang="ru-RU" sz="6000" b="1" dirty="0">
                <a:solidFill>
                  <a:srgbClr val="FF0000"/>
                </a:solidFill>
                <a:latin typeface="Calibri"/>
                <a:ea typeface="Calibri"/>
                <a:cs typeface="Calibri"/>
                <a:sym typeface="Calibri"/>
              </a:rPr>
              <a:t>Lumpy skin disease </a:t>
            </a:r>
            <a:endParaRPr sz="6000" b="1" dirty="0">
              <a:solidFill>
                <a:srgbClr val="FF0000"/>
              </a:solidFill>
              <a:latin typeface="Calibri"/>
              <a:ea typeface="Calibri"/>
              <a:cs typeface="Calibri"/>
              <a:sym typeface="Calibri"/>
            </a:endParaRPr>
          </a:p>
        </p:txBody>
      </p:sp>
      <p:sp>
        <p:nvSpPr>
          <p:cNvPr id="34" name="Google Shape;34;p5"/>
          <p:cNvSpPr txBox="1"/>
          <p:nvPr/>
        </p:nvSpPr>
        <p:spPr>
          <a:xfrm>
            <a:off x="308135" y="2483445"/>
            <a:ext cx="3214710" cy="4108817"/>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rgbClr val="002060"/>
                </a:solidFill>
                <a:latin typeface="Calibri"/>
                <a:ea typeface="Calibri"/>
                <a:cs typeface="Calibri"/>
                <a:sym typeface="Calibri"/>
              </a:rPr>
              <a:t>How you can protect your farm</a:t>
            </a:r>
            <a:r>
              <a:rPr lang="ru-RU" sz="1200" b="1" dirty="0" smtClean="0">
                <a:solidFill>
                  <a:srgbClr val="002060"/>
                </a:solidFill>
                <a:latin typeface="Calibri"/>
                <a:ea typeface="Calibri"/>
                <a:cs typeface="Calibri"/>
                <a:sym typeface="Calibri"/>
              </a:rPr>
              <a:t>?</a:t>
            </a:r>
            <a:endParaRPr lang="en-US" sz="1200" b="1" dirty="0" smtClean="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r>
              <a:rPr lang="ru-RU" sz="1000" dirty="0">
                <a:solidFill>
                  <a:srgbClr val="002060"/>
                </a:solidFill>
                <a:latin typeface="Calibri"/>
                <a:ea typeface="Calibri"/>
                <a:cs typeface="Calibri"/>
                <a:sym typeface="Calibri"/>
              </a:rPr>
              <a:t>Through vaccination - Effective vaccines provide full protection within three </a:t>
            </a:r>
            <a:r>
              <a:rPr lang="ru-RU" sz="1000" dirty="0" smtClean="0">
                <a:solidFill>
                  <a:srgbClr val="002060"/>
                </a:solidFill>
                <a:latin typeface="Calibri"/>
                <a:ea typeface="Calibri"/>
                <a:cs typeface="Calibri"/>
                <a:sym typeface="Calibri"/>
              </a:rPr>
              <a:t>weeks.</a:t>
            </a:r>
            <a:endParaRPr sz="1000" dirty="0" smtClean="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Cattle should be vaccinated before the herd is infected.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smtClean="0">
                <a:solidFill>
                  <a:srgbClr val="002060"/>
                </a:solidFill>
                <a:latin typeface="Calibri"/>
                <a:ea typeface="Calibri"/>
                <a:cs typeface="Calibri"/>
                <a:sym typeface="Calibri"/>
              </a:rPr>
              <a:t>Minor </a:t>
            </a:r>
            <a:r>
              <a:rPr lang="ru-RU" sz="1000" dirty="0">
                <a:solidFill>
                  <a:srgbClr val="002060"/>
                </a:solidFill>
                <a:latin typeface="Calibri"/>
                <a:ea typeface="Calibri"/>
                <a:cs typeface="Calibri"/>
                <a:sym typeface="Calibri"/>
              </a:rPr>
              <a:t>adverse reactions may follow vaccination:</a:t>
            </a:r>
            <a:endParaRPr sz="1000" dirty="0">
              <a:solidFill>
                <a:srgbClr val="002060"/>
              </a:solidFill>
              <a:latin typeface="Calibri"/>
              <a:ea typeface="Calibri"/>
              <a:cs typeface="Calibri"/>
              <a:sym typeface="Calibri"/>
            </a:endParaRPr>
          </a:p>
          <a:p>
            <a:pPr marL="914400" lvl="1" indent="-285750" algn="just" rtl="0">
              <a:lnSpc>
                <a:spcPct val="107916"/>
              </a:lnSpc>
              <a:spcBef>
                <a:spcPts val="0"/>
              </a:spcBef>
              <a:spcAft>
                <a:spcPts val="0"/>
              </a:spcAft>
              <a:buClr>
                <a:schemeClr val="dk1"/>
              </a:buClr>
              <a:buSzPts val="900"/>
              <a:buFont typeface="Courier New"/>
              <a:buChar char="o"/>
            </a:pPr>
            <a:r>
              <a:rPr lang="ru-RU" sz="1000" dirty="0">
                <a:solidFill>
                  <a:srgbClr val="002060"/>
                </a:solidFill>
                <a:latin typeface="Calibri"/>
                <a:ea typeface="Calibri"/>
                <a:cs typeface="Calibri"/>
                <a:sym typeface="Calibri"/>
              </a:rPr>
              <a:t>Swelling at the vaccination site, which is not harmful and disappears within 1-2 weeks. </a:t>
            </a:r>
            <a:endParaRPr sz="1000" dirty="0">
              <a:solidFill>
                <a:srgbClr val="002060"/>
              </a:solidFill>
              <a:latin typeface="Calibri"/>
              <a:ea typeface="Calibri"/>
              <a:cs typeface="Calibri"/>
              <a:sym typeface="Calibri"/>
            </a:endParaRPr>
          </a:p>
          <a:p>
            <a:pPr marL="914400" lvl="1" indent="-285750" algn="just" rtl="0">
              <a:lnSpc>
                <a:spcPct val="107916"/>
              </a:lnSpc>
              <a:spcBef>
                <a:spcPts val="0"/>
              </a:spcBef>
              <a:spcAft>
                <a:spcPts val="0"/>
              </a:spcAft>
              <a:buClr>
                <a:schemeClr val="dk1"/>
              </a:buClr>
              <a:buSzPts val="900"/>
              <a:buFont typeface="Courier New"/>
              <a:buChar char="o"/>
            </a:pPr>
            <a:r>
              <a:rPr lang="ru-RU" sz="1000" dirty="0">
                <a:solidFill>
                  <a:srgbClr val="002060"/>
                </a:solidFill>
                <a:latin typeface="Calibri"/>
                <a:ea typeface="Calibri"/>
                <a:cs typeface="Calibri"/>
                <a:sym typeface="Calibri"/>
              </a:rPr>
              <a:t>Short-lived fever associated to a slight decrease in milk production </a:t>
            </a:r>
            <a:endParaRPr sz="1000" dirty="0">
              <a:solidFill>
                <a:srgbClr val="002060"/>
              </a:solidFill>
              <a:latin typeface="Calibri"/>
              <a:ea typeface="Calibri"/>
              <a:cs typeface="Calibri"/>
              <a:sym typeface="Calibri"/>
            </a:endParaRPr>
          </a:p>
          <a:p>
            <a:pPr marL="914400" lvl="1" indent="-285750" algn="just" rtl="0">
              <a:lnSpc>
                <a:spcPct val="107916"/>
              </a:lnSpc>
              <a:spcBef>
                <a:spcPts val="0"/>
              </a:spcBef>
              <a:spcAft>
                <a:spcPts val="0"/>
              </a:spcAft>
              <a:buClr>
                <a:schemeClr val="dk1"/>
              </a:buClr>
              <a:buSzPts val="900"/>
              <a:buFont typeface="Courier New"/>
              <a:buChar char="o"/>
            </a:pPr>
            <a:r>
              <a:rPr lang="ru-RU" sz="1000" dirty="0">
                <a:solidFill>
                  <a:srgbClr val="002060"/>
                </a:solidFill>
                <a:latin typeface="Calibri"/>
                <a:ea typeface="Calibri"/>
                <a:cs typeface="Calibri"/>
                <a:sym typeface="Calibri"/>
              </a:rPr>
              <a:t>Some vaccines can rarely cause small nodules in the body or udder that disappear shortly.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Buy stock only from trusted sources. New animals should be examined prior to movement and on arrival, and should be kept in quarantine (i.e. separated from the herd) for 28 days. During an outbreak in the area, don’t introduce new animals into your herd.</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Regular application of a good insect repellent by dipping, spraying or using spot-on products.</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Keep the farm free of breeding sites for insects, such as standing water and dung. </a:t>
            </a:r>
            <a:endParaRPr sz="1000" dirty="0">
              <a:solidFill>
                <a:srgbClr val="002060"/>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rgbClr val="002060"/>
                </a:solidFill>
                <a:latin typeface="Calibri"/>
                <a:ea typeface="Calibri"/>
                <a:cs typeface="Calibri"/>
                <a:sym typeface="Calibri"/>
              </a:rPr>
              <a:t>Farm visitors should be restricted to essential services. All visitor vehicles, equipment and boots should be cleaned before entering the property or shoe covers should be used.</a:t>
            </a:r>
            <a:endParaRPr sz="1000" b="1" dirty="0">
              <a:solidFill>
                <a:srgbClr val="002060"/>
              </a:solidFill>
              <a:latin typeface="Calibri"/>
              <a:ea typeface="Calibri"/>
              <a:cs typeface="Calibri"/>
              <a:sym typeface="Calibri"/>
            </a:endParaRPr>
          </a:p>
        </p:txBody>
      </p:sp>
      <p:pic>
        <p:nvPicPr>
          <p:cNvPr id="35" name="Google Shape;35;p5" descr="FAO_logo_Blue_3lines_en_01-e1506530885177.jpg"/>
          <p:cNvPicPr preferRelativeResize="0"/>
          <p:nvPr/>
        </p:nvPicPr>
        <p:blipFill rotWithShape="1">
          <a:blip r:embed="rId4">
            <a:alphaModFix/>
          </a:blip>
          <a:srcRect/>
          <a:stretch/>
        </p:blipFill>
        <p:spPr>
          <a:xfrm>
            <a:off x="7650956" y="468263"/>
            <a:ext cx="1136642" cy="537709"/>
          </a:xfrm>
          <a:prstGeom prst="rect">
            <a:avLst/>
          </a:prstGeom>
          <a:noFill/>
          <a:ln>
            <a:noFill/>
          </a:ln>
        </p:spPr>
      </p:pic>
      <p:sp>
        <p:nvSpPr>
          <p:cNvPr id="37" name="Google Shape;37;p5"/>
          <p:cNvSpPr txBox="1"/>
          <p:nvPr/>
        </p:nvSpPr>
        <p:spPr>
          <a:xfrm>
            <a:off x="1615157" y="1851805"/>
            <a:ext cx="1962359" cy="214446"/>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ru-RU" sz="600" dirty="0">
                <a:solidFill>
                  <a:schemeClr val="dk1"/>
                </a:solidFill>
                <a:latin typeface="Calibri"/>
                <a:ea typeface="Calibri"/>
                <a:cs typeface="Calibri"/>
                <a:sym typeface="Calibri"/>
              </a:rPr>
              <a:t>Ulcerative lesion in the teat © BFSA/Tsviatko Alexandrov</a:t>
            </a:r>
            <a:endParaRPr sz="600" dirty="0"/>
          </a:p>
        </p:txBody>
      </p:sp>
      <p:sp>
        <p:nvSpPr>
          <p:cNvPr id="3" name="TextBox 2"/>
          <p:cNvSpPr txBox="1"/>
          <p:nvPr/>
        </p:nvSpPr>
        <p:spPr>
          <a:xfrm>
            <a:off x="7204088" y="4916774"/>
            <a:ext cx="1476686" cy="1323439"/>
          </a:xfrm>
          <a:prstGeom prst="rect">
            <a:avLst/>
          </a:prstGeom>
          <a:noFill/>
        </p:spPr>
        <p:txBody>
          <a:bodyPr wrap="none" rtlCol="0">
            <a:spAutoFit/>
          </a:bodyPr>
          <a:lstStyle/>
          <a:p>
            <a:r>
              <a:rPr lang="en-US" sz="6600" b="1" dirty="0" smtClean="0">
                <a:solidFill>
                  <a:schemeClr val="bg1"/>
                </a:solidFill>
                <a:latin typeface="Calibri"/>
                <a:ea typeface="Calibri"/>
                <a:cs typeface="Calibri"/>
                <a:sym typeface="Calibri"/>
              </a:rPr>
              <a:t>LSD</a:t>
            </a:r>
            <a:endParaRPr lang="en-US" sz="6600" b="1" dirty="0">
              <a:solidFill>
                <a:schemeClr val="bg1"/>
              </a:solidFill>
              <a:latin typeface="Calibri"/>
              <a:ea typeface="Calibri"/>
              <a:cs typeface="Calibri"/>
              <a:sym typeface="Calibri"/>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6"/>
          <p:cNvSpPr txBox="1"/>
          <p:nvPr/>
        </p:nvSpPr>
        <p:spPr>
          <a:xfrm>
            <a:off x="274602" y="423045"/>
            <a:ext cx="3000396" cy="20313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100"/>
              <a:buFont typeface="Arial"/>
              <a:buNone/>
            </a:pPr>
            <a:r>
              <a:rPr lang="ru-RU" sz="1200" b="1" dirty="0">
                <a:solidFill>
                  <a:schemeClr val="bg2"/>
                </a:solidFill>
                <a:latin typeface="Calibri"/>
                <a:ea typeface="Calibri"/>
                <a:cs typeface="Calibri"/>
                <a:sym typeface="Calibri"/>
              </a:rPr>
              <a:t>Lumpy skin disease (LSD</a:t>
            </a:r>
            <a:r>
              <a:rPr lang="ru-RU" sz="1200" b="1" dirty="0" smtClean="0">
                <a:solidFill>
                  <a:schemeClr val="bg2"/>
                </a:solidFill>
                <a:latin typeface="Calibri"/>
                <a:ea typeface="Calibri"/>
                <a:cs typeface="Calibri"/>
                <a:sym typeface="Calibri"/>
              </a:rPr>
              <a:t>)</a:t>
            </a:r>
            <a:endParaRPr lang="en-US" sz="1200" b="1" dirty="0" smtClean="0">
              <a:solidFill>
                <a:schemeClr val="bg2"/>
              </a:solidFill>
              <a:latin typeface="Calibri"/>
              <a:ea typeface="Calibri"/>
              <a:cs typeface="Calibri"/>
              <a:sym typeface="Calibri"/>
            </a:endParaRPr>
          </a:p>
          <a:p>
            <a:pPr marL="0" lvl="0" indent="0" algn="l" rtl="0">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Affects only cattle and water buffalo.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Does not affect humans.</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Seasonal outbreaks during the warmer months, when insects are most active and abundant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Causes important production losses due to sharp drop in milk production, fertility problems, abortions, damaged skins and hides, decreased weight gain, and sometimes death.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Additional losses caused by cattle movement restrictions and trade. </a:t>
            </a:r>
            <a:endParaRPr sz="1000" b="1" dirty="0">
              <a:solidFill>
                <a:schemeClr val="bg2"/>
              </a:solidFill>
              <a:latin typeface="Calibri"/>
              <a:ea typeface="Calibri"/>
              <a:cs typeface="Calibri"/>
              <a:sym typeface="Calibri"/>
            </a:endParaRPr>
          </a:p>
        </p:txBody>
      </p:sp>
      <p:sp>
        <p:nvSpPr>
          <p:cNvPr id="43" name="Google Shape;43;p6"/>
          <p:cNvSpPr txBox="1"/>
          <p:nvPr/>
        </p:nvSpPr>
        <p:spPr>
          <a:xfrm>
            <a:off x="274602" y="5423705"/>
            <a:ext cx="3000396" cy="175432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chemeClr val="bg2"/>
                </a:solidFill>
                <a:latin typeface="Calibri"/>
                <a:ea typeface="Calibri"/>
                <a:cs typeface="Calibri"/>
                <a:sym typeface="Calibri"/>
              </a:rPr>
              <a:t>How your animals can get infected</a:t>
            </a:r>
            <a:r>
              <a:rPr lang="ru-RU" sz="1200" b="1" dirty="0" smtClean="0">
                <a:solidFill>
                  <a:schemeClr val="bg2"/>
                </a:solidFill>
                <a:latin typeface="Calibri"/>
                <a:ea typeface="Calibri"/>
                <a:cs typeface="Calibri"/>
                <a:sym typeface="Calibri"/>
              </a:rPr>
              <a:t>?</a:t>
            </a:r>
            <a:endParaRPr lang="en-US" sz="1200" b="1" dirty="0" smtClean="0">
              <a:solidFill>
                <a:schemeClr val="bg2"/>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Mostly by biting insects like mosquitoes or stable flies and ticks.</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Through bringing in infected cattle from affected regions</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Also possible via shared drinking troughs or feeding sites, milk, semen (natural breeding and artificial insemination), veterinary treatments (if needles are not changed between animals) and direct contact. </a:t>
            </a:r>
            <a:endParaRPr sz="1000" b="1" dirty="0">
              <a:solidFill>
                <a:schemeClr val="bg2"/>
              </a:solidFill>
              <a:latin typeface="Calibri"/>
              <a:ea typeface="Calibri"/>
              <a:cs typeface="Calibri"/>
              <a:sym typeface="Calibri"/>
            </a:endParaRPr>
          </a:p>
        </p:txBody>
      </p:sp>
      <p:sp>
        <p:nvSpPr>
          <p:cNvPr id="44" name="Google Shape;44;p6"/>
          <p:cNvSpPr txBox="1"/>
          <p:nvPr/>
        </p:nvSpPr>
        <p:spPr>
          <a:xfrm>
            <a:off x="274602" y="5167601"/>
            <a:ext cx="3000396"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Severely affected cow with multiple skin lesions © BFSA/Tsviatko Alexandrov</a:t>
            </a:r>
            <a:endParaRPr sz="600">
              <a:solidFill>
                <a:srgbClr val="250468"/>
              </a:solidFill>
              <a:latin typeface="Calibri"/>
              <a:ea typeface="Calibri"/>
              <a:cs typeface="Calibri"/>
              <a:sym typeface="Calibri"/>
            </a:endParaRPr>
          </a:p>
        </p:txBody>
      </p:sp>
      <p:sp>
        <p:nvSpPr>
          <p:cNvPr id="45" name="Google Shape;45;p6"/>
          <p:cNvSpPr txBox="1"/>
          <p:nvPr/>
        </p:nvSpPr>
        <p:spPr>
          <a:xfrm>
            <a:off x="3846502" y="423045"/>
            <a:ext cx="3000396" cy="327782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r>
              <a:rPr lang="ru-RU" sz="1200" b="1" dirty="0">
                <a:solidFill>
                  <a:schemeClr val="bg2"/>
                </a:solidFill>
                <a:latin typeface="Calibri"/>
                <a:ea typeface="Calibri"/>
                <a:cs typeface="Calibri"/>
                <a:sym typeface="Calibri"/>
              </a:rPr>
              <a:t>How does LSD look like</a:t>
            </a:r>
            <a:r>
              <a:rPr lang="ru-RU" sz="1200" b="1" dirty="0" smtClean="0">
                <a:solidFill>
                  <a:schemeClr val="bg2"/>
                </a:solidFill>
                <a:latin typeface="Calibri"/>
                <a:ea typeface="Calibri"/>
                <a:cs typeface="Calibri"/>
                <a:sym typeface="Calibri"/>
              </a:rPr>
              <a:t>?</a:t>
            </a:r>
            <a:endParaRPr lang="en-US" sz="1200" b="1" dirty="0" smtClean="0">
              <a:solidFill>
                <a:schemeClr val="bg2"/>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r>
              <a:rPr lang="ru-RU" sz="1000" dirty="0">
                <a:solidFill>
                  <a:schemeClr val="bg2"/>
                </a:solidFill>
                <a:latin typeface="Calibri"/>
                <a:ea typeface="Calibri"/>
                <a:cs typeface="Calibri"/>
                <a:sym typeface="Calibri"/>
              </a:rPr>
              <a:t>Infected animals show:</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High fever, loss of appetite and drop in milk production.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Firm round skin lesions (nodules/lumps) of 1-5 cm (usually first noticed in the head and neck). In long-haired cattle, they are not easily noticed unless the skin is palpated or moistened.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Number of nodules varies from a few (mild cases) to many covering the entire body (severe cases).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Nodules may disappear with time, but usually the centre of the lesions sloughs off (scabs), leaving deep ulcers that attract insects.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Ulcers in the muzzle, lips and inside the mouth and nose.</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Eye and nasal secretions and excessive salivation. </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chemeClr val="dk1"/>
              </a:buClr>
              <a:buSzPts val="900"/>
              <a:buFont typeface="Noto Sans Symbols"/>
              <a:buChar char="●"/>
            </a:pPr>
            <a:r>
              <a:rPr lang="ru-RU" sz="1000" dirty="0">
                <a:solidFill>
                  <a:schemeClr val="bg2"/>
                </a:solidFill>
                <a:latin typeface="Calibri"/>
                <a:ea typeface="Calibri"/>
                <a:cs typeface="Calibri"/>
                <a:sym typeface="Calibri"/>
              </a:rPr>
              <a:t>Swollen lymph nodes</a:t>
            </a:r>
            <a:endParaRPr sz="1000" dirty="0">
              <a:solidFill>
                <a:schemeClr val="bg2"/>
              </a:solidFill>
              <a:latin typeface="Calibri"/>
              <a:ea typeface="Calibri"/>
              <a:cs typeface="Calibri"/>
              <a:sym typeface="Calibri"/>
            </a:endParaRPr>
          </a:p>
          <a:p>
            <a:pPr marL="457200" lvl="0" indent="-285750" algn="just" rtl="0">
              <a:lnSpc>
                <a:spcPct val="107916"/>
              </a:lnSpc>
              <a:spcBef>
                <a:spcPts val="0"/>
              </a:spcBef>
              <a:spcAft>
                <a:spcPts val="0"/>
              </a:spcAft>
              <a:buClr>
                <a:srgbClr val="FF0000"/>
              </a:buClr>
              <a:buSzPts val="900"/>
              <a:buFont typeface="Noto Sans Symbols"/>
              <a:buChar char="●"/>
            </a:pPr>
            <a:r>
              <a:rPr lang="ru-RU" sz="1000" dirty="0">
                <a:solidFill>
                  <a:srgbClr val="FF0000"/>
                </a:solidFill>
                <a:latin typeface="Calibri"/>
                <a:ea typeface="Calibri"/>
                <a:cs typeface="Calibri"/>
                <a:sym typeface="Calibri"/>
              </a:rPr>
              <a:t>Be aware that some infected animals may not show any clinical signs!</a:t>
            </a:r>
            <a:endParaRPr sz="1000" b="1" dirty="0">
              <a:solidFill>
                <a:srgbClr val="1E0468"/>
              </a:solidFill>
              <a:latin typeface="Calibri"/>
              <a:ea typeface="Calibri"/>
              <a:cs typeface="Calibri"/>
              <a:sym typeface="Calibri"/>
            </a:endParaRPr>
          </a:p>
        </p:txBody>
      </p:sp>
      <p:sp>
        <p:nvSpPr>
          <p:cNvPr id="46" name="Google Shape;46;p6"/>
          <p:cNvSpPr txBox="1"/>
          <p:nvPr/>
        </p:nvSpPr>
        <p:spPr>
          <a:xfrm>
            <a:off x="7506940" y="3595965"/>
            <a:ext cx="2911858"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lt1"/>
                </a:solidFill>
                <a:latin typeface="Calibri"/>
                <a:ea typeface="Calibri"/>
                <a:cs typeface="Calibri"/>
                <a:sym typeface="Calibri"/>
              </a:rPr>
              <a:t>Skin lesions with scabs, ulcers and scars © BFSA/Tsviatko Alexandrov</a:t>
            </a:r>
            <a:endParaRPr sz="600">
              <a:solidFill>
                <a:schemeClr val="lt1"/>
              </a:solidFill>
              <a:latin typeface="Calibri"/>
              <a:ea typeface="Calibri"/>
              <a:cs typeface="Calibri"/>
              <a:sym typeface="Calibri"/>
            </a:endParaRPr>
          </a:p>
        </p:txBody>
      </p:sp>
      <p:sp>
        <p:nvSpPr>
          <p:cNvPr id="47" name="Google Shape;47;p6"/>
          <p:cNvSpPr txBox="1"/>
          <p:nvPr/>
        </p:nvSpPr>
        <p:spPr>
          <a:xfrm>
            <a:off x="3989378" y="6781027"/>
            <a:ext cx="2714644" cy="18466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ru-RU" sz="600">
                <a:solidFill>
                  <a:schemeClr val="dk1"/>
                </a:solidFill>
                <a:latin typeface="Calibri"/>
                <a:ea typeface="Calibri"/>
                <a:cs typeface="Calibri"/>
                <a:sym typeface="Calibri"/>
              </a:rPr>
              <a:t>Schematic illustration of the spread of  lumpy skin disease</a:t>
            </a:r>
            <a:r>
              <a:rPr lang="ru-RU" sz="600">
                <a:solidFill>
                  <a:srgbClr val="250468"/>
                </a:solidFill>
                <a:latin typeface="Calibri"/>
                <a:ea typeface="Calibri"/>
                <a:cs typeface="Calibri"/>
                <a:sym typeface="Calibri"/>
              </a:rPr>
              <a:t>  </a:t>
            </a:r>
            <a:endParaRPr sz="600">
              <a:solidFill>
                <a:srgbClr val="250468"/>
              </a:solidFill>
              <a:latin typeface="Calibri"/>
              <a:ea typeface="Calibri"/>
              <a:cs typeface="Calibri"/>
              <a:sym typeface="Calibri"/>
            </a:endParaRPr>
          </a:p>
        </p:txBody>
      </p:sp>
      <p:sp>
        <p:nvSpPr>
          <p:cNvPr id="48" name="Google Shape;48;p6"/>
          <p:cNvSpPr txBox="1"/>
          <p:nvPr/>
        </p:nvSpPr>
        <p:spPr>
          <a:xfrm>
            <a:off x="7346964" y="3908517"/>
            <a:ext cx="3000396"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900" b="1" dirty="0">
              <a:solidFill>
                <a:srgbClr val="1E0468"/>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r>
              <a:rPr lang="ru-RU" sz="1200" b="1" dirty="0">
                <a:solidFill>
                  <a:schemeClr val="bg2"/>
                </a:solidFill>
                <a:latin typeface="Calibri"/>
                <a:ea typeface="Calibri"/>
                <a:cs typeface="Calibri"/>
                <a:sym typeface="Calibri"/>
              </a:rPr>
              <a:t>Monitor your cattle and notify suspected </a:t>
            </a:r>
            <a:r>
              <a:rPr lang="ru-RU" sz="1200" b="1" dirty="0" smtClean="0">
                <a:solidFill>
                  <a:schemeClr val="bg2"/>
                </a:solidFill>
                <a:latin typeface="Calibri"/>
                <a:ea typeface="Calibri"/>
                <a:cs typeface="Calibri"/>
                <a:sym typeface="Calibri"/>
              </a:rPr>
              <a:t>cases</a:t>
            </a:r>
            <a:endParaRPr lang="en-US" sz="1200" b="1" dirty="0" smtClean="0">
              <a:solidFill>
                <a:schemeClr val="bg2"/>
              </a:solidFill>
              <a:latin typeface="Calibri"/>
              <a:ea typeface="Calibri"/>
              <a:cs typeface="Calibri"/>
              <a:sym typeface="Calibri"/>
            </a:endParaRPr>
          </a:p>
          <a:p>
            <a:pPr marL="0" lvl="0" indent="0" algn="just" rtl="0">
              <a:spcBef>
                <a:spcPts val="0"/>
              </a:spcBef>
              <a:spcAft>
                <a:spcPts val="0"/>
              </a:spcAft>
              <a:buClr>
                <a:srgbClr val="000000"/>
              </a:buClr>
              <a:buSzPts val="1100"/>
              <a:buFont typeface="Arial"/>
              <a:buNone/>
            </a:pPr>
            <a:endParaRPr sz="1000" b="1" dirty="0">
              <a:solidFill>
                <a:schemeClr val="bg2"/>
              </a:solidFill>
              <a:latin typeface="Calibri"/>
              <a:ea typeface="Calibri"/>
              <a:cs typeface="Calibri"/>
              <a:sym typeface="Calibri"/>
            </a:endParaRPr>
          </a:p>
          <a:p>
            <a:pPr marL="457200" lvl="0" indent="-266700" algn="just" rtl="0">
              <a:lnSpc>
                <a:spcPct val="107916"/>
              </a:lnSpc>
              <a:spcBef>
                <a:spcPts val="0"/>
              </a:spcBef>
              <a:spcAft>
                <a:spcPts val="0"/>
              </a:spcAft>
              <a:buClr>
                <a:schemeClr val="dk1"/>
              </a:buClr>
              <a:buSzPts val="600"/>
              <a:buFont typeface="Noto Sans Symbols"/>
              <a:buChar char="●"/>
            </a:pPr>
            <a:r>
              <a:rPr lang="ru-RU" sz="1000" dirty="0">
                <a:solidFill>
                  <a:schemeClr val="bg2"/>
                </a:solidFill>
                <a:latin typeface="Calibri"/>
                <a:ea typeface="Calibri"/>
                <a:cs typeface="Calibri"/>
                <a:sym typeface="Calibri"/>
              </a:rPr>
              <a:t>During outbreaks or in areas at-risk, cattle should be monitored daily.</a:t>
            </a:r>
            <a:endParaRPr sz="1000" dirty="0">
              <a:solidFill>
                <a:schemeClr val="bg2"/>
              </a:solidFill>
              <a:latin typeface="Calibri"/>
              <a:ea typeface="Calibri"/>
              <a:cs typeface="Calibri"/>
              <a:sym typeface="Calibri"/>
            </a:endParaRPr>
          </a:p>
          <a:p>
            <a:pPr marL="457200" lvl="0" indent="-266700" algn="just" rtl="0">
              <a:lnSpc>
                <a:spcPct val="107916"/>
              </a:lnSpc>
              <a:spcBef>
                <a:spcPts val="0"/>
              </a:spcBef>
              <a:spcAft>
                <a:spcPts val="0"/>
              </a:spcAft>
              <a:buClr>
                <a:schemeClr val="dk1"/>
              </a:buClr>
              <a:buSzPts val="600"/>
              <a:buFont typeface="Noto Sans Symbols"/>
              <a:buChar char="●"/>
            </a:pPr>
            <a:r>
              <a:rPr lang="ru-RU" sz="1000" dirty="0">
                <a:solidFill>
                  <a:schemeClr val="bg2"/>
                </a:solidFill>
                <a:latin typeface="Calibri"/>
                <a:ea typeface="Calibri"/>
                <a:cs typeface="Calibri"/>
                <a:sym typeface="Calibri"/>
              </a:rPr>
              <a:t>Notify any suspicion immediately to your local veterinarian or the official Veterinary Services (telephone [ENTER TELEPHONE NUMBER]), who will initiate actions to prevent further spread of the disease.</a:t>
            </a:r>
            <a:endParaRPr sz="1000" dirty="0">
              <a:solidFill>
                <a:schemeClr val="bg2"/>
              </a:solidFill>
              <a:latin typeface="Calibri"/>
              <a:ea typeface="Calibri"/>
              <a:cs typeface="Calibri"/>
              <a:sym typeface="Calibri"/>
            </a:endParaRPr>
          </a:p>
          <a:p>
            <a:pPr marL="457200" lvl="0" indent="-266700" algn="just" rtl="0">
              <a:lnSpc>
                <a:spcPct val="107916"/>
              </a:lnSpc>
              <a:spcBef>
                <a:spcPts val="0"/>
              </a:spcBef>
              <a:spcAft>
                <a:spcPts val="0"/>
              </a:spcAft>
              <a:buClr>
                <a:schemeClr val="dk1"/>
              </a:buClr>
              <a:buSzPts val="600"/>
              <a:buFont typeface="Noto Sans Symbols"/>
              <a:buChar char="●"/>
            </a:pPr>
            <a:r>
              <a:rPr lang="ru-RU" sz="1000" dirty="0">
                <a:solidFill>
                  <a:schemeClr val="bg2"/>
                </a:solidFill>
                <a:latin typeface="Calibri"/>
                <a:ea typeface="Calibri"/>
                <a:cs typeface="Calibri"/>
                <a:sym typeface="Calibri"/>
              </a:rPr>
              <a:t>When LSD is suspected, cattle movement should be stopped immediately. </a:t>
            </a:r>
            <a:endParaRPr sz="1000" b="1" dirty="0">
              <a:solidFill>
                <a:schemeClr val="bg2"/>
              </a:solidFill>
              <a:latin typeface="Calibri"/>
              <a:ea typeface="Calibri"/>
              <a:cs typeface="Calibri"/>
              <a:sym typeface="Calibri"/>
            </a:endParaRPr>
          </a:p>
        </p:txBody>
      </p:sp>
      <p:sp>
        <p:nvSpPr>
          <p:cNvPr id="49" name="Google Shape;49;p6"/>
          <p:cNvSpPr txBox="1"/>
          <p:nvPr/>
        </p:nvSpPr>
        <p:spPr>
          <a:xfrm>
            <a:off x="7346964" y="423045"/>
            <a:ext cx="3000396" cy="1061829"/>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1200" b="1" dirty="0" smtClean="0">
                <a:solidFill>
                  <a:schemeClr val="bg2"/>
                </a:solidFill>
                <a:latin typeface="Calibri"/>
                <a:ea typeface="Calibri"/>
                <a:cs typeface="Calibri"/>
                <a:sym typeface="Calibri"/>
              </a:rPr>
              <a:t>Treatment</a:t>
            </a:r>
            <a:endParaRPr lang="en-US" sz="1200" b="1" dirty="0" smtClean="0">
              <a:solidFill>
                <a:schemeClr val="bg2"/>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endParaRPr sz="1000" b="1" dirty="0">
              <a:solidFill>
                <a:schemeClr val="bg2"/>
              </a:solidFill>
              <a:latin typeface="Calibri"/>
              <a:ea typeface="Calibri"/>
              <a:cs typeface="Calibri"/>
              <a:sym typeface="Calibri"/>
            </a:endParaRPr>
          </a:p>
          <a:p>
            <a:pPr marL="0" lvl="0" indent="0" algn="just" rtl="0">
              <a:spcBef>
                <a:spcPts val="0"/>
              </a:spcBef>
              <a:spcAft>
                <a:spcPts val="0"/>
              </a:spcAft>
              <a:buClr>
                <a:schemeClr val="dk1"/>
              </a:buClr>
              <a:buSzPts val="1100"/>
              <a:buFont typeface="Arial"/>
              <a:buNone/>
            </a:pPr>
            <a:r>
              <a:rPr lang="ru-RU" sz="1000" dirty="0">
                <a:solidFill>
                  <a:schemeClr val="bg2"/>
                </a:solidFill>
                <a:latin typeface="Calibri"/>
                <a:ea typeface="Calibri"/>
                <a:cs typeface="Calibri"/>
                <a:sym typeface="Calibri"/>
              </a:rPr>
              <a:t>No effective treatment against LSD. </a:t>
            </a:r>
            <a:endParaRPr sz="1000" b="1" dirty="0">
              <a:solidFill>
                <a:schemeClr val="bg2"/>
              </a:solidFill>
              <a:latin typeface="Calibri"/>
              <a:ea typeface="Calibri"/>
              <a:cs typeface="Calibri"/>
              <a:sym typeface="Calibri"/>
            </a:endParaRPr>
          </a:p>
          <a:p>
            <a:pPr marL="0" marR="0" lvl="0" indent="0" algn="l" rtl="0">
              <a:spcBef>
                <a:spcPts val="0"/>
              </a:spcBef>
              <a:spcAft>
                <a:spcPts val="0"/>
              </a:spcAft>
              <a:buNone/>
            </a:pPr>
            <a:endParaRPr sz="900" dirty="0">
              <a:solidFill>
                <a:srgbClr val="1E046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663</Words>
  <Application>Microsoft Office PowerPoint</Application>
  <PresentationFormat>Custom</PresentationFormat>
  <Paragraphs>63</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Noto Sans Symbols</vt:lpstr>
      <vt:lpstr>Office Theme</vt:lpstr>
      <vt:lpstr>Custom Design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BeltranAlcrudo, Daniel (REUT)</cp:lastModifiedBy>
  <cp:revision>7</cp:revision>
  <dcterms:modified xsi:type="dcterms:W3CDTF">2018-10-19T16:39:26Z</dcterms:modified>
</cp:coreProperties>
</file>