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5"/>
  </p:notesMasterIdLst>
  <p:sldIdLst>
    <p:sldId id="256" r:id="rId3"/>
    <p:sldId id="257" r:id="rId4"/>
  </p:sldIdLst>
  <p:sldSz cx="10693400" cy="7561263"/>
  <p:notesSz cx="6858000" cy="9144000"/>
  <p:defaultTextStyle>
    <a:defPPr>
      <a:defRPr lang="en-US"/>
    </a:defPPr>
    <a:lvl1pPr marL="0" algn="l" defTabSz="995680" rtl="0" eaLnBrk="1" latinLnBrk="0" hangingPunct="1">
      <a:defRPr sz="2000" kern="1200">
        <a:solidFill>
          <a:schemeClr val="tx1"/>
        </a:solidFill>
        <a:latin typeface="+mn-lt"/>
        <a:ea typeface="+mn-ea"/>
        <a:cs typeface="+mn-cs"/>
      </a:defRPr>
    </a:lvl1pPr>
    <a:lvl2pPr marL="497840" algn="l" defTabSz="995680" rtl="0" eaLnBrk="1" latinLnBrk="0" hangingPunct="1">
      <a:defRPr sz="2000" kern="1200">
        <a:solidFill>
          <a:schemeClr val="tx1"/>
        </a:solidFill>
        <a:latin typeface="+mn-lt"/>
        <a:ea typeface="+mn-ea"/>
        <a:cs typeface="+mn-cs"/>
      </a:defRPr>
    </a:lvl2pPr>
    <a:lvl3pPr marL="995680" algn="l" defTabSz="995680" rtl="0" eaLnBrk="1" latinLnBrk="0" hangingPunct="1">
      <a:defRPr sz="2000" kern="1200">
        <a:solidFill>
          <a:schemeClr val="tx1"/>
        </a:solidFill>
        <a:latin typeface="+mn-lt"/>
        <a:ea typeface="+mn-ea"/>
        <a:cs typeface="+mn-cs"/>
      </a:defRPr>
    </a:lvl3pPr>
    <a:lvl4pPr marL="1493520" algn="l" defTabSz="995680" rtl="0" eaLnBrk="1" latinLnBrk="0" hangingPunct="1">
      <a:defRPr sz="2000" kern="1200">
        <a:solidFill>
          <a:schemeClr val="tx1"/>
        </a:solidFill>
        <a:latin typeface="+mn-lt"/>
        <a:ea typeface="+mn-ea"/>
        <a:cs typeface="+mn-cs"/>
      </a:defRPr>
    </a:lvl4pPr>
    <a:lvl5pPr marL="1991360" algn="l" defTabSz="995680" rtl="0" eaLnBrk="1" latinLnBrk="0" hangingPunct="1">
      <a:defRPr sz="2000" kern="1200">
        <a:solidFill>
          <a:schemeClr val="tx1"/>
        </a:solidFill>
        <a:latin typeface="+mn-lt"/>
        <a:ea typeface="+mn-ea"/>
        <a:cs typeface="+mn-cs"/>
      </a:defRPr>
    </a:lvl5pPr>
    <a:lvl6pPr marL="2489200" algn="l" defTabSz="995680" rtl="0" eaLnBrk="1" latinLnBrk="0" hangingPunct="1">
      <a:defRPr sz="2000" kern="1200">
        <a:solidFill>
          <a:schemeClr val="tx1"/>
        </a:solidFill>
        <a:latin typeface="+mn-lt"/>
        <a:ea typeface="+mn-ea"/>
        <a:cs typeface="+mn-cs"/>
      </a:defRPr>
    </a:lvl6pPr>
    <a:lvl7pPr marL="2987040" algn="l" defTabSz="995680" rtl="0" eaLnBrk="1" latinLnBrk="0" hangingPunct="1">
      <a:defRPr sz="2000" kern="1200">
        <a:solidFill>
          <a:schemeClr val="tx1"/>
        </a:solidFill>
        <a:latin typeface="+mn-lt"/>
        <a:ea typeface="+mn-ea"/>
        <a:cs typeface="+mn-cs"/>
      </a:defRPr>
    </a:lvl7pPr>
    <a:lvl8pPr marL="3484880" algn="l" defTabSz="995680" rtl="0" eaLnBrk="1" latinLnBrk="0" hangingPunct="1">
      <a:defRPr sz="2000" kern="1200">
        <a:solidFill>
          <a:schemeClr val="tx1"/>
        </a:solidFill>
        <a:latin typeface="+mn-lt"/>
        <a:ea typeface="+mn-ea"/>
        <a:cs typeface="+mn-cs"/>
      </a:defRPr>
    </a:lvl8pPr>
    <a:lvl9pPr marL="3982720" algn="l" defTabSz="99568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97">
          <p15:clr>
            <a:srgbClr val="A4A3A4"/>
          </p15:clr>
        </p15:guide>
        <p15:guide id="2" pos="3367">
          <p15:clr>
            <a:srgbClr val="A4A3A4"/>
          </p15:clr>
        </p15:guide>
      </p15:sldGuideLst>
    </p:ext>
    <p:ext uri="{2D200454-40CA-4A62-9FC3-DE9A4176ACB9}">
      <p15:notesGuideLst xmlns:p15="http://schemas.microsoft.com/office/powerpoint/2012/main">
        <p15:guide id="1" orient="horz" pos="289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468"/>
    <a:srgbClr val="1E0468"/>
    <a:srgbClr val="80C535"/>
    <a:srgbClr val="66FF33"/>
    <a:srgbClr val="003366"/>
    <a:srgbClr val="21045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714" autoAdjust="0"/>
  </p:normalViewPr>
  <p:slideViewPr>
    <p:cSldViewPr>
      <p:cViewPr varScale="1">
        <p:scale>
          <a:sx n="68" d="100"/>
          <a:sy n="68" d="100"/>
        </p:scale>
        <p:origin x="1116" y="60"/>
      </p:cViewPr>
      <p:guideLst>
        <p:guide orient="horz" pos="2397"/>
        <p:guide pos="33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814" y="-108"/>
      </p:cViewPr>
      <p:guideLst>
        <p:guide orient="horz" pos="289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92648C-F519-4B60-97BB-6AE3D19578BE}" type="datetimeFigureOut">
              <a:rPr lang="en-US" smtClean="0"/>
              <a:t>10/19/2018</a:t>
            </a:fld>
            <a:endParaRPr lang="en-US"/>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B0A93E-8348-45F6-ABB8-8A528A28CB72}" type="slidenum">
              <a:rPr lang="en-US" smtClean="0"/>
              <a:t>‹#›</a:t>
            </a:fld>
            <a:endParaRPr lang="en-US"/>
          </a:p>
        </p:txBody>
      </p:sp>
    </p:spTree>
    <p:extLst>
      <p:ext uri="{BB962C8B-B14F-4D97-AF65-F5344CB8AC3E}">
        <p14:creationId xmlns:p14="http://schemas.microsoft.com/office/powerpoint/2010/main" val="3713786280"/>
      </p:ext>
    </p:extLst>
  </p:cSld>
  <p:clrMap bg1="lt1" tx1="dk1" bg2="lt2" tx2="dk2" accent1="accent1" accent2="accent2" accent3="accent3" accent4="accent4" accent5="accent5" accent6="accent6" hlink="hlink" folHlink="folHlink"/>
  <p:notesStyle>
    <a:lvl1pPr marL="0" algn="l" defTabSz="995680" rtl="0" eaLnBrk="1" latinLnBrk="0" hangingPunct="1">
      <a:defRPr sz="1300" kern="1200">
        <a:solidFill>
          <a:schemeClr val="tx1"/>
        </a:solidFill>
        <a:latin typeface="+mn-lt"/>
        <a:ea typeface="+mn-ea"/>
        <a:cs typeface="+mn-cs"/>
      </a:defRPr>
    </a:lvl1pPr>
    <a:lvl2pPr marL="497840" algn="l" defTabSz="995680" rtl="0" eaLnBrk="1" latinLnBrk="0" hangingPunct="1">
      <a:defRPr sz="1300" kern="1200">
        <a:solidFill>
          <a:schemeClr val="tx1"/>
        </a:solidFill>
        <a:latin typeface="+mn-lt"/>
        <a:ea typeface="+mn-ea"/>
        <a:cs typeface="+mn-cs"/>
      </a:defRPr>
    </a:lvl2pPr>
    <a:lvl3pPr marL="995680" algn="l" defTabSz="995680" rtl="0" eaLnBrk="1" latinLnBrk="0" hangingPunct="1">
      <a:defRPr sz="1300" kern="1200">
        <a:solidFill>
          <a:schemeClr val="tx1"/>
        </a:solidFill>
        <a:latin typeface="+mn-lt"/>
        <a:ea typeface="+mn-ea"/>
        <a:cs typeface="+mn-cs"/>
      </a:defRPr>
    </a:lvl3pPr>
    <a:lvl4pPr marL="1493520" algn="l" defTabSz="995680" rtl="0" eaLnBrk="1" latinLnBrk="0" hangingPunct="1">
      <a:defRPr sz="1300" kern="1200">
        <a:solidFill>
          <a:schemeClr val="tx1"/>
        </a:solidFill>
        <a:latin typeface="+mn-lt"/>
        <a:ea typeface="+mn-ea"/>
        <a:cs typeface="+mn-cs"/>
      </a:defRPr>
    </a:lvl4pPr>
    <a:lvl5pPr marL="1991360" algn="l" defTabSz="995680" rtl="0" eaLnBrk="1" latinLnBrk="0" hangingPunct="1">
      <a:defRPr sz="1300" kern="1200">
        <a:solidFill>
          <a:schemeClr val="tx1"/>
        </a:solidFill>
        <a:latin typeface="+mn-lt"/>
        <a:ea typeface="+mn-ea"/>
        <a:cs typeface="+mn-cs"/>
      </a:defRPr>
    </a:lvl5pPr>
    <a:lvl6pPr marL="2489200" algn="l" defTabSz="995680" rtl="0" eaLnBrk="1" latinLnBrk="0" hangingPunct="1">
      <a:defRPr sz="1300" kern="1200">
        <a:solidFill>
          <a:schemeClr val="tx1"/>
        </a:solidFill>
        <a:latin typeface="+mn-lt"/>
        <a:ea typeface="+mn-ea"/>
        <a:cs typeface="+mn-cs"/>
      </a:defRPr>
    </a:lvl6pPr>
    <a:lvl7pPr marL="2987040" algn="l" defTabSz="995680" rtl="0" eaLnBrk="1" latinLnBrk="0" hangingPunct="1">
      <a:defRPr sz="1300" kern="1200">
        <a:solidFill>
          <a:schemeClr val="tx1"/>
        </a:solidFill>
        <a:latin typeface="+mn-lt"/>
        <a:ea typeface="+mn-ea"/>
        <a:cs typeface="+mn-cs"/>
      </a:defRPr>
    </a:lvl7pPr>
    <a:lvl8pPr marL="3484880" algn="l" defTabSz="995680" rtl="0" eaLnBrk="1" latinLnBrk="0" hangingPunct="1">
      <a:defRPr sz="1300" kern="1200">
        <a:solidFill>
          <a:schemeClr val="tx1"/>
        </a:solidFill>
        <a:latin typeface="+mn-lt"/>
        <a:ea typeface="+mn-ea"/>
        <a:cs typeface="+mn-cs"/>
      </a:defRPr>
    </a:lvl8pPr>
    <a:lvl9pPr marL="3982720" algn="l" defTabSz="99568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B0A93E-8348-45F6-ABB8-8A528A28CB72}" type="slidenum">
              <a:rPr lang="en-US" smtClean="0"/>
              <a:t>1</a:t>
            </a:fld>
            <a:endParaRPr lang="en-US"/>
          </a:p>
        </p:txBody>
      </p:sp>
    </p:spTree>
    <p:extLst>
      <p:ext uri="{BB962C8B-B14F-4D97-AF65-F5344CB8AC3E}">
        <p14:creationId xmlns:p14="http://schemas.microsoft.com/office/powerpoint/2010/main" val="62172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4"/>
            <a:ext cx="9089390" cy="1620771"/>
          </a:xfrm>
          <a:prstGeom prst="rect">
            <a:avLst/>
          </a:prstGeom>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534670" y="7008172"/>
            <a:ext cx="2495127" cy="402567"/>
          </a:xfrm>
          <a:prstGeom prst="rect">
            <a:avLst/>
          </a:prstGeom>
        </p:spPr>
        <p:txBody>
          <a:bodyPr/>
          <a:lstStyle/>
          <a:p>
            <a:fld id="{028D91C4-B3AC-4F25-AC42-E6E2E4A46996}" type="datetimeFigureOut">
              <a:rPr lang="en-US" smtClean="0"/>
              <a:t>10/19/2018</a:t>
            </a:fld>
            <a:endParaRPr lang="en-US"/>
          </a:p>
        </p:txBody>
      </p:sp>
      <p:sp>
        <p:nvSpPr>
          <p:cNvPr id="5" name="Footer Placeholder 4"/>
          <p:cNvSpPr>
            <a:spLocks noGrp="1"/>
          </p:cNvSpPr>
          <p:nvPr>
            <p:ph type="ftr" sz="quarter" idx="11"/>
          </p:nvPr>
        </p:nvSpPr>
        <p:spPr>
          <a:xfrm>
            <a:off x="3653579" y="7008172"/>
            <a:ext cx="3386243" cy="402567"/>
          </a:xfrm>
          <a:prstGeom prst="rect">
            <a:avLst/>
          </a:prstGeom>
        </p:spPr>
        <p:txBody>
          <a:bodyPr/>
          <a:lstStyle/>
          <a:p>
            <a:endParaRPr lang="en-US"/>
          </a:p>
        </p:txBody>
      </p:sp>
      <p:sp>
        <p:nvSpPr>
          <p:cNvPr id="6" name="Slide Number Placeholder 5"/>
          <p:cNvSpPr>
            <a:spLocks noGrp="1"/>
          </p:cNvSpPr>
          <p:nvPr>
            <p:ph type="sldNum" sz="quarter" idx="12"/>
          </p:nvPr>
        </p:nvSpPr>
        <p:spPr>
          <a:xfrm>
            <a:off x="7663603" y="7008172"/>
            <a:ext cx="2495127" cy="402567"/>
          </a:xfrm>
          <a:prstGeom prst="rect">
            <a:avLst/>
          </a:prstGeom>
        </p:spPr>
        <p:txBody>
          <a:bodyPr/>
          <a:lstStyle/>
          <a:p>
            <a:fld id="{EC98BA13-C85E-4BAA-A9DA-4C0BB1870E0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604010" y="4284716"/>
            <a:ext cx="7485380" cy="1932323"/>
          </a:xfrm>
          <a:prstGeom prst="rect">
            <a:avLst/>
          </a:prstGeom>
        </p:spPr>
        <p:txBody>
          <a:bodyPr/>
          <a:lstStyle>
            <a:lvl1pPr marL="0" indent="0" algn="ctr">
              <a:buNone/>
              <a:defRPr>
                <a:solidFill>
                  <a:schemeClr val="tx1">
                    <a:tint val="75000"/>
                  </a:schemeClr>
                </a:solidFill>
              </a:defRPr>
            </a:lvl1pPr>
            <a:lvl2pPr marL="497840" indent="0" algn="ctr">
              <a:buNone/>
              <a:defRPr>
                <a:solidFill>
                  <a:schemeClr val="tx1">
                    <a:tint val="75000"/>
                  </a:schemeClr>
                </a:solidFill>
              </a:defRPr>
            </a:lvl2pPr>
            <a:lvl3pPr marL="995680" indent="0" algn="ctr">
              <a:buNone/>
              <a:defRPr>
                <a:solidFill>
                  <a:schemeClr val="tx1">
                    <a:tint val="75000"/>
                  </a:schemeClr>
                </a:solidFill>
              </a:defRPr>
            </a:lvl3pPr>
            <a:lvl4pPr marL="1493520" indent="0" algn="ctr">
              <a:buNone/>
              <a:defRPr>
                <a:solidFill>
                  <a:schemeClr val="tx1">
                    <a:tint val="75000"/>
                  </a:schemeClr>
                </a:solidFill>
              </a:defRPr>
            </a:lvl4pPr>
            <a:lvl5pPr marL="1991360" indent="0" algn="ctr">
              <a:buNone/>
              <a:defRPr>
                <a:solidFill>
                  <a:schemeClr val="tx1">
                    <a:tint val="75000"/>
                  </a:schemeClr>
                </a:solidFill>
              </a:defRPr>
            </a:lvl5pPr>
            <a:lvl6pPr marL="2489200" indent="0" algn="ctr">
              <a:buNone/>
              <a:defRPr>
                <a:solidFill>
                  <a:schemeClr val="tx1">
                    <a:tint val="75000"/>
                  </a:schemeClr>
                </a:solidFill>
              </a:defRPr>
            </a:lvl6pPr>
            <a:lvl7pPr marL="2987040" indent="0" algn="ctr">
              <a:buNone/>
              <a:defRPr>
                <a:solidFill>
                  <a:schemeClr val="tx1">
                    <a:tint val="75000"/>
                  </a:schemeClr>
                </a:solidFill>
              </a:defRPr>
            </a:lvl7pPr>
            <a:lvl8pPr marL="3484880" indent="0" algn="ctr">
              <a:buNone/>
              <a:defRPr>
                <a:solidFill>
                  <a:schemeClr val="tx1">
                    <a:tint val="75000"/>
                  </a:schemeClr>
                </a:solidFill>
              </a:defRPr>
            </a:lvl8pPr>
            <a:lvl9pPr marL="39827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34670" y="7008171"/>
            <a:ext cx="2495127" cy="402567"/>
          </a:xfrm>
          <a:prstGeom prst="rect">
            <a:avLst/>
          </a:prstGeom>
        </p:spPr>
        <p:txBody>
          <a:bodyPr/>
          <a:lstStyle/>
          <a:p>
            <a:fld id="{0EEC0E28-A858-4C3A-9E84-3912AE08EEA6}" type="datetimeFigureOut">
              <a:rPr lang="en-US" smtClean="0"/>
              <a:t>10/19/2018</a:t>
            </a:fld>
            <a:endParaRPr lang="en-US"/>
          </a:p>
        </p:txBody>
      </p:sp>
      <p:sp>
        <p:nvSpPr>
          <p:cNvPr id="5" name="Footer Placeholder 4"/>
          <p:cNvSpPr>
            <a:spLocks noGrp="1"/>
          </p:cNvSpPr>
          <p:nvPr>
            <p:ph type="ftr" sz="quarter" idx="11"/>
          </p:nvPr>
        </p:nvSpPr>
        <p:spPr>
          <a:xfrm>
            <a:off x="3653579" y="7008171"/>
            <a:ext cx="3386243" cy="402567"/>
          </a:xfrm>
          <a:prstGeom prst="rect">
            <a:avLst/>
          </a:prstGeom>
        </p:spPr>
        <p:txBody>
          <a:bodyPr/>
          <a:lstStyle/>
          <a:p>
            <a:endParaRPr lang="en-US"/>
          </a:p>
        </p:txBody>
      </p:sp>
      <p:sp>
        <p:nvSpPr>
          <p:cNvPr id="6" name="Slide Number Placeholder 5"/>
          <p:cNvSpPr>
            <a:spLocks noGrp="1"/>
          </p:cNvSpPr>
          <p:nvPr>
            <p:ph type="sldNum" sz="quarter" idx="12"/>
          </p:nvPr>
        </p:nvSpPr>
        <p:spPr>
          <a:xfrm>
            <a:off x="7663603" y="7008171"/>
            <a:ext cx="2495127" cy="402567"/>
          </a:xfrm>
          <a:prstGeom prst="rect">
            <a:avLst/>
          </a:prstGeom>
        </p:spPr>
        <p:txBody>
          <a:bodyPr/>
          <a:lstStyle/>
          <a:p>
            <a:fld id="{EB70070D-7D60-4EF2-AB84-45A63FED5C3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farmers 1.emf"/>
          <p:cNvPicPr>
            <a:picLocks noChangeAspect="1"/>
          </p:cNvPicPr>
          <p:nvPr userDrawn="1"/>
        </p:nvPicPr>
        <p:blipFill>
          <a:blip r:embed="rId3"/>
          <a:srcRect b="1816"/>
          <a:stretch>
            <a:fillRect/>
          </a:stretch>
        </p:blipFill>
        <p:spPr>
          <a:xfrm>
            <a:off x="0" y="0"/>
            <a:ext cx="10692000" cy="7558389"/>
          </a:xfrm>
          <a:prstGeom prst="rect">
            <a:avLst/>
          </a:prstGeom>
        </p:spPr>
      </p:pic>
      <p:pic>
        <p:nvPicPr>
          <p:cNvPr id="4" name="Picture 3" descr="krava.wmf"/>
          <p:cNvPicPr>
            <a:picLocks noChangeAspect="1"/>
          </p:cNvPicPr>
          <p:nvPr userDrawn="1"/>
        </p:nvPicPr>
        <p:blipFill>
          <a:blip r:embed="rId4"/>
          <a:stretch>
            <a:fillRect/>
          </a:stretch>
        </p:blipFill>
        <p:spPr>
          <a:xfrm>
            <a:off x="5203824" y="4352134"/>
            <a:ext cx="5320018" cy="321471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95680" rtl="0" eaLnBrk="1" latinLnBrk="0" hangingPunct="1">
        <a:spcBef>
          <a:spcPct val="0"/>
        </a:spcBef>
        <a:buNone/>
        <a:defRPr sz="4800" kern="1200">
          <a:solidFill>
            <a:schemeClr val="tx1"/>
          </a:solidFill>
          <a:latin typeface="+mj-lt"/>
          <a:ea typeface="+mj-ea"/>
          <a:cs typeface="+mj-cs"/>
        </a:defRPr>
      </a:lvl1pPr>
    </p:titleStyle>
    <p:bodyStyle>
      <a:lvl1pPr marL="373380" indent="-373380" algn="l" defTabSz="99568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0" indent="-311150" algn="l" defTabSz="99568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00" indent="-248920" algn="l" defTabSz="99568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4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28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2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6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0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4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5680" rtl="0" eaLnBrk="1" latinLnBrk="0" hangingPunct="1">
        <a:defRPr sz="2000" kern="1200">
          <a:solidFill>
            <a:schemeClr val="tx1"/>
          </a:solidFill>
          <a:latin typeface="+mn-lt"/>
          <a:ea typeface="+mn-ea"/>
          <a:cs typeface="+mn-cs"/>
        </a:defRPr>
      </a:lvl1pPr>
      <a:lvl2pPr marL="497840" algn="l" defTabSz="995680" rtl="0" eaLnBrk="1" latinLnBrk="0" hangingPunct="1">
        <a:defRPr sz="2000" kern="1200">
          <a:solidFill>
            <a:schemeClr val="tx1"/>
          </a:solidFill>
          <a:latin typeface="+mn-lt"/>
          <a:ea typeface="+mn-ea"/>
          <a:cs typeface="+mn-cs"/>
        </a:defRPr>
      </a:lvl2pPr>
      <a:lvl3pPr marL="995680" algn="l" defTabSz="995680" rtl="0" eaLnBrk="1" latinLnBrk="0" hangingPunct="1">
        <a:defRPr sz="2000" kern="1200">
          <a:solidFill>
            <a:schemeClr val="tx1"/>
          </a:solidFill>
          <a:latin typeface="+mn-lt"/>
          <a:ea typeface="+mn-ea"/>
          <a:cs typeface="+mn-cs"/>
        </a:defRPr>
      </a:lvl3pPr>
      <a:lvl4pPr marL="1493520" algn="l" defTabSz="995680" rtl="0" eaLnBrk="1" latinLnBrk="0" hangingPunct="1">
        <a:defRPr sz="2000" kern="1200">
          <a:solidFill>
            <a:schemeClr val="tx1"/>
          </a:solidFill>
          <a:latin typeface="+mn-lt"/>
          <a:ea typeface="+mn-ea"/>
          <a:cs typeface="+mn-cs"/>
        </a:defRPr>
      </a:lvl4pPr>
      <a:lvl5pPr marL="1991360" algn="l" defTabSz="995680" rtl="0" eaLnBrk="1" latinLnBrk="0" hangingPunct="1">
        <a:defRPr sz="2000" kern="1200">
          <a:solidFill>
            <a:schemeClr val="tx1"/>
          </a:solidFill>
          <a:latin typeface="+mn-lt"/>
          <a:ea typeface="+mn-ea"/>
          <a:cs typeface="+mn-cs"/>
        </a:defRPr>
      </a:lvl5pPr>
      <a:lvl6pPr marL="2489200" algn="l" defTabSz="995680" rtl="0" eaLnBrk="1" latinLnBrk="0" hangingPunct="1">
        <a:defRPr sz="2000" kern="1200">
          <a:solidFill>
            <a:schemeClr val="tx1"/>
          </a:solidFill>
          <a:latin typeface="+mn-lt"/>
          <a:ea typeface="+mn-ea"/>
          <a:cs typeface="+mn-cs"/>
        </a:defRPr>
      </a:lvl6pPr>
      <a:lvl7pPr marL="2987040" algn="l" defTabSz="995680" rtl="0" eaLnBrk="1" latinLnBrk="0" hangingPunct="1">
        <a:defRPr sz="2000" kern="1200">
          <a:solidFill>
            <a:schemeClr val="tx1"/>
          </a:solidFill>
          <a:latin typeface="+mn-lt"/>
          <a:ea typeface="+mn-ea"/>
          <a:cs typeface="+mn-cs"/>
        </a:defRPr>
      </a:lvl7pPr>
      <a:lvl8pPr marL="3484880" algn="l" defTabSz="995680" rtl="0" eaLnBrk="1" latinLnBrk="0" hangingPunct="1">
        <a:defRPr sz="2000" kern="1200">
          <a:solidFill>
            <a:schemeClr val="tx1"/>
          </a:solidFill>
          <a:latin typeface="+mn-lt"/>
          <a:ea typeface="+mn-ea"/>
          <a:cs typeface="+mn-cs"/>
        </a:defRPr>
      </a:lvl8pPr>
      <a:lvl9pPr marL="3982720" algn="l" defTabSz="99568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farmers 2.emf"/>
          <p:cNvPicPr/>
          <p:nvPr userDrawn="1"/>
        </p:nvPicPr>
        <p:blipFill>
          <a:blip r:embed="rId3"/>
          <a:srcRect r="-13"/>
          <a:stretch>
            <a:fillRect/>
          </a:stretch>
        </p:blipFill>
        <p:spPr>
          <a:xfrm>
            <a:off x="0" y="0"/>
            <a:ext cx="10693400" cy="7560000"/>
          </a:xfrm>
          <a:prstGeom prst="rect">
            <a:avLst/>
          </a:prstGeom>
        </p:spPr>
      </p:pic>
      <p:pic>
        <p:nvPicPr>
          <p:cNvPr id="2" name="Picture 1"/>
          <p:cNvPicPr>
            <a:picLocks noChangeAspect="1"/>
          </p:cNvPicPr>
          <p:nvPr userDrawn="1"/>
        </p:nvPicPr>
        <p:blipFill>
          <a:blip r:embed="rId4"/>
          <a:stretch>
            <a:fillRect/>
          </a:stretch>
        </p:blipFill>
        <p:spPr>
          <a:xfrm>
            <a:off x="3582504" y="5148783"/>
            <a:ext cx="3528392" cy="1523624"/>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995680" rtl="0" eaLnBrk="1" latinLnBrk="0" hangingPunct="1">
        <a:spcBef>
          <a:spcPct val="0"/>
        </a:spcBef>
        <a:buNone/>
        <a:defRPr sz="4800" kern="1200">
          <a:solidFill>
            <a:schemeClr val="tx1"/>
          </a:solidFill>
          <a:latin typeface="+mj-lt"/>
          <a:ea typeface="+mj-ea"/>
          <a:cs typeface="+mj-cs"/>
        </a:defRPr>
      </a:lvl1pPr>
    </p:titleStyle>
    <p:bodyStyle>
      <a:lvl1pPr marL="373380" indent="-373380" algn="l" defTabSz="99568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0" indent="-311150" algn="l" defTabSz="99568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00" indent="-248920" algn="l" defTabSz="99568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4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28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2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6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0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40" indent="-248920" algn="l" defTabSz="99568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5680" rtl="0" eaLnBrk="1" latinLnBrk="0" hangingPunct="1">
        <a:defRPr sz="2000" kern="1200">
          <a:solidFill>
            <a:schemeClr val="tx1"/>
          </a:solidFill>
          <a:latin typeface="+mn-lt"/>
          <a:ea typeface="+mn-ea"/>
          <a:cs typeface="+mn-cs"/>
        </a:defRPr>
      </a:lvl1pPr>
      <a:lvl2pPr marL="497840" algn="l" defTabSz="995680" rtl="0" eaLnBrk="1" latinLnBrk="0" hangingPunct="1">
        <a:defRPr sz="2000" kern="1200">
          <a:solidFill>
            <a:schemeClr val="tx1"/>
          </a:solidFill>
          <a:latin typeface="+mn-lt"/>
          <a:ea typeface="+mn-ea"/>
          <a:cs typeface="+mn-cs"/>
        </a:defRPr>
      </a:lvl2pPr>
      <a:lvl3pPr marL="995680" algn="l" defTabSz="995680" rtl="0" eaLnBrk="1" latinLnBrk="0" hangingPunct="1">
        <a:defRPr sz="2000" kern="1200">
          <a:solidFill>
            <a:schemeClr val="tx1"/>
          </a:solidFill>
          <a:latin typeface="+mn-lt"/>
          <a:ea typeface="+mn-ea"/>
          <a:cs typeface="+mn-cs"/>
        </a:defRPr>
      </a:lvl3pPr>
      <a:lvl4pPr marL="1493520" algn="l" defTabSz="995680" rtl="0" eaLnBrk="1" latinLnBrk="0" hangingPunct="1">
        <a:defRPr sz="2000" kern="1200">
          <a:solidFill>
            <a:schemeClr val="tx1"/>
          </a:solidFill>
          <a:latin typeface="+mn-lt"/>
          <a:ea typeface="+mn-ea"/>
          <a:cs typeface="+mn-cs"/>
        </a:defRPr>
      </a:lvl4pPr>
      <a:lvl5pPr marL="1991360" algn="l" defTabSz="995680" rtl="0" eaLnBrk="1" latinLnBrk="0" hangingPunct="1">
        <a:defRPr sz="2000" kern="1200">
          <a:solidFill>
            <a:schemeClr val="tx1"/>
          </a:solidFill>
          <a:latin typeface="+mn-lt"/>
          <a:ea typeface="+mn-ea"/>
          <a:cs typeface="+mn-cs"/>
        </a:defRPr>
      </a:lvl5pPr>
      <a:lvl6pPr marL="2489200" algn="l" defTabSz="995680" rtl="0" eaLnBrk="1" latinLnBrk="0" hangingPunct="1">
        <a:defRPr sz="2000" kern="1200">
          <a:solidFill>
            <a:schemeClr val="tx1"/>
          </a:solidFill>
          <a:latin typeface="+mn-lt"/>
          <a:ea typeface="+mn-ea"/>
          <a:cs typeface="+mn-cs"/>
        </a:defRPr>
      </a:lvl6pPr>
      <a:lvl7pPr marL="2987040" algn="l" defTabSz="995680" rtl="0" eaLnBrk="1" latinLnBrk="0" hangingPunct="1">
        <a:defRPr sz="2000" kern="1200">
          <a:solidFill>
            <a:schemeClr val="tx1"/>
          </a:solidFill>
          <a:latin typeface="+mn-lt"/>
          <a:ea typeface="+mn-ea"/>
          <a:cs typeface="+mn-cs"/>
        </a:defRPr>
      </a:lvl7pPr>
      <a:lvl8pPr marL="3484880" algn="l" defTabSz="995680" rtl="0" eaLnBrk="1" latinLnBrk="0" hangingPunct="1">
        <a:defRPr sz="2000" kern="1200">
          <a:solidFill>
            <a:schemeClr val="tx1"/>
          </a:solidFill>
          <a:latin typeface="+mn-lt"/>
          <a:ea typeface="+mn-ea"/>
          <a:cs typeface="+mn-cs"/>
        </a:defRPr>
      </a:lvl8pPr>
      <a:lvl9pPr marL="3982720" algn="l" defTabSz="99568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602" y="2280433"/>
            <a:ext cx="3071834" cy="4797467"/>
          </a:xfrm>
          <a:prstGeom prst="rect">
            <a:avLst/>
          </a:prstGeom>
          <a:noFill/>
        </p:spPr>
        <p:txBody>
          <a:bodyPr wrap="square" rtlCol="0">
            <a:spAutoFit/>
          </a:bodyPr>
          <a:lstStyle/>
          <a:p>
            <a:r>
              <a:rPr lang="en-US" sz="1000" b="1" dirty="0" smtClean="0">
                <a:solidFill>
                  <a:srgbClr val="250468"/>
                </a:solidFill>
              </a:rPr>
              <a:t>Cum vă </a:t>
            </a:r>
            <a:r>
              <a:rPr lang="en-US" altLang="en-US" sz="1000" b="1" dirty="0" smtClean="0">
                <a:solidFill>
                  <a:srgbClr val="250468"/>
                </a:solidFill>
              </a:rPr>
              <a:t>puteți </a:t>
            </a:r>
            <a:r>
              <a:rPr lang="en-US" sz="1000" b="1" dirty="0" smtClean="0">
                <a:solidFill>
                  <a:srgbClr val="250468"/>
                </a:solidFill>
              </a:rPr>
              <a:t>proteja ferma?</a:t>
            </a:r>
          </a:p>
          <a:p>
            <a:pPr>
              <a:lnSpc>
                <a:spcPct val="114000"/>
              </a:lnSpc>
            </a:pPr>
            <a:endParaRPr lang="en-US" sz="1000" dirty="0" smtClean="0">
              <a:solidFill>
                <a:srgbClr val="250468"/>
              </a:solidFill>
            </a:endParaRPr>
          </a:p>
          <a:p>
            <a:pPr algn="just">
              <a:lnSpc>
                <a:spcPct val="114000"/>
              </a:lnSpc>
            </a:pPr>
            <a:r>
              <a:rPr lang="en-US" sz="1000" dirty="0" smtClean="0">
                <a:solidFill>
                  <a:srgbClr val="250468"/>
                </a:solidFill>
              </a:rPr>
              <a:t>Prin vaccinare – vacinurile eficiente oferă o protecție completă în decurs de 3 săptămîni.</a:t>
            </a:r>
          </a:p>
          <a:p>
            <a:pPr algn="just">
              <a:lnSpc>
                <a:spcPct val="114000"/>
              </a:lnSpc>
            </a:pPr>
            <a:r>
              <a:rPr lang="en-US" sz="1000" dirty="0" smtClean="0">
                <a:solidFill>
                  <a:srgbClr val="250468"/>
                </a:solidFill>
              </a:rPr>
              <a:t>• Bovinele trebuie vaccinate înainte ca efectivul să fie infectat. </a:t>
            </a:r>
          </a:p>
          <a:p>
            <a:pPr algn="just">
              <a:lnSpc>
                <a:spcPct val="114000"/>
              </a:lnSpc>
            </a:pPr>
            <a:r>
              <a:rPr lang="en-US" sz="1000" dirty="0" smtClean="0">
                <a:solidFill>
                  <a:srgbClr val="250468"/>
                </a:solidFill>
              </a:rPr>
              <a:t>• Reacții adverse minore pot apărea după vaccinare:</a:t>
            </a:r>
          </a:p>
          <a:p>
            <a:pPr algn="just">
              <a:lnSpc>
                <a:spcPct val="114000"/>
              </a:lnSpc>
            </a:pPr>
            <a:r>
              <a:rPr lang="en-US" sz="1000" dirty="0" smtClean="0">
                <a:solidFill>
                  <a:srgbClr val="250468"/>
                </a:solidFill>
              </a:rPr>
              <a:t>        o Inflamarea la locul vaccinării, care nu este dăunătoare și dispare în decurs de 1 - 2 săptămîni. </a:t>
            </a:r>
          </a:p>
          <a:p>
            <a:pPr algn="just">
              <a:lnSpc>
                <a:spcPct val="114000"/>
              </a:lnSpc>
            </a:pPr>
            <a:r>
              <a:rPr lang="en-US" sz="1000" dirty="0" smtClean="0">
                <a:solidFill>
                  <a:srgbClr val="250468"/>
                </a:solidFill>
              </a:rPr>
              <a:t>        o Febră de scurtă durată asociată cu o scădere ușoară a producției de lapte </a:t>
            </a:r>
          </a:p>
          <a:p>
            <a:pPr algn="just">
              <a:lnSpc>
                <a:spcPct val="114000"/>
              </a:lnSpc>
            </a:pPr>
            <a:r>
              <a:rPr lang="en-US" sz="1000" dirty="0" smtClean="0">
                <a:solidFill>
                  <a:srgbClr val="250468"/>
                </a:solidFill>
              </a:rPr>
              <a:t>        o Anumite vaccinuri pot rareori cauza mici noduli pe corp sau uger și dispar în scurt timp.      </a:t>
            </a:r>
          </a:p>
          <a:p>
            <a:pPr algn="just">
              <a:lnSpc>
                <a:spcPct val="114000"/>
              </a:lnSpc>
            </a:pPr>
            <a:r>
              <a:rPr lang="en-US" sz="1000" dirty="0" smtClean="0">
                <a:solidFill>
                  <a:srgbClr val="250468"/>
                </a:solidFill>
              </a:rPr>
              <a:t>• Cumpărați </a:t>
            </a:r>
            <a:r>
              <a:rPr lang="en-US" altLang="en-US" sz="1000" dirty="0" smtClean="0">
                <a:solidFill>
                  <a:srgbClr val="250468"/>
                </a:solidFill>
              </a:rPr>
              <a:t>animale</a:t>
            </a:r>
            <a:r>
              <a:rPr lang="en-US" sz="1000" dirty="0" smtClean="0">
                <a:solidFill>
                  <a:srgbClr val="250468"/>
                </a:solidFill>
              </a:rPr>
              <a:t> doar din surse de încredere. Animalele noi trebuie examinate înainte de mișcare și la sosire, și trebuie ținute în carantină (ex. separate de efectiv) pentru 28 de zile. În timpul unui focar în zonă, nu introduceți animale noi în efectivul Dvs.</a:t>
            </a:r>
          </a:p>
          <a:p>
            <a:pPr algn="just">
              <a:lnSpc>
                <a:spcPct val="114000"/>
              </a:lnSpc>
            </a:pPr>
            <a:r>
              <a:rPr lang="en-US" sz="1000" dirty="0" smtClean="0">
                <a:solidFill>
                  <a:srgbClr val="250468"/>
                </a:solidFill>
              </a:rPr>
              <a:t>• Aplicarea regulată a unui insecticid eficient prin scufundarea, pulverizarea sau utilizarea produselor de aplicare pe animal.</a:t>
            </a:r>
          </a:p>
          <a:p>
            <a:pPr algn="just">
              <a:lnSpc>
                <a:spcPct val="114000"/>
              </a:lnSpc>
            </a:pPr>
            <a:r>
              <a:rPr lang="en-US" sz="1000" dirty="0" smtClean="0">
                <a:solidFill>
                  <a:srgbClr val="250468"/>
                </a:solidFill>
              </a:rPr>
              <a:t>• Țineți ferma liberă de locuri pentru dezvoltarea insectelor, cum ar fi apa stătătoare și bălegarul. </a:t>
            </a:r>
          </a:p>
          <a:p>
            <a:pPr algn="just">
              <a:lnSpc>
                <a:spcPct val="114000"/>
              </a:lnSpc>
            </a:pPr>
            <a:r>
              <a:rPr lang="en-US" sz="1000" dirty="0" smtClean="0">
                <a:solidFill>
                  <a:srgbClr val="250468"/>
                </a:solidFill>
              </a:rPr>
              <a:t>• Limitarea vizitatorilor la fermă ar trebui evitată doar la servicii esențiale. Toate vehicolele, echipamentele și încălțămintea trebuie să fie curățate înainte de a intra în proprietate sau ar trebui utilizate bahile. </a:t>
            </a:r>
          </a:p>
        </p:txBody>
      </p:sp>
      <p:sp>
        <p:nvSpPr>
          <p:cNvPr id="7" name="TextBox 6"/>
          <p:cNvSpPr txBox="1"/>
          <p:nvPr/>
        </p:nvSpPr>
        <p:spPr>
          <a:xfrm>
            <a:off x="3835072" y="611856"/>
            <a:ext cx="3143272" cy="2671116"/>
          </a:xfrm>
          <a:prstGeom prst="rect">
            <a:avLst/>
          </a:prstGeom>
          <a:noFill/>
        </p:spPr>
        <p:txBody>
          <a:bodyPr wrap="square" rtlCol="0">
            <a:spAutoFit/>
          </a:bodyPr>
          <a:lstStyle/>
          <a:p>
            <a:pPr algn="just">
              <a:lnSpc>
                <a:spcPct val="114000"/>
              </a:lnSpc>
            </a:pPr>
            <a:r>
              <a:rPr lang="en-US" altLang="en-US" sz="1000" dirty="0" smtClean="0">
                <a:solidFill>
                  <a:srgbClr val="250468"/>
                </a:solidFill>
              </a:rPr>
              <a:t>Mai multe informații detaliate pot fi descărcate din Manualul privind Dermatita nodulară contagioasă pentru medici veterinari de </a:t>
            </a:r>
            <a:r>
              <a:rPr lang="en-US" altLang="en-US" sz="1000" dirty="0" err="1" smtClean="0">
                <a:solidFill>
                  <a:srgbClr val="250468"/>
                </a:solidFill>
              </a:rPr>
              <a:t>aici</a:t>
            </a:r>
            <a:r>
              <a:rPr lang="en-US" sz="1000" smtClean="0">
                <a:solidFill>
                  <a:srgbClr val="250468"/>
                </a:solidFill>
              </a:rPr>
              <a:t> </a:t>
            </a:r>
          </a:p>
          <a:p>
            <a:pPr algn="just">
              <a:lnSpc>
                <a:spcPct val="114000"/>
              </a:lnSpc>
            </a:pPr>
            <a:r>
              <a:rPr lang="en-US" sz="1000" smtClean="0">
                <a:solidFill>
                  <a:srgbClr val="250468"/>
                </a:solidFill>
              </a:rPr>
              <a:t>http</a:t>
            </a:r>
            <a:r>
              <a:rPr lang="en-US" sz="1000" dirty="0" smtClean="0">
                <a:solidFill>
                  <a:srgbClr val="250468"/>
                </a:solidFill>
              </a:rPr>
              <a:t>://www.fao.org/3/i7330ro/I7330RO.pdf</a:t>
            </a:r>
          </a:p>
          <a:p>
            <a:pPr>
              <a:lnSpc>
                <a:spcPct val="114000"/>
              </a:lnSpc>
            </a:pPr>
            <a:endParaRPr lang="en-US" sz="1000" dirty="0" smtClean="0">
              <a:solidFill>
                <a:srgbClr val="250468"/>
              </a:solidFill>
            </a:endParaRPr>
          </a:p>
          <a:p>
            <a:pPr>
              <a:lnSpc>
                <a:spcPct val="114000"/>
              </a:lnSpc>
            </a:pPr>
            <a:endParaRPr lang="en-US" sz="1000" dirty="0" smtClean="0">
              <a:solidFill>
                <a:srgbClr val="250468"/>
              </a:solidFill>
            </a:endParaRPr>
          </a:p>
          <a:p>
            <a:pPr>
              <a:lnSpc>
                <a:spcPct val="114000"/>
              </a:lnSpc>
            </a:pPr>
            <a:r>
              <a:rPr lang="en-US" altLang="en-US" sz="1000" dirty="0" smtClean="0">
                <a:solidFill>
                  <a:srgbClr val="250468"/>
                </a:solidFill>
              </a:rPr>
              <a:t>PENTRU MAI MULTE INFORMAȚII</a:t>
            </a:r>
            <a:r>
              <a:rPr lang="en-US" sz="1000" dirty="0" smtClean="0">
                <a:solidFill>
                  <a:srgbClr val="250468"/>
                </a:solidFill>
              </a:rPr>
              <a:t>:</a:t>
            </a:r>
          </a:p>
          <a:p>
            <a:pPr>
              <a:lnSpc>
                <a:spcPct val="114000"/>
              </a:lnSpc>
            </a:pPr>
            <a:r>
              <a:rPr lang="en-US" altLang="en-US" sz="1000" b="1" dirty="0" smtClean="0">
                <a:solidFill>
                  <a:srgbClr val="250468"/>
                </a:solidFill>
              </a:rPr>
              <a:t>Agenția Națională pentru Siguranța Alimentelor </a:t>
            </a:r>
          </a:p>
          <a:p>
            <a:pPr>
              <a:lnSpc>
                <a:spcPct val="114000"/>
              </a:lnSpc>
            </a:pPr>
            <a:r>
              <a:rPr lang="en-US" sz="1000" b="1" dirty="0" smtClean="0">
                <a:solidFill>
                  <a:srgbClr val="250468"/>
                </a:solidFill>
              </a:rPr>
              <a:t>A</a:t>
            </a:r>
            <a:r>
              <a:rPr lang="en-US" altLang="en-US" sz="1000" b="1" dirty="0" smtClean="0">
                <a:solidFill>
                  <a:srgbClr val="250468"/>
                </a:solidFill>
              </a:rPr>
              <a:t>dresa</a:t>
            </a:r>
            <a:r>
              <a:rPr lang="en-US" sz="1000" b="1" dirty="0" smtClean="0">
                <a:solidFill>
                  <a:srgbClr val="250468"/>
                </a:solidFill>
              </a:rPr>
              <a:t>: </a:t>
            </a:r>
            <a:r>
              <a:rPr lang="en-US" altLang="en-US" sz="1000" dirty="0" smtClean="0">
                <a:solidFill>
                  <a:srgbClr val="250468"/>
                </a:solidFill>
              </a:rPr>
              <a:t>mun. Chișinău, str. M/ Kogălniceanu 63</a:t>
            </a:r>
            <a:r>
              <a:rPr lang="en-US" sz="1000" dirty="0" smtClean="0">
                <a:solidFill>
                  <a:srgbClr val="250468"/>
                </a:solidFill>
              </a:rPr>
              <a:t> </a:t>
            </a:r>
          </a:p>
          <a:p>
            <a:pPr>
              <a:lnSpc>
                <a:spcPct val="114000"/>
              </a:lnSpc>
            </a:pPr>
            <a:r>
              <a:rPr lang="en-US" sz="1000" b="1" dirty="0" smtClean="0">
                <a:solidFill>
                  <a:srgbClr val="250468"/>
                </a:solidFill>
              </a:rPr>
              <a:t>Tel .:</a:t>
            </a:r>
            <a:r>
              <a:rPr lang="en-US" sz="1000" dirty="0" smtClean="0">
                <a:solidFill>
                  <a:srgbClr val="250468"/>
                </a:solidFill>
              </a:rPr>
              <a:t> + </a:t>
            </a:r>
            <a:r>
              <a:rPr lang="en-US" altLang="en-US" sz="1000" dirty="0" smtClean="0">
                <a:solidFill>
                  <a:srgbClr val="250468"/>
                </a:solidFill>
              </a:rPr>
              <a:t>373 22 29 47 30</a:t>
            </a:r>
          </a:p>
          <a:p>
            <a:pPr>
              <a:lnSpc>
                <a:spcPct val="114000"/>
              </a:lnSpc>
            </a:pPr>
            <a:r>
              <a:rPr lang="en-US" sz="1000" b="1" dirty="0" smtClean="0">
                <a:solidFill>
                  <a:srgbClr val="250468"/>
                </a:solidFill>
              </a:rPr>
              <a:t>e-mail:</a:t>
            </a:r>
            <a:r>
              <a:rPr lang="en-US" sz="1000" dirty="0" smtClean="0">
                <a:solidFill>
                  <a:srgbClr val="250468"/>
                </a:solidFill>
              </a:rPr>
              <a:t> </a:t>
            </a:r>
            <a:r>
              <a:rPr lang="en-US" altLang="en-US" sz="1000" dirty="0" smtClean="0">
                <a:solidFill>
                  <a:srgbClr val="250468"/>
                </a:solidFill>
              </a:rPr>
              <a:t>info@ansa.gov.md</a:t>
            </a:r>
          </a:p>
          <a:p>
            <a:pPr>
              <a:lnSpc>
                <a:spcPct val="114000"/>
              </a:lnSpc>
            </a:pPr>
            <a:r>
              <a:rPr lang="en-US" sz="1000" b="1" dirty="0" smtClean="0">
                <a:solidFill>
                  <a:srgbClr val="250468"/>
                </a:solidFill>
              </a:rPr>
              <a:t>Web:</a:t>
            </a:r>
            <a:r>
              <a:rPr lang="en-US" sz="1000" dirty="0" smtClean="0">
                <a:solidFill>
                  <a:srgbClr val="250468"/>
                </a:solidFill>
              </a:rPr>
              <a:t> </a:t>
            </a:r>
            <a:r>
              <a:rPr lang="en-US" altLang="en-US" sz="1000" dirty="0" smtClean="0">
                <a:solidFill>
                  <a:srgbClr val="250468"/>
                </a:solidFill>
              </a:rPr>
              <a:t>ansa.gov.md</a:t>
            </a:r>
          </a:p>
          <a:p>
            <a:pPr>
              <a:lnSpc>
                <a:spcPct val="114000"/>
              </a:lnSpc>
            </a:pPr>
            <a:endParaRPr lang="en-US" sz="900" dirty="0" smtClean="0">
              <a:solidFill>
                <a:srgbClr val="250468"/>
              </a:solidFill>
            </a:endParaRPr>
          </a:p>
          <a:p>
            <a:pPr>
              <a:lnSpc>
                <a:spcPct val="114000"/>
              </a:lnSpc>
            </a:pPr>
            <a:endParaRPr lang="en-US" sz="900" dirty="0" smtClean="0">
              <a:solidFill>
                <a:srgbClr val="250468"/>
              </a:solidFill>
            </a:endParaRPr>
          </a:p>
          <a:p>
            <a:pPr>
              <a:lnSpc>
                <a:spcPct val="114000"/>
              </a:lnSpc>
            </a:pPr>
            <a:endParaRPr lang="en-US" sz="900" dirty="0" smtClean="0">
              <a:solidFill>
                <a:srgbClr val="250468"/>
              </a:solidFill>
            </a:endParaRPr>
          </a:p>
        </p:txBody>
      </p:sp>
      <p:sp>
        <p:nvSpPr>
          <p:cNvPr id="10" name="TextBox 9"/>
          <p:cNvSpPr txBox="1"/>
          <p:nvPr/>
        </p:nvSpPr>
        <p:spPr>
          <a:xfrm>
            <a:off x="9061476" y="6495275"/>
            <a:ext cx="1274734" cy="642620"/>
          </a:xfrm>
          <a:prstGeom prst="rect">
            <a:avLst/>
          </a:prstGeom>
          <a:noFill/>
        </p:spPr>
        <p:txBody>
          <a:bodyPr wrap="square" rtlCol="0">
            <a:spAutoFit/>
          </a:bodyPr>
          <a:lstStyle/>
          <a:p>
            <a:pPr algn="r"/>
            <a:r>
              <a:rPr lang="en-US" sz="1800" b="1" dirty="0" smtClean="0">
                <a:solidFill>
                  <a:srgbClr val="80C535"/>
                </a:solidFill>
              </a:rPr>
              <a:t>P</a:t>
            </a:r>
            <a:r>
              <a:rPr lang="en-US" altLang="en-US" sz="1800" b="1" dirty="0" smtClean="0">
                <a:solidFill>
                  <a:srgbClr val="80C535"/>
                </a:solidFill>
              </a:rPr>
              <a:t>ENTRU</a:t>
            </a:r>
            <a:r>
              <a:rPr lang="en-US" sz="1800" b="1" dirty="0" smtClean="0">
                <a:solidFill>
                  <a:srgbClr val="80C535"/>
                </a:solidFill>
              </a:rPr>
              <a:t> </a:t>
            </a:r>
            <a:r>
              <a:rPr lang="en-US" altLang="en-US" sz="1800" b="1" dirty="0" smtClean="0">
                <a:solidFill>
                  <a:srgbClr val="80C535"/>
                </a:solidFill>
              </a:rPr>
              <a:t>FERMIERI</a:t>
            </a:r>
            <a:endParaRPr lang="en-US" sz="1800" b="1" dirty="0" smtClean="0">
              <a:solidFill>
                <a:srgbClr val="80C535"/>
              </a:solidFill>
            </a:endParaRPr>
          </a:p>
        </p:txBody>
      </p:sp>
      <p:sp>
        <p:nvSpPr>
          <p:cNvPr id="11" name="TextBox 10"/>
          <p:cNvSpPr txBox="1"/>
          <p:nvPr/>
        </p:nvSpPr>
        <p:spPr>
          <a:xfrm>
            <a:off x="1383665" y="1837055"/>
            <a:ext cx="2218690" cy="183515"/>
          </a:xfrm>
          <a:prstGeom prst="rect">
            <a:avLst/>
          </a:prstGeom>
          <a:noFill/>
        </p:spPr>
        <p:txBody>
          <a:bodyPr wrap="square" rtlCol="0">
            <a:spAutoFit/>
          </a:bodyPr>
          <a:lstStyle/>
          <a:p>
            <a:pPr algn="r"/>
            <a:r>
              <a:rPr lang="en-US" sz="600" smtClean="0">
                <a:solidFill>
                  <a:schemeClr val="bg1"/>
                </a:solidFill>
              </a:rPr>
              <a:t>Leziuni ulcerative pe mameloane ©BFSA/Tsviatko Alexandrov</a:t>
            </a:r>
          </a:p>
        </p:txBody>
      </p:sp>
      <p:sp>
        <p:nvSpPr>
          <p:cNvPr id="16" name="TextBox 15"/>
          <p:cNvSpPr txBox="1"/>
          <p:nvPr/>
        </p:nvSpPr>
        <p:spPr>
          <a:xfrm>
            <a:off x="7275830" y="1496060"/>
            <a:ext cx="3228340" cy="4707890"/>
          </a:xfrm>
          <a:prstGeom prst="rect">
            <a:avLst/>
          </a:prstGeom>
          <a:noFill/>
        </p:spPr>
        <p:txBody>
          <a:bodyPr wrap="square" rtlCol="0">
            <a:spAutoFit/>
          </a:bodyPr>
          <a:lstStyle/>
          <a:p>
            <a:pPr algn="r">
              <a:lnSpc>
                <a:spcPct val="100000"/>
              </a:lnSpc>
            </a:pPr>
            <a:r>
              <a:rPr lang="en-US" altLang="en-US" sz="4800" b="1" dirty="0" smtClean="0">
                <a:solidFill>
                  <a:srgbClr val="FF0000"/>
                </a:solidFill>
              </a:rPr>
              <a:t>Dermatita nodulară contagioasă</a:t>
            </a:r>
          </a:p>
          <a:p>
            <a:pPr algn="r">
              <a:lnSpc>
                <a:spcPct val="100000"/>
              </a:lnSpc>
            </a:pPr>
            <a:endParaRPr lang="en-US" altLang="en-US" sz="4800" b="1" dirty="0" smtClean="0">
              <a:solidFill>
                <a:srgbClr val="FF0000"/>
              </a:solidFill>
            </a:endParaRPr>
          </a:p>
          <a:p>
            <a:pPr algn="r">
              <a:lnSpc>
                <a:spcPct val="100000"/>
              </a:lnSpc>
            </a:pPr>
            <a:endParaRPr lang="en-US" altLang="en-US" sz="4800" b="1" dirty="0" smtClean="0">
              <a:solidFill>
                <a:srgbClr val="FF0000"/>
              </a:solidFill>
            </a:endParaRPr>
          </a:p>
          <a:p>
            <a:pPr>
              <a:lnSpc>
                <a:spcPts val="7500"/>
              </a:lnSpc>
            </a:pPr>
            <a:r>
              <a:rPr lang="en-US" altLang="en-US" sz="6600" b="1" dirty="0" smtClean="0">
                <a:solidFill>
                  <a:schemeClr val="bg1"/>
                </a:solidFill>
              </a:rPr>
              <a:t>DNC</a:t>
            </a:r>
            <a:endParaRPr lang="en-US" sz="6600" b="1" dirty="0">
              <a:solidFill>
                <a:schemeClr val="bg1"/>
              </a:solidFill>
            </a:endParaRPr>
          </a:p>
        </p:txBody>
      </p:sp>
      <p:pic>
        <p:nvPicPr>
          <p:cNvPr id="17" name="Picture 16" descr="FAO_logo_Blue_3lines_en_01-e1506530885177.jpg"/>
          <p:cNvPicPr>
            <a:picLocks noChangeAspect="1"/>
          </p:cNvPicPr>
          <p:nvPr/>
        </p:nvPicPr>
        <p:blipFill>
          <a:blip r:embed="rId3" cstate="print"/>
          <a:stretch>
            <a:fillRect/>
          </a:stretch>
        </p:blipFill>
        <p:spPr>
          <a:xfrm>
            <a:off x="7650956" y="468263"/>
            <a:ext cx="1136642" cy="537709"/>
          </a:xfrm>
          <a:prstGeom prst="rect">
            <a:avLst/>
          </a:prstGeom>
        </p:spPr>
      </p:pic>
      <p:pic>
        <p:nvPicPr>
          <p:cNvPr id="2" name="Изображение 1"/>
          <p:cNvPicPr>
            <a:picLocks noChangeAspect="1"/>
          </p:cNvPicPr>
          <p:nvPr/>
        </p:nvPicPr>
        <p:blipFill>
          <a:blip r:embed="rId4"/>
          <a:stretch>
            <a:fillRect/>
          </a:stretch>
        </p:blipFill>
        <p:spPr>
          <a:xfrm>
            <a:off x="9681845" y="396875"/>
            <a:ext cx="599440" cy="5949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602" y="423045"/>
            <a:ext cx="3000396" cy="2073910"/>
          </a:xfrm>
          <a:prstGeom prst="rect">
            <a:avLst/>
          </a:prstGeom>
          <a:noFill/>
        </p:spPr>
        <p:txBody>
          <a:bodyPr wrap="square" rtlCol="0">
            <a:spAutoFit/>
          </a:bodyPr>
          <a:lstStyle/>
          <a:p>
            <a:r>
              <a:rPr lang="en-US" sz="1000" b="1" dirty="0" smtClean="0">
                <a:solidFill>
                  <a:srgbClr val="250468"/>
                </a:solidFill>
              </a:rPr>
              <a:t>Dermatita Nodulară Contagioasă (DNC)</a:t>
            </a:r>
          </a:p>
          <a:p>
            <a:endParaRPr lang="en-US" sz="1000" b="1" dirty="0" smtClean="0">
              <a:solidFill>
                <a:srgbClr val="250468"/>
              </a:solidFill>
            </a:endParaRPr>
          </a:p>
          <a:p>
            <a:pPr algn="just"/>
            <a:r>
              <a:rPr lang="en-US" sz="1000" dirty="0" smtClean="0">
                <a:solidFill>
                  <a:srgbClr val="250468"/>
                </a:solidFill>
              </a:rPr>
              <a:t>• Afectează doar bovinele și bivolii. </a:t>
            </a:r>
          </a:p>
          <a:p>
            <a:pPr algn="just"/>
            <a:r>
              <a:rPr lang="en-US" sz="1000" dirty="0" smtClean="0">
                <a:solidFill>
                  <a:srgbClr val="250468"/>
                </a:solidFill>
              </a:rPr>
              <a:t>• Nu afectează oamenii.</a:t>
            </a:r>
          </a:p>
          <a:p>
            <a:pPr algn="just"/>
            <a:r>
              <a:rPr lang="en-US" sz="1000" dirty="0" smtClean="0">
                <a:solidFill>
                  <a:srgbClr val="250468"/>
                </a:solidFill>
              </a:rPr>
              <a:t>• Focare sezoniere pe parcursul lunilor calde, cînd insectele sunt foarte active și abundente </a:t>
            </a:r>
          </a:p>
          <a:p>
            <a:pPr algn="just"/>
            <a:r>
              <a:rPr lang="en-US" sz="1000" dirty="0" smtClean="0">
                <a:solidFill>
                  <a:srgbClr val="250468"/>
                </a:solidFill>
              </a:rPr>
              <a:t>• Cauzează pierderi importante de producție datorită scăderii producției de lapte, probleme de reproducere, avorturi, deteriorarea pieilor, scăderea greutășții corporale, și uneori deces. </a:t>
            </a:r>
          </a:p>
          <a:p>
            <a:pPr algn="just"/>
            <a:r>
              <a:rPr lang="en-US" sz="1000" dirty="0" smtClean="0">
                <a:solidFill>
                  <a:srgbClr val="250468"/>
                </a:solidFill>
              </a:rPr>
              <a:t>• Pierderi adiționale cauzate de restricțiile de mișcare și comerț cu animale.</a:t>
            </a:r>
          </a:p>
          <a:p>
            <a:endParaRPr lang="en-US" sz="1000" b="1" dirty="0" smtClean="0">
              <a:solidFill>
                <a:srgbClr val="250468"/>
              </a:solidFill>
            </a:endParaRPr>
          </a:p>
        </p:txBody>
      </p:sp>
      <p:sp>
        <p:nvSpPr>
          <p:cNvPr id="7" name="TextBox 6"/>
          <p:cNvSpPr txBox="1"/>
          <p:nvPr/>
        </p:nvSpPr>
        <p:spPr>
          <a:xfrm>
            <a:off x="274602" y="5066515"/>
            <a:ext cx="3000396" cy="2105961"/>
          </a:xfrm>
          <a:prstGeom prst="rect">
            <a:avLst/>
          </a:prstGeom>
          <a:noFill/>
        </p:spPr>
        <p:txBody>
          <a:bodyPr wrap="square" rtlCol="0">
            <a:spAutoFit/>
          </a:bodyPr>
          <a:lstStyle/>
          <a:p>
            <a:pPr marL="5080">
              <a:spcAft>
                <a:spcPts val="300"/>
              </a:spcAft>
            </a:pPr>
            <a:r>
              <a:rPr lang="en-US" sz="1000" b="1" dirty="0" smtClean="0">
                <a:solidFill>
                  <a:srgbClr val="250468"/>
                </a:solidFill>
              </a:rPr>
              <a:t>Cum pot fi infectate animalele Dvs?</a:t>
            </a:r>
          </a:p>
          <a:p>
            <a:pPr marL="250825" algn="l" defTabSz="359410">
              <a:lnSpc>
                <a:spcPct val="114000"/>
              </a:lnSpc>
              <a:tabLst>
                <a:tab pos="71755" algn="l"/>
              </a:tabLst>
            </a:pPr>
            <a:endParaRPr lang="en-US" sz="1000" dirty="0" smtClean="0">
              <a:solidFill>
                <a:srgbClr val="250468"/>
              </a:solidFill>
            </a:endParaRPr>
          </a:p>
          <a:p>
            <a:pPr marL="93345" indent="0" algn="just" defTabSz="359410">
              <a:lnSpc>
                <a:spcPct val="114000"/>
              </a:lnSpc>
              <a:spcAft>
                <a:spcPts val="300"/>
              </a:spcAft>
              <a:buFont typeface="Arial" pitchFamily="34" charset="0"/>
              <a:buNone/>
              <a:tabLst>
                <a:tab pos="71755" algn="l"/>
              </a:tabLst>
            </a:pPr>
            <a:r>
              <a:rPr lang="en-US" sz="1000" dirty="0" smtClean="0">
                <a:solidFill>
                  <a:srgbClr val="250468"/>
                </a:solidFill>
              </a:rPr>
              <a:t>• În mare parte prin mușcătura insectelor, așa ca țînțari, muște sau căpușe.</a:t>
            </a:r>
          </a:p>
          <a:p>
            <a:pPr marL="93345" indent="0" algn="just" defTabSz="359410">
              <a:lnSpc>
                <a:spcPct val="114000"/>
              </a:lnSpc>
              <a:spcAft>
                <a:spcPts val="300"/>
              </a:spcAft>
              <a:buFont typeface="Arial" pitchFamily="34" charset="0"/>
              <a:buNone/>
              <a:tabLst>
                <a:tab pos="71755" algn="l"/>
              </a:tabLst>
            </a:pPr>
            <a:r>
              <a:rPr lang="en-US" sz="1000" dirty="0" smtClean="0">
                <a:solidFill>
                  <a:srgbClr val="250468"/>
                </a:solidFill>
              </a:rPr>
              <a:t>• Prin aducerea bovinelor infecatete din zone afectate.</a:t>
            </a:r>
          </a:p>
          <a:p>
            <a:pPr marL="93345" indent="0" algn="just" defTabSz="359410">
              <a:lnSpc>
                <a:spcPct val="114000"/>
              </a:lnSpc>
              <a:spcAft>
                <a:spcPts val="300"/>
              </a:spcAft>
              <a:buFont typeface="Arial" pitchFamily="34" charset="0"/>
              <a:buNone/>
              <a:tabLst>
                <a:tab pos="71755" algn="l"/>
              </a:tabLst>
            </a:pPr>
            <a:r>
              <a:rPr lang="en-US" sz="1000" dirty="0" smtClean="0">
                <a:solidFill>
                  <a:srgbClr val="250468"/>
                </a:solidFill>
              </a:rPr>
              <a:t>• De asemenea este posibilă prin intermediul adăpătorilor și hrănitorilor comune, lapte, material seminal (reptoducere naturală și inseminare artificială), tratamente veterinare (în cazul în care acele nu se schimbă între animale) și contact direct. </a:t>
            </a:r>
          </a:p>
        </p:txBody>
      </p:sp>
      <p:sp>
        <p:nvSpPr>
          <p:cNvPr id="8" name="TextBox 7"/>
          <p:cNvSpPr txBox="1"/>
          <p:nvPr/>
        </p:nvSpPr>
        <p:spPr>
          <a:xfrm>
            <a:off x="274602" y="4780763"/>
            <a:ext cx="3000396" cy="183515"/>
          </a:xfrm>
          <a:prstGeom prst="rect">
            <a:avLst/>
          </a:prstGeom>
          <a:noFill/>
        </p:spPr>
        <p:txBody>
          <a:bodyPr wrap="square" rtlCol="0">
            <a:spAutoFit/>
          </a:bodyPr>
          <a:lstStyle/>
          <a:p>
            <a:pPr algn="r"/>
            <a:r>
              <a:rPr lang="en-US" sz="600" smtClean="0">
                <a:solidFill>
                  <a:srgbClr val="250468"/>
                </a:solidFill>
              </a:rPr>
              <a:t>Afecțiune severă cu multiple leziuni cutanate © BFSA/Tsviatko Alexandrov</a:t>
            </a:r>
          </a:p>
        </p:txBody>
      </p:sp>
      <p:sp>
        <p:nvSpPr>
          <p:cNvPr id="9" name="TextBox 8"/>
          <p:cNvSpPr txBox="1"/>
          <p:nvPr/>
        </p:nvSpPr>
        <p:spPr>
          <a:xfrm>
            <a:off x="3846502" y="708797"/>
            <a:ext cx="3000396" cy="3929858"/>
          </a:xfrm>
          <a:prstGeom prst="rect">
            <a:avLst/>
          </a:prstGeom>
          <a:noFill/>
        </p:spPr>
        <p:txBody>
          <a:bodyPr wrap="square" rtlCol="0">
            <a:spAutoFit/>
          </a:bodyPr>
          <a:lstStyle/>
          <a:p>
            <a:r>
              <a:rPr lang="en-US" sz="1000" b="1" dirty="0" smtClean="0">
                <a:solidFill>
                  <a:srgbClr val="250468"/>
                </a:solidFill>
              </a:rPr>
              <a:t>Cum arată Dermatita Nodulară Contagioasă?</a:t>
            </a:r>
          </a:p>
          <a:p>
            <a:pPr>
              <a:lnSpc>
                <a:spcPct val="113000"/>
              </a:lnSpc>
            </a:pPr>
            <a:endParaRPr lang="en-US" sz="900" dirty="0" smtClean="0">
              <a:solidFill>
                <a:srgbClr val="250468"/>
              </a:solidFill>
            </a:endParaRPr>
          </a:p>
          <a:p>
            <a:r>
              <a:rPr lang="en-US" sz="1000" dirty="0" smtClean="0">
                <a:solidFill>
                  <a:srgbClr val="250468"/>
                </a:solidFill>
              </a:rPr>
              <a:t>Animalele infectate prezintă:</a:t>
            </a:r>
          </a:p>
          <a:p>
            <a:endParaRPr lang="en-US" sz="1000" dirty="0" smtClean="0">
              <a:solidFill>
                <a:srgbClr val="250468"/>
              </a:solidFill>
            </a:endParaRPr>
          </a:p>
          <a:p>
            <a:pPr algn="just"/>
            <a:r>
              <a:rPr lang="en-US" sz="1000" dirty="0" smtClean="0">
                <a:solidFill>
                  <a:srgbClr val="250468"/>
                </a:solidFill>
              </a:rPr>
              <a:t>• Febră mare, pierderea poftei de mîncare și scăderea producșiei de lapte.  </a:t>
            </a:r>
          </a:p>
          <a:p>
            <a:pPr algn="just"/>
            <a:r>
              <a:rPr lang="en-US" sz="1000" dirty="0" smtClean="0">
                <a:solidFill>
                  <a:srgbClr val="250468"/>
                </a:solidFill>
              </a:rPr>
              <a:t>• Leziuni cutanate rotunde (noduli/cocoloașe) de 1-5 cm (de obicei primele fiind observate pe cap și gît). La bovinele cu părul lung nu se obsevă ușor, decît dacă pielea este palpată  sau udată.  </a:t>
            </a:r>
          </a:p>
          <a:p>
            <a:pPr algn="just"/>
            <a:r>
              <a:rPr lang="en-US" sz="1000" dirty="0" smtClean="0">
                <a:solidFill>
                  <a:srgbClr val="250468"/>
                </a:solidFill>
              </a:rPr>
              <a:t>• Numărul nodulilor variază de la cîteva (forma ușoară) pînă la multe care acoperă integral corpul (forma severă). </a:t>
            </a:r>
          </a:p>
          <a:p>
            <a:pPr algn="just"/>
            <a:r>
              <a:rPr lang="en-US" sz="1000" dirty="0" smtClean="0">
                <a:solidFill>
                  <a:srgbClr val="250468"/>
                </a:solidFill>
              </a:rPr>
              <a:t>• Nodulii pot dispărea cu timpul, dar de obicei centrul leziunilor se îndepărtează (cruste), lăsînd ulcere profunde care atrag insectele.</a:t>
            </a:r>
          </a:p>
          <a:p>
            <a:pPr algn="just"/>
            <a:r>
              <a:rPr lang="en-US" sz="1000" dirty="0" smtClean="0">
                <a:solidFill>
                  <a:srgbClr val="250468"/>
                </a:solidFill>
              </a:rPr>
              <a:t>• Ulcere pe bot, buze și în interiorul cavității bucale și nazale.</a:t>
            </a:r>
          </a:p>
          <a:p>
            <a:pPr algn="just"/>
            <a:r>
              <a:rPr lang="en-US" sz="1000" dirty="0" smtClean="0">
                <a:solidFill>
                  <a:srgbClr val="250468"/>
                </a:solidFill>
              </a:rPr>
              <a:t>• Secreții nazale și oculare, salivație excesivă. </a:t>
            </a:r>
          </a:p>
          <a:p>
            <a:pPr algn="just"/>
            <a:r>
              <a:rPr lang="en-US" sz="1000" dirty="0" smtClean="0">
                <a:solidFill>
                  <a:srgbClr val="250468"/>
                </a:solidFill>
              </a:rPr>
              <a:t>• Inflamarea ganglionilor limfatici.</a:t>
            </a:r>
          </a:p>
          <a:p>
            <a:pPr marL="93345" indent="0" defTabSz="359410">
              <a:lnSpc>
                <a:spcPct val="114000"/>
              </a:lnSpc>
              <a:spcAft>
                <a:spcPts val="300"/>
              </a:spcAft>
              <a:buFont typeface="Arial" pitchFamily="34" charset="0"/>
              <a:buNone/>
              <a:tabLst>
                <a:tab pos="71120" algn="l"/>
                <a:tab pos="269875" algn="l"/>
              </a:tabLst>
            </a:pPr>
            <a:endParaRPr lang="en-US" sz="1000" dirty="0" smtClean="0">
              <a:solidFill>
                <a:srgbClr val="250468"/>
              </a:solidFill>
            </a:endParaRPr>
          </a:p>
          <a:p>
            <a:pPr marL="93345" indent="0" algn="ctr" defTabSz="359410">
              <a:lnSpc>
                <a:spcPct val="114000"/>
              </a:lnSpc>
              <a:spcAft>
                <a:spcPts val="300"/>
              </a:spcAft>
              <a:buFont typeface="Arial" pitchFamily="34" charset="0"/>
              <a:buNone/>
              <a:tabLst>
                <a:tab pos="71120" algn="l"/>
                <a:tab pos="269875" algn="l"/>
              </a:tabLst>
            </a:pPr>
            <a:r>
              <a:rPr lang="en-US" sz="1000" dirty="0" smtClean="0">
                <a:solidFill>
                  <a:srgbClr val="FF0000"/>
                </a:solidFill>
              </a:rPr>
              <a:t>Fiți conștienți de faptul că unele animale infectate pot să nu prezinte nici un semn clinic!</a:t>
            </a:r>
          </a:p>
          <a:p>
            <a:pPr marL="269875" indent="-176530" defTabSz="359410">
              <a:buFont typeface="Arial" pitchFamily="34" charset="0"/>
              <a:buChar char="•"/>
              <a:tabLst>
                <a:tab pos="71120" algn="l"/>
                <a:tab pos="269875" algn="l"/>
              </a:tabLst>
            </a:pPr>
            <a:endParaRPr lang="en-US" sz="1000" dirty="0" smtClean="0">
              <a:solidFill>
                <a:srgbClr val="250468"/>
              </a:solidFill>
            </a:endParaRPr>
          </a:p>
        </p:txBody>
      </p:sp>
      <p:sp>
        <p:nvSpPr>
          <p:cNvPr id="10" name="TextBox 9"/>
          <p:cNvSpPr txBox="1"/>
          <p:nvPr/>
        </p:nvSpPr>
        <p:spPr>
          <a:xfrm>
            <a:off x="7195820" y="4566920"/>
            <a:ext cx="3223895" cy="183515"/>
          </a:xfrm>
          <a:prstGeom prst="rect">
            <a:avLst/>
          </a:prstGeom>
          <a:noFill/>
        </p:spPr>
        <p:txBody>
          <a:bodyPr wrap="square" rtlCol="0">
            <a:spAutoFit/>
          </a:bodyPr>
          <a:lstStyle/>
          <a:p>
            <a:pPr algn="r"/>
            <a:r>
              <a:rPr lang="en-US" sz="600" smtClean="0">
                <a:solidFill>
                  <a:schemeClr val="bg1"/>
                </a:solidFill>
              </a:rPr>
              <a:t>Leziuni cutanate cu cruste, ulcere și cicatrici© BFSA/Tsviatko Alexandrov</a:t>
            </a:r>
          </a:p>
        </p:txBody>
      </p:sp>
      <p:sp>
        <p:nvSpPr>
          <p:cNvPr id="11" name="TextBox 10"/>
          <p:cNvSpPr txBox="1"/>
          <p:nvPr/>
        </p:nvSpPr>
        <p:spPr>
          <a:xfrm>
            <a:off x="3978583" y="6804522"/>
            <a:ext cx="2714644" cy="183515"/>
          </a:xfrm>
          <a:prstGeom prst="rect">
            <a:avLst/>
          </a:prstGeom>
          <a:noFill/>
        </p:spPr>
        <p:txBody>
          <a:bodyPr wrap="square" rtlCol="0">
            <a:spAutoFit/>
          </a:bodyPr>
          <a:lstStyle/>
          <a:p>
            <a:pPr algn="ctr"/>
            <a:r>
              <a:rPr lang="en-US" sz="600" dirty="0" smtClean="0">
                <a:solidFill>
                  <a:srgbClr val="250468"/>
                </a:solidFill>
              </a:rPr>
              <a:t>O ilustrare schematică a răspîndirii bolii </a:t>
            </a:r>
          </a:p>
        </p:txBody>
      </p:sp>
      <p:sp>
        <p:nvSpPr>
          <p:cNvPr id="12" name="TextBox 11"/>
          <p:cNvSpPr txBox="1"/>
          <p:nvPr/>
        </p:nvSpPr>
        <p:spPr>
          <a:xfrm>
            <a:off x="7346964" y="5066515"/>
            <a:ext cx="3000396" cy="1880515"/>
          </a:xfrm>
          <a:prstGeom prst="rect">
            <a:avLst/>
          </a:prstGeom>
          <a:noFill/>
        </p:spPr>
        <p:txBody>
          <a:bodyPr wrap="square" rtlCol="0">
            <a:spAutoFit/>
          </a:bodyPr>
          <a:lstStyle/>
          <a:p>
            <a:pPr marL="5080"/>
            <a:r>
              <a:rPr lang="en-US" sz="1000" b="1" dirty="0" smtClean="0">
                <a:solidFill>
                  <a:srgbClr val="250468"/>
                </a:solidFill>
              </a:rPr>
              <a:t>Monitorizați bovinele și notificați </a:t>
            </a:r>
            <a:r>
              <a:rPr lang="en-US" sz="1000" b="1" dirty="0" err="1" smtClean="0">
                <a:solidFill>
                  <a:srgbClr val="250468"/>
                </a:solidFill>
              </a:rPr>
              <a:t>cazurile</a:t>
            </a:r>
            <a:r>
              <a:rPr lang="en-US" sz="1000" b="1" dirty="0" smtClean="0">
                <a:solidFill>
                  <a:srgbClr val="250468"/>
                </a:solidFill>
              </a:rPr>
              <a:t> </a:t>
            </a:r>
            <a:r>
              <a:rPr lang="en-US" sz="1000" b="1" dirty="0" err="1" smtClean="0">
                <a:solidFill>
                  <a:srgbClr val="250468"/>
                </a:solidFill>
              </a:rPr>
              <a:t>suspecte</a:t>
            </a:r>
            <a:endParaRPr lang="en-US" sz="1000" b="1" dirty="0" smtClean="0">
              <a:solidFill>
                <a:srgbClr val="250468"/>
              </a:solidFill>
            </a:endParaRPr>
          </a:p>
          <a:p>
            <a:pPr marL="5080"/>
            <a:endParaRPr lang="en-US" sz="1000" b="1" dirty="0" smtClean="0">
              <a:solidFill>
                <a:srgbClr val="250468"/>
              </a:solidFill>
            </a:endParaRPr>
          </a:p>
          <a:p>
            <a:pPr marL="93345" indent="0" algn="l" defTabSz="359410">
              <a:lnSpc>
                <a:spcPct val="114000"/>
              </a:lnSpc>
              <a:spcAft>
                <a:spcPts val="300"/>
              </a:spcAft>
              <a:buFont typeface="Arial" pitchFamily="34" charset="0"/>
              <a:buNone/>
              <a:tabLst>
                <a:tab pos="71755" algn="l"/>
              </a:tabLst>
            </a:pPr>
            <a:r>
              <a:rPr lang="en-US" sz="1000" dirty="0" smtClean="0">
                <a:solidFill>
                  <a:srgbClr val="250468"/>
                </a:solidFill>
              </a:rPr>
              <a:t>• În timpul focarelor sau în zonele expuse riscului, bovinele trebuie să fie monitorizate zilnic.</a:t>
            </a:r>
          </a:p>
          <a:p>
            <a:pPr marL="93345" indent="0" algn="l" defTabSz="359410">
              <a:lnSpc>
                <a:spcPct val="114000"/>
              </a:lnSpc>
              <a:spcAft>
                <a:spcPts val="300"/>
              </a:spcAft>
              <a:buFont typeface="Arial" pitchFamily="34" charset="0"/>
              <a:buNone/>
              <a:tabLst>
                <a:tab pos="71755" algn="l"/>
              </a:tabLst>
            </a:pPr>
            <a:r>
              <a:rPr lang="en-US" sz="1000" dirty="0" smtClean="0">
                <a:solidFill>
                  <a:srgbClr val="250468"/>
                </a:solidFill>
              </a:rPr>
              <a:t>• Notificați imediat orice suspeciune medicului veterinar sau Serviciului veterinar oficial (telefon de contact </a:t>
            </a:r>
            <a:r>
              <a:rPr lang="en-US" sz="1000" dirty="0" smtClean="0">
                <a:solidFill>
                  <a:srgbClr val="FF0000"/>
                </a:solidFill>
              </a:rPr>
              <a:t>xxxx xxxxxxx</a:t>
            </a:r>
            <a:r>
              <a:rPr lang="en-US" sz="1000" dirty="0" smtClean="0">
                <a:solidFill>
                  <a:srgbClr val="250468"/>
                </a:solidFill>
              </a:rPr>
              <a:t>), care va iniția acțiunile necesare pentru prevenirea răspîndirii bolii.</a:t>
            </a:r>
          </a:p>
          <a:p>
            <a:pPr marL="93345" indent="0" algn="l" defTabSz="359410">
              <a:lnSpc>
                <a:spcPct val="114000"/>
              </a:lnSpc>
              <a:spcAft>
                <a:spcPts val="300"/>
              </a:spcAft>
              <a:buFont typeface="Arial" pitchFamily="34" charset="0"/>
              <a:buNone/>
              <a:tabLst>
                <a:tab pos="71755" algn="l"/>
              </a:tabLst>
            </a:pPr>
            <a:r>
              <a:rPr lang="en-US" sz="1000" dirty="0" smtClean="0">
                <a:solidFill>
                  <a:srgbClr val="250468"/>
                </a:solidFill>
              </a:rPr>
              <a:t>• Cînd se suspectează DNC, mișcarea animalelor este stopată imediat.</a:t>
            </a:r>
          </a:p>
        </p:txBody>
      </p:sp>
      <p:sp>
        <p:nvSpPr>
          <p:cNvPr id="14" name="TextBox 13"/>
          <p:cNvSpPr txBox="1"/>
          <p:nvPr/>
        </p:nvSpPr>
        <p:spPr>
          <a:xfrm>
            <a:off x="7346964" y="709200"/>
            <a:ext cx="3000396" cy="537210"/>
          </a:xfrm>
          <a:prstGeom prst="rect">
            <a:avLst/>
          </a:prstGeom>
          <a:noFill/>
        </p:spPr>
        <p:txBody>
          <a:bodyPr wrap="square" rtlCol="0">
            <a:spAutoFit/>
          </a:bodyPr>
          <a:lstStyle/>
          <a:p>
            <a:r>
              <a:rPr lang="en-US" sz="1000" b="1" dirty="0" smtClean="0">
                <a:solidFill>
                  <a:srgbClr val="250468"/>
                </a:solidFill>
              </a:rPr>
              <a:t>Tr</a:t>
            </a:r>
            <a:r>
              <a:rPr lang="en-US" altLang="en-US" sz="1000" b="1" dirty="0" smtClean="0">
                <a:solidFill>
                  <a:srgbClr val="250468"/>
                </a:solidFill>
              </a:rPr>
              <a:t>atament</a:t>
            </a:r>
          </a:p>
          <a:p>
            <a:pPr>
              <a:lnSpc>
                <a:spcPct val="113000"/>
              </a:lnSpc>
            </a:pPr>
            <a:endParaRPr lang="en-US" sz="900" dirty="0" smtClean="0">
              <a:solidFill>
                <a:srgbClr val="250468"/>
              </a:solidFill>
            </a:endParaRPr>
          </a:p>
          <a:p>
            <a:r>
              <a:rPr lang="en-US" sz="900" dirty="0" smtClean="0">
                <a:solidFill>
                  <a:srgbClr val="250468"/>
                </a:solidFill>
              </a:rPr>
              <a:t>Nu există tratament eficient pentru DNC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689</Words>
  <Application>Microsoft Office PowerPoint</Application>
  <PresentationFormat>Custom</PresentationFormat>
  <Paragraphs>66</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Calibri</vt:lpstr>
      <vt:lpstr>Office Theme</vt:lpstr>
      <vt:lpstr>Custom Design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Koki</dc:creator>
  <cp:lastModifiedBy>BeltranAlcrudo, Daniel (REUT)</cp:lastModifiedBy>
  <cp:revision>57</cp:revision>
  <dcterms:created xsi:type="dcterms:W3CDTF">2018-09-18T19:19:00Z</dcterms:created>
  <dcterms:modified xsi:type="dcterms:W3CDTF">2018-10-19T16:34:02Z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1049-10.1.0.5644</vt:lpwstr>
  </property>
</Properties>
</file>