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4"/>
    <p:sldMasterId id="2147483651" r:id="rId5"/>
  </p:sldMasterIdLst>
  <p:notesMasterIdLst>
    <p:notesMasterId r:id="rId8"/>
  </p:notesMasterIdLst>
  <p:sldIdLst>
    <p:sldId id="256" r:id="rId6"/>
    <p:sldId id="257" r:id="rId7"/>
  </p:sldIdLst>
  <p:sldSz cx="10693400" cy="7561263"/>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348" y="68"/>
      </p:cViewPr>
      <p:guideLst>
        <p:guide orient="horz" pos="2382"/>
        <p:guide pos="33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8831" cy="493316"/>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15373" y="0"/>
            <a:ext cx="2918831" cy="493316"/>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52475" y="739775"/>
            <a:ext cx="5230813" cy="37004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3577" y="4686499"/>
            <a:ext cx="5388610" cy="4439841"/>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1285"/>
            <a:ext cx="2918831" cy="493316"/>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15373" y="9371285"/>
            <a:ext cx="2918831" cy="493316"/>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3266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a:spLocks noGrp="1" noRot="1" noChangeAspect="1"/>
          </p:cNvSpPr>
          <p:nvPr>
            <p:ph type="sldImg" idx="2"/>
          </p:nvPr>
        </p:nvSpPr>
        <p:spPr>
          <a:xfrm>
            <a:off x="752475" y="739775"/>
            <a:ext cx="5230813" cy="37004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 name="Google Shape;27;p1:notes"/>
          <p:cNvSpPr txBox="1">
            <a:spLocks noGrp="1"/>
          </p:cNvSpPr>
          <p:nvPr>
            <p:ph type="body" idx="1"/>
          </p:nvPr>
        </p:nvSpPr>
        <p:spPr>
          <a:xfrm>
            <a:off x="673577" y="4686499"/>
            <a:ext cx="5388610" cy="44398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300" b="0" i="0" u="none" strike="noStrike" cap="none">
              <a:solidFill>
                <a:schemeClr val="dk1"/>
              </a:solidFill>
              <a:latin typeface="Calibri"/>
              <a:ea typeface="Calibri"/>
              <a:cs typeface="Calibri"/>
              <a:sym typeface="Calibri"/>
            </a:endParaRPr>
          </a:p>
        </p:txBody>
      </p:sp>
      <p:sp>
        <p:nvSpPr>
          <p:cNvPr id="28" name="Google Shape;28;p1:notes"/>
          <p:cNvSpPr txBox="1">
            <a:spLocks noGrp="1"/>
          </p:cNvSpPr>
          <p:nvPr>
            <p:ph type="sldNum" idx="12"/>
          </p:nvPr>
        </p:nvSpPr>
        <p:spPr>
          <a:xfrm>
            <a:off x="3815373" y="9371285"/>
            <a:ext cx="2918831" cy="493316"/>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119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txBox="1">
            <a:spLocks noGrp="1"/>
          </p:cNvSpPr>
          <p:nvPr>
            <p:ph type="body" idx="1"/>
          </p:nvPr>
        </p:nvSpPr>
        <p:spPr>
          <a:xfrm>
            <a:off x="673577" y="4686499"/>
            <a:ext cx="5388610" cy="443984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 name="Google Shape;40;p2:notes"/>
          <p:cNvSpPr>
            <a:spLocks noGrp="1" noRot="1" noChangeAspect="1"/>
          </p:cNvSpPr>
          <p:nvPr>
            <p:ph type="sldImg" idx="2"/>
          </p:nvPr>
        </p:nvSpPr>
        <p:spPr>
          <a:xfrm>
            <a:off x="752475" y="739775"/>
            <a:ext cx="52308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0732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802005" y="2348894"/>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dt" idx="10"/>
          </p:nvPr>
        </p:nvSpPr>
        <p:spPr>
          <a:xfrm>
            <a:off x="534670" y="7008172"/>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653579" y="7008172"/>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7663603" y="7008172"/>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b="0" i="0" u="none" strike="noStrike" cap="none">
                <a:solidFill>
                  <a:schemeClr val="dk1"/>
                </a:solidFill>
                <a:latin typeface="Calibri"/>
                <a:ea typeface="Calibri"/>
                <a:cs typeface="Calibri"/>
                <a:sym typeface="Calibri"/>
              </a:defRPr>
            </a:lvl1pPr>
            <a:lvl2pPr marL="0" marR="0" lvl="1" indent="0" algn="l" rtl="0">
              <a:spcBef>
                <a:spcPts val="0"/>
              </a:spcBef>
              <a:buNone/>
              <a:defRPr sz="2000" b="0" i="0" u="none" strike="noStrike" cap="none">
                <a:solidFill>
                  <a:schemeClr val="dk1"/>
                </a:solidFill>
                <a:latin typeface="Calibri"/>
                <a:ea typeface="Calibri"/>
                <a:cs typeface="Calibri"/>
                <a:sym typeface="Calibri"/>
              </a:defRPr>
            </a:lvl2pPr>
            <a:lvl3pPr marL="0" marR="0" lvl="2" indent="0" algn="l" rtl="0">
              <a:spcBef>
                <a:spcPts val="0"/>
              </a:spcBef>
              <a:buNone/>
              <a:defRPr sz="2000" b="0" i="0" u="none" strike="noStrike" cap="none">
                <a:solidFill>
                  <a:schemeClr val="dk1"/>
                </a:solidFill>
                <a:latin typeface="Calibri"/>
                <a:ea typeface="Calibri"/>
                <a:cs typeface="Calibri"/>
                <a:sym typeface="Calibri"/>
              </a:defRPr>
            </a:lvl3pPr>
            <a:lvl4pPr marL="0" marR="0" lvl="3" indent="0" algn="l" rtl="0">
              <a:spcBef>
                <a:spcPts val="0"/>
              </a:spcBef>
              <a:buNone/>
              <a:defRPr sz="2000" b="0" i="0" u="none" strike="noStrike" cap="none">
                <a:solidFill>
                  <a:schemeClr val="dk1"/>
                </a:solidFill>
                <a:latin typeface="Calibri"/>
                <a:ea typeface="Calibri"/>
                <a:cs typeface="Calibri"/>
                <a:sym typeface="Calibri"/>
              </a:defRPr>
            </a:lvl4pPr>
            <a:lvl5pPr marL="0" marR="0" lvl="4" indent="0" algn="l" rtl="0">
              <a:spcBef>
                <a:spcPts val="0"/>
              </a:spcBef>
              <a:buNone/>
              <a:defRPr sz="2000" b="0" i="0" u="none" strike="noStrike" cap="none">
                <a:solidFill>
                  <a:schemeClr val="dk1"/>
                </a:solidFill>
                <a:latin typeface="Calibri"/>
                <a:ea typeface="Calibri"/>
                <a:cs typeface="Calibri"/>
                <a:sym typeface="Calibri"/>
              </a:defRPr>
            </a:lvl5pPr>
            <a:lvl6pPr marL="0" marR="0" lvl="5" indent="0" algn="l" rtl="0">
              <a:spcBef>
                <a:spcPts val="0"/>
              </a:spcBef>
              <a:buNone/>
              <a:defRPr sz="2000" b="0" i="0" u="none" strike="noStrike" cap="none">
                <a:solidFill>
                  <a:schemeClr val="dk1"/>
                </a:solidFill>
                <a:latin typeface="Calibri"/>
                <a:ea typeface="Calibri"/>
                <a:cs typeface="Calibri"/>
                <a:sym typeface="Calibri"/>
              </a:defRPr>
            </a:lvl6pPr>
            <a:lvl7pPr marL="0" marR="0" lvl="6" indent="0" algn="l" rtl="0">
              <a:spcBef>
                <a:spcPts val="0"/>
              </a:spcBef>
              <a:buNone/>
              <a:defRPr sz="2000" b="0" i="0" u="none" strike="noStrike" cap="none">
                <a:solidFill>
                  <a:schemeClr val="dk1"/>
                </a:solidFill>
                <a:latin typeface="Calibri"/>
                <a:ea typeface="Calibri"/>
                <a:cs typeface="Calibri"/>
                <a:sym typeface="Calibri"/>
              </a:defRPr>
            </a:lvl7pPr>
            <a:lvl8pPr marL="0" marR="0" lvl="7" indent="0" algn="l" rtl="0">
              <a:spcBef>
                <a:spcPts val="0"/>
              </a:spcBef>
              <a:buNone/>
              <a:defRPr sz="2000" b="0" i="0" u="none" strike="noStrike" cap="none">
                <a:solidFill>
                  <a:schemeClr val="dk1"/>
                </a:solidFill>
                <a:latin typeface="Calibri"/>
                <a:ea typeface="Calibri"/>
                <a:cs typeface="Calibri"/>
                <a:sym typeface="Calibri"/>
              </a:defRPr>
            </a:lvl8pPr>
            <a:lvl9pPr marL="0" marR="0" lvl="8" indent="0" algn="l" rtl="0">
              <a:spcBef>
                <a:spcPts val="0"/>
              </a:spcBef>
              <a:buNone/>
              <a:defRPr sz="20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4"/>
          <p:cNvSpPr txBox="1">
            <a:spLocks noGrp="1"/>
          </p:cNvSpPr>
          <p:nvPr>
            <p:ph type="ctrTitle"/>
          </p:nvPr>
        </p:nvSpPr>
        <p:spPr>
          <a:xfrm>
            <a:off x="802005" y="2348893"/>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4"/>
          <p:cNvSpPr txBox="1">
            <a:spLocks noGrp="1"/>
          </p:cNvSpPr>
          <p:nvPr>
            <p:ph type="subTitle" idx="1"/>
          </p:nvPr>
        </p:nvSpPr>
        <p:spPr>
          <a:xfrm>
            <a:off x="1604010" y="4284716"/>
            <a:ext cx="7485380" cy="1932323"/>
          </a:xfrm>
          <a:prstGeom prst="rect">
            <a:avLst/>
          </a:prstGeom>
          <a:noFill/>
          <a:ln>
            <a:noFill/>
          </a:ln>
        </p:spPr>
        <p:txBody>
          <a:bodyPr spcFirstLastPara="1" wrap="square" lIns="91425" tIns="45700" rIns="91425" bIns="45700" anchor="t" anchorCtr="0"/>
          <a:lstStyle>
            <a:lvl1pPr marR="0" lvl="0" algn="ctr" rtl="0">
              <a:spcBef>
                <a:spcPts val="700"/>
              </a:spcBef>
              <a:spcAft>
                <a:spcPts val="0"/>
              </a:spcAft>
              <a:buClr>
                <a:srgbClr val="888888"/>
              </a:buClr>
              <a:buSzPts val="3500"/>
              <a:buFont typeface="Arial"/>
              <a:buNone/>
              <a:defRPr sz="3500" b="0" i="0" u="none" strike="noStrike" cap="none">
                <a:solidFill>
                  <a:srgbClr val="888888"/>
                </a:solidFill>
                <a:latin typeface="Calibri"/>
                <a:ea typeface="Calibri"/>
                <a:cs typeface="Calibri"/>
                <a:sym typeface="Calibri"/>
              </a:defRPr>
            </a:lvl1pPr>
            <a:lvl2pPr marR="0" lvl="1" algn="ctr" rtl="0">
              <a:spcBef>
                <a:spcPts val="600"/>
              </a:spcBef>
              <a:spcAft>
                <a:spcPts val="0"/>
              </a:spcAft>
              <a:buClr>
                <a:srgbClr val="888888"/>
              </a:buClr>
              <a:buSzPts val="3000"/>
              <a:buFont typeface="Arial"/>
              <a:buNone/>
              <a:defRPr sz="3000" b="0" i="0" u="none" strike="noStrike" cap="none">
                <a:solidFill>
                  <a:srgbClr val="888888"/>
                </a:solidFill>
                <a:latin typeface="Calibri"/>
                <a:ea typeface="Calibri"/>
                <a:cs typeface="Calibri"/>
                <a:sym typeface="Calibri"/>
              </a:defRPr>
            </a:lvl2pPr>
            <a:lvl3pPr marR="0" lvl="2" algn="ctr" rtl="0">
              <a:spcBef>
                <a:spcPts val="520"/>
              </a:spcBef>
              <a:spcAft>
                <a:spcPts val="0"/>
              </a:spcAft>
              <a:buClr>
                <a:srgbClr val="888888"/>
              </a:buClr>
              <a:buSzPts val="2600"/>
              <a:buFont typeface="Arial"/>
              <a:buNone/>
              <a:defRPr sz="2600" b="0" i="0" u="none" strike="noStrike" cap="none">
                <a:solidFill>
                  <a:srgbClr val="888888"/>
                </a:solidFill>
                <a:latin typeface="Calibri"/>
                <a:ea typeface="Calibri"/>
                <a:cs typeface="Calibri"/>
                <a:sym typeface="Calibri"/>
              </a:defRPr>
            </a:lvl3pPr>
            <a:lvl4pPr marR="0" lvl="3"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4pPr>
            <a:lvl5pPr marR="0" lvl="4"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2" name="Google Shape;22;p4"/>
          <p:cNvSpPr txBox="1">
            <a:spLocks noGrp="1"/>
          </p:cNvSpPr>
          <p:nvPr>
            <p:ph type="dt" idx="10"/>
          </p:nvPr>
        </p:nvSpPr>
        <p:spPr>
          <a:xfrm>
            <a:off x="534670" y="7008171"/>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ftr" idx="11"/>
          </p:nvPr>
        </p:nvSpPr>
        <p:spPr>
          <a:xfrm>
            <a:off x="3653579" y="7008171"/>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sldNum" idx="12"/>
          </p:nvPr>
        </p:nvSpPr>
        <p:spPr>
          <a:xfrm>
            <a:off x="7663603" y="7008171"/>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a:solidFill>
                  <a:schemeClr val="dk1"/>
                </a:solidFill>
                <a:latin typeface="Calibri"/>
                <a:ea typeface="Calibri"/>
                <a:cs typeface="Calibri"/>
                <a:sym typeface="Calibri"/>
              </a:defRPr>
            </a:lvl1pPr>
            <a:lvl2pPr marL="0" marR="0" lvl="1" indent="0" algn="l" rtl="0">
              <a:spcBef>
                <a:spcPts val="0"/>
              </a:spcBef>
              <a:buNone/>
              <a:defRPr sz="2000">
                <a:solidFill>
                  <a:schemeClr val="dk1"/>
                </a:solidFill>
                <a:latin typeface="Calibri"/>
                <a:ea typeface="Calibri"/>
                <a:cs typeface="Calibri"/>
                <a:sym typeface="Calibri"/>
              </a:defRPr>
            </a:lvl2pPr>
            <a:lvl3pPr marL="0" marR="0" lvl="2" indent="0" algn="l" rtl="0">
              <a:spcBef>
                <a:spcPts val="0"/>
              </a:spcBef>
              <a:buNone/>
              <a:defRPr sz="2000">
                <a:solidFill>
                  <a:schemeClr val="dk1"/>
                </a:solidFill>
                <a:latin typeface="Calibri"/>
                <a:ea typeface="Calibri"/>
                <a:cs typeface="Calibri"/>
                <a:sym typeface="Calibri"/>
              </a:defRPr>
            </a:lvl3pPr>
            <a:lvl4pPr marL="0" marR="0" lvl="3" indent="0" algn="l" rtl="0">
              <a:spcBef>
                <a:spcPts val="0"/>
              </a:spcBef>
              <a:buNone/>
              <a:defRPr sz="2000">
                <a:solidFill>
                  <a:schemeClr val="dk1"/>
                </a:solidFill>
                <a:latin typeface="Calibri"/>
                <a:ea typeface="Calibri"/>
                <a:cs typeface="Calibri"/>
                <a:sym typeface="Calibri"/>
              </a:defRPr>
            </a:lvl4pPr>
            <a:lvl5pPr marL="0" marR="0" lvl="4" indent="0" algn="l" rtl="0">
              <a:spcBef>
                <a:spcPts val="0"/>
              </a:spcBef>
              <a:buNone/>
              <a:defRPr sz="2000">
                <a:solidFill>
                  <a:schemeClr val="dk1"/>
                </a:solidFill>
                <a:latin typeface="Calibri"/>
                <a:ea typeface="Calibri"/>
                <a:cs typeface="Calibri"/>
                <a:sym typeface="Calibri"/>
              </a:defRPr>
            </a:lvl5pPr>
            <a:lvl6pPr marL="0" marR="0" lvl="5" indent="0" algn="l" rtl="0">
              <a:spcBef>
                <a:spcPts val="0"/>
              </a:spcBef>
              <a:buNone/>
              <a:defRPr sz="2000">
                <a:solidFill>
                  <a:schemeClr val="dk1"/>
                </a:solidFill>
                <a:latin typeface="Calibri"/>
                <a:ea typeface="Calibri"/>
                <a:cs typeface="Calibri"/>
                <a:sym typeface="Calibri"/>
              </a:defRPr>
            </a:lvl6pPr>
            <a:lvl7pPr marL="0" marR="0" lvl="6" indent="0" algn="l" rtl="0">
              <a:spcBef>
                <a:spcPts val="0"/>
              </a:spcBef>
              <a:buNone/>
              <a:defRPr sz="2000">
                <a:solidFill>
                  <a:schemeClr val="dk1"/>
                </a:solidFill>
                <a:latin typeface="Calibri"/>
                <a:ea typeface="Calibri"/>
                <a:cs typeface="Calibri"/>
                <a:sym typeface="Calibri"/>
              </a:defRPr>
            </a:lvl7pPr>
            <a:lvl8pPr marL="0" marR="0" lvl="7" indent="0" algn="l" rtl="0">
              <a:spcBef>
                <a:spcPts val="0"/>
              </a:spcBef>
              <a:buNone/>
              <a:defRPr sz="2000">
                <a:solidFill>
                  <a:schemeClr val="dk1"/>
                </a:solidFill>
                <a:latin typeface="Calibri"/>
                <a:ea typeface="Calibri"/>
                <a:cs typeface="Calibri"/>
                <a:sym typeface="Calibri"/>
              </a:defRPr>
            </a:lvl8pPr>
            <a:lvl9pPr marL="0" marR="0" lvl="8" indent="0" algn="l" rtl="0">
              <a:spcBef>
                <a:spcPts val="0"/>
              </a:spcBef>
              <a:buNone/>
              <a:defRPr sz="20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veterinarians 1.emf"/>
          <p:cNvPicPr preferRelativeResize="0"/>
          <p:nvPr/>
        </p:nvPicPr>
        <p:blipFill rotWithShape="1">
          <a:blip r:embed="rId3">
            <a:alphaModFix/>
          </a:blip>
          <a:srcRect b="1816"/>
          <a:stretch/>
        </p:blipFill>
        <p:spPr>
          <a:xfrm>
            <a:off x="0" y="0"/>
            <a:ext cx="10692000" cy="7549035"/>
          </a:xfrm>
          <a:prstGeom prst="rect">
            <a:avLst/>
          </a:prstGeom>
          <a:noFill/>
          <a:ln>
            <a:noFill/>
          </a:ln>
        </p:spPr>
      </p:pic>
      <p:pic>
        <p:nvPicPr>
          <p:cNvPr id="11" name="Google Shape;11;p1" descr="krava.wmf"/>
          <p:cNvPicPr preferRelativeResize="0"/>
          <p:nvPr/>
        </p:nvPicPr>
        <p:blipFill rotWithShape="1">
          <a:blip r:embed="rId4">
            <a:alphaModFix/>
          </a:blip>
          <a:srcRect/>
          <a:stretch/>
        </p:blipFill>
        <p:spPr>
          <a:xfrm>
            <a:off x="5203824" y="4352134"/>
            <a:ext cx="5320018" cy="321471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pic>
        <p:nvPicPr>
          <p:cNvPr id="18" name="Google Shape;18;p3" descr="veterinarians 2.emf"/>
          <p:cNvPicPr preferRelativeResize="0"/>
          <p:nvPr/>
        </p:nvPicPr>
        <p:blipFill rotWithShape="1">
          <a:blip r:embed="rId3">
            <a:alphaModFix/>
          </a:blip>
          <a:srcRect t="1816" b="1815"/>
          <a:stretch/>
        </p:blipFill>
        <p:spPr>
          <a:xfrm>
            <a:off x="0" y="0"/>
            <a:ext cx="10692000" cy="7560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vet@vet.gov.mn" TargetMode="External"/><Relationship Id="rId4" Type="http://schemas.openxmlformats.org/officeDocument/2006/relationships/hyperlink" Target="http://www.fao.org/3/a-i7330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1" name="Google Shape;31;p5"/>
          <p:cNvSpPr txBox="1"/>
          <p:nvPr/>
        </p:nvSpPr>
        <p:spPr>
          <a:xfrm>
            <a:off x="9092201" y="6592262"/>
            <a:ext cx="1764221" cy="83099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100"/>
              <a:buFont typeface="Arial"/>
              <a:buNone/>
            </a:pPr>
            <a:r>
              <a:rPr sz="1800" b="1" dirty="0" err="1" smtClean="0">
                <a:solidFill>
                  <a:srgbClr val="80C535"/>
                </a:solidFill>
                <a:latin typeface="Calibri"/>
                <a:ea typeface="Calibri"/>
                <a:cs typeface="Calibri"/>
                <a:sym typeface="Calibri"/>
              </a:rPr>
              <a:t>Малчдад</a:t>
            </a:r>
            <a:r>
              <a:rPr sz="1800" b="1" dirty="0" smtClean="0">
                <a:solidFill>
                  <a:srgbClr val="80C535"/>
                </a:solidFill>
                <a:latin typeface="Calibri"/>
                <a:ea typeface="Calibri"/>
                <a:cs typeface="Calibri"/>
                <a:sym typeface="Calibri"/>
              </a:rPr>
              <a:t> </a:t>
            </a:r>
            <a:r>
              <a:rPr sz="1800" b="1" dirty="0" err="1" smtClean="0">
                <a:solidFill>
                  <a:srgbClr val="80C535"/>
                </a:solidFill>
                <a:latin typeface="Calibri"/>
                <a:ea typeface="Calibri"/>
                <a:cs typeface="Calibri"/>
                <a:sym typeface="Calibri"/>
              </a:rPr>
              <a:t>зориулав</a:t>
            </a:r>
            <a:endParaRPr sz="1800" b="1" dirty="0">
              <a:solidFill>
                <a:srgbClr val="80C535"/>
              </a:solidFill>
              <a:latin typeface="Calibri"/>
              <a:ea typeface="Calibri"/>
              <a:cs typeface="Calibri"/>
              <a:sym typeface="Calibri"/>
            </a:endParaRPr>
          </a:p>
        </p:txBody>
      </p:sp>
      <p:sp>
        <p:nvSpPr>
          <p:cNvPr id="32" name="Google Shape;32;p5"/>
          <p:cNvSpPr txBox="1"/>
          <p:nvPr/>
        </p:nvSpPr>
        <p:spPr>
          <a:xfrm>
            <a:off x="1560486" y="1851805"/>
            <a:ext cx="2071702" cy="184666"/>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ru-RU" sz="600">
                <a:solidFill>
                  <a:schemeClr val="lt1"/>
                </a:solidFill>
                <a:latin typeface="Calibri"/>
                <a:ea typeface="Calibri"/>
                <a:cs typeface="Calibri"/>
                <a:sym typeface="Calibri"/>
              </a:rPr>
              <a:t>Ulcerative lesion in the teat  © BFSA/Tsviatko Alexandrov</a:t>
            </a:r>
            <a:endParaRPr sz="600">
              <a:solidFill>
                <a:schemeClr val="lt1"/>
              </a:solidFill>
              <a:latin typeface="Calibri"/>
              <a:ea typeface="Calibri"/>
              <a:cs typeface="Calibri"/>
              <a:sym typeface="Calibri"/>
            </a:endParaRPr>
          </a:p>
        </p:txBody>
      </p:sp>
      <p:sp>
        <p:nvSpPr>
          <p:cNvPr id="33" name="Google Shape;33;p5"/>
          <p:cNvSpPr txBox="1"/>
          <p:nvPr/>
        </p:nvSpPr>
        <p:spPr>
          <a:xfrm>
            <a:off x="7204088" y="1451544"/>
            <a:ext cx="3327188" cy="2632259"/>
          </a:xfrm>
          <a:prstGeom prst="rect">
            <a:avLst/>
          </a:prstGeom>
          <a:noFill/>
          <a:ln>
            <a:noFill/>
          </a:ln>
        </p:spPr>
        <p:txBody>
          <a:bodyPr spcFirstLastPara="1" wrap="square" lIns="91425" tIns="45700" rIns="91425" bIns="45700" anchor="t" anchorCtr="0">
            <a:noAutofit/>
          </a:bodyPr>
          <a:lstStyle/>
          <a:p>
            <a:pPr lvl="0" algn="ctr">
              <a:buSzPts val="1100"/>
            </a:pPr>
            <a:r>
              <a:rPr lang="ru-RU" sz="3600" b="1" dirty="0">
                <a:solidFill>
                  <a:srgbClr val="FF0000"/>
                </a:solidFill>
                <a:latin typeface="Calibri"/>
                <a:ea typeface="Calibri"/>
                <a:cs typeface="Calibri"/>
                <a:sym typeface="Calibri"/>
              </a:rPr>
              <a:t>ҮХРИЙН АРЬС ТОВРУУТАХ ӨВЧИН</a:t>
            </a:r>
          </a:p>
        </p:txBody>
      </p:sp>
      <p:sp>
        <p:nvSpPr>
          <p:cNvPr id="34" name="Google Shape;34;p5"/>
          <p:cNvSpPr txBox="1"/>
          <p:nvPr/>
        </p:nvSpPr>
        <p:spPr>
          <a:xfrm>
            <a:off x="283197" y="2392005"/>
            <a:ext cx="3214710" cy="4108817"/>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mn-MN" sz="1200" b="1" dirty="0" smtClean="0">
                <a:solidFill>
                  <a:srgbClr val="002060"/>
                </a:solidFill>
                <a:latin typeface="Calibri"/>
                <a:ea typeface="Calibri"/>
                <a:cs typeface="Calibri"/>
                <a:sym typeface="Calibri"/>
              </a:rPr>
              <a:t>Мал сүргээ хэрхэн халдвараас хамгаалах вэ</a:t>
            </a:r>
            <a:r>
              <a:rPr lang="ru-RU" sz="1200" b="1" dirty="0" smtClean="0">
                <a:solidFill>
                  <a:srgbClr val="002060"/>
                </a:solidFill>
                <a:latin typeface="Calibri"/>
                <a:ea typeface="Calibri"/>
                <a:cs typeface="Calibri"/>
                <a:sym typeface="Calibri"/>
              </a:rPr>
              <a:t>?</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357188" lvl="0" indent="-265113" algn="just">
              <a:lnSpc>
                <a:spcPct val="107916"/>
              </a:lnSpc>
              <a:buSzPts val="900"/>
              <a:buFont typeface="Noto Sans Symbols"/>
              <a:buChar char="●"/>
            </a:pPr>
            <a:r>
              <a:rPr lang="ru-RU" sz="900" dirty="0" smtClean="0">
                <a:solidFill>
                  <a:srgbClr val="002060"/>
                </a:solidFill>
                <a:latin typeface="Calibri"/>
                <a:ea typeface="Calibri"/>
                <a:cs typeface="Calibri"/>
                <a:sym typeface="Calibri"/>
              </a:rPr>
              <a:t>Вакцинжуулалт хийсний дараа 3 долоо хоногийн дотор малд дархлаа үүснэ.</a:t>
            </a:r>
          </a:p>
          <a:p>
            <a:pPr marL="357188" lvl="0" indent="-265113" algn="just">
              <a:lnSpc>
                <a:spcPct val="107916"/>
              </a:lnSpc>
              <a:buClr>
                <a:schemeClr val="dk1"/>
              </a:buClr>
              <a:buSzPts val="900"/>
              <a:buFont typeface="Noto Sans Symbols"/>
              <a:buChar char="●"/>
            </a:pPr>
            <a:r>
              <a:rPr lang="ru-RU" sz="900" dirty="0" smtClean="0">
                <a:solidFill>
                  <a:srgbClr val="002060"/>
                </a:solidFill>
                <a:latin typeface="Calibri"/>
                <a:ea typeface="Calibri"/>
                <a:cs typeface="Calibri"/>
                <a:sym typeface="Calibri"/>
              </a:rPr>
              <a:t>Үхэр сүргийг халдвар авахаас өмнө вакцинжуулах шаардлагатай.  </a:t>
            </a:r>
            <a:endParaRPr sz="900" dirty="0" smtClean="0">
              <a:solidFill>
                <a:srgbClr val="002060"/>
              </a:solidFill>
              <a:latin typeface="Calibri"/>
              <a:ea typeface="Calibri"/>
              <a:cs typeface="Calibri"/>
              <a:sym typeface="Calibri"/>
            </a:endParaRPr>
          </a:p>
          <a:p>
            <a:pPr marL="357188" lvl="0" indent="-265113" algn="just">
              <a:lnSpc>
                <a:spcPct val="107916"/>
              </a:lnSpc>
              <a:buSzPts val="900"/>
              <a:buFont typeface="Noto Sans Symbols"/>
              <a:buChar char="●"/>
            </a:pPr>
            <a:r>
              <a:rPr lang="ru-RU" sz="900" dirty="0" smtClean="0">
                <a:solidFill>
                  <a:srgbClr val="002060"/>
                </a:solidFill>
                <a:latin typeface="Calibri"/>
                <a:ea typeface="Calibri"/>
                <a:cs typeface="Calibri"/>
                <a:sym typeface="Calibri"/>
              </a:rPr>
              <a:t>Ховор </a:t>
            </a:r>
            <a:r>
              <a:rPr lang="ru-RU" sz="900" dirty="0">
                <a:solidFill>
                  <a:srgbClr val="002060"/>
                </a:solidFill>
                <a:latin typeface="Calibri"/>
                <a:ea typeface="Calibri"/>
                <a:cs typeface="Calibri"/>
                <a:sym typeface="Calibri"/>
              </a:rPr>
              <a:t>тохиолдолд бага зэргийн хүндрэл вакцинжуулалтын дараа үүсэж болно. Үүнд:</a:t>
            </a:r>
          </a:p>
          <a:p>
            <a:pPr marL="539750" lvl="0" indent="-182563" algn="just">
              <a:lnSpc>
                <a:spcPct val="107916"/>
              </a:lnSpc>
              <a:buSzPts val="900"/>
              <a:buFont typeface="Courier New" panose="02070309020205020404" pitchFamily="49" charset="0"/>
              <a:buChar char="o"/>
            </a:pPr>
            <a:r>
              <a:rPr lang="ru-RU" sz="900" dirty="0">
                <a:solidFill>
                  <a:srgbClr val="002060"/>
                </a:solidFill>
                <a:latin typeface="Calibri"/>
                <a:ea typeface="Calibri"/>
                <a:cs typeface="Calibri"/>
                <a:sym typeface="Calibri"/>
              </a:rPr>
              <a:t>Вакцин тарьсан хэсэгт хавдах нь хор нөлөөгүй бөгөөд 1-2 долоо хоногийн дараа арилдаг. </a:t>
            </a:r>
          </a:p>
          <a:p>
            <a:pPr marL="539750" lvl="0" indent="-182563" algn="just">
              <a:lnSpc>
                <a:spcPct val="107916"/>
              </a:lnSpc>
              <a:buSzPts val="900"/>
              <a:buFont typeface="Courier New" panose="02070309020205020404" pitchFamily="49" charset="0"/>
              <a:buChar char="o"/>
            </a:pPr>
            <a:r>
              <a:rPr lang="ru-RU" sz="900" dirty="0">
                <a:solidFill>
                  <a:srgbClr val="002060"/>
                </a:solidFill>
                <a:latin typeface="Calibri"/>
                <a:ea typeface="Calibri"/>
                <a:cs typeface="Calibri"/>
                <a:sym typeface="Calibri"/>
              </a:rPr>
              <a:t>Богино хугацаанд халуурсантай холбоотойгоор сүүний гарц бага зэрэг буурна. </a:t>
            </a:r>
          </a:p>
          <a:p>
            <a:pPr marL="539750" lvl="0" indent="-182563" algn="just">
              <a:lnSpc>
                <a:spcPct val="107916"/>
              </a:lnSpc>
              <a:buSzPts val="900"/>
              <a:buFont typeface="Courier New" panose="02070309020205020404" pitchFamily="49" charset="0"/>
              <a:buChar char="o"/>
            </a:pPr>
            <a:r>
              <a:rPr lang="ru-RU" sz="900" dirty="0">
                <a:solidFill>
                  <a:srgbClr val="002060"/>
                </a:solidFill>
                <a:latin typeface="Calibri"/>
                <a:ea typeface="Calibri"/>
                <a:cs typeface="Calibri"/>
                <a:sym typeface="Calibri"/>
              </a:rPr>
              <a:t>Зарим вакцинууд биед жижиг гүвдрүү үүсгэх боловч энэ нь  удалгүй  арилдаг. </a:t>
            </a:r>
            <a:endParaRPr lang="ru-RU" sz="900" b="1" dirty="0">
              <a:solidFill>
                <a:srgbClr val="002060"/>
              </a:solidFill>
              <a:latin typeface="Calibri"/>
              <a:ea typeface="Calibri"/>
              <a:cs typeface="Calibri"/>
              <a:sym typeface="Calibri"/>
            </a:endParaRPr>
          </a:p>
          <a:p>
            <a:pPr marL="357188" lvl="0" indent="-265113" algn="just">
              <a:lnSpc>
                <a:spcPct val="107916"/>
              </a:lnSpc>
              <a:buSzPts val="900"/>
              <a:buFont typeface="Noto Sans Symbols"/>
              <a:buChar char="●"/>
            </a:pPr>
            <a:r>
              <a:rPr lang="ru-RU" sz="900" dirty="0">
                <a:solidFill>
                  <a:srgbClr val="002060"/>
                </a:solidFill>
                <a:latin typeface="Calibri"/>
                <a:ea typeface="Calibri"/>
                <a:cs typeface="Calibri"/>
                <a:sym typeface="Calibri"/>
              </a:rPr>
              <a:t>Сүрэг сэлбэх үхрийг зөвхөн эрүүл, баталгаатай газраас худалдаж авах. Үхрийг илгээхээс нь өмнө болон ирсний дараа үзлэг хийж, 28 хоног хорио цээрийн дэглэмд байлгана (сүргээс тусгаарлах гэх мэт). Хэрэв тухайн бүс нутагт дэгдэлт гарсан бол шинээр үхэр авчрахаас зайлсхийх хэрэгтэй.</a:t>
            </a:r>
          </a:p>
          <a:p>
            <a:pPr marL="357188" lvl="0" indent="-285750" algn="just">
              <a:lnSpc>
                <a:spcPct val="107916"/>
              </a:lnSpc>
              <a:buClr>
                <a:schemeClr val="dk1"/>
              </a:buClr>
              <a:buSzPts val="900"/>
              <a:buFont typeface="Noto Sans Symbols"/>
              <a:buChar char="●"/>
            </a:pPr>
            <a:r>
              <a:rPr lang="ru-RU" sz="900" dirty="0" smtClean="0">
                <a:solidFill>
                  <a:srgbClr val="002060"/>
                </a:solidFill>
                <a:latin typeface="Calibri"/>
                <a:ea typeface="Calibri"/>
                <a:cs typeface="Calibri"/>
                <a:sym typeface="Calibri"/>
              </a:rPr>
              <a:t>Хачиг</a:t>
            </a:r>
            <a:r>
              <a:rPr lang="mn-MN" sz="900" dirty="0" smtClean="0">
                <a:solidFill>
                  <a:srgbClr val="002060"/>
                </a:solidFill>
                <a:latin typeface="Calibri"/>
                <a:ea typeface="Calibri"/>
                <a:cs typeface="Calibri"/>
                <a:sym typeface="Calibri"/>
              </a:rPr>
              <a:t>,</a:t>
            </a:r>
            <a:r>
              <a:rPr lang="ru-RU" sz="900" dirty="0" smtClean="0">
                <a:solidFill>
                  <a:srgbClr val="002060"/>
                </a:solidFill>
                <a:latin typeface="Calibri"/>
                <a:ea typeface="Calibri"/>
                <a:cs typeface="Calibri"/>
                <a:sym typeface="Calibri"/>
              </a:rPr>
              <a:t> </a:t>
            </a:r>
            <a:r>
              <a:rPr lang="ru-RU" sz="900" dirty="0">
                <a:solidFill>
                  <a:srgbClr val="002060"/>
                </a:solidFill>
                <a:latin typeface="Calibri"/>
                <a:ea typeface="Calibri"/>
                <a:cs typeface="Calibri"/>
                <a:sym typeface="Calibri"/>
              </a:rPr>
              <a:t>шавьж устгах бодисыг тогтмол хэрэглэх, ингэхдээ угаах, шүрших аргыг ашиглах</a:t>
            </a:r>
            <a:r>
              <a:rPr lang="ru-RU" sz="900" dirty="0" smtClean="0">
                <a:solidFill>
                  <a:srgbClr val="002060"/>
                </a:solidFill>
                <a:latin typeface="Calibri"/>
                <a:ea typeface="Calibri"/>
                <a:cs typeface="Calibri"/>
                <a:sym typeface="Calibri"/>
              </a:rPr>
              <a:t>.</a:t>
            </a:r>
            <a:endParaRPr sz="900" dirty="0">
              <a:solidFill>
                <a:srgbClr val="002060"/>
              </a:solidFill>
              <a:latin typeface="Calibri"/>
              <a:ea typeface="Calibri"/>
              <a:cs typeface="Calibri"/>
              <a:sym typeface="Calibri"/>
            </a:endParaRPr>
          </a:p>
          <a:p>
            <a:pPr marL="357188" lvl="0" indent="-285750" algn="just">
              <a:lnSpc>
                <a:spcPct val="107916"/>
              </a:lnSpc>
              <a:buClr>
                <a:schemeClr val="dk1"/>
              </a:buClr>
              <a:buSzPts val="900"/>
              <a:buFont typeface="Noto Sans Symbols"/>
              <a:buChar char="●"/>
            </a:pPr>
            <a:r>
              <a:rPr lang="ru-RU" sz="900" dirty="0">
                <a:solidFill>
                  <a:srgbClr val="002060"/>
                </a:solidFill>
                <a:latin typeface="Calibri"/>
                <a:ea typeface="Calibri"/>
                <a:cs typeface="Calibri"/>
                <a:sym typeface="Calibri"/>
              </a:rPr>
              <a:t>Үхэр сүргийг тогтоол </a:t>
            </a:r>
            <a:r>
              <a:rPr lang="ru-RU" sz="900" dirty="0" smtClean="0">
                <a:solidFill>
                  <a:srgbClr val="002060"/>
                </a:solidFill>
                <a:latin typeface="Calibri"/>
                <a:ea typeface="Calibri"/>
                <a:cs typeface="Calibri"/>
                <a:sym typeface="Calibri"/>
              </a:rPr>
              <a:t>ус</a:t>
            </a:r>
            <a:r>
              <a:rPr lang="mn-MN" sz="900" dirty="0" smtClean="0">
                <a:solidFill>
                  <a:srgbClr val="002060"/>
                </a:solidFill>
                <a:latin typeface="Calibri"/>
                <a:ea typeface="Calibri"/>
                <a:cs typeface="Calibri"/>
                <a:sym typeface="Calibri"/>
              </a:rPr>
              <a:t>,</a:t>
            </a:r>
            <a:r>
              <a:rPr lang="ru-RU" sz="900" dirty="0" smtClean="0">
                <a:solidFill>
                  <a:srgbClr val="002060"/>
                </a:solidFill>
                <a:latin typeface="Calibri"/>
                <a:ea typeface="Calibri"/>
                <a:cs typeface="Calibri"/>
                <a:sym typeface="Calibri"/>
              </a:rPr>
              <a:t> </a:t>
            </a:r>
            <a:r>
              <a:rPr lang="ru-RU" sz="900" dirty="0">
                <a:solidFill>
                  <a:srgbClr val="002060"/>
                </a:solidFill>
                <a:latin typeface="Calibri"/>
                <a:ea typeface="Calibri"/>
                <a:cs typeface="Calibri"/>
                <a:sym typeface="Calibri"/>
              </a:rPr>
              <a:t>өтөг бууц гэх мэт шавьж цуглах газар байлгахаас зайлсхийх. </a:t>
            </a:r>
            <a:r>
              <a:rPr lang="ru-RU" sz="900" dirty="0" smtClean="0">
                <a:solidFill>
                  <a:srgbClr val="002060"/>
                </a:solidFill>
                <a:latin typeface="Calibri"/>
                <a:ea typeface="Calibri"/>
                <a:cs typeface="Calibri"/>
                <a:sym typeface="Calibri"/>
              </a:rPr>
              <a:t> </a:t>
            </a:r>
            <a:endParaRPr sz="900" dirty="0">
              <a:solidFill>
                <a:srgbClr val="002060"/>
              </a:solidFill>
              <a:latin typeface="Calibri"/>
              <a:ea typeface="Calibri"/>
              <a:cs typeface="Calibri"/>
              <a:sym typeface="Calibri"/>
            </a:endParaRPr>
          </a:p>
          <a:p>
            <a:pPr marL="357188" lvl="0" indent="-265113" algn="just">
              <a:lnSpc>
                <a:spcPct val="107916"/>
              </a:lnSpc>
              <a:buSzPts val="900"/>
              <a:buFont typeface="Noto Sans Symbols"/>
              <a:buChar char="●"/>
            </a:pPr>
            <a:r>
              <a:rPr lang="ru-RU" sz="900" dirty="0">
                <a:solidFill>
                  <a:srgbClr val="002060"/>
                </a:solidFill>
                <a:latin typeface="Calibri"/>
                <a:ea typeface="Calibri"/>
                <a:cs typeface="Calibri"/>
                <a:sym typeface="Calibri"/>
              </a:rPr>
              <a:t>Шаардлагагүй зочдыг аж ахуйд нэвтрүүлэхгүй байх. </a:t>
            </a:r>
            <a:r>
              <a:rPr lang="mn-MN" sz="900" dirty="0">
                <a:solidFill>
                  <a:srgbClr val="002060"/>
                </a:solidFill>
                <a:latin typeface="Calibri"/>
                <a:ea typeface="Calibri"/>
                <a:cs typeface="Calibri"/>
                <a:sym typeface="Calibri"/>
              </a:rPr>
              <a:t>Гаднаас и</a:t>
            </a:r>
            <a:r>
              <a:rPr lang="ru-RU" sz="900" dirty="0">
                <a:solidFill>
                  <a:srgbClr val="002060"/>
                </a:solidFill>
                <a:latin typeface="Calibri"/>
                <a:ea typeface="Calibri"/>
                <a:cs typeface="Calibri"/>
                <a:sym typeface="Calibri"/>
              </a:rPr>
              <a:t>рж буй бүх тээврийн хэрэгсэл, тоног төхөөрөмж, гутлыг ашиглахаас ө</a:t>
            </a:r>
            <a:r>
              <a:rPr lang="ru-RU" sz="1000" dirty="0">
                <a:solidFill>
                  <a:srgbClr val="002060"/>
                </a:solidFill>
                <a:latin typeface="Calibri"/>
                <a:ea typeface="Calibri"/>
                <a:cs typeface="Calibri"/>
                <a:sym typeface="Calibri"/>
              </a:rPr>
              <a:t>мнө цэвэрлэх, эсвэл гутлын углааш </a:t>
            </a:r>
            <a:r>
              <a:rPr lang="mn-MN" sz="1000" dirty="0">
                <a:solidFill>
                  <a:srgbClr val="002060"/>
                </a:solidFill>
                <a:latin typeface="Calibri"/>
                <a:ea typeface="Calibri"/>
                <a:cs typeface="Calibri"/>
                <a:sym typeface="Calibri"/>
              </a:rPr>
              <a:t>өмсүүлэх </a:t>
            </a:r>
            <a:r>
              <a:rPr lang="ru-RU" sz="1000" dirty="0">
                <a:solidFill>
                  <a:srgbClr val="002060"/>
                </a:solidFill>
                <a:latin typeface="Calibri"/>
                <a:ea typeface="Calibri"/>
                <a:cs typeface="Calibri"/>
                <a:sym typeface="Calibri"/>
              </a:rPr>
              <a:t>хэрэгтэй</a:t>
            </a:r>
            <a:r>
              <a:rPr lang="mn-MN" sz="1000" dirty="0">
                <a:solidFill>
                  <a:srgbClr val="002060"/>
                </a:solidFill>
                <a:latin typeface="Calibri"/>
                <a:ea typeface="Calibri"/>
                <a:cs typeface="Calibri"/>
                <a:sym typeface="Calibri"/>
              </a:rPr>
              <a:t>.</a:t>
            </a:r>
          </a:p>
          <a:p>
            <a:pPr marL="171450" lvl="0" algn="just" rtl="0">
              <a:lnSpc>
                <a:spcPct val="107916"/>
              </a:lnSpc>
              <a:spcBef>
                <a:spcPts val="0"/>
              </a:spcBef>
              <a:spcAft>
                <a:spcPts val="0"/>
              </a:spcAft>
              <a:buClr>
                <a:schemeClr val="dk1"/>
              </a:buClr>
              <a:buSzPts val="900"/>
            </a:pPr>
            <a:endParaRPr sz="1000" b="1" dirty="0">
              <a:solidFill>
                <a:srgbClr val="002060"/>
              </a:solidFill>
              <a:latin typeface="Calibri"/>
              <a:ea typeface="Calibri"/>
              <a:cs typeface="Calibri"/>
              <a:sym typeface="Calibri"/>
            </a:endParaRPr>
          </a:p>
        </p:txBody>
      </p:sp>
      <p:pic>
        <p:nvPicPr>
          <p:cNvPr id="35" name="Google Shape;35;p5" descr="FAO_logo_Blue_3lines_en_01-e1506530885177.jpg"/>
          <p:cNvPicPr preferRelativeResize="0"/>
          <p:nvPr/>
        </p:nvPicPr>
        <p:blipFill rotWithShape="1">
          <a:blip r:embed="rId3">
            <a:alphaModFix/>
          </a:blip>
          <a:srcRect/>
          <a:stretch/>
        </p:blipFill>
        <p:spPr>
          <a:xfrm>
            <a:off x="7650956" y="468263"/>
            <a:ext cx="1136642" cy="537709"/>
          </a:xfrm>
          <a:prstGeom prst="rect">
            <a:avLst/>
          </a:prstGeom>
          <a:noFill/>
          <a:ln>
            <a:noFill/>
          </a:ln>
        </p:spPr>
      </p:pic>
      <p:sp>
        <p:nvSpPr>
          <p:cNvPr id="3" name="TextBox 2"/>
          <p:cNvSpPr txBox="1"/>
          <p:nvPr/>
        </p:nvSpPr>
        <p:spPr>
          <a:xfrm>
            <a:off x="7481205" y="4954385"/>
            <a:ext cx="2612786" cy="1754326"/>
          </a:xfrm>
          <a:prstGeom prst="rect">
            <a:avLst/>
          </a:prstGeom>
          <a:noFill/>
        </p:spPr>
        <p:txBody>
          <a:bodyPr wrap="square" rtlCol="0">
            <a:spAutoFit/>
          </a:bodyPr>
          <a:lstStyle/>
          <a:p>
            <a:pPr lvl="0"/>
            <a:r>
              <a:rPr lang="mn-MN" sz="5400" b="1" dirty="0">
                <a:solidFill>
                  <a:srgbClr val="FFFFFF"/>
                </a:solidFill>
              </a:rPr>
              <a:t>ҮАТӨ</a:t>
            </a:r>
            <a:endParaRPr lang="en-US" sz="5400" b="1" dirty="0">
              <a:solidFill>
                <a:srgbClr val="FFFFFF"/>
              </a:solidFill>
            </a:endParaRPr>
          </a:p>
          <a:p>
            <a:endParaRPr lang="en-US" sz="5400" dirty="0"/>
          </a:p>
        </p:txBody>
      </p:sp>
      <p:sp>
        <p:nvSpPr>
          <p:cNvPr id="10" name="Google Shape;31;p5"/>
          <p:cNvSpPr txBox="1"/>
          <p:nvPr/>
        </p:nvSpPr>
        <p:spPr>
          <a:xfrm>
            <a:off x="3821090" y="561145"/>
            <a:ext cx="3143272" cy="3249608"/>
          </a:xfrm>
          <a:prstGeom prst="rect">
            <a:avLst/>
          </a:prstGeom>
          <a:noFill/>
          <a:ln>
            <a:noFill/>
          </a:ln>
        </p:spPr>
        <p:txBody>
          <a:bodyPr spcFirstLastPara="1" wrap="square" lIns="91425" tIns="45700" rIns="91425" bIns="45700" anchor="t" anchorCtr="0">
            <a:noAutofit/>
          </a:bodyPr>
          <a:lstStyle/>
          <a:p>
            <a:pPr>
              <a:lnSpc>
                <a:spcPct val="114000"/>
              </a:lnSpc>
            </a:pPr>
            <a:r>
              <a:rPr lang="mn-MN" sz="1000" dirty="0" smtClean="0">
                <a:solidFill>
                  <a:srgbClr val="002060"/>
                </a:solidFill>
                <a:latin typeface="Calibri"/>
                <a:ea typeface="Calibri"/>
                <a:cs typeface="Calibri"/>
                <a:sym typeface="Calibri"/>
              </a:rPr>
              <a:t>Энэ өвчний </a:t>
            </a:r>
            <a:r>
              <a:rPr lang="ru-RU" sz="1000" dirty="0" smtClean="0">
                <a:solidFill>
                  <a:srgbClr val="002060"/>
                </a:solidFill>
                <a:latin typeface="Calibri"/>
                <a:ea typeface="Calibri"/>
                <a:cs typeface="Calibri"/>
                <a:sym typeface="Calibri"/>
              </a:rPr>
              <a:t>талаарх </a:t>
            </a:r>
            <a:r>
              <a:rPr lang="ru-RU" sz="1000" dirty="0">
                <a:solidFill>
                  <a:srgbClr val="002060"/>
                </a:solidFill>
                <a:latin typeface="Calibri"/>
                <a:ea typeface="Calibri"/>
                <a:cs typeface="Calibri"/>
                <a:sym typeface="Calibri"/>
              </a:rPr>
              <a:t>нэмэлт мэдээллийг </a:t>
            </a:r>
            <a:r>
              <a:rPr lang="mn-MN" sz="1000" dirty="0" smtClean="0">
                <a:solidFill>
                  <a:srgbClr val="002060"/>
                </a:solidFill>
                <a:latin typeface="Calibri"/>
                <a:ea typeface="Calibri"/>
                <a:cs typeface="Calibri"/>
                <a:sym typeface="Calibri"/>
              </a:rPr>
              <a:t>дараах холбоосоор орж </a:t>
            </a:r>
            <a:r>
              <a:rPr lang="ru-RU" sz="1000" dirty="0" smtClean="0">
                <a:solidFill>
                  <a:srgbClr val="002060"/>
                </a:solidFill>
                <a:latin typeface="Calibri"/>
                <a:ea typeface="Calibri"/>
                <a:cs typeface="Calibri"/>
                <a:sym typeface="Calibri"/>
              </a:rPr>
              <a:t>авна уу.</a:t>
            </a:r>
            <a:r>
              <a:rPr lang="en-GB" sz="1000" dirty="0">
                <a:solidFill>
                  <a:srgbClr val="002060"/>
                </a:solidFill>
                <a:latin typeface="Calibri"/>
                <a:ea typeface="Calibri"/>
                <a:cs typeface="Calibri"/>
                <a:sym typeface="Calibri"/>
              </a:rPr>
              <a:t> (</a:t>
            </a:r>
            <a:r>
              <a:rPr lang="mn-MN" sz="1000" dirty="0">
                <a:solidFill>
                  <a:srgbClr val="002060"/>
                </a:solidFill>
                <a:latin typeface="Calibri"/>
                <a:ea typeface="Calibri"/>
                <a:cs typeface="Calibri"/>
                <a:sym typeface="Calibri"/>
              </a:rPr>
              <a:t>М</a:t>
            </a:r>
            <a:r>
              <a:rPr lang="ru-RU" sz="1000" dirty="0">
                <a:solidFill>
                  <a:srgbClr val="002060"/>
                </a:solidFill>
                <a:latin typeface="Calibri"/>
                <a:ea typeface="Calibri"/>
                <a:cs typeface="Calibri"/>
                <a:sym typeface="Calibri"/>
              </a:rPr>
              <a:t>алын эмч нарт зориулсан гарын авлага</a:t>
            </a:r>
            <a:r>
              <a:rPr lang="en-GB" sz="1000" dirty="0">
                <a:solidFill>
                  <a:srgbClr val="002060"/>
                </a:solidFill>
                <a:latin typeface="Calibri"/>
                <a:ea typeface="Calibri"/>
                <a:cs typeface="Calibri"/>
                <a:sym typeface="Calibri"/>
              </a:rPr>
              <a:t>)</a:t>
            </a:r>
            <a:r>
              <a:rPr lang="mn-MN" sz="1000" dirty="0" smtClean="0">
                <a:solidFill>
                  <a:srgbClr val="002060"/>
                </a:solidFill>
                <a:latin typeface="Calibri"/>
                <a:ea typeface="Calibri"/>
                <a:cs typeface="Calibri"/>
                <a:sym typeface="Calibri"/>
              </a:rPr>
              <a:t> </a:t>
            </a:r>
            <a:r>
              <a:rPr lang="en-GB" sz="1000" dirty="0" smtClean="0">
                <a:solidFill>
                  <a:srgbClr val="002060"/>
                </a:solidFill>
                <a:latin typeface="Calibri"/>
                <a:ea typeface="Calibri"/>
                <a:cs typeface="Calibri"/>
                <a:hlinkClick r:id="rId4"/>
              </a:rPr>
              <a:t>http</a:t>
            </a:r>
            <a:r>
              <a:rPr lang="en-GB" sz="1000" dirty="0">
                <a:solidFill>
                  <a:srgbClr val="002060"/>
                </a:solidFill>
                <a:latin typeface="Calibri"/>
                <a:ea typeface="Calibri"/>
                <a:cs typeface="Calibri"/>
                <a:hlinkClick r:id="rId4"/>
              </a:rPr>
              <a:t>://www.fao.org/3/a-i7330e.pdf</a:t>
            </a:r>
            <a:r>
              <a:rPr lang="en-GB" sz="1000" dirty="0">
                <a:solidFill>
                  <a:srgbClr val="002060"/>
                </a:solidFill>
                <a:latin typeface="Calibri"/>
                <a:ea typeface="Calibri"/>
                <a:cs typeface="Calibri"/>
              </a:rPr>
              <a:t> </a:t>
            </a:r>
            <a:r>
              <a:rPr lang="en-GB" sz="900" dirty="0"/>
              <a:t> </a:t>
            </a:r>
            <a:r>
              <a:rPr lang="en-US" sz="900" dirty="0" smtClean="0">
                <a:solidFill>
                  <a:srgbClr val="FF0000"/>
                </a:solidFill>
              </a:rPr>
              <a:t> </a:t>
            </a:r>
            <a:r>
              <a:rPr lang="en-GB" sz="900" dirty="0">
                <a:solidFill>
                  <a:srgbClr val="FF0000"/>
                </a:solidFill>
              </a:rPr>
              <a:t> </a:t>
            </a:r>
            <a:endParaRPr lang="en-US"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r>
              <a:rPr lang="mn-MN" sz="900" b="1" dirty="0" smtClean="0">
                <a:solidFill>
                  <a:schemeClr val="dk1"/>
                </a:solidFill>
                <a:latin typeface="Calibri"/>
                <a:ea typeface="Calibri"/>
                <a:cs typeface="Calibri"/>
                <a:sym typeface="Calibri"/>
              </a:rPr>
              <a:t>Холбоо барих</a:t>
            </a:r>
            <a:r>
              <a:rPr lang="ru-RU" sz="900" b="1" dirty="0" smtClean="0">
                <a:solidFill>
                  <a:schemeClr val="dk1"/>
                </a:solidFill>
                <a:latin typeface="Calibri"/>
                <a:ea typeface="Calibri"/>
                <a:cs typeface="Calibri"/>
                <a:sym typeface="Calibri"/>
              </a:rPr>
              <a:t>:</a:t>
            </a:r>
            <a:endParaRPr sz="900" b="1" dirty="0">
              <a:solidFill>
                <a:schemeClr val="dk1"/>
              </a:solidFill>
              <a:latin typeface="Calibri"/>
              <a:ea typeface="Calibri"/>
              <a:cs typeface="Calibri"/>
            </a:endParaRPr>
          </a:p>
          <a:p>
            <a:pPr lvl="0">
              <a:lnSpc>
                <a:spcPct val="114000"/>
              </a:lnSpc>
              <a:buClr>
                <a:schemeClr val="dk1"/>
              </a:buClr>
            </a:pPr>
            <a:r>
              <a:rPr lang="mn-MN" sz="900" b="1" dirty="0">
                <a:solidFill>
                  <a:schemeClr val="tx1"/>
                </a:solidFill>
                <a:latin typeface="Calibri"/>
                <a:ea typeface="Calibri"/>
                <a:cs typeface="Calibri"/>
                <a:sym typeface="Calibri"/>
              </a:rPr>
              <a:t>МАЛ ЭМНЭЛГИЙН ЕРӨНХИЙ ГАЗАР </a:t>
            </a:r>
            <a:endParaRPr lang="en-US" sz="900" b="1" dirty="0">
              <a:solidFill>
                <a:schemeClr val="tx1"/>
              </a:solidFill>
              <a:latin typeface="Calibri"/>
              <a:ea typeface="Calibri"/>
              <a:cs typeface="Calibri"/>
              <a:sym typeface="Calibri"/>
            </a:endParaRPr>
          </a:p>
          <a:p>
            <a:pPr>
              <a:lnSpc>
                <a:spcPct val="114000"/>
              </a:lnSpc>
            </a:pPr>
            <a:r>
              <a:rPr lang="mn-MN" sz="1000" dirty="0">
                <a:solidFill>
                  <a:srgbClr val="002060"/>
                </a:solidFill>
                <a:latin typeface="Calibri"/>
                <a:ea typeface="Calibri"/>
                <a:cs typeface="Calibri"/>
              </a:rPr>
              <a:t>Хаяг: Улаанбаатар хот, Баянзүрх </a:t>
            </a:r>
            <a:r>
              <a:rPr lang="mn-MN" sz="1000" dirty="0" smtClean="0">
                <a:solidFill>
                  <a:srgbClr val="002060"/>
                </a:solidFill>
                <a:latin typeface="Calibri"/>
                <a:ea typeface="Calibri"/>
                <a:cs typeface="Calibri"/>
              </a:rPr>
              <a:t>дүүрэг</a:t>
            </a:r>
          </a:p>
          <a:p>
            <a:pPr>
              <a:lnSpc>
                <a:spcPct val="114000"/>
              </a:lnSpc>
            </a:pPr>
            <a:r>
              <a:rPr lang="mn-MN" sz="1000" dirty="0">
                <a:solidFill>
                  <a:srgbClr val="002060"/>
                </a:solidFill>
                <a:latin typeface="Calibri"/>
                <a:ea typeface="Calibri"/>
                <a:cs typeface="Calibri"/>
              </a:rPr>
              <a:t>Утас .: + (51) </a:t>
            </a:r>
            <a:r>
              <a:rPr lang="mn-MN" sz="1000" dirty="0" smtClean="0">
                <a:solidFill>
                  <a:srgbClr val="002060"/>
                </a:solidFill>
                <a:latin typeface="Calibri"/>
                <a:ea typeface="Calibri"/>
                <a:cs typeface="Calibri"/>
              </a:rPr>
              <a:t>261635</a:t>
            </a:r>
          </a:p>
          <a:p>
            <a:pPr>
              <a:lnSpc>
                <a:spcPct val="114000"/>
              </a:lnSpc>
            </a:pPr>
            <a:r>
              <a:rPr lang="mn-MN" sz="1000" dirty="0" smtClean="0">
                <a:solidFill>
                  <a:srgbClr val="002060"/>
                </a:solidFill>
                <a:latin typeface="Calibri"/>
                <a:ea typeface="Calibri"/>
                <a:cs typeface="Calibri"/>
              </a:rPr>
              <a:t>Цахим хаяг: </a:t>
            </a:r>
            <a:r>
              <a:rPr lang="en-US" sz="1000" dirty="0" smtClean="0">
                <a:solidFill>
                  <a:srgbClr val="002060"/>
                </a:solidFill>
                <a:latin typeface="Calibri"/>
                <a:ea typeface="Calibri"/>
                <a:cs typeface="Calibri"/>
                <a:hlinkClick r:id="rId5"/>
              </a:rPr>
              <a:t>vet@vet.gov.mn</a:t>
            </a:r>
            <a:endParaRPr lang="mn-MN" sz="1000" dirty="0" smtClean="0">
              <a:solidFill>
                <a:srgbClr val="002060"/>
              </a:solidFill>
              <a:latin typeface="Calibri"/>
              <a:ea typeface="Calibri"/>
              <a:cs typeface="Calibri"/>
            </a:endParaRPr>
          </a:p>
          <a:p>
            <a:pPr>
              <a:lnSpc>
                <a:spcPct val="114000"/>
              </a:lnSpc>
            </a:pPr>
            <a:r>
              <a:rPr lang="mn-MN" sz="1000" dirty="0" smtClean="0">
                <a:solidFill>
                  <a:srgbClr val="002060"/>
                </a:solidFill>
                <a:latin typeface="Calibri"/>
                <a:ea typeface="Calibri"/>
                <a:cs typeface="Calibri"/>
              </a:rPr>
              <a:t>Цахим хуудас: </a:t>
            </a:r>
            <a:r>
              <a:rPr lang="en-US" sz="1000" dirty="0">
                <a:solidFill>
                  <a:srgbClr val="002060"/>
                </a:solidFill>
                <a:latin typeface="Calibri"/>
                <a:ea typeface="Calibri"/>
                <a:cs typeface="Calibri"/>
              </a:rPr>
              <a:t>http://vet.gov.mn</a:t>
            </a:r>
            <a:endParaRPr lang="en-US" sz="900" dirty="0">
              <a:solidFill>
                <a:srgbClr val="FF0000"/>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p:txBody>
      </p:sp>
      <p:sp>
        <p:nvSpPr>
          <p:cNvPr id="11" name="Google Shape;37;p5"/>
          <p:cNvSpPr txBox="1"/>
          <p:nvPr/>
        </p:nvSpPr>
        <p:spPr>
          <a:xfrm>
            <a:off x="720671" y="1851805"/>
            <a:ext cx="2856846" cy="158694"/>
          </a:xfrm>
          <a:prstGeom prst="rect">
            <a:avLst/>
          </a:prstGeom>
          <a:noFill/>
          <a:ln>
            <a:noFill/>
          </a:ln>
        </p:spPr>
        <p:txBody>
          <a:bodyPr spcFirstLastPara="1" wrap="square" lIns="91425" tIns="91425" rIns="91425" bIns="91425" anchor="t" anchorCtr="0">
            <a:noAutofit/>
          </a:bodyPr>
          <a:lstStyle/>
          <a:p>
            <a:pPr lvl="0" algn="just">
              <a:buClr>
                <a:schemeClr val="dk1"/>
              </a:buClr>
              <a:buSzPts val="1100"/>
            </a:pPr>
            <a:r>
              <a:rPr lang="ru-RU" sz="800" dirty="0">
                <a:solidFill>
                  <a:schemeClr val="dk1"/>
                </a:solidFill>
                <a:latin typeface="Calibri"/>
                <a:ea typeface="Calibri"/>
                <a:cs typeface="Calibri"/>
                <a:sym typeface="Calibri"/>
              </a:rPr>
              <a:t>Дэлэн </a:t>
            </a:r>
            <a:r>
              <a:rPr lang="ru-RU" sz="800" dirty="0" smtClean="0">
                <a:solidFill>
                  <a:schemeClr val="dk1"/>
                </a:solidFill>
                <a:latin typeface="Calibri"/>
                <a:ea typeface="Calibri"/>
                <a:cs typeface="Calibri"/>
                <a:sym typeface="Calibri"/>
              </a:rPr>
              <a:t>дэ</a:t>
            </a:r>
            <a:r>
              <a:rPr lang="mn-MN" sz="800" dirty="0" smtClean="0">
                <a:solidFill>
                  <a:schemeClr val="dk1"/>
                </a:solidFill>
                <a:latin typeface="Calibri"/>
                <a:ea typeface="Calibri"/>
                <a:cs typeface="Calibri"/>
                <a:sym typeface="Calibri"/>
              </a:rPr>
              <a:t>эрх</a:t>
            </a:r>
            <a:r>
              <a:rPr lang="ru-RU" sz="800" dirty="0" smtClean="0">
                <a:solidFill>
                  <a:schemeClr val="dk1"/>
                </a:solidFill>
                <a:latin typeface="Calibri"/>
                <a:ea typeface="Calibri"/>
                <a:cs typeface="Calibri"/>
                <a:sym typeface="Calibri"/>
              </a:rPr>
              <a:t> </a:t>
            </a:r>
            <a:r>
              <a:rPr lang="ru-RU" sz="800" dirty="0">
                <a:solidFill>
                  <a:schemeClr val="dk1"/>
                </a:solidFill>
                <a:latin typeface="Calibri"/>
                <a:ea typeface="Calibri"/>
                <a:cs typeface="Calibri"/>
                <a:sym typeface="Calibri"/>
              </a:rPr>
              <a:t>идээт үрэвсэл  © BFSA / Цвиатко Александров</a:t>
            </a:r>
            <a:endParaRPr sz="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6"/>
          <p:cNvSpPr txBox="1"/>
          <p:nvPr/>
        </p:nvSpPr>
        <p:spPr>
          <a:xfrm>
            <a:off x="274602" y="423045"/>
            <a:ext cx="3000396" cy="2486410"/>
          </a:xfrm>
          <a:prstGeom prst="rect">
            <a:avLst/>
          </a:prstGeom>
          <a:noFill/>
          <a:ln>
            <a:noFill/>
          </a:ln>
        </p:spPr>
        <p:txBody>
          <a:bodyPr spcFirstLastPara="1" wrap="square" lIns="91425" tIns="45700" rIns="91425" bIns="45700" anchor="t" anchorCtr="0">
            <a:noAutofit/>
          </a:bodyPr>
          <a:lstStyle/>
          <a:p>
            <a:pPr lvl="0">
              <a:buSzPts val="1100"/>
            </a:pPr>
            <a:r>
              <a:rPr lang="ru-RU" sz="1200" b="1" dirty="0" smtClean="0">
                <a:solidFill>
                  <a:srgbClr val="002060"/>
                </a:solidFill>
                <a:latin typeface="Calibri"/>
                <a:ea typeface="Calibri"/>
                <a:cs typeface="Calibri"/>
                <a:sym typeface="Calibri"/>
              </a:rPr>
              <a:t>Үхрийн </a:t>
            </a:r>
            <a:r>
              <a:rPr lang="ru-RU" sz="1200" b="1" dirty="0">
                <a:solidFill>
                  <a:srgbClr val="002060"/>
                </a:solidFill>
                <a:latin typeface="Calibri"/>
                <a:ea typeface="Calibri"/>
                <a:cs typeface="Calibri"/>
                <a:sym typeface="Calibri"/>
              </a:rPr>
              <a:t>арьс товруутах өвчин (ҮАТӨ)</a:t>
            </a:r>
          </a:p>
          <a:p>
            <a:pPr lvl="0">
              <a:buSzPts val="1100"/>
            </a:pPr>
            <a:endParaRPr lang="ru-RU" sz="500" b="1" dirty="0">
              <a:solidFill>
                <a:srgbClr val="002060"/>
              </a:solidFill>
              <a:latin typeface="Calibri"/>
              <a:ea typeface="Calibri"/>
              <a:cs typeface="Calibri"/>
              <a:sym typeface="Calibri"/>
            </a:endParaRPr>
          </a:p>
          <a:p>
            <a:pPr marL="457200" lvl="0" indent="-285750" algn="just">
              <a:lnSpc>
                <a:spcPct val="107916"/>
              </a:lnSpc>
              <a:buSzPts val="900"/>
              <a:buFont typeface="Noto Sans Symbols"/>
              <a:buChar char="●"/>
            </a:pPr>
            <a:r>
              <a:rPr lang="ru-RU" sz="900" dirty="0">
                <a:solidFill>
                  <a:srgbClr val="002060"/>
                </a:solidFill>
                <a:latin typeface="Calibri"/>
                <a:ea typeface="Calibri"/>
                <a:cs typeface="Calibri"/>
                <a:sym typeface="Calibri"/>
              </a:rPr>
              <a:t>Тэжээвэр амьтдаас зөвхөн үхэр, усны одос үхэр өвчилнө. </a:t>
            </a:r>
          </a:p>
          <a:p>
            <a:pPr marL="457200" lvl="0" indent="-285750" algn="just">
              <a:lnSpc>
                <a:spcPct val="107916"/>
              </a:lnSpc>
              <a:buSzPts val="900"/>
              <a:buFont typeface="Noto Sans Symbols"/>
              <a:buChar char="●"/>
            </a:pPr>
            <a:r>
              <a:rPr lang="ru-RU" sz="900" dirty="0">
                <a:solidFill>
                  <a:srgbClr val="002060"/>
                </a:solidFill>
                <a:latin typeface="Calibri"/>
                <a:ea typeface="Calibri"/>
                <a:cs typeface="Calibri"/>
                <a:sym typeface="Calibri"/>
              </a:rPr>
              <a:t>Хүн өвчлөхгүй.</a:t>
            </a:r>
          </a:p>
          <a:p>
            <a:pPr marL="457200" lvl="0" indent="-285750" algn="just">
              <a:lnSpc>
                <a:spcPct val="107916"/>
              </a:lnSpc>
              <a:buSzPts val="900"/>
              <a:buFont typeface="Noto Sans Symbols"/>
              <a:buChar char="●"/>
            </a:pPr>
            <a:r>
              <a:rPr lang="ru-RU" sz="900" dirty="0">
                <a:solidFill>
                  <a:srgbClr val="002060"/>
                </a:solidFill>
                <a:latin typeface="Calibri"/>
                <a:ea typeface="Calibri"/>
                <a:cs typeface="Calibri"/>
                <a:sym typeface="Calibri"/>
              </a:rPr>
              <a:t>Шавьж хамгийн идэвхтэй байх үед буюу дулааны улиралд дэгдэлт олноор гардаг.</a:t>
            </a:r>
          </a:p>
          <a:p>
            <a:pPr marL="457200" lvl="0" indent="-285750" algn="just">
              <a:lnSpc>
                <a:spcPct val="107916"/>
              </a:lnSpc>
              <a:buSzPts val="900"/>
              <a:buFont typeface="Noto Sans Symbols"/>
              <a:buChar char="●"/>
            </a:pPr>
            <a:r>
              <a:rPr lang="mn-MN" sz="900" dirty="0">
                <a:solidFill>
                  <a:srgbClr val="002060"/>
                </a:solidFill>
                <a:latin typeface="Calibri"/>
                <a:ea typeface="Calibri"/>
                <a:cs typeface="Calibri"/>
                <a:sym typeface="Calibri"/>
              </a:rPr>
              <a:t>Өвчилсөн малын сүүний гарц огцом буурах, нөхөн үржихүйн хүндрэлүүд гарах, хээл хаях, арьс гэмтэх, турж эцэх зарим тохиолдолд үхэлд хүргэх зэргээр ихээхэн хохирол учруулдаг. </a:t>
            </a:r>
          </a:p>
          <a:p>
            <a:pPr marL="457200" lvl="0" indent="-285750" algn="just">
              <a:lnSpc>
                <a:spcPct val="107916"/>
              </a:lnSpc>
              <a:buSzPts val="900"/>
              <a:buFont typeface="Noto Sans Symbols"/>
              <a:buChar char="●"/>
            </a:pPr>
            <a:r>
              <a:rPr lang="ru-RU" sz="900" dirty="0" smtClean="0">
                <a:solidFill>
                  <a:srgbClr val="002060"/>
                </a:solidFill>
                <a:latin typeface="Calibri"/>
                <a:ea typeface="Calibri"/>
                <a:cs typeface="Calibri"/>
                <a:sym typeface="Calibri"/>
              </a:rPr>
              <a:t>Үхрийн </a:t>
            </a:r>
            <a:r>
              <a:rPr lang="ru-RU" sz="900" dirty="0">
                <a:solidFill>
                  <a:srgbClr val="002060"/>
                </a:solidFill>
                <a:latin typeface="Calibri"/>
                <a:ea typeface="Calibri"/>
                <a:cs typeface="Calibri"/>
                <a:sym typeface="Calibri"/>
              </a:rPr>
              <a:t>шилжилт хөдөлгөөн, худалдааны хязгаарлалтын улмаас нэмэлт алдагдал </a:t>
            </a:r>
            <a:r>
              <a:rPr lang="ru-RU" sz="900" dirty="0" smtClean="0">
                <a:solidFill>
                  <a:srgbClr val="002060"/>
                </a:solidFill>
                <a:latin typeface="Calibri"/>
                <a:ea typeface="Calibri"/>
                <a:cs typeface="Calibri"/>
                <a:sym typeface="Calibri"/>
              </a:rPr>
              <a:t>хүлээ</a:t>
            </a:r>
            <a:r>
              <a:rPr lang="mn-MN" sz="900" dirty="0" smtClean="0">
                <a:solidFill>
                  <a:srgbClr val="002060"/>
                </a:solidFill>
                <a:latin typeface="Calibri"/>
                <a:ea typeface="Calibri"/>
                <a:cs typeface="Calibri"/>
                <a:sym typeface="Calibri"/>
              </a:rPr>
              <a:t>дэг</a:t>
            </a:r>
            <a:r>
              <a:rPr lang="ru-RU" sz="900" dirty="0" smtClean="0">
                <a:solidFill>
                  <a:srgbClr val="002060"/>
                </a:solidFill>
                <a:latin typeface="Calibri"/>
                <a:ea typeface="Calibri"/>
                <a:cs typeface="Calibri"/>
                <a:sym typeface="Calibri"/>
              </a:rPr>
              <a:t>.</a:t>
            </a:r>
            <a:endParaRPr lang="ru-RU" sz="900" dirty="0">
              <a:solidFill>
                <a:srgbClr val="002060"/>
              </a:solidFill>
              <a:latin typeface="Calibri"/>
              <a:ea typeface="Calibri"/>
              <a:cs typeface="Calibri"/>
              <a:sym typeface="Calibri"/>
            </a:endParaRPr>
          </a:p>
          <a:p>
            <a:pPr marL="171450" lvl="0" algn="just" rtl="0">
              <a:lnSpc>
                <a:spcPct val="107916"/>
              </a:lnSpc>
              <a:spcBef>
                <a:spcPts val="0"/>
              </a:spcBef>
              <a:spcAft>
                <a:spcPts val="0"/>
              </a:spcAft>
              <a:buClr>
                <a:schemeClr val="dk1"/>
              </a:buClr>
              <a:buSzPts val="900"/>
            </a:pPr>
            <a:endParaRPr sz="1000" b="1" dirty="0">
              <a:solidFill>
                <a:schemeClr val="bg2"/>
              </a:solidFill>
              <a:latin typeface="Calibri"/>
              <a:ea typeface="Calibri"/>
              <a:cs typeface="Calibri"/>
              <a:sym typeface="Calibri"/>
            </a:endParaRPr>
          </a:p>
        </p:txBody>
      </p:sp>
      <p:sp>
        <p:nvSpPr>
          <p:cNvPr id="43" name="Google Shape;43;p6"/>
          <p:cNvSpPr txBox="1"/>
          <p:nvPr/>
        </p:nvSpPr>
        <p:spPr>
          <a:xfrm>
            <a:off x="274602" y="5423705"/>
            <a:ext cx="3000396" cy="1754326"/>
          </a:xfrm>
          <a:prstGeom prst="rect">
            <a:avLst/>
          </a:prstGeom>
          <a:noFill/>
          <a:ln>
            <a:noFill/>
          </a:ln>
        </p:spPr>
        <p:txBody>
          <a:bodyPr spcFirstLastPara="1" wrap="square" lIns="91425" tIns="45700" rIns="91425" bIns="45700" anchor="t" anchorCtr="0">
            <a:noAutofit/>
          </a:bodyPr>
          <a:lstStyle/>
          <a:p>
            <a:pPr lvl="0" algn="just">
              <a:buSzPts val="1100"/>
            </a:pPr>
            <a:r>
              <a:rPr lang="mn-MN" sz="1200" b="1" dirty="0" smtClean="0">
                <a:solidFill>
                  <a:schemeClr val="bg2"/>
                </a:solidFill>
                <a:latin typeface="Calibri"/>
                <a:ea typeface="Calibri"/>
                <a:cs typeface="Calibri"/>
                <a:sym typeface="Calibri"/>
              </a:rPr>
              <a:t>Мал сүрэгт </a:t>
            </a:r>
            <a:r>
              <a:rPr lang="mn-MN" sz="1200" b="1" dirty="0">
                <a:solidFill>
                  <a:schemeClr val="bg2"/>
                </a:solidFill>
                <a:latin typeface="Calibri"/>
                <a:ea typeface="Calibri"/>
                <a:cs typeface="Calibri"/>
                <a:sym typeface="Calibri"/>
              </a:rPr>
              <a:t>халдвар </a:t>
            </a:r>
            <a:r>
              <a:rPr lang="mn-MN" sz="1200" b="1" dirty="0" smtClean="0">
                <a:solidFill>
                  <a:schemeClr val="bg2"/>
                </a:solidFill>
                <a:latin typeface="Calibri"/>
                <a:ea typeface="Calibri"/>
                <a:cs typeface="Calibri"/>
                <a:sym typeface="Calibri"/>
              </a:rPr>
              <a:t>хэрхэн тархдаг вэ</a:t>
            </a:r>
            <a:r>
              <a:rPr lang="ru-RU" sz="1200" b="1" dirty="0" smtClean="0">
                <a:solidFill>
                  <a:schemeClr val="bg2"/>
                </a:solidFill>
                <a:latin typeface="Calibri"/>
                <a:ea typeface="Calibri"/>
                <a:cs typeface="Calibri"/>
                <a:sym typeface="Calibri"/>
              </a:rPr>
              <a:t>?</a:t>
            </a:r>
            <a:endParaRPr lang="en-US" sz="1200" b="1" dirty="0">
              <a:solidFill>
                <a:schemeClr val="bg2"/>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500" b="1" dirty="0">
              <a:solidFill>
                <a:schemeClr val="bg2"/>
              </a:solidFill>
              <a:latin typeface="Calibri"/>
              <a:ea typeface="Calibri"/>
              <a:cs typeface="Calibri"/>
              <a:sym typeface="Calibri"/>
            </a:endParaRPr>
          </a:p>
          <a:p>
            <a:pPr marL="457200" lvl="0" indent="-285750" algn="just">
              <a:lnSpc>
                <a:spcPct val="107916"/>
              </a:lnSpc>
              <a:buClr>
                <a:schemeClr val="dk1"/>
              </a:buClr>
              <a:buSzPts val="900"/>
              <a:buFont typeface="Noto Sans Symbols"/>
              <a:buChar char="●"/>
            </a:pPr>
            <a:r>
              <a:rPr lang="ru-RU" sz="1000" dirty="0">
                <a:solidFill>
                  <a:schemeClr val="bg2"/>
                </a:solidFill>
                <a:latin typeface="Calibri"/>
                <a:ea typeface="Calibri"/>
                <a:cs typeface="Calibri"/>
                <a:sym typeface="Calibri"/>
              </a:rPr>
              <a:t>Ихэнх тохиолдолд шавьж, хачигт </a:t>
            </a:r>
            <a:r>
              <a:rPr lang="ru-RU" sz="1000" dirty="0" smtClean="0">
                <a:solidFill>
                  <a:schemeClr val="bg2"/>
                </a:solidFill>
                <a:latin typeface="Calibri"/>
                <a:ea typeface="Calibri"/>
                <a:cs typeface="Calibri"/>
                <a:sym typeface="Calibri"/>
              </a:rPr>
              <a:t>хазуулах.</a:t>
            </a:r>
            <a:endParaRPr lang="ru-RU" sz="1000" dirty="0">
              <a:solidFill>
                <a:schemeClr val="bg2"/>
              </a:solidFill>
              <a:latin typeface="Calibri"/>
              <a:ea typeface="Calibri"/>
              <a:cs typeface="Calibri"/>
              <a:sym typeface="Calibri"/>
            </a:endParaRPr>
          </a:p>
          <a:p>
            <a:pPr marL="457200" lvl="0" indent="-285750" algn="just">
              <a:lnSpc>
                <a:spcPct val="107916"/>
              </a:lnSpc>
              <a:buClr>
                <a:schemeClr val="dk1"/>
              </a:buClr>
              <a:buSzPts val="900"/>
              <a:buFont typeface="Noto Sans Symbols"/>
              <a:buChar char="●"/>
            </a:pPr>
            <a:r>
              <a:rPr lang="mn-MN" sz="1000" dirty="0">
                <a:solidFill>
                  <a:schemeClr val="bg2"/>
                </a:solidFill>
                <a:latin typeface="Calibri"/>
                <a:ea typeface="Calibri"/>
                <a:cs typeface="Calibri"/>
                <a:sym typeface="Calibri"/>
              </a:rPr>
              <a:t>Тус өвчнөөр тайван бус бүс нутгаас халдвартай үхэр  оруулж ирэх үед.</a:t>
            </a:r>
            <a:endParaRPr lang="ru-RU" sz="1000" dirty="0">
              <a:solidFill>
                <a:schemeClr val="bg2"/>
              </a:solidFill>
              <a:latin typeface="Calibri"/>
              <a:ea typeface="Calibri"/>
              <a:cs typeface="Calibri"/>
              <a:sym typeface="Calibri"/>
            </a:endParaRPr>
          </a:p>
          <a:p>
            <a:pPr marL="457200" lvl="0" indent="-285750" algn="just">
              <a:lnSpc>
                <a:spcPct val="107916"/>
              </a:lnSpc>
              <a:buClr>
                <a:schemeClr val="dk1"/>
              </a:buClr>
              <a:buSzPts val="900"/>
              <a:buFont typeface="Noto Sans Symbols"/>
              <a:buChar char="●"/>
            </a:pPr>
            <a:r>
              <a:rPr lang="ru-RU" sz="1000" dirty="0">
                <a:solidFill>
                  <a:schemeClr val="bg2"/>
                </a:solidFill>
                <a:latin typeface="Calibri"/>
                <a:ea typeface="Calibri"/>
                <a:cs typeface="Calibri"/>
                <a:sym typeface="Calibri"/>
              </a:rPr>
              <a:t>Дундын худаг,  тэжээлийн цэг ашиглах, сүү, үрийн шингэнээр (ердийн болон зохиомол хээлтүүлгийн үед), мал эмнэлгийн үйлчилгээ үзүүлэхэд (нэг зүүгээр олон мал тарих үед), эсвэл малаас малд халдвар шууд дамжих </a:t>
            </a:r>
            <a:r>
              <a:rPr lang="ru-RU" sz="1000" dirty="0" smtClean="0">
                <a:solidFill>
                  <a:schemeClr val="bg2"/>
                </a:solidFill>
                <a:latin typeface="Calibri"/>
                <a:ea typeface="Calibri"/>
                <a:cs typeface="Calibri"/>
                <a:sym typeface="Calibri"/>
              </a:rPr>
              <a:t>эрсдэлтэй. </a:t>
            </a:r>
            <a:endParaRPr lang="ru-RU" sz="1000" dirty="0">
              <a:solidFill>
                <a:schemeClr val="bg2"/>
              </a:solidFill>
              <a:latin typeface="Calibri"/>
              <a:ea typeface="Calibri"/>
              <a:cs typeface="Calibri"/>
              <a:sym typeface="Calibri"/>
            </a:endParaRPr>
          </a:p>
          <a:p>
            <a:pPr marL="171450" lvl="0" algn="just" rtl="0">
              <a:lnSpc>
                <a:spcPct val="107916"/>
              </a:lnSpc>
              <a:spcBef>
                <a:spcPts val="0"/>
              </a:spcBef>
              <a:spcAft>
                <a:spcPts val="0"/>
              </a:spcAft>
              <a:buClr>
                <a:schemeClr val="dk1"/>
              </a:buClr>
              <a:buSzPts val="900"/>
            </a:pPr>
            <a:endParaRPr sz="1000" b="1" dirty="0">
              <a:solidFill>
                <a:schemeClr val="bg2"/>
              </a:solidFill>
              <a:latin typeface="Calibri"/>
              <a:ea typeface="Calibri"/>
              <a:cs typeface="Calibri"/>
              <a:sym typeface="Calibri"/>
            </a:endParaRPr>
          </a:p>
        </p:txBody>
      </p:sp>
      <p:sp>
        <p:nvSpPr>
          <p:cNvPr id="45" name="Google Shape;45;p6"/>
          <p:cNvSpPr txBox="1"/>
          <p:nvPr/>
        </p:nvSpPr>
        <p:spPr>
          <a:xfrm>
            <a:off x="3846502" y="423045"/>
            <a:ext cx="3000396" cy="327782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mn-MN" sz="1200" b="1" dirty="0" smtClean="0">
                <a:solidFill>
                  <a:schemeClr val="bg2"/>
                </a:solidFill>
                <a:latin typeface="Calibri"/>
                <a:ea typeface="Calibri"/>
                <a:cs typeface="Calibri"/>
                <a:sym typeface="Calibri"/>
              </a:rPr>
              <a:t>Өвчилсөн үхэр ямар шинж тэмдэг үзүүлдэг вэ</a:t>
            </a:r>
            <a:r>
              <a:rPr lang="ru-RU" sz="1200" b="1" dirty="0" smtClean="0">
                <a:solidFill>
                  <a:schemeClr val="bg2"/>
                </a:solidFill>
                <a:latin typeface="Calibri"/>
                <a:ea typeface="Calibri"/>
                <a:cs typeface="Calibri"/>
                <a:sym typeface="Calibri"/>
              </a:rPr>
              <a:t>?</a:t>
            </a:r>
            <a:endParaRPr lang="en-US" sz="1200" b="1" dirty="0">
              <a:solidFill>
                <a:schemeClr val="bg2"/>
              </a:solidFill>
              <a:latin typeface="Calibri"/>
              <a:ea typeface="Calibri"/>
              <a:cs typeface="Calibri"/>
              <a:sym typeface="Calibri"/>
            </a:endParaRPr>
          </a:p>
          <a:p>
            <a:pPr lvl="0" algn="just">
              <a:buSzPts val="1100"/>
            </a:pPr>
            <a:endParaRPr lang="mn-MN" sz="1000" dirty="0" smtClean="0">
              <a:solidFill>
                <a:srgbClr val="002060"/>
              </a:solidFill>
              <a:latin typeface="Calibri"/>
              <a:ea typeface="Calibri"/>
              <a:cs typeface="Calibri"/>
              <a:sym typeface="Calibri"/>
            </a:endParaRPr>
          </a:p>
          <a:p>
            <a:pPr lvl="0" algn="just">
              <a:buSzPts val="1100"/>
            </a:pPr>
            <a:r>
              <a:rPr lang="mn-MN" sz="1000" dirty="0" smtClean="0">
                <a:solidFill>
                  <a:srgbClr val="002060"/>
                </a:solidFill>
                <a:latin typeface="Calibri"/>
                <a:ea typeface="Calibri"/>
                <a:cs typeface="Calibri"/>
                <a:sym typeface="Calibri"/>
              </a:rPr>
              <a:t>Өвчилсөн </a:t>
            </a:r>
            <a:r>
              <a:rPr lang="mn-MN" sz="1000" dirty="0">
                <a:solidFill>
                  <a:srgbClr val="002060"/>
                </a:solidFill>
                <a:latin typeface="Calibri"/>
                <a:ea typeface="Calibri"/>
                <a:cs typeface="Calibri"/>
                <a:sym typeface="Calibri"/>
              </a:rPr>
              <a:t>амьтад дараах шинж тэмдгийг үзүүлнэ. Үүнд:</a:t>
            </a:r>
          </a:p>
          <a:p>
            <a:pPr marL="271463" lvl="0" indent="-185738" algn="just">
              <a:lnSpc>
                <a:spcPct val="107916"/>
              </a:lnSpc>
              <a:buSzPts val="900"/>
              <a:buFont typeface="Noto Sans Symbols"/>
              <a:buChar char="●"/>
            </a:pPr>
            <a:r>
              <a:rPr lang="mn-MN" sz="1000" dirty="0" smtClean="0">
                <a:solidFill>
                  <a:srgbClr val="002060"/>
                </a:solidFill>
                <a:latin typeface="Calibri"/>
                <a:ea typeface="Calibri"/>
                <a:cs typeface="Calibri"/>
                <a:sym typeface="Calibri"/>
              </a:rPr>
              <a:t>Халуурах, </a:t>
            </a:r>
            <a:r>
              <a:rPr lang="mn-MN" sz="1000" dirty="0">
                <a:solidFill>
                  <a:srgbClr val="002060"/>
                </a:solidFill>
                <a:latin typeface="Calibri"/>
                <a:ea typeface="Calibri"/>
                <a:cs typeface="Calibri"/>
                <a:sym typeface="Calibri"/>
              </a:rPr>
              <a:t>тэжээлдээ дургүй болж, </a:t>
            </a:r>
            <a:r>
              <a:rPr lang="mn-MN" sz="1000" dirty="0" smtClean="0">
                <a:solidFill>
                  <a:srgbClr val="002060"/>
                </a:solidFill>
                <a:latin typeface="Calibri"/>
                <a:ea typeface="Calibri"/>
                <a:cs typeface="Calibri"/>
                <a:sym typeface="Calibri"/>
              </a:rPr>
              <a:t>сүү татрах.</a:t>
            </a:r>
            <a:endParaRPr lang="mn-MN" sz="1000" dirty="0">
              <a:solidFill>
                <a:srgbClr val="002060"/>
              </a:solidFill>
              <a:latin typeface="Calibri"/>
              <a:ea typeface="Calibri"/>
              <a:cs typeface="Calibri"/>
              <a:sym typeface="Calibri"/>
            </a:endParaRPr>
          </a:p>
          <a:p>
            <a:pPr marL="271463" lvl="0" indent="-185738" algn="just">
              <a:lnSpc>
                <a:spcPct val="107916"/>
              </a:lnSpc>
              <a:buSzPts val="900"/>
              <a:buFont typeface="Noto Sans Symbols"/>
              <a:buChar char="●"/>
            </a:pPr>
            <a:r>
              <a:rPr lang="mn-MN" sz="1000" dirty="0">
                <a:solidFill>
                  <a:srgbClr val="002060"/>
                </a:solidFill>
                <a:latin typeface="Calibri"/>
                <a:ea typeface="Calibri"/>
                <a:cs typeface="Calibri"/>
                <a:sym typeface="Calibri"/>
              </a:rPr>
              <a:t>Арьсан дээр дугуй хэлбэрийн 1-5 см хэмжээтэй товруу, гүвдрүү үүсэх ба энэ нь  малын толгой, хүзүү хэсэгт ихэвчлэн ажиглагдана. Үс ихтэй үхрийн арьсыг тэмтэрч үзэх, үс нь норохоос бусад тохиолдолд үүссэн товрууг илрүүлэхэд бэрхшээлтэй байдаг.</a:t>
            </a:r>
          </a:p>
          <a:p>
            <a:pPr marL="271463" lvl="0" indent="-185738" algn="just">
              <a:lnSpc>
                <a:spcPct val="107916"/>
              </a:lnSpc>
              <a:buSzPts val="900"/>
              <a:buFont typeface="Noto Sans Symbols"/>
              <a:buChar char="●"/>
            </a:pPr>
            <a:r>
              <a:rPr lang="mn-MN" sz="1000" dirty="0">
                <a:solidFill>
                  <a:srgbClr val="002060"/>
                </a:solidFill>
                <a:latin typeface="Calibri"/>
                <a:ea typeface="Calibri"/>
                <a:cs typeface="Calibri"/>
                <a:sym typeface="Calibri"/>
              </a:rPr>
              <a:t>Өвчний явц нь товрууны тоо цөөн (хөнгөн) эсвэл бүх биеийг хамарсан (хүнд) гэх мэт олон хэлбэртэй байж болно.</a:t>
            </a:r>
          </a:p>
          <a:p>
            <a:pPr marL="271463" lvl="0" indent="-185738" algn="just">
              <a:lnSpc>
                <a:spcPct val="107916"/>
              </a:lnSpc>
              <a:buSzPts val="900"/>
              <a:buFont typeface="Noto Sans Symbols"/>
              <a:buChar char="●"/>
            </a:pPr>
            <a:r>
              <a:rPr lang="mn-MN" sz="1000" dirty="0">
                <a:solidFill>
                  <a:srgbClr val="002060"/>
                </a:solidFill>
                <a:latin typeface="Calibri"/>
                <a:ea typeface="Calibri"/>
                <a:cs typeface="Calibri"/>
                <a:sym typeface="Calibri"/>
              </a:rPr>
              <a:t>Товруу нь хэсэг хугацааны дараа алга болох боловч ихэнхдээ гэмтсэн хэсэгт гүн шарх үлдэж хорхой, шавьжийг татдаг.</a:t>
            </a:r>
          </a:p>
          <a:p>
            <a:pPr marL="271463" lvl="0" indent="-185738" algn="just">
              <a:lnSpc>
                <a:spcPct val="107916"/>
              </a:lnSpc>
              <a:buSzPts val="900"/>
              <a:buFont typeface="Noto Sans Symbols"/>
              <a:buChar char="●"/>
            </a:pPr>
            <a:r>
              <a:rPr lang="mn-MN" sz="1000" dirty="0">
                <a:solidFill>
                  <a:srgbClr val="002060"/>
                </a:solidFill>
                <a:latin typeface="Calibri"/>
                <a:ea typeface="Calibri"/>
                <a:cs typeface="Calibri"/>
                <a:sym typeface="Calibri"/>
              </a:rPr>
              <a:t>Ам, хамар дотор, уруул, зовхин дотор шархлаа үүснэ.</a:t>
            </a:r>
          </a:p>
          <a:p>
            <a:pPr marL="271463" lvl="0" indent="-185738" algn="just">
              <a:lnSpc>
                <a:spcPct val="107916"/>
              </a:lnSpc>
              <a:buSzPts val="900"/>
              <a:buFont typeface="Noto Sans Symbols"/>
              <a:buChar char="●"/>
            </a:pPr>
            <a:r>
              <a:rPr lang="mn-MN" sz="1000" dirty="0">
                <a:solidFill>
                  <a:srgbClr val="002060"/>
                </a:solidFill>
                <a:latin typeface="Calibri"/>
                <a:ea typeface="Calibri"/>
                <a:cs typeface="Calibri"/>
                <a:sym typeface="Calibri"/>
              </a:rPr>
              <a:t>Нус, нулимс, шүлс ихээр ялгарна.</a:t>
            </a:r>
          </a:p>
          <a:p>
            <a:pPr marL="271463" lvl="0" indent="-185738" algn="just">
              <a:lnSpc>
                <a:spcPct val="107916"/>
              </a:lnSpc>
              <a:buSzPts val="900"/>
              <a:buFont typeface="Noto Sans Symbols"/>
              <a:buChar char="●"/>
            </a:pPr>
            <a:r>
              <a:rPr lang="mn-MN" sz="1000" dirty="0">
                <a:solidFill>
                  <a:srgbClr val="002060"/>
                </a:solidFill>
                <a:latin typeface="Calibri"/>
                <a:ea typeface="Calibri"/>
                <a:cs typeface="Calibri"/>
                <a:sym typeface="Calibri"/>
              </a:rPr>
              <a:t>Тунгалгийн булчирхай </a:t>
            </a:r>
            <a:r>
              <a:rPr lang="mn-MN" sz="1000" dirty="0" smtClean="0">
                <a:solidFill>
                  <a:srgbClr val="002060"/>
                </a:solidFill>
                <a:latin typeface="Calibri"/>
                <a:ea typeface="Calibri"/>
                <a:cs typeface="Calibri"/>
                <a:sym typeface="Calibri"/>
              </a:rPr>
              <a:t>томорно.</a:t>
            </a:r>
            <a:endParaRPr lang="mn-MN" sz="1000" dirty="0">
              <a:solidFill>
                <a:srgbClr val="002060"/>
              </a:solidFill>
              <a:latin typeface="Calibri"/>
              <a:ea typeface="Calibri"/>
              <a:cs typeface="Calibri"/>
              <a:sym typeface="Calibri"/>
            </a:endParaRPr>
          </a:p>
          <a:p>
            <a:pPr marL="271463" lvl="0" indent="-185738" algn="just">
              <a:lnSpc>
                <a:spcPct val="107916"/>
              </a:lnSpc>
              <a:buSzPts val="900"/>
              <a:buFont typeface="Noto Sans Symbols"/>
              <a:buChar char="●"/>
            </a:pPr>
            <a:r>
              <a:rPr lang="mn-MN" sz="1000" dirty="0">
                <a:solidFill>
                  <a:srgbClr val="FF0000"/>
                </a:solidFill>
                <a:latin typeface="Calibri"/>
                <a:ea typeface="Calibri"/>
                <a:cs typeface="Calibri"/>
                <a:sym typeface="Calibri"/>
              </a:rPr>
              <a:t>Халдварт өртсөн зарим </a:t>
            </a:r>
            <a:r>
              <a:rPr lang="mn-MN" sz="1000" dirty="0" smtClean="0">
                <a:solidFill>
                  <a:srgbClr val="FF0000"/>
                </a:solidFill>
                <a:latin typeface="Calibri"/>
                <a:ea typeface="Calibri"/>
                <a:cs typeface="Calibri"/>
                <a:sym typeface="Calibri"/>
              </a:rPr>
              <a:t>үхэр </a:t>
            </a:r>
            <a:r>
              <a:rPr lang="mn-MN" sz="1000" dirty="0">
                <a:solidFill>
                  <a:srgbClr val="FF0000"/>
                </a:solidFill>
                <a:latin typeface="Calibri"/>
                <a:ea typeface="Calibri"/>
                <a:cs typeface="Calibri"/>
                <a:sym typeface="Calibri"/>
              </a:rPr>
              <a:t>эмнэлзүйн шинж тэмдэг </a:t>
            </a:r>
            <a:r>
              <a:rPr lang="mn-MN" sz="1000" dirty="0" smtClean="0">
                <a:solidFill>
                  <a:srgbClr val="FF0000"/>
                </a:solidFill>
                <a:latin typeface="Calibri"/>
                <a:ea typeface="Calibri"/>
                <a:cs typeface="Calibri"/>
                <a:sym typeface="Calibri"/>
              </a:rPr>
              <a:t>үзүүлдэггүй </a:t>
            </a:r>
            <a:r>
              <a:rPr lang="mn-MN" sz="1000" dirty="0">
                <a:solidFill>
                  <a:srgbClr val="FF0000"/>
                </a:solidFill>
                <a:latin typeface="Calibri"/>
                <a:ea typeface="Calibri"/>
                <a:cs typeface="Calibri"/>
                <a:sym typeface="Calibri"/>
              </a:rPr>
              <a:t> </a:t>
            </a:r>
            <a:r>
              <a:rPr lang="mn-MN" sz="1000" dirty="0" smtClean="0">
                <a:solidFill>
                  <a:srgbClr val="FF0000"/>
                </a:solidFill>
                <a:latin typeface="Calibri"/>
                <a:ea typeface="Calibri"/>
                <a:cs typeface="Calibri"/>
                <a:sym typeface="Calibri"/>
              </a:rPr>
              <a:t>болохыг онцгой анхаарах</a:t>
            </a:r>
            <a:r>
              <a:rPr lang="en-GB" sz="1000" dirty="0" smtClean="0">
                <a:solidFill>
                  <a:srgbClr val="FF0000"/>
                </a:solidFill>
                <a:latin typeface="Calibri"/>
                <a:ea typeface="Calibri"/>
                <a:cs typeface="Calibri"/>
                <a:sym typeface="Calibri"/>
              </a:rPr>
              <a:t>!</a:t>
            </a:r>
            <a:endParaRPr lang="mn-MN" sz="1000" dirty="0">
              <a:solidFill>
                <a:srgbClr val="FF0000"/>
              </a:solidFill>
              <a:latin typeface="Calibri"/>
              <a:ea typeface="Calibri"/>
              <a:cs typeface="Calibri"/>
              <a:sym typeface="Calibri"/>
            </a:endParaRPr>
          </a:p>
        </p:txBody>
      </p:sp>
      <p:sp>
        <p:nvSpPr>
          <p:cNvPr id="48" name="Google Shape;48;p6"/>
          <p:cNvSpPr txBox="1"/>
          <p:nvPr/>
        </p:nvSpPr>
        <p:spPr>
          <a:xfrm>
            <a:off x="7346964" y="3908516"/>
            <a:ext cx="3000396" cy="225952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900" b="1" dirty="0">
              <a:solidFill>
                <a:srgbClr val="1E0468"/>
              </a:solidFill>
              <a:latin typeface="Calibri"/>
              <a:ea typeface="Calibri"/>
              <a:cs typeface="Calibri"/>
              <a:sym typeface="Calibri"/>
            </a:endParaRPr>
          </a:p>
          <a:p>
            <a:pPr lvl="0" algn="just">
              <a:buSzPts val="1100"/>
            </a:pPr>
            <a:r>
              <a:rPr lang="ru-RU" sz="1200" b="1" dirty="0">
                <a:solidFill>
                  <a:srgbClr val="002060"/>
                </a:solidFill>
                <a:latin typeface="Calibri"/>
                <a:ea typeface="Calibri"/>
                <a:cs typeface="Calibri"/>
                <a:sym typeface="Calibri"/>
              </a:rPr>
              <a:t>Үхэр сүрэгт </a:t>
            </a:r>
            <a:r>
              <a:rPr lang="mn-MN" sz="1200" b="1" dirty="0" smtClean="0">
                <a:solidFill>
                  <a:srgbClr val="002060"/>
                </a:solidFill>
                <a:latin typeface="Calibri"/>
                <a:ea typeface="Calibri"/>
                <a:cs typeface="Calibri"/>
                <a:sym typeface="Calibri"/>
              </a:rPr>
              <a:t>үзлэг хийж</a:t>
            </a:r>
            <a:r>
              <a:rPr lang="ru-RU" sz="1200" b="1" dirty="0" smtClean="0">
                <a:solidFill>
                  <a:srgbClr val="002060"/>
                </a:solidFill>
                <a:latin typeface="Calibri"/>
                <a:ea typeface="Calibri"/>
                <a:cs typeface="Calibri"/>
                <a:sym typeface="Calibri"/>
              </a:rPr>
              <a:t>, </a:t>
            </a:r>
            <a:r>
              <a:rPr lang="ru-RU" sz="1200" b="1" dirty="0">
                <a:solidFill>
                  <a:srgbClr val="002060"/>
                </a:solidFill>
                <a:latin typeface="Calibri"/>
                <a:ea typeface="Calibri"/>
                <a:cs typeface="Calibri"/>
                <a:sym typeface="Calibri"/>
              </a:rPr>
              <a:t>сэжигтэй тохиолдлуудыг мэдэгдэх</a:t>
            </a:r>
          </a:p>
          <a:p>
            <a:pPr lvl="0" algn="just">
              <a:buSzPts val="1100"/>
            </a:pPr>
            <a:endParaRPr lang="ru-RU" sz="700" b="1" dirty="0">
              <a:solidFill>
                <a:srgbClr val="002060"/>
              </a:solidFill>
              <a:latin typeface="Calibri"/>
              <a:ea typeface="Calibri"/>
              <a:cs typeface="Calibri"/>
              <a:sym typeface="Calibri"/>
            </a:endParaRPr>
          </a:p>
          <a:p>
            <a:pPr marL="177800" lvl="0" indent="-177800" algn="just">
              <a:lnSpc>
                <a:spcPct val="107916"/>
              </a:lnSpc>
              <a:buSzPts val="900"/>
              <a:buFont typeface="Noto Sans Symbols"/>
              <a:buChar char="●"/>
            </a:pPr>
            <a:r>
              <a:rPr lang="ru-RU" sz="1000" kern="1200" dirty="0">
                <a:solidFill>
                  <a:srgbClr val="002060"/>
                </a:solidFill>
                <a:latin typeface="Calibri" panose="020F0502020204030204" pitchFamily="34" charset="0"/>
                <a:ea typeface="+mn-ea"/>
                <a:sym typeface="Calibri"/>
              </a:rPr>
              <a:t>Дэгдэлт гарсан эсвэл эрсдэлтэй </a:t>
            </a:r>
            <a:r>
              <a:rPr lang="mn-MN" sz="1000" kern="1200" dirty="0" smtClean="0">
                <a:solidFill>
                  <a:srgbClr val="002060"/>
                </a:solidFill>
                <a:latin typeface="Calibri" panose="020F0502020204030204" pitchFamily="34" charset="0"/>
                <a:ea typeface="+mn-ea"/>
                <a:sym typeface="Calibri"/>
              </a:rPr>
              <a:t>бүс</a:t>
            </a:r>
            <a:r>
              <a:rPr lang="ru-RU" sz="1000" kern="1200" dirty="0" smtClean="0">
                <a:solidFill>
                  <a:srgbClr val="002060"/>
                </a:solidFill>
                <a:latin typeface="Calibri" panose="020F0502020204030204" pitchFamily="34" charset="0"/>
                <a:ea typeface="+mn-ea"/>
                <a:sym typeface="Calibri"/>
              </a:rPr>
              <a:t> нут</a:t>
            </a:r>
            <a:r>
              <a:rPr lang="mn-MN" sz="1000" kern="1200" dirty="0" smtClean="0">
                <a:solidFill>
                  <a:srgbClr val="002060"/>
                </a:solidFill>
                <a:latin typeface="Calibri" panose="020F0502020204030204" pitchFamily="34" charset="0"/>
                <a:ea typeface="+mn-ea"/>
                <a:sym typeface="Calibri"/>
              </a:rPr>
              <a:t>гийн</a:t>
            </a:r>
            <a:r>
              <a:rPr lang="ru-RU" sz="1000" kern="1200" dirty="0" smtClean="0">
                <a:solidFill>
                  <a:srgbClr val="002060"/>
                </a:solidFill>
                <a:latin typeface="Calibri" panose="020F0502020204030204" pitchFamily="34" charset="0"/>
                <a:ea typeface="+mn-ea"/>
                <a:sym typeface="Calibri"/>
              </a:rPr>
              <a:t> </a:t>
            </a:r>
            <a:r>
              <a:rPr lang="ru-RU" sz="1000" kern="1200" dirty="0">
                <a:solidFill>
                  <a:srgbClr val="002060"/>
                </a:solidFill>
                <a:latin typeface="Calibri" panose="020F0502020204030204" pitchFamily="34" charset="0"/>
                <a:ea typeface="+mn-ea"/>
                <a:sym typeface="Calibri"/>
              </a:rPr>
              <a:t>үхэр сүрэгт </a:t>
            </a:r>
            <a:r>
              <a:rPr lang="mn-MN" sz="1000" kern="1200" dirty="0" smtClean="0">
                <a:solidFill>
                  <a:srgbClr val="002060"/>
                </a:solidFill>
                <a:latin typeface="Calibri" panose="020F0502020204030204" pitchFamily="34" charset="0"/>
                <a:ea typeface="+mn-ea"/>
                <a:sym typeface="Calibri"/>
              </a:rPr>
              <a:t>өдөр бүр </a:t>
            </a:r>
            <a:r>
              <a:rPr lang="ru-RU" sz="1000" kern="1200" dirty="0" smtClean="0">
                <a:solidFill>
                  <a:srgbClr val="002060"/>
                </a:solidFill>
                <a:latin typeface="Calibri" panose="020F0502020204030204" pitchFamily="34" charset="0"/>
                <a:ea typeface="+mn-ea"/>
                <a:sym typeface="Calibri"/>
              </a:rPr>
              <a:t>үзлэг </a:t>
            </a:r>
            <a:r>
              <a:rPr lang="ru-RU" sz="1000" kern="1200" dirty="0">
                <a:solidFill>
                  <a:srgbClr val="002060"/>
                </a:solidFill>
                <a:latin typeface="Calibri" panose="020F0502020204030204" pitchFamily="34" charset="0"/>
                <a:ea typeface="+mn-ea"/>
                <a:sym typeface="Calibri"/>
              </a:rPr>
              <a:t>хийж, хяналт тавих ёстой</a:t>
            </a:r>
            <a:r>
              <a:rPr lang="ru-RU" sz="1000" kern="1200" dirty="0" smtClean="0">
                <a:solidFill>
                  <a:srgbClr val="002060"/>
                </a:solidFill>
                <a:latin typeface="Calibri" panose="020F0502020204030204" pitchFamily="34" charset="0"/>
                <a:ea typeface="+mn-ea"/>
                <a:sym typeface="Calibri"/>
              </a:rPr>
              <a:t>.</a:t>
            </a:r>
            <a:endParaRPr lang="ru-RU" sz="1000" kern="1200" dirty="0">
              <a:solidFill>
                <a:srgbClr val="002060"/>
              </a:solidFill>
              <a:latin typeface="Calibri" panose="020F0502020204030204" pitchFamily="34" charset="0"/>
              <a:ea typeface="+mn-ea"/>
              <a:sym typeface="Calibri"/>
            </a:endParaRPr>
          </a:p>
          <a:p>
            <a:pPr marL="177800" lvl="0" indent="-177800" algn="just">
              <a:lnSpc>
                <a:spcPct val="107916"/>
              </a:lnSpc>
              <a:buSzPts val="900"/>
              <a:buFont typeface="Noto Sans Symbols"/>
              <a:buChar char="●"/>
            </a:pPr>
            <a:r>
              <a:rPr lang="ru-RU" sz="1000" kern="1200" dirty="0">
                <a:solidFill>
                  <a:srgbClr val="002060"/>
                </a:solidFill>
                <a:latin typeface="Calibri" panose="020F0502020204030204" pitchFamily="34" charset="0"/>
                <a:ea typeface="+mn-ea"/>
                <a:sym typeface="Calibri"/>
              </a:rPr>
              <a:t>Сэжигтэй тохиолдлуудыг </a:t>
            </a:r>
            <a:r>
              <a:rPr lang="ru-RU" sz="1000" kern="1200" dirty="0" smtClean="0">
                <a:solidFill>
                  <a:srgbClr val="002060"/>
                </a:solidFill>
                <a:latin typeface="Calibri" panose="020F0502020204030204" pitchFamily="34" charset="0"/>
                <a:ea typeface="+mn-ea"/>
                <a:sym typeface="Calibri"/>
              </a:rPr>
              <a:t>даруй</a:t>
            </a:r>
            <a:r>
              <a:rPr lang="mn-MN" sz="1000" kern="1200" dirty="0" smtClean="0">
                <a:solidFill>
                  <a:srgbClr val="002060"/>
                </a:solidFill>
                <a:latin typeface="Calibri" panose="020F0502020204030204" pitchFamily="34" charset="0"/>
                <a:ea typeface="+mn-ea"/>
                <a:sym typeface="Calibri"/>
              </a:rPr>
              <a:t> малын эмчид</a:t>
            </a:r>
            <a:r>
              <a:rPr lang="ru-RU" sz="1000" kern="1200" dirty="0" smtClean="0">
                <a:solidFill>
                  <a:srgbClr val="002060"/>
                </a:solidFill>
                <a:latin typeface="Calibri" panose="020F0502020204030204" pitchFamily="34" charset="0"/>
                <a:ea typeface="+mn-ea"/>
                <a:sym typeface="Calibri"/>
              </a:rPr>
              <a:t> мэдэгдэх</a:t>
            </a:r>
            <a:r>
              <a:rPr lang="mn-MN" sz="1000" kern="1200" dirty="0" smtClean="0">
                <a:solidFill>
                  <a:srgbClr val="002060"/>
                </a:solidFill>
                <a:latin typeface="Calibri" panose="020F0502020204030204" pitchFamily="34" charset="0"/>
                <a:ea typeface="+mn-ea"/>
                <a:sym typeface="Calibri"/>
              </a:rPr>
              <a:t> шаардлагатай</a:t>
            </a:r>
            <a:r>
              <a:rPr lang="ru-RU" sz="1000" kern="1200" dirty="0" smtClean="0">
                <a:solidFill>
                  <a:srgbClr val="002060"/>
                </a:solidFill>
                <a:latin typeface="Calibri" panose="020F0502020204030204" pitchFamily="34" charset="0"/>
                <a:ea typeface="+mn-ea"/>
                <a:sym typeface="Calibri"/>
              </a:rPr>
              <a:t>.</a:t>
            </a:r>
            <a:endParaRPr lang="ru-RU" sz="1000" kern="1200" dirty="0">
              <a:solidFill>
                <a:srgbClr val="002060"/>
              </a:solidFill>
              <a:latin typeface="Calibri" panose="020F0502020204030204" pitchFamily="34" charset="0"/>
              <a:ea typeface="+mn-ea"/>
              <a:sym typeface="Calibri"/>
            </a:endParaRPr>
          </a:p>
          <a:p>
            <a:pPr marL="177800" lvl="0" indent="-177800" algn="just">
              <a:lnSpc>
                <a:spcPct val="107916"/>
              </a:lnSpc>
              <a:buSzPts val="900"/>
              <a:buFont typeface="Noto Sans Symbols"/>
              <a:buChar char="●"/>
            </a:pPr>
            <a:r>
              <a:rPr lang="ru-RU" sz="1000" kern="1200" dirty="0" smtClean="0">
                <a:solidFill>
                  <a:srgbClr val="002060"/>
                </a:solidFill>
                <a:latin typeface="Calibri" panose="020F0502020204030204" pitchFamily="34" charset="0"/>
                <a:ea typeface="+mn-ea"/>
                <a:sym typeface="Calibri"/>
              </a:rPr>
              <a:t>ҮАТӨ-</a:t>
            </a:r>
            <a:r>
              <a:rPr lang="mn-MN" sz="1000" kern="1200" dirty="0" smtClean="0">
                <a:solidFill>
                  <a:srgbClr val="002060"/>
                </a:solidFill>
                <a:latin typeface="Calibri" panose="020F0502020204030204" pitchFamily="34" charset="0"/>
                <a:ea typeface="+mn-ea"/>
                <a:sym typeface="Calibri"/>
              </a:rPr>
              <a:t>н</a:t>
            </a:r>
            <a:r>
              <a:rPr lang="ru-RU" sz="1000" kern="1200" dirty="0" smtClean="0">
                <a:solidFill>
                  <a:srgbClr val="002060"/>
                </a:solidFill>
                <a:latin typeface="Calibri" panose="020F0502020204030204" pitchFamily="34" charset="0"/>
                <a:ea typeface="+mn-ea"/>
                <a:sym typeface="Calibri"/>
              </a:rPr>
              <a:t>ий </a:t>
            </a:r>
            <a:r>
              <a:rPr lang="ru-RU" sz="1000" kern="1200" dirty="0">
                <a:solidFill>
                  <a:srgbClr val="002060"/>
                </a:solidFill>
                <a:latin typeface="Calibri" panose="020F0502020204030204" pitchFamily="34" charset="0"/>
                <a:ea typeface="+mn-ea"/>
                <a:sym typeface="Calibri"/>
              </a:rPr>
              <a:t>сэжиг илэрсэн тохиолдолд үхрийн шилжилт хөдөлгөөнийг даруй зогсоох хэрэгтэй.</a:t>
            </a:r>
          </a:p>
          <a:p>
            <a:pPr marL="190500" lvl="0" algn="just" rtl="0">
              <a:lnSpc>
                <a:spcPct val="107916"/>
              </a:lnSpc>
              <a:spcBef>
                <a:spcPts val="0"/>
              </a:spcBef>
              <a:spcAft>
                <a:spcPts val="0"/>
              </a:spcAft>
              <a:buClr>
                <a:schemeClr val="dk1"/>
              </a:buClr>
              <a:buSzPts val="600"/>
            </a:pPr>
            <a:endParaRPr sz="1000" b="1" dirty="0">
              <a:solidFill>
                <a:schemeClr val="bg2"/>
              </a:solidFill>
              <a:latin typeface="Calibri"/>
              <a:ea typeface="Calibri"/>
              <a:cs typeface="Calibri"/>
              <a:sym typeface="Calibri"/>
            </a:endParaRPr>
          </a:p>
        </p:txBody>
      </p:sp>
      <p:sp>
        <p:nvSpPr>
          <p:cNvPr id="49" name="Google Shape;49;p6"/>
          <p:cNvSpPr txBox="1"/>
          <p:nvPr/>
        </p:nvSpPr>
        <p:spPr>
          <a:xfrm>
            <a:off x="7346964" y="423045"/>
            <a:ext cx="3000396" cy="1061829"/>
          </a:xfrm>
          <a:prstGeom prst="rect">
            <a:avLst/>
          </a:prstGeom>
          <a:noFill/>
          <a:ln>
            <a:noFill/>
          </a:ln>
        </p:spPr>
        <p:txBody>
          <a:bodyPr spcFirstLastPara="1" wrap="square" lIns="91425" tIns="45700" rIns="91425" bIns="45700" anchor="t" anchorCtr="0">
            <a:noAutofit/>
          </a:bodyPr>
          <a:lstStyle/>
          <a:p>
            <a:pPr lvl="0" algn="just">
              <a:buClr>
                <a:schemeClr val="dk1"/>
              </a:buClr>
              <a:buSzPts val="1100"/>
            </a:pPr>
            <a:r>
              <a:rPr lang="ru-RU" sz="1200" b="1" dirty="0">
                <a:solidFill>
                  <a:schemeClr val="bg2"/>
                </a:solidFill>
                <a:latin typeface="Calibri"/>
                <a:ea typeface="Calibri"/>
                <a:cs typeface="Calibri"/>
                <a:sym typeface="Calibri"/>
              </a:rPr>
              <a:t>Эмчилгээ</a:t>
            </a:r>
          </a:p>
          <a:p>
            <a:pPr lvl="0" algn="just">
              <a:buClr>
                <a:schemeClr val="dk1"/>
              </a:buClr>
              <a:buSzPts val="1100"/>
            </a:pPr>
            <a:endParaRPr lang="ru-RU" sz="1200" b="1" dirty="0">
              <a:solidFill>
                <a:schemeClr val="bg2"/>
              </a:solidFill>
              <a:latin typeface="Calibri"/>
              <a:ea typeface="Calibri"/>
              <a:cs typeface="Calibri"/>
              <a:sym typeface="Calibri"/>
            </a:endParaRPr>
          </a:p>
          <a:p>
            <a:pPr lvl="0" algn="just">
              <a:buClr>
                <a:schemeClr val="dk1"/>
              </a:buClr>
              <a:buSzPts val="1100"/>
            </a:pPr>
            <a:r>
              <a:rPr lang="mn-MN" sz="1200" dirty="0" smtClean="0">
                <a:solidFill>
                  <a:schemeClr val="bg2"/>
                </a:solidFill>
                <a:latin typeface="Calibri"/>
                <a:ea typeface="Calibri"/>
                <a:cs typeface="Calibri"/>
                <a:sym typeface="Calibri"/>
              </a:rPr>
              <a:t>Тус өвчнийг эмчлэх </a:t>
            </a:r>
            <a:r>
              <a:rPr lang="ru-RU" sz="1200" dirty="0" smtClean="0">
                <a:solidFill>
                  <a:schemeClr val="bg2"/>
                </a:solidFill>
                <a:latin typeface="Calibri"/>
                <a:ea typeface="Calibri"/>
                <a:cs typeface="Calibri"/>
                <a:sym typeface="Calibri"/>
              </a:rPr>
              <a:t>үр </a:t>
            </a:r>
            <a:r>
              <a:rPr lang="ru-RU" sz="1200" dirty="0">
                <a:solidFill>
                  <a:schemeClr val="bg2"/>
                </a:solidFill>
                <a:latin typeface="Calibri"/>
                <a:ea typeface="Calibri"/>
                <a:cs typeface="Calibri"/>
                <a:sym typeface="Calibri"/>
              </a:rPr>
              <a:t>дүнтэй эмчилгээ байхгүй</a:t>
            </a:r>
            <a:r>
              <a:rPr lang="ru-RU" sz="1000" dirty="0" smtClean="0">
                <a:solidFill>
                  <a:schemeClr val="bg2"/>
                </a:solidFill>
                <a:latin typeface="Calibri"/>
                <a:ea typeface="Calibri"/>
                <a:cs typeface="Calibri"/>
                <a:sym typeface="Calibri"/>
              </a:rPr>
              <a:t>. </a:t>
            </a:r>
            <a:endParaRPr sz="1000" b="1" dirty="0">
              <a:solidFill>
                <a:schemeClr val="bg2"/>
              </a:solidFill>
              <a:latin typeface="Calibri"/>
              <a:ea typeface="Calibri"/>
              <a:cs typeface="Calibri"/>
              <a:sym typeface="Calibri"/>
            </a:endParaRPr>
          </a:p>
          <a:p>
            <a:pPr marL="0" marR="0" lvl="0" indent="0" algn="l" rtl="0">
              <a:spcBef>
                <a:spcPts val="0"/>
              </a:spcBef>
              <a:spcAft>
                <a:spcPts val="0"/>
              </a:spcAft>
              <a:buNone/>
            </a:pPr>
            <a:endParaRPr sz="900" dirty="0">
              <a:solidFill>
                <a:srgbClr val="1E0468"/>
              </a:solidFill>
              <a:latin typeface="Calibri"/>
              <a:ea typeface="Calibri"/>
              <a:cs typeface="Calibri"/>
              <a:sym typeface="Calibri"/>
            </a:endParaRPr>
          </a:p>
        </p:txBody>
      </p:sp>
      <p:sp>
        <p:nvSpPr>
          <p:cNvPr id="10" name="Google Shape;43;p6"/>
          <p:cNvSpPr txBox="1"/>
          <p:nvPr/>
        </p:nvSpPr>
        <p:spPr>
          <a:xfrm>
            <a:off x="178230" y="5146049"/>
            <a:ext cx="3000396" cy="184666"/>
          </a:xfrm>
          <a:prstGeom prst="rect">
            <a:avLst/>
          </a:prstGeom>
          <a:noFill/>
          <a:ln>
            <a:noFill/>
          </a:ln>
        </p:spPr>
        <p:txBody>
          <a:bodyPr spcFirstLastPara="1" wrap="square" lIns="91425" tIns="45700" rIns="91425" bIns="45700" anchor="t" anchorCtr="0">
            <a:noAutofit/>
          </a:bodyPr>
          <a:lstStyle/>
          <a:p>
            <a:pPr lvl="0" algn="just">
              <a:buClr>
                <a:schemeClr val="dk1"/>
              </a:buClr>
              <a:buSzPts val="1100"/>
            </a:pPr>
            <a:r>
              <a:rPr lang="ru-RU" sz="700" dirty="0">
                <a:solidFill>
                  <a:schemeClr val="dk1"/>
                </a:solidFill>
                <a:latin typeface="Calibri"/>
                <a:ea typeface="Calibri"/>
                <a:cs typeface="Calibri"/>
                <a:sym typeface="Calibri"/>
              </a:rPr>
              <a:t>Олон тооны арьсны </a:t>
            </a:r>
            <a:r>
              <a:rPr lang="ru-RU" sz="700" dirty="0" smtClean="0">
                <a:solidFill>
                  <a:schemeClr val="dk1"/>
                </a:solidFill>
                <a:latin typeface="Calibri"/>
                <a:ea typeface="Calibri"/>
                <a:cs typeface="Calibri"/>
                <a:sym typeface="Calibri"/>
              </a:rPr>
              <a:t>гэмтэлтэй</a:t>
            </a:r>
            <a:r>
              <a:rPr lang="mn-MN" sz="700" dirty="0" smtClean="0">
                <a:solidFill>
                  <a:schemeClr val="dk1"/>
                </a:solidFill>
                <a:latin typeface="Calibri"/>
                <a:ea typeface="Calibri"/>
                <a:cs typeface="Calibri"/>
                <a:sym typeface="Calibri"/>
              </a:rPr>
              <a:t>, халдварт ихээр өртсөн үнээ</a:t>
            </a:r>
            <a:r>
              <a:rPr lang="ru-RU" sz="700" dirty="0" smtClean="0">
                <a:solidFill>
                  <a:schemeClr val="dk1"/>
                </a:solidFill>
                <a:latin typeface="Calibri"/>
                <a:ea typeface="Calibri"/>
                <a:cs typeface="Calibri"/>
                <a:sym typeface="Calibri"/>
              </a:rPr>
              <a:t> </a:t>
            </a:r>
            <a:r>
              <a:rPr lang="ru-RU" sz="700" dirty="0">
                <a:solidFill>
                  <a:schemeClr val="dk1"/>
                </a:solidFill>
                <a:latin typeface="Calibri"/>
                <a:ea typeface="Calibri"/>
                <a:cs typeface="Calibri"/>
                <a:sym typeface="Calibri"/>
              </a:rPr>
              <a:t>© </a:t>
            </a:r>
            <a:r>
              <a:rPr lang="en-GB" sz="700" dirty="0">
                <a:solidFill>
                  <a:schemeClr val="dk1"/>
                </a:solidFill>
                <a:latin typeface="Calibri"/>
                <a:ea typeface="Calibri"/>
                <a:cs typeface="Calibri"/>
                <a:sym typeface="Calibri"/>
              </a:rPr>
              <a:t>BFSA / </a:t>
            </a:r>
            <a:r>
              <a:rPr lang="mn-MN" sz="700" dirty="0">
                <a:solidFill>
                  <a:schemeClr val="dk1"/>
                </a:solidFill>
                <a:latin typeface="Calibri"/>
                <a:ea typeface="Calibri"/>
                <a:cs typeface="Calibri"/>
                <a:sym typeface="Calibri"/>
              </a:rPr>
              <a:t>Цвиатко Александров</a:t>
            </a:r>
            <a:endParaRPr sz="700" dirty="0">
              <a:solidFill>
                <a:srgbClr val="250468"/>
              </a:solidFill>
              <a:latin typeface="Calibri"/>
              <a:ea typeface="Calibri"/>
              <a:cs typeface="Calibri"/>
              <a:sym typeface="Calibri"/>
            </a:endParaRPr>
          </a:p>
        </p:txBody>
      </p:sp>
      <p:sp>
        <p:nvSpPr>
          <p:cNvPr id="11" name="Google Shape;45;p6"/>
          <p:cNvSpPr txBox="1"/>
          <p:nvPr/>
        </p:nvSpPr>
        <p:spPr>
          <a:xfrm>
            <a:off x="8683116" y="3495225"/>
            <a:ext cx="1855731" cy="301860"/>
          </a:xfrm>
          <a:prstGeom prst="rect">
            <a:avLst/>
          </a:prstGeom>
          <a:noFill/>
          <a:ln>
            <a:noFill/>
          </a:ln>
        </p:spPr>
        <p:txBody>
          <a:bodyPr spcFirstLastPara="1" wrap="square" lIns="91425" tIns="45700" rIns="91425" bIns="45700" anchor="t" anchorCtr="0">
            <a:noAutofit/>
          </a:bodyPr>
          <a:lstStyle/>
          <a:p>
            <a:pPr lvl="0" algn="just">
              <a:buClr>
                <a:schemeClr val="dk1"/>
              </a:buClr>
              <a:buSzPts val="1100"/>
            </a:pPr>
            <a:r>
              <a:rPr lang="mn-MN" sz="800" dirty="0" smtClean="0">
                <a:solidFill>
                  <a:schemeClr val="bg1"/>
                </a:solidFill>
                <a:latin typeface="Calibri"/>
                <a:ea typeface="Calibri"/>
                <a:cs typeface="Calibri"/>
                <a:sym typeface="Calibri"/>
              </a:rPr>
              <a:t>Ш</a:t>
            </a:r>
            <a:r>
              <a:rPr lang="ru-RU" sz="800" dirty="0" smtClean="0">
                <a:solidFill>
                  <a:schemeClr val="bg1"/>
                </a:solidFill>
                <a:latin typeface="Calibri"/>
                <a:ea typeface="Calibri"/>
                <a:cs typeface="Calibri"/>
                <a:sym typeface="Calibri"/>
              </a:rPr>
              <a:t>арх</a:t>
            </a:r>
            <a:r>
              <a:rPr lang="ru-RU" sz="800" dirty="0">
                <a:solidFill>
                  <a:schemeClr val="bg1"/>
                </a:solidFill>
                <a:latin typeface="Calibri"/>
                <a:ea typeface="Calibri"/>
                <a:cs typeface="Calibri"/>
                <a:sym typeface="Calibri"/>
              </a:rPr>
              <a:t>, сорви бүхий арьсны гэмтэл. </a:t>
            </a:r>
            <a:endParaRPr lang="mn-MN" sz="800" dirty="0" smtClean="0">
              <a:solidFill>
                <a:schemeClr val="bg1"/>
              </a:solidFill>
              <a:latin typeface="Calibri"/>
              <a:ea typeface="Calibri"/>
              <a:cs typeface="Calibri"/>
              <a:sym typeface="Calibri"/>
            </a:endParaRPr>
          </a:p>
          <a:p>
            <a:pPr lvl="0" algn="just">
              <a:buClr>
                <a:schemeClr val="dk1"/>
              </a:buClr>
              <a:buSzPts val="1100"/>
            </a:pPr>
            <a:r>
              <a:rPr lang="ru-RU" sz="800" dirty="0" smtClean="0">
                <a:solidFill>
                  <a:schemeClr val="bg1"/>
                </a:solidFill>
                <a:latin typeface="Calibri"/>
                <a:ea typeface="Calibri"/>
                <a:cs typeface="Calibri"/>
                <a:sym typeface="Calibri"/>
              </a:rPr>
              <a:t>© </a:t>
            </a:r>
            <a:r>
              <a:rPr lang="en-GB" sz="800" dirty="0">
                <a:solidFill>
                  <a:schemeClr val="bg1"/>
                </a:solidFill>
                <a:latin typeface="Calibri"/>
                <a:ea typeface="Calibri"/>
                <a:cs typeface="Calibri"/>
                <a:sym typeface="Calibri"/>
              </a:rPr>
              <a:t>BFSA / </a:t>
            </a:r>
            <a:r>
              <a:rPr lang="mn-MN" sz="800" dirty="0">
                <a:solidFill>
                  <a:schemeClr val="bg1"/>
                </a:solidFill>
                <a:latin typeface="Calibri"/>
                <a:ea typeface="Calibri"/>
                <a:cs typeface="Calibri"/>
                <a:sym typeface="Calibri"/>
              </a:rPr>
              <a:t>/ Цвиатко Александров</a:t>
            </a:r>
            <a:endParaRPr sz="800" dirty="0">
              <a:solidFill>
                <a:schemeClr val="bg1"/>
              </a:solidFill>
              <a:latin typeface="Calibri"/>
              <a:ea typeface="Calibri"/>
              <a:cs typeface="Calibri"/>
              <a:sym typeface="Calibri"/>
            </a:endParaRPr>
          </a:p>
        </p:txBody>
      </p:sp>
      <p:sp>
        <p:nvSpPr>
          <p:cNvPr id="12" name="Google Shape;46;p6"/>
          <p:cNvSpPr txBox="1"/>
          <p:nvPr/>
        </p:nvSpPr>
        <p:spPr>
          <a:xfrm>
            <a:off x="3989378" y="6781027"/>
            <a:ext cx="2714644" cy="184666"/>
          </a:xfrm>
          <a:prstGeom prst="rect">
            <a:avLst/>
          </a:prstGeom>
          <a:noFill/>
          <a:ln>
            <a:noFill/>
          </a:ln>
        </p:spPr>
        <p:txBody>
          <a:bodyPr spcFirstLastPara="1" wrap="square" lIns="91425" tIns="45700" rIns="91425" bIns="45700" anchor="t" anchorCtr="0">
            <a:noAutofit/>
          </a:bodyPr>
          <a:lstStyle/>
          <a:p>
            <a:pPr lvl="0" algn="just">
              <a:buClr>
                <a:schemeClr val="dk1"/>
              </a:buClr>
              <a:buSzPts val="1100"/>
            </a:pPr>
            <a:r>
              <a:rPr lang="mn-MN" sz="800" dirty="0" smtClean="0">
                <a:solidFill>
                  <a:schemeClr val="dk1"/>
                </a:solidFill>
                <a:latin typeface="Calibri"/>
                <a:ea typeface="Calibri"/>
                <a:cs typeface="Calibri"/>
                <a:sym typeface="Calibri"/>
              </a:rPr>
              <a:t>Үхрийн арьс товруутах ө</a:t>
            </a:r>
            <a:r>
              <a:rPr lang="ru-RU" sz="800" dirty="0" smtClean="0">
                <a:solidFill>
                  <a:schemeClr val="dk1"/>
                </a:solidFill>
                <a:latin typeface="Calibri"/>
                <a:ea typeface="Calibri"/>
                <a:cs typeface="Calibri"/>
                <a:sym typeface="Calibri"/>
              </a:rPr>
              <a:t>вчний </a:t>
            </a:r>
            <a:r>
              <a:rPr lang="ru-RU" sz="800" dirty="0">
                <a:solidFill>
                  <a:schemeClr val="dk1"/>
                </a:solidFill>
                <a:latin typeface="Calibri"/>
                <a:ea typeface="Calibri"/>
                <a:cs typeface="Calibri"/>
                <a:sym typeface="Calibri"/>
              </a:rPr>
              <a:t>тархалтыг харуулсан </a:t>
            </a:r>
            <a:endParaRPr lang="mn-MN" sz="800" dirty="0" smtClean="0">
              <a:solidFill>
                <a:schemeClr val="dk1"/>
              </a:solidFill>
              <a:latin typeface="Calibri"/>
              <a:ea typeface="Calibri"/>
              <a:cs typeface="Calibri"/>
              <a:sym typeface="Calibri"/>
            </a:endParaRPr>
          </a:p>
          <a:p>
            <a:pPr lvl="0" algn="just">
              <a:buClr>
                <a:schemeClr val="dk1"/>
              </a:buClr>
              <a:buSzPts val="1100"/>
            </a:pPr>
            <a:r>
              <a:rPr lang="ru-RU" sz="800" dirty="0" smtClean="0">
                <a:solidFill>
                  <a:schemeClr val="dk1"/>
                </a:solidFill>
                <a:latin typeface="Calibri"/>
                <a:ea typeface="Calibri"/>
                <a:cs typeface="Calibri"/>
                <a:sym typeface="Calibri"/>
              </a:rPr>
              <a:t>схем </a:t>
            </a:r>
            <a:r>
              <a:rPr lang="ru-RU" sz="800" dirty="0">
                <a:solidFill>
                  <a:schemeClr val="dk1"/>
                </a:solidFill>
                <a:latin typeface="Calibri"/>
                <a:ea typeface="Calibri"/>
                <a:cs typeface="Calibri"/>
                <a:sym typeface="Calibri"/>
              </a:rPr>
              <a:t>зураг</a:t>
            </a:r>
            <a:endParaRPr sz="800" dirty="0">
              <a:solidFill>
                <a:srgbClr val="25046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69574DCA5E8CEA4E912B7198CE871E35" ma:contentTypeVersion="13" ma:contentTypeDescription="Creare un nuovo documento." ma:contentTypeScope="" ma:versionID="7bebfeea6da36bdd88faab91aa89e8e5">
  <xsd:schema xmlns:xsd="http://www.w3.org/2001/XMLSchema" xmlns:xs="http://www.w3.org/2001/XMLSchema" xmlns:p="http://schemas.microsoft.com/office/2006/metadata/properties" xmlns:ns3="8c2680b1-8717-4e17-af8a-c3c5948a3503" xmlns:ns4="3c9ac98d-36e3-464e-9a3d-571690e2b8cf" targetNamespace="http://schemas.microsoft.com/office/2006/metadata/properties" ma:root="true" ma:fieldsID="f1b463af218b56252b86c14c869298fe" ns3:_="" ns4:_="">
    <xsd:import namespace="8c2680b1-8717-4e17-af8a-c3c5948a3503"/>
    <xsd:import namespace="3c9ac98d-36e3-464e-9a3d-571690e2b8c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2680b1-8717-4e17-af8a-c3c5948a3503" elementFormDefault="qualified">
    <xsd:import namespace="http://schemas.microsoft.com/office/2006/documentManagement/types"/>
    <xsd:import namespace="http://schemas.microsoft.com/office/infopath/2007/PartnerControls"/>
    <xsd:element name="SharedWithUsers" ma:index="8" nillable="true" ma:displayName="Condivis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description="" ma:internalName="SharedWithDetails" ma:readOnly="true">
      <xsd:simpleType>
        <xsd:restriction base="dms:Note">
          <xsd:maxLength value="255"/>
        </xsd:restriction>
      </xsd:simpleType>
    </xsd:element>
    <xsd:element name="SharingHintHash" ma:index="10" nillable="true" ma:displayName="Hash suggerimento condivisione"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9ac98d-36e3-464e-9a3d-571690e2b8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047D07-F7A1-483A-B438-492AC632436A}">
  <ds:schemaRefs>
    <ds:schemaRef ds:uri="http://schemas.microsoft.com/sharepoint/v3/contenttype/forms"/>
  </ds:schemaRefs>
</ds:datastoreItem>
</file>

<file path=customXml/itemProps2.xml><?xml version="1.0" encoding="utf-8"?>
<ds:datastoreItem xmlns:ds="http://schemas.openxmlformats.org/officeDocument/2006/customXml" ds:itemID="{5ABA6C0F-4F07-4E56-9B56-B38188861B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2680b1-8717-4e17-af8a-c3c5948a3503"/>
    <ds:schemaRef ds:uri="3c9ac98d-36e3-464e-9a3d-571690e2b8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F015F7-2FA1-4C98-BCE3-4D6AC44F45C3}">
  <ds:schemaRefs>
    <ds:schemaRef ds:uri="8c2680b1-8717-4e17-af8a-c3c5948a3503"/>
    <ds:schemaRef ds:uri="http://schemas.microsoft.com/office/2006/documentManagement/types"/>
    <ds:schemaRef ds:uri="http://schemas.microsoft.com/office/infopath/2007/PartnerControls"/>
    <ds:schemaRef ds:uri="3c9ac98d-36e3-464e-9a3d-571690e2b8cf"/>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2651</TotalTime>
  <Words>602</Words>
  <Application>Microsoft Office PowerPoint</Application>
  <PresentationFormat>Custom</PresentationFormat>
  <Paragraphs>63</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Noto Sans Symbols</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Raizman, Eran (REUT)</dc:creator>
  <cp:lastModifiedBy>Lkhagvasuren, Amarsanaa (FAOMN)</cp:lastModifiedBy>
  <cp:revision>50</cp:revision>
  <cp:lastPrinted>2020-08-06T03:43:35Z</cp:lastPrinted>
  <dcterms:modified xsi:type="dcterms:W3CDTF">2020-08-06T07:14:17Z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0x01010069574DCA5E8CEA4E912B7198CE871E35</vt:lpwstr>
  </property>
</Properties>
</file>