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5"/>
  </p:notesMasterIdLst>
  <p:sldIdLst>
    <p:sldId id="258" r:id="rId3"/>
    <p:sldId id="259" r:id="rId4"/>
  </p:sldIdLst>
  <p:sldSz cx="10693400" cy="75612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8" d="100"/>
          <a:sy n="38" d="100"/>
        </p:scale>
        <p:origin x="1260" y="42"/>
      </p:cViewPr>
      <p:guideLst>
        <p:guide orient="horz" pos="2382"/>
        <p:guide pos="33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ru-R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41070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 name="Google Shape;39;p2: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318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802005" y="2348894"/>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dt" idx="10"/>
          </p:nvPr>
        </p:nvSpPr>
        <p:spPr>
          <a:xfrm>
            <a:off x="534670" y="7008172"/>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653579" y="7008172"/>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7663603" y="7008172"/>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b="0" i="0" u="none" strike="noStrike" cap="none">
                <a:solidFill>
                  <a:schemeClr val="dk1"/>
                </a:solidFill>
                <a:latin typeface="Calibri"/>
                <a:ea typeface="Calibri"/>
                <a:cs typeface="Calibri"/>
                <a:sym typeface="Calibri"/>
              </a:defRPr>
            </a:lvl1pPr>
            <a:lvl2pPr marL="0" marR="0" lvl="1" indent="0" algn="l" rtl="0">
              <a:spcBef>
                <a:spcPts val="0"/>
              </a:spcBef>
              <a:buNone/>
              <a:defRPr sz="2000" b="0" i="0" u="none" strike="noStrike" cap="none">
                <a:solidFill>
                  <a:schemeClr val="dk1"/>
                </a:solidFill>
                <a:latin typeface="Calibri"/>
                <a:ea typeface="Calibri"/>
                <a:cs typeface="Calibri"/>
                <a:sym typeface="Calibri"/>
              </a:defRPr>
            </a:lvl2pPr>
            <a:lvl3pPr marL="0" marR="0" lvl="2" indent="0" algn="l" rtl="0">
              <a:spcBef>
                <a:spcPts val="0"/>
              </a:spcBef>
              <a:buNone/>
              <a:defRPr sz="2000" b="0" i="0" u="none" strike="noStrike" cap="none">
                <a:solidFill>
                  <a:schemeClr val="dk1"/>
                </a:solidFill>
                <a:latin typeface="Calibri"/>
                <a:ea typeface="Calibri"/>
                <a:cs typeface="Calibri"/>
                <a:sym typeface="Calibri"/>
              </a:defRPr>
            </a:lvl3pPr>
            <a:lvl4pPr marL="0" marR="0" lvl="3" indent="0" algn="l" rtl="0">
              <a:spcBef>
                <a:spcPts val="0"/>
              </a:spcBef>
              <a:buNone/>
              <a:defRPr sz="2000" b="0" i="0" u="none" strike="noStrike" cap="none">
                <a:solidFill>
                  <a:schemeClr val="dk1"/>
                </a:solidFill>
                <a:latin typeface="Calibri"/>
                <a:ea typeface="Calibri"/>
                <a:cs typeface="Calibri"/>
                <a:sym typeface="Calibri"/>
              </a:defRPr>
            </a:lvl4pPr>
            <a:lvl5pPr marL="0" marR="0" lvl="4" indent="0" algn="l" rtl="0">
              <a:spcBef>
                <a:spcPts val="0"/>
              </a:spcBef>
              <a:buNone/>
              <a:defRPr sz="2000" b="0" i="0" u="none" strike="noStrike" cap="none">
                <a:solidFill>
                  <a:schemeClr val="dk1"/>
                </a:solidFill>
                <a:latin typeface="Calibri"/>
                <a:ea typeface="Calibri"/>
                <a:cs typeface="Calibri"/>
                <a:sym typeface="Calibri"/>
              </a:defRPr>
            </a:lvl5pPr>
            <a:lvl6pPr marL="0" marR="0" lvl="5" indent="0" algn="l" rtl="0">
              <a:spcBef>
                <a:spcPts val="0"/>
              </a:spcBef>
              <a:buNone/>
              <a:defRPr sz="2000" b="0" i="0" u="none" strike="noStrike" cap="none">
                <a:solidFill>
                  <a:schemeClr val="dk1"/>
                </a:solidFill>
                <a:latin typeface="Calibri"/>
                <a:ea typeface="Calibri"/>
                <a:cs typeface="Calibri"/>
                <a:sym typeface="Calibri"/>
              </a:defRPr>
            </a:lvl6pPr>
            <a:lvl7pPr marL="0" marR="0" lvl="6" indent="0" algn="l" rtl="0">
              <a:spcBef>
                <a:spcPts val="0"/>
              </a:spcBef>
              <a:buNone/>
              <a:defRPr sz="2000" b="0" i="0" u="none" strike="noStrike" cap="none">
                <a:solidFill>
                  <a:schemeClr val="dk1"/>
                </a:solidFill>
                <a:latin typeface="Calibri"/>
                <a:ea typeface="Calibri"/>
                <a:cs typeface="Calibri"/>
                <a:sym typeface="Calibri"/>
              </a:defRPr>
            </a:lvl7pPr>
            <a:lvl8pPr marL="0" marR="0" lvl="7" indent="0" algn="l" rtl="0">
              <a:spcBef>
                <a:spcPts val="0"/>
              </a:spcBef>
              <a:buNone/>
              <a:defRPr sz="2000" b="0" i="0" u="none" strike="noStrike" cap="none">
                <a:solidFill>
                  <a:schemeClr val="dk1"/>
                </a:solidFill>
                <a:latin typeface="Calibri"/>
                <a:ea typeface="Calibri"/>
                <a:cs typeface="Calibri"/>
                <a:sym typeface="Calibri"/>
              </a:defRPr>
            </a:lvl8pPr>
            <a:lvl9pPr marL="0" marR="0" lvl="8" indent="0" algn="l" rtl="0">
              <a:spcBef>
                <a:spcPts val="0"/>
              </a:spcBef>
              <a:buNone/>
              <a:defRPr sz="20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4"/>
          <p:cNvSpPr txBox="1">
            <a:spLocks noGrp="1"/>
          </p:cNvSpPr>
          <p:nvPr>
            <p:ph type="ctrTitle"/>
          </p:nvPr>
        </p:nvSpPr>
        <p:spPr>
          <a:xfrm>
            <a:off x="802005" y="2348893"/>
            <a:ext cx="9089390" cy="1620771"/>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4"/>
          <p:cNvSpPr txBox="1">
            <a:spLocks noGrp="1"/>
          </p:cNvSpPr>
          <p:nvPr>
            <p:ph type="subTitle" idx="1"/>
          </p:nvPr>
        </p:nvSpPr>
        <p:spPr>
          <a:xfrm>
            <a:off x="1604010" y="4284716"/>
            <a:ext cx="7485380" cy="1932323"/>
          </a:xfrm>
          <a:prstGeom prst="rect">
            <a:avLst/>
          </a:prstGeom>
          <a:noFill/>
          <a:ln>
            <a:noFill/>
          </a:ln>
        </p:spPr>
        <p:txBody>
          <a:bodyPr spcFirstLastPara="1" wrap="square" lIns="91425" tIns="45700" rIns="91425" bIns="45700" anchor="t" anchorCtr="0"/>
          <a:lstStyle>
            <a:lvl1pPr marR="0" lvl="0" algn="ctr" rtl="0">
              <a:spcBef>
                <a:spcPts val="700"/>
              </a:spcBef>
              <a:spcAft>
                <a:spcPts val="0"/>
              </a:spcAft>
              <a:buClr>
                <a:srgbClr val="888888"/>
              </a:buClr>
              <a:buSzPts val="3500"/>
              <a:buFont typeface="Arial"/>
              <a:buNone/>
              <a:defRPr sz="3500" b="0" i="0" u="none" strike="noStrike" cap="none">
                <a:solidFill>
                  <a:srgbClr val="888888"/>
                </a:solidFill>
                <a:latin typeface="Calibri"/>
                <a:ea typeface="Calibri"/>
                <a:cs typeface="Calibri"/>
                <a:sym typeface="Calibri"/>
              </a:defRPr>
            </a:lvl1pPr>
            <a:lvl2pPr marR="0" lvl="1" algn="ctr" rtl="0">
              <a:spcBef>
                <a:spcPts val="600"/>
              </a:spcBef>
              <a:spcAft>
                <a:spcPts val="0"/>
              </a:spcAft>
              <a:buClr>
                <a:srgbClr val="888888"/>
              </a:buClr>
              <a:buSzPts val="3000"/>
              <a:buFont typeface="Arial"/>
              <a:buNone/>
              <a:defRPr sz="3000" b="0" i="0" u="none" strike="noStrike" cap="none">
                <a:solidFill>
                  <a:srgbClr val="888888"/>
                </a:solidFill>
                <a:latin typeface="Calibri"/>
                <a:ea typeface="Calibri"/>
                <a:cs typeface="Calibri"/>
                <a:sym typeface="Calibri"/>
              </a:defRPr>
            </a:lvl2pPr>
            <a:lvl3pPr marR="0" lvl="2" algn="ctr" rtl="0">
              <a:spcBef>
                <a:spcPts val="520"/>
              </a:spcBef>
              <a:spcAft>
                <a:spcPts val="0"/>
              </a:spcAft>
              <a:buClr>
                <a:srgbClr val="888888"/>
              </a:buClr>
              <a:buSzPts val="2600"/>
              <a:buFont typeface="Arial"/>
              <a:buNone/>
              <a:defRPr sz="2600" b="0" i="0" u="none" strike="noStrike" cap="none">
                <a:solidFill>
                  <a:srgbClr val="888888"/>
                </a:solidFill>
                <a:latin typeface="Calibri"/>
                <a:ea typeface="Calibri"/>
                <a:cs typeface="Calibri"/>
                <a:sym typeface="Calibri"/>
              </a:defRPr>
            </a:lvl3pPr>
            <a:lvl4pPr marR="0" lvl="3"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4pPr>
            <a:lvl5pPr marR="0" lvl="4"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5pPr>
            <a:lvl6pPr marR="0" lvl="5"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6pPr>
            <a:lvl7pPr marR="0" lvl="6"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7pPr>
            <a:lvl8pPr marR="0" lvl="7"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8pPr>
            <a:lvl9pPr marR="0" lvl="8" algn="ctr" rtl="0">
              <a:spcBef>
                <a:spcPts val="440"/>
              </a:spcBef>
              <a:spcAft>
                <a:spcPts val="0"/>
              </a:spcAft>
              <a:buClr>
                <a:srgbClr val="888888"/>
              </a:buClr>
              <a:buSzPts val="2200"/>
              <a:buFont typeface="Arial"/>
              <a:buNone/>
              <a:defRPr sz="2200" b="0" i="0" u="none" strike="noStrike" cap="none">
                <a:solidFill>
                  <a:srgbClr val="888888"/>
                </a:solidFill>
                <a:latin typeface="Calibri"/>
                <a:ea typeface="Calibri"/>
                <a:cs typeface="Calibri"/>
                <a:sym typeface="Calibri"/>
              </a:defRPr>
            </a:lvl9pPr>
          </a:lstStyle>
          <a:p>
            <a:endParaRPr/>
          </a:p>
        </p:txBody>
      </p:sp>
      <p:sp>
        <p:nvSpPr>
          <p:cNvPr id="22" name="Google Shape;22;p4"/>
          <p:cNvSpPr txBox="1">
            <a:spLocks noGrp="1"/>
          </p:cNvSpPr>
          <p:nvPr>
            <p:ph type="dt" idx="10"/>
          </p:nvPr>
        </p:nvSpPr>
        <p:spPr>
          <a:xfrm>
            <a:off x="534670" y="7008171"/>
            <a:ext cx="2495127"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3" name="Google Shape;23;p4"/>
          <p:cNvSpPr txBox="1">
            <a:spLocks noGrp="1"/>
          </p:cNvSpPr>
          <p:nvPr>
            <p:ph type="ftr" idx="11"/>
          </p:nvPr>
        </p:nvSpPr>
        <p:spPr>
          <a:xfrm>
            <a:off x="3653579" y="7008171"/>
            <a:ext cx="3386243" cy="402567"/>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2000">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sldNum" idx="12"/>
          </p:nvPr>
        </p:nvSpPr>
        <p:spPr>
          <a:xfrm>
            <a:off x="7663603" y="7008171"/>
            <a:ext cx="2495127" cy="40256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2000">
                <a:solidFill>
                  <a:schemeClr val="dk1"/>
                </a:solidFill>
                <a:latin typeface="Calibri"/>
                <a:ea typeface="Calibri"/>
                <a:cs typeface="Calibri"/>
                <a:sym typeface="Calibri"/>
              </a:defRPr>
            </a:lvl1pPr>
            <a:lvl2pPr marL="0" marR="0" lvl="1" indent="0" algn="l" rtl="0">
              <a:spcBef>
                <a:spcPts val="0"/>
              </a:spcBef>
              <a:buNone/>
              <a:defRPr sz="2000">
                <a:solidFill>
                  <a:schemeClr val="dk1"/>
                </a:solidFill>
                <a:latin typeface="Calibri"/>
                <a:ea typeface="Calibri"/>
                <a:cs typeface="Calibri"/>
                <a:sym typeface="Calibri"/>
              </a:defRPr>
            </a:lvl2pPr>
            <a:lvl3pPr marL="0" marR="0" lvl="2" indent="0" algn="l" rtl="0">
              <a:spcBef>
                <a:spcPts val="0"/>
              </a:spcBef>
              <a:buNone/>
              <a:defRPr sz="2000">
                <a:solidFill>
                  <a:schemeClr val="dk1"/>
                </a:solidFill>
                <a:latin typeface="Calibri"/>
                <a:ea typeface="Calibri"/>
                <a:cs typeface="Calibri"/>
                <a:sym typeface="Calibri"/>
              </a:defRPr>
            </a:lvl3pPr>
            <a:lvl4pPr marL="0" marR="0" lvl="3" indent="0" algn="l" rtl="0">
              <a:spcBef>
                <a:spcPts val="0"/>
              </a:spcBef>
              <a:buNone/>
              <a:defRPr sz="2000">
                <a:solidFill>
                  <a:schemeClr val="dk1"/>
                </a:solidFill>
                <a:latin typeface="Calibri"/>
                <a:ea typeface="Calibri"/>
                <a:cs typeface="Calibri"/>
                <a:sym typeface="Calibri"/>
              </a:defRPr>
            </a:lvl4pPr>
            <a:lvl5pPr marL="0" marR="0" lvl="4" indent="0" algn="l" rtl="0">
              <a:spcBef>
                <a:spcPts val="0"/>
              </a:spcBef>
              <a:buNone/>
              <a:defRPr sz="2000">
                <a:solidFill>
                  <a:schemeClr val="dk1"/>
                </a:solidFill>
                <a:latin typeface="Calibri"/>
                <a:ea typeface="Calibri"/>
                <a:cs typeface="Calibri"/>
                <a:sym typeface="Calibri"/>
              </a:defRPr>
            </a:lvl5pPr>
            <a:lvl6pPr marL="0" marR="0" lvl="5" indent="0" algn="l" rtl="0">
              <a:spcBef>
                <a:spcPts val="0"/>
              </a:spcBef>
              <a:buNone/>
              <a:defRPr sz="2000">
                <a:solidFill>
                  <a:schemeClr val="dk1"/>
                </a:solidFill>
                <a:latin typeface="Calibri"/>
                <a:ea typeface="Calibri"/>
                <a:cs typeface="Calibri"/>
                <a:sym typeface="Calibri"/>
              </a:defRPr>
            </a:lvl6pPr>
            <a:lvl7pPr marL="0" marR="0" lvl="6" indent="0" algn="l" rtl="0">
              <a:spcBef>
                <a:spcPts val="0"/>
              </a:spcBef>
              <a:buNone/>
              <a:defRPr sz="2000">
                <a:solidFill>
                  <a:schemeClr val="dk1"/>
                </a:solidFill>
                <a:latin typeface="Calibri"/>
                <a:ea typeface="Calibri"/>
                <a:cs typeface="Calibri"/>
                <a:sym typeface="Calibri"/>
              </a:defRPr>
            </a:lvl7pPr>
            <a:lvl8pPr marL="0" marR="0" lvl="7" indent="0" algn="l" rtl="0">
              <a:spcBef>
                <a:spcPts val="0"/>
              </a:spcBef>
              <a:buNone/>
              <a:defRPr sz="2000">
                <a:solidFill>
                  <a:schemeClr val="dk1"/>
                </a:solidFill>
                <a:latin typeface="Calibri"/>
                <a:ea typeface="Calibri"/>
                <a:cs typeface="Calibri"/>
                <a:sym typeface="Calibri"/>
              </a:defRPr>
            </a:lvl8pPr>
            <a:lvl9pPr marL="0" marR="0" lvl="8" indent="0" algn="l" rtl="0">
              <a:spcBef>
                <a:spcPts val="0"/>
              </a:spcBef>
              <a:buNone/>
              <a:defRPr sz="20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veterinarians 1.emf"/>
          <p:cNvPicPr preferRelativeResize="0"/>
          <p:nvPr/>
        </p:nvPicPr>
        <p:blipFill rotWithShape="1">
          <a:blip r:embed="rId3">
            <a:alphaModFix/>
          </a:blip>
          <a:srcRect b="1816"/>
          <a:stretch/>
        </p:blipFill>
        <p:spPr>
          <a:xfrm>
            <a:off x="0" y="0"/>
            <a:ext cx="10692000" cy="7549035"/>
          </a:xfrm>
          <a:prstGeom prst="rect">
            <a:avLst/>
          </a:prstGeom>
          <a:noFill/>
          <a:ln>
            <a:noFill/>
          </a:ln>
        </p:spPr>
      </p:pic>
      <p:pic>
        <p:nvPicPr>
          <p:cNvPr id="11" name="Google Shape;11;p1" descr="krava.wmf"/>
          <p:cNvPicPr preferRelativeResize="0"/>
          <p:nvPr/>
        </p:nvPicPr>
        <p:blipFill rotWithShape="1">
          <a:blip r:embed="rId4">
            <a:alphaModFix/>
          </a:blip>
          <a:srcRect/>
          <a:stretch/>
        </p:blipFill>
        <p:spPr>
          <a:xfrm>
            <a:off x="5203824" y="4352134"/>
            <a:ext cx="5320018" cy="321471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pic>
        <p:nvPicPr>
          <p:cNvPr id="18" name="Google Shape;18;p3" descr="veterinarians 2.emf"/>
          <p:cNvPicPr preferRelativeResize="0"/>
          <p:nvPr/>
        </p:nvPicPr>
        <p:blipFill rotWithShape="1">
          <a:blip r:embed="rId3">
            <a:alphaModFix/>
          </a:blip>
          <a:srcRect t="1816" b="1815"/>
          <a:stretch/>
        </p:blipFill>
        <p:spPr>
          <a:xfrm>
            <a:off x="0" y="0"/>
            <a:ext cx="10692000" cy="7560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fao.org/3/a-i7330e.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fao.org/3/a-i7330e.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0;p5">
            <a:extLst>
              <a:ext uri="{FF2B5EF4-FFF2-40B4-BE49-F238E27FC236}">
                <a16:creationId xmlns:a16="http://schemas.microsoft.com/office/drawing/2014/main" id="{EC08852D-A5ED-4A85-BE91-988DA490ABE9}"/>
              </a:ext>
            </a:extLst>
          </p:cNvPr>
          <p:cNvSpPr txBox="1"/>
          <p:nvPr/>
        </p:nvSpPr>
        <p:spPr>
          <a:xfrm>
            <a:off x="3846502" y="540000"/>
            <a:ext cx="3143272" cy="3407471"/>
          </a:xfrm>
          <a:prstGeom prst="rect">
            <a:avLst/>
          </a:prstGeom>
          <a:noFill/>
          <a:ln>
            <a:noFill/>
          </a:ln>
        </p:spPr>
        <p:txBody>
          <a:bodyPr spcFirstLastPara="1" wrap="square" lIns="91425" tIns="45700" rIns="91425" bIns="45700" anchor="t" anchorCtr="0">
            <a:noAutofit/>
          </a:bodyPr>
          <a:lstStyle/>
          <a:p>
            <a:pPr marL="0" lvl="0" indent="0" algn="r" rtl="1">
              <a:lnSpc>
                <a:spcPct val="114000"/>
              </a:lnSpc>
              <a:spcBef>
                <a:spcPts val="0"/>
              </a:spcBef>
              <a:spcAft>
                <a:spcPts val="0"/>
              </a:spcAft>
              <a:buClr>
                <a:schemeClr val="dk1"/>
              </a:buClr>
              <a:buFont typeface="Arial"/>
              <a:buNone/>
            </a:pPr>
            <a:r>
              <a:rPr lang="ar-SA" sz="1000" dirty="0">
                <a:solidFill>
                  <a:srgbClr val="002060"/>
                </a:solidFill>
                <a:latin typeface="Calibri"/>
                <a:ea typeface="Calibri"/>
                <a:cs typeface="Calibri"/>
                <a:sym typeface="Calibri"/>
              </a:rPr>
              <a:t>للحصول على معلومات اضافية حول المواضيع  ادناه يرجى الرجوع الى  الدليل الخاص بالاطباء البيطريين عبر الرابط: </a:t>
            </a:r>
            <a:r>
              <a:rPr lang="ru-RU" sz="1000" dirty="0">
                <a:solidFill>
                  <a:srgbClr val="002060"/>
                </a:solidFill>
                <a:latin typeface="Calibri"/>
                <a:ea typeface="Calibri"/>
                <a:cs typeface="Calibri"/>
                <a:sym typeface="Calibri"/>
              </a:rPr>
              <a:t> </a:t>
            </a:r>
            <a:r>
              <a:rPr lang="en-GB" sz="1000" dirty="0">
                <a:solidFill>
                  <a:srgbClr val="002060"/>
                </a:solidFill>
                <a:latin typeface="Calibri"/>
                <a:ea typeface="Calibri"/>
                <a:cs typeface="Calibri"/>
                <a:hlinkClick r:id="rId2"/>
              </a:rPr>
              <a:t>http://www.fao.org/3/a-i7330e.pdf</a:t>
            </a:r>
            <a:endParaRPr lang="ar-SA" sz="1000" dirty="0">
              <a:solidFill>
                <a:srgbClr val="FF0000"/>
              </a:solidFill>
              <a:latin typeface="Calibri"/>
              <a:ea typeface="Calibri"/>
              <a:cs typeface="Calibri"/>
            </a:endParaRPr>
          </a:p>
          <a:p>
            <a:pPr marL="0" lvl="0" indent="0" algn="r" rtl="1">
              <a:lnSpc>
                <a:spcPct val="114000"/>
              </a:lnSpc>
              <a:spcBef>
                <a:spcPts val="0"/>
              </a:spcBef>
              <a:spcAft>
                <a:spcPts val="0"/>
              </a:spcAft>
              <a:buClr>
                <a:schemeClr val="dk1"/>
              </a:buClr>
              <a:buFont typeface="Arial"/>
              <a:buNone/>
            </a:pPr>
            <a:r>
              <a:rPr lang="ar-SA" sz="1000" dirty="0">
                <a:solidFill>
                  <a:srgbClr val="FF0000"/>
                </a:solidFill>
                <a:latin typeface="Calibri"/>
                <a:ea typeface="Calibri"/>
                <a:cs typeface="Calibri"/>
              </a:rPr>
              <a:t>في حال اردت الدليل بلغة مختلفة يرجى النظر الى الرابط التالي</a:t>
            </a:r>
            <a:r>
              <a:rPr lang="en-US" sz="1000" dirty="0">
                <a:solidFill>
                  <a:srgbClr val="FF0000"/>
                </a:solidFill>
                <a:latin typeface="Calibri"/>
                <a:ea typeface="Calibri"/>
                <a:cs typeface="Calibri"/>
              </a:rPr>
              <a:t>: http://www.fao.org/publications/card/en/c/1fcf63b0-80e9-4f8e-825f-10ea6e998479/]</a:t>
            </a:r>
            <a:endParaRPr sz="1000" dirty="0">
              <a:solidFill>
                <a:srgbClr val="FF0000"/>
              </a:solidFill>
              <a:latin typeface="Calibri"/>
              <a:ea typeface="Calibri"/>
              <a:cs typeface="Calibri"/>
              <a:sym typeface="Calibri"/>
            </a:endParaRPr>
          </a:p>
          <a:p>
            <a:pPr marL="0" lvl="0" indent="0" algn="l" rtl="0">
              <a:lnSpc>
                <a:spcPct val="114000"/>
              </a:lnSpc>
              <a:spcBef>
                <a:spcPts val="0"/>
              </a:spcBef>
              <a:spcAft>
                <a:spcPts val="0"/>
              </a:spcAft>
              <a:buClr>
                <a:schemeClr val="dk1"/>
              </a:buClr>
              <a:buFont typeface="Arial"/>
              <a:buNone/>
            </a:pPr>
            <a:endParaRPr sz="1000" dirty="0">
              <a:solidFill>
                <a:srgbClr val="250468"/>
              </a:solidFill>
              <a:latin typeface="Calibri"/>
              <a:ea typeface="Calibri"/>
              <a:cs typeface="Calibri"/>
              <a:sym typeface="Calibri"/>
            </a:endParaRPr>
          </a:p>
          <a:p>
            <a:pPr algn="just" rtl="1">
              <a:buSzPts val="1100"/>
            </a:pPr>
            <a:r>
              <a:rPr lang="ar-SA" sz="1200" b="1" dirty="0">
                <a:solidFill>
                  <a:srgbClr val="002060"/>
                </a:solidFill>
                <a:latin typeface="Calibri"/>
                <a:ea typeface="Calibri"/>
                <a:cs typeface="Calibri"/>
                <a:sym typeface="Calibri"/>
              </a:rPr>
              <a:t>معلومات الاتصال:</a:t>
            </a:r>
          </a:p>
          <a:p>
            <a:pPr algn="just" rtl="1">
              <a:buSzPts val="1100"/>
            </a:pPr>
            <a:r>
              <a:rPr lang="ar-SA" sz="1000" dirty="0">
                <a:solidFill>
                  <a:srgbClr val="FF0000"/>
                </a:solidFill>
                <a:latin typeface="Calibri"/>
                <a:cs typeface="Calibri"/>
                <a:sym typeface="Calibri"/>
              </a:rPr>
              <a:t>ادخل هنا معلومات الاتصال بالخدمات البيطرية مثلا الاسم، العنوان، رقم الهاتف، البريد الالكتروني، الخ)</a:t>
            </a:r>
          </a:p>
          <a:p>
            <a:pPr algn="just" rtl="1">
              <a:buSzPts val="1100"/>
            </a:pPr>
            <a:endParaRPr lang="ar-SA" sz="1000" dirty="0">
              <a:solidFill>
                <a:srgbClr val="FF0000"/>
              </a:solidFill>
              <a:latin typeface="Calibri"/>
              <a:cs typeface="Calibri"/>
              <a:sym typeface="Calibri"/>
            </a:endParaRPr>
          </a:p>
          <a:p>
            <a:pPr algn="r" rtl="1">
              <a:lnSpc>
                <a:spcPct val="114000"/>
              </a:lnSpc>
              <a:buClr>
                <a:schemeClr val="dk1"/>
              </a:buClr>
              <a:buSzPts val="1100"/>
            </a:pPr>
            <a:r>
              <a:rPr lang="ar-SA" sz="900" dirty="0">
                <a:solidFill>
                  <a:srgbClr val="002060"/>
                </a:solidFill>
                <a:latin typeface="Calibri"/>
                <a:cs typeface="Calibri"/>
                <a:sym typeface="Calibri"/>
              </a:rPr>
              <a:t>العنوان: </a:t>
            </a:r>
          </a:p>
          <a:p>
            <a:pPr algn="r" rtl="1">
              <a:lnSpc>
                <a:spcPct val="114000"/>
              </a:lnSpc>
              <a:buClr>
                <a:schemeClr val="dk1"/>
              </a:buClr>
              <a:buSzPts val="1100"/>
            </a:pPr>
            <a:r>
              <a:rPr lang="ar-SA" sz="900" dirty="0">
                <a:solidFill>
                  <a:srgbClr val="002060"/>
                </a:solidFill>
                <a:latin typeface="Calibri"/>
                <a:cs typeface="Calibri"/>
                <a:sym typeface="Calibri"/>
              </a:rPr>
              <a:t>رقم الهاتف: </a:t>
            </a:r>
          </a:p>
          <a:p>
            <a:pPr algn="r" rtl="1">
              <a:lnSpc>
                <a:spcPct val="114000"/>
              </a:lnSpc>
              <a:buClr>
                <a:schemeClr val="dk1"/>
              </a:buClr>
              <a:buSzPts val="1100"/>
            </a:pPr>
            <a:r>
              <a:rPr lang="ar-SA" sz="900" dirty="0">
                <a:solidFill>
                  <a:srgbClr val="002060"/>
                </a:solidFill>
                <a:latin typeface="Calibri"/>
                <a:cs typeface="Calibri"/>
                <a:sym typeface="Calibri"/>
              </a:rPr>
              <a:t>البريد الالكتروني: </a:t>
            </a:r>
          </a:p>
          <a:p>
            <a:pPr algn="r" rtl="1">
              <a:lnSpc>
                <a:spcPct val="114000"/>
              </a:lnSpc>
              <a:buClr>
                <a:schemeClr val="dk1"/>
              </a:buClr>
              <a:buSzPts val="1100"/>
            </a:pPr>
            <a:r>
              <a:rPr lang="ar-SA" sz="900" dirty="0">
                <a:solidFill>
                  <a:srgbClr val="002060"/>
                </a:solidFill>
                <a:latin typeface="Calibri"/>
                <a:cs typeface="Calibri"/>
                <a:sym typeface="Calibri"/>
              </a:rPr>
              <a:t>الصفحة الالكترونية: </a:t>
            </a:r>
            <a:endParaRPr lang="en-US" sz="900" dirty="0">
              <a:solidFill>
                <a:srgbClr val="002060"/>
              </a:solidFill>
              <a:latin typeface="Calibri"/>
              <a:cs typeface="Calibri"/>
              <a:sym typeface="Calibri"/>
            </a:endParaRPr>
          </a:p>
          <a:p>
            <a:pPr algn="just">
              <a:buSzPts val="1100"/>
            </a:pPr>
            <a:endParaRPr sz="1200" b="1" dirty="0">
              <a:solidFill>
                <a:srgbClr val="002060"/>
              </a:solidFill>
              <a:latin typeface="Calibri"/>
              <a:ea typeface="Calibri"/>
              <a:cs typeface="Calibri"/>
            </a:endParaRPr>
          </a:p>
          <a:p>
            <a:pPr marL="0" lvl="0" indent="0" algn="l" rtl="0">
              <a:lnSpc>
                <a:spcPct val="114000"/>
              </a:lnSpc>
              <a:spcBef>
                <a:spcPts val="0"/>
              </a:spcBef>
              <a:spcAft>
                <a:spcPts val="0"/>
              </a:spcAft>
              <a:buClr>
                <a:schemeClr val="dk1"/>
              </a:buClr>
              <a:buFont typeface="Arial"/>
              <a:buNone/>
            </a:pPr>
            <a:endParaRPr sz="900" dirty="0">
              <a:solidFill>
                <a:srgbClr val="250468"/>
              </a:solidFill>
              <a:latin typeface="Calibri"/>
              <a:ea typeface="Calibri"/>
              <a:cs typeface="Calibri"/>
              <a:sym typeface="Calibri"/>
            </a:endParaRPr>
          </a:p>
          <a:p>
            <a:pPr marL="0" lvl="0" indent="0" algn="l" rtl="0">
              <a:lnSpc>
                <a:spcPct val="114000"/>
              </a:lnSpc>
              <a:spcBef>
                <a:spcPts val="0"/>
              </a:spcBef>
              <a:spcAft>
                <a:spcPts val="0"/>
              </a:spcAft>
              <a:buClr>
                <a:schemeClr val="dk1"/>
              </a:buClr>
              <a:buFont typeface="Arial"/>
              <a:buNone/>
            </a:pPr>
            <a:endParaRPr sz="900" dirty="0">
              <a:solidFill>
                <a:srgbClr val="250468"/>
              </a:solidFill>
              <a:latin typeface="Calibri"/>
              <a:ea typeface="Calibri"/>
              <a:cs typeface="Calibri"/>
              <a:sym typeface="Calibri"/>
            </a:endParaRPr>
          </a:p>
          <a:p>
            <a:pPr marL="0" marR="0" lvl="0" indent="0" algn="l" rtl="0">
              <a:lnSpc>
                <a:spcPct val="114000"/>
              </a:lnSpc>
              <a:spcBef>
                <a:spcPts val="0"/>
              </a:spcBef>
              <a:spcAft>
                <a:spcPts val="0"/>
              </a:spcAft>
              <a:buNone/>
            </a:pPr>
            <a:endParaRPr sz="900" dirty="0">
              <a:solidFill>
                <a:srgbClr val="250468"/>
              </a:solidFill>
              <a:latin typeface="Calibri"/>
              <a:ea typeface="Calibri"/>
              <a:cs typeface="Calibri"/>
              <a:sym typeface="Calibri"/>
            </a:endParaRPr>
          </a:p>
        </p:txBody>
      </p:sp>
      <p:sp>
        <p:nvSpPr>
          <p:cNvPr id="5" name="Google Shape;33;p5">
            <a:extLst>
              <a:ext uri="{FF2B5EF4-FFF2-40B4-BE49-F238E27FC236}">
                <a16:creationId xmlns:a16="http://schemas.microsoft.com/office/drawing/2014/main" id="{05C61479-F559-4B7F-8F2A-5C2B0F83AF9F}"/>
              </a:ext>
            </a:extLst>
          </p:cNvPr>
          <p:cNvSpPr txBox="1"/>
          <p:nvPr/>
        </p:nvSpPr>
        <p:spPr>
          <a:xfrm>
            <a:off x="7204088" y="1260351"/>
            <a:ext cx="3327188" cy="2632259"/>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100"/>
              <a:buNone/>
            </a:pPr>
            <a:r>
              <a:rPr lang="ar-SA" sz="6000" b="1" dirty="0">
                <a:solidFill>
                  <a:srgbClr val="FF0000"/>
                </a:solidFill>
                <a:latin typeface="Calibri"/>
                <a:ea typeface="Calibri"/>
                <a:cs typeface="Calibri"/>
                <a:sym typeface="Calibri"/>
              </a:rPr>
              <a:t>مرض العقد الجلدية</a:t>
            </a:r>
            <a:endParaRPr sz="6000" b="1" dirty="0">
              <a:solidFill>
                <a:srgbClr val="FF0000"/>
              </a:solidFill>
              <a:latin typeface="Calibri"/>
              <a:ea typeface="Calibri"/>
              <a:cs typeface="Calibri"/>
              <a:sym typeface="Calibri"/>
            </a:endParaRPr>
          </a:p>
        </p:txBody>
      </p:sp>
      <p:sp>
        <p:nvSpPr>
          <p:cNvPr id="6" name="TextBox 5">
            <a:extLst>
              <a:ext uri="{FF2B5EF4-FFF2-40B4-BE49-F238E27FC236}">
                <a16:creationId xmlns:a16="http://schemas.microsoft.com/office/drawing/2014/main" id="{ADFE0C50-F25B-401C-A34F-61D8B53315D3}"/>
              </a:ext>
            </a:extLst>
          </p:cNvPr>
          <p:cNvSpPr txBox="1"/>
          <p:nvPr/>
        </p:nvSpPr>
        <p:spPr>
          <a:xfrm>
            <a:off x="6989775" y="5192546"/>
            <a:ext cx="1885712" cy="1569660"/>
          </a:xfrm>
          <a:prstGeom prst="rect">
            <a:avLst/>
          </a:prstGeom>
          <a:noFill/>
        </p:spPr>
        <p:txBody>
          <a:bodyPr wrap="square" rtlCol="0">
            <a:spAutoFit/>
          </a:bodyPr>
          <a:lstStyle/>
          <a:p>
            <a:pPr algn="ctr"/>
            <a:r>
              <a:rPr lang="ar-SA" sz="3200" b="1" dirty="0">
                <a:solidFill>
                  <a:schemeClr val="bg1"/>
                </a:solidFill>
                <a:latin typeface="Aharoni" panose="02010803020104030203" pitchFamily="2" charset="-79"/>
                <a:ea typeface="Calibri"/>
                <a:cs typeface="+mj-cs"/>
                <a:sym typeface="Calibri"/>
              </a:rPr>
              <a:t>مرض العقد الجلدية</a:t>
            </a:r>
            <a:endParaRPr lang="en-US" sz="3200" b="1" dirty="0">
              <a:solidFill>
                <a:schemeClr val="bg1"/>
              </a:solidFill>
              <a:latin typeface="Aharoni" panose="02010803020104030203" pitchFamily="2" charset="-79"/>
              <a:ea typeface="Calibri"/>
              <a:cs typeface="Aharoni" panose="02010803020104030203" pitchFamily="2" charset="-79"/>
              <a:sym typeface="Calibri"/>
            </a:endParaRPr>
          </a:p>
          <a:p>
            <a:pPr algn="ctr"/>
            <a:endParaRPr lang="en-US" sz="3200" dirty="0">
              <a:solidFill>
                <a:schemeClr val="bg1"/>
              </a:solidFill>
              <a:latin typeface="Aharoni" panose="02010803020104030203" pitchFamily="2" charset="-79"/>
              <a:cs typeface="Aharoni" panose="02010803020104030203" pitchFamily="2" charset="-79"/>
            </a:endParaRPr>
          </a:p>
        </p:txBody>
      </p:sp>
      <p:sp>
        <p:nvSpPr>
          <p:cNvPr id="7" name="Google Shape;31;p5">
            <a:extLst>
              <a:ext uri="{FF2B5EF4-FFF2-40B4-BE49-F238E27FC236}">
                <a16:creationId xmlns:a16="http://schemas.microsoft.com/office/drawing/2014/main" id="{CA5D9BAC-0383-4030-89F4-0D7152489F63}"/>
              </a:ext>
            </a:extLst>
          </p:cNvPr>
          <p:cNvSpPr txBox="1"/>
          <p:nvPr/>
        </p:nvSpPr>
        <p:spPr>
          <a:xfrm>
            <a:off x="9092201" y="6592262"/>
            <a:ext cx="1601199" cy="83099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ar-SA" sz="1800" b="1" dirty="0">
                <a:solidFill>
                  <a:srgbClr val="FF0000"/>
                </a:solidFill>
                <a:latin typeface="Calibri"/>
                <a:ea typeface="Calibri"/>
                <a:cs typeface="Calibri"/>
                <a:sym typeface="Calibri"/>
              </a:rPr>
              <a:t>للأطباء البيطريين </a:t>
            </a:r>
            <a:endParaRPr sz="1800" b="1" dirty="0">
              <a:solidFill>
                <a:srgbClr val="FF0000"/>
              </a:solidFill>
              <a:latin typeface="Calibri"/>
              <a:ea typeface="Calibri"/>
              <a:cs typeface="Calibri"/>
              <a:sym typeface="Calibri"/>
            </a:endParaRPr>
          </a:p>
        </p:txBody>
      </p:sp>
      <p:sp>
        <p:nvSpPr>
          <p:cNvPr id="8" name="Google Shape;37;p5">
            <a:extLst>
              <a:ext uri="{FF2B5EF4-FFF2-40B4-BE49-F238E27FC236}">
                <a16:creationId xmlns:a16="http://schemas.microsoft.com/office/drawing/2014/main" id="{F556C9F8-B81C-4FF0-9D60-2B47E7FFE056}"/>
              </a:ext>
            </a:extLst>
          </p:cNvPr>
          <p:cNvSpPr txBox="1"/>
          <p:nvPr/>
        </p:nvSpPr>
        <p:spPr>
          <a:xfrm>
            <a:off x="1615157" y="1851805"/>
            <a:ext cx="1962359" cy="214446"/>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ru-RU" sz="600" dirty="0">
                <a:solidFill>
                  <a:schemeClr val="dk1"/>
                </a:solidFill>
                <a:latin typeface="Calibri"/>
                <a:ea typeface="Calibri"/>
                <a:cs typeface="Calibri"/>
                <a:sym typeface="Calibri"/>
              </a:rPr>
              <a:t>Ulcerative lesion in the teat © BFSA/Tsviatko Alexandrov</a:t>
            </a:r>
            <a:endParaRPr sz="600" dirty="0"/>
          </a:p>
        </p:txBody>
      </p:sp>
      <p:pic>
        <p:nvPicPr>
          <p:cNvPr id="9" name="Google Shape;35;p5" descr="FAO_logo_Blue_3lines_en_01-e1506530885177.jpg">
            <a:extLst>
              <a:ext uri="{FF2B5EF4-FFF2-40B4-BE49-F238E27FC236}">
                <a16:creationId xmlns:a16="http://schemas.microsoft.com/office/drawing/2014/main" id="{248E1B09-99F1-4E89-9886-9B762559CCD6}"/>
              </a:ext>
            </a:extLst>
          </p:cNvPr>
          <p:cNvPicPr preferRelativeResize="0"/>
          <p:nvPr/>
        </p:nvPicPr>
        <p:blipFill rotWithShape="1">
          <a:blip r:embed="rId3">
            <a:alphaModFix/>
          </a:blip>
          <a:srcRect/>
          <a:stretch/>
        </p:blipFill>
        <p:spPr>
          <a:xfrm>
            <a:off x="7650956" y="385136"/>
            <a:ext cx="1136642" cy="537709"/>
          </a:xfrm>
          <a:prstGeom prst="rect">
            <a:avLst/>
          </a:prstGeom>
          <a:noFill/>
          <a:ln>
            <a:noFill/>
          </a:ln>
        </p:spPr>
      </p:pic>
      <p:sp>
        <p:nvSpPr>
          <p:cNvPr id="11" name="Google Shape;30;p5">
            <a:extLst>
              <a:ext uri="{FF2B5EF4-FFF2-40B4-BE49-F238E27FC236}">
                <a16:creationId xmlns:a16="http://schemas.microsoft.com/office/drawing/2014/main" id="{93669B6D-4E52-48D3-A3C2-597E0B1BBA2F}"/>
              </a:ext>
            </a:extLst>
          </p:cNvPr>
          <p:cNvSpPr txBox="1"/>
          <p:nvPr/>
        </p:nvSpPr>
        <p:spPr>
          <a:xfrm>
            <a:off x="274602" y="2061568"/>
            <a:ext cx="3143272" cy="298544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rgbClr val="000000"/>
              </a:buClr>
              <a:buSzPts val="1100"/>
              <a:buFont typeface="Arial"/>
              <a:buNone/>
            </a:pPr>
            <a:r>
              <a:rPr lang="ar-SA" sz="1200" b="1" dirty="0">
                <a:solidFill>
                  <a:srgbClr val="002060"/>
                </a:solidFill>
                <a:latin typeface="Calibri"/>
                <a:ea typeface="Calibri"/>
                <a:cs typeface="Calibri"/>
                <a:sym typeface="Calibri"/>
              </a:rPr>
              <a:t>راقب الأبقار وقم بالابلاغ عند الاشتباه بأية حاله </a:t>
            </a:r>
            <a:endParaRPr lang="en-US" sz="1200" b="1" dirty="0">
              <a:solidFill>
                <a:srgbClr val="002060"/>
              </a:solidFill>
              <a:latin typeface="Calibri"/>
              <a:ea typeface="Calibri"/>
              <a:cs typeface="Calibri"/>
              <a:sym typeface="Calibri"/>
            </a:endParaRPr>
          </a:p>
          <a:p>
            <a:pPr marL="0" lvl="0" indent="0" algn="r" rtl="1">
              <a:spcBef>
                <a:spcPts val="0"/>
              </a:spcBef>
              <a:spcAft>
                <a:spcPts val="0"/>
              </a:spcAft>
              <a:buClr>
                <a:srgbClr val="000000"/>
              </a:buClr>
              <a:buSzPts val="1100"/>
              <a:buFont typeface="Arial"/>
              <a:buNone/>
            </a:pPr>
            <a:endParaRPr sz="1200" b="1" dirty="0">
              <a:solidFill>
                <a:srgbClr val="002060"/>
              </a:solidFill>
              <a:latin typeface="Calibri"/>
              <a:ea typeface="Calibri"/>
              <a:cs typeface="Calibri"/>
              <a:sym typeface="Calibri"/>
            </a:endParaRPr>
          </a:p>
          <a:p>
            <a:pPr marL="457200" indent="-285750" algn="just" rtl="1">
              <a:lnSpc>
                <a:spcPct val="107916"/>
              </a:lnSpc>
              <a:buClr>
                <a:schemeClr val="dk1"/>
              </a:buClr>
              <a:buSzPts val="900"/>
              <a:buFont typeface="Noto Sans Symbols"/>
              <a:buChar char="●"/>
            </a:pPr>
            <a:r>
              <a:rPr lang="ar-SA" sz="1000" dirty="0">
                <a:solidFill>
                  <a:srgbClr val="002060"/>
                </a:solidFill>
                <a:latin typeface="Calibri"/>
                <a:cs typeface="Calibri"/>
                <a:sym typeface="Calibri"/>
              </a:rPr>
              <a:t>خلال الفاشية او في المناطق التي لديها خطر التعرض للاصابة يجب مراقبة الأبقار بشكل يومي.</a:t>
            </a:r>
          </a:p>
          <a:p>
            <a:pPr marL="457200" indent="-285750" algn="just" rtl="1">
              <a:lnSpc>
                <a:spcPct val="107916"/>
              </a:lnSpc>
              <a:buClr>
                <a:schemeClr val="dk1"/>
              </a:buClr>
              <a:buSzPts val="900"/>
              <a:buFont typeface="Noto Sans Symbols"/>
              <a:buChar char="●"/>
            </a:pPr>
            <a:r>
              <a:rPr lang="ar-SA" sz="1000" dirty="0">
                <a:solidFill>
                  <a:srgbClr val="002060"/>
                </a:solidFill>
                <a:latin typeface="Calibri"/>
                <a:cs typeface="Calibri"/>
                <a:sym typeface="Calibri"/>
              </a:rPr>
              <a:t>قم بالابلاغ الفوري عن اية حالة اشتباه. </a:t>
            </a: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cs typeface="Calibri"/>
                <a:sym typeface="Calibri"/>
              </a:rPr>
              <a:t>قم بابلاغ المربين المجاورين او اولئك الذين قامو مؤخرا ببيع او شراء ابقار جديدة ليكون باستطاعتهم فحص حيواناتهم </a:t>
            </a: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cs typeface="Calibri"/>
                <a:sym typeface="Calibri"/>
              </a:rPr>
              <a:t>عندما يشتبه بوجود مرض العقد الجلدية فانه يجب توقف حركة الأبقار فورا.</a:t>
            </a:r>
          </a:p>
          <a:p>
            <a:pPr marL="457200" lvl="0" indent="-285750" algn="r" rtl="1">
              <a:lnSpc>
                <a:spcPct val="107916"/>
              </a:lnSpc>
              <a:spcBef>
                <a:spcPts val="0"/>
              </a:spcBef>
              <a:spcAft>
                <a:spcPts val="0"/>
              </a:spcAft>
              <a:buClr>
                <a:schemeClr val="dk1"/>
              </a:buClr>
              <a:buSzPts val="900"/>
              <a:buFont typeface="Noto Sans Symbols"/>
              <a:buChar char="●"/>
            </a:pPr>
            <a:endParaRPr lang="ar-SA" sz="1000" kern="1200" dirty="0">
              <a:solidFill>
                <a:srgbClr val="250468"/>
              </a:solidFill>
              <a:latin typeface="Calibri" panose="020F0502020204030204" pitchFamily="34" charset="0"/>
              <a:ea typeface="+mn-ea"/>
              <a:cs typeface="+mn-cs"/>
              <a:sym typeface="Calibri"/>
            </a:endParaRPr>
          </a:p>
          <a:p>
            <a:pPr marL="171450" lvl="0" algn="r" rtl="1">
              <a:lnSpc>
                <a:spcPct val="107916"/>
              </a:lnSpc>
              <a:spcBef>
                <a:spcPts val="0"/>
              </a:spcBef>
              <a:spcAft>
                <a:spcPts val="0"/>
              </a:spcAft>
              <a:buClr>
                <a:schemeClr val="dk1"/>
              </a:buClr>
              <a:buSzPts val="900"/>
            </a:pPr>
            <a:endParaRPr sz="1000" kern="1200" dirty="0">
              <a:solidFill>
                <a:srgbClr val="250468"/>
              </a:solidFill>
              <a:latin typeface="Calibri" panose="020F0502020204030204" pitchFamily="34" charset="0"/>
              <a:ea typeface="+mn-ea"/>
              <a:cs typeface="+mn-cs"/>
              <a:sym typeface="Calibri"/>
            </a:endParaRPr>
          </a:p>
        </p:txBody>
      </p:sp>
      <p:sp>
        <p:nvSpPr>
          <p:cNvPr id="12" name="Google Shape;34;p5">
            <a:extLst>
              <a:ext uri="{FF2B5EF4-FFF2-40B4-BE49-F238E27FC236}">
                <a16:creationId xmlns:a16="http://schemas.microsoft.com/office/drawing/2014/main" id="{14A261B6-40F5-4917-92A7-514F1D3B7E7D}"/>
              </a:ext>
            </a:extLst>
          </p:cNvPr>
          <p:cNvSpPr txBox="1"/>
          <p:nvPr/>
        </p:nvSpPr>
        <p:spPr>
          <a:xfrm>
            <a:off x="274602" y="3892610"/>
            <a:ext cx="3214710" cy="324446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rgbClr val="000000"/>
              </a:buClr>
              <a:buSzPts val="1100"/>
              <a:buFont typeface="Arial"/>
              <a:buNone/>
            </a:pPr>
            <a:r>
              <a:rPr lang="ar-SA" sz="1200" b="1" dirty="0">
                <a:solidFill>
                  <a:srgbClr val="002060"/>
                </a:solidFill>
                <a:latin typeface="Calibri"/>
                <a:ea typeface="Calibri"/>
                <a:cs typeface="Calibri"/>
                <a:sym typeface="Calibri"/>
              </a:rPr>
              <a:t>كيف يمكن حماية المزرعة؟ </a:t>
            </a:r>
            <a:endParaRPr lang="en-US" sz="1200" b="1" dirty="0">
              <a:solidFill>
                <a:srgbClr val="002060"/>
              </a:solidFill>
              <a:latin typeface="Calibri"/>
              <a:ea typeface="Calibri"/>
              <a:cs typeface="Calibri"/>
              <a:sym typeface="Calibri"/>
            </a:endParaRPr>
          </a:p>
          <a:p>
            <a:pPr marL="0" lvl="0" indent="0" algn="r" rtl="1">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457200" lvl="0" indent="-285750" algn="r"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سيوفر التحصين الحماية للحيوانات في غضون ثلاث اسابيع من تاريخ التحصين.</a:t>
            </a:r>
          </a:p>
          <a:p>
            <a:pPr marL="457200" indent="-285750" algn="just" rtl="1">
              <a:lnSpc>
                <a:spcPct val="107916"/>
              </a:lnSpc>
              <a:buClr>
                <a:schemeClr val="dk1"/>
              </a:buClr>
              <a:buSzPts val="900"/>
              <a:buFont typeface="Noto Sans Symbols"/>
              <a:buChar char="●"/>
            </a:pPr>
            <a:r>
              <a:rPr lang="ar-SA" sz="1000" dirty="0">
                <a:solidFill>
                  <a:srgbClr val="002060"/>
                </a:solidFill>
                <a:latin typeface="Calibri"/>
                <a:cs typeface="Calibri"/>
              </a:rPr>
              <a:t>يجب شراء الحيوانات من مصادر موثوقة فقط. ويجب فحص الحيوانات الجديدة قبل انتقالها وعند وصولها الى المزرعة، كما يجب الاحتفاظ بها في الحجر الصحي البيطري (أي فصلها عن باقي القطيع) لمدة 28 يومًا. </a:t>
            </a:r>
            <a:r>
              <a:rPr lang="ar-SA" sz="1000" dirty="0">
                <a:solidFill>
                  <a:srgbClr val="002060"/>
                </a:solidFill>
                <a:latin typeface="Calibri"/>
                <a:ea typeface="Calibri"/>
                <a:cs typeface="Calibri"/>
                <a:sym typeface="Calibri"/>
              </a:rPr>
              <a:t>علما بانه يجب تجنب ادخال حيوانات جديدة الى القطيع خلال الفاشية.</a:t>
            </a: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الاستخدام الامثل والمنتظم لطارد حشرات جيد  عن طريق التغطيس، الرش او اطارد الحشرات الموضعي. </a:t>
            </a: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حافظ على المزرعة خالية من اماكن تكاثر الحشرات  وتكاثرها مثل اماكن تجمع المياه الراكدة  والروث.</a:t>
            </a:r>
          </a:p>
          <a:p>
            <a:pPr marL="457200" lvl="0" indent="-285750" algn="just" rtl="1">
              <a:lnSpc>
                <a:spcPct val="107916"/>
              </a:lnSpc>
              <a:buClr>
                <a:schemeClr val="dk1"/>
              </a:buClr>
              <a:buSzPts val="900"/>
              <a:buFont typeface="Noto Sans Symbols"/>
              <a:buChar char="●"/>
            </a:pPr>
            <a:r>
              <a:rPr lang="ar-SA" sz="1000" dirty="0">
                <a:solidFill>
                  <a:srgbClr val="002060"/>
                </a:solidFill>
                <a:latin typeface="Calibri"/>
                <a:ea typeface="Calibri"/>
                <a:cs typeface="Calibri"/>
                <a:sym typeface="Calibri"/>
              </a:rPr>
              <a:t>يجب ان يقتصر زوار المزرعة على الخدمات الأساسية فقط. </a:t>
            </a:r>
            <a:r>
              <a:rPr lang="ar-SA" sz="1000" dirty="0">
                <a:solidFill>
                  <a:srgbClr val="002060"/>
                </a:solidFill>
                <a:latin typeface="Calibri"/>
                <a:cs typeface="Calibri"/>
              </a:rPr>
              <a:t>يجب تنظيف جميع مركبات ومعدات الزوار واحذيتهم  قبل الدخول الى المزرعة  أو استخدام أغطية الأحذية</a:t>
            </a:r>
            <a:r>
              <a:rPr lang="ar-SA" sz="1000" dirty="0">
                <a:solidFill>
                  <a:srgbClr val="002060"/>
                </a:solidFill>
                <a:latin typeface="Calibri"/>
                <a:ea typeface="Calibri"/>
                <a:cs typeface="Calibri"/>
                <a:sym typeface="Calibri"/>
              </a:rPr>
              <a:t>.</a:t>
            </a: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يوصى وبشدة بالتخلص من الابقار  ذات الاصابة الشديدة  (وجود عدد كبير من العقيدات) وذلك بسبب ان الحشرات تتغذى على الافات الجلدية وتنقل المرض الى الحيوانات السليمة والغير محمية </a:t>
            </a:r>
            <a:endParaRPr sz="1000" dirty="0">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212596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6"/>
          <p:cNvSpPr txBox="1"/>
          <p:nvPr/>
        </p:nvSpPr>
        <p:spPr>
          <a:xfrm>
            <a:off x="274602" y="258159"/>
            <a:ext cx="3000300" cy="293760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rgbClr val="000000"/>
              </a:buClr>
              <a:buSzPts val="1100"/>
              <a:buFont typeface="Arial"/>
              <a:buNone/>
            </a:pPr>
            <a:r>
              <a:rPr lang="ar-SA" sz="1200" b="1" dirty="0">
                <a:solidFill>
                  <a:srgbClr val="002060"/>
                </a:solidFill>
                <a:latin typeface="Calibri"/>
                <a:ea typeface="Calibri"/>
                <a:cs typeface="Calibri"/>
                <a:sym typeface="Calibri"/>
              </a:rPr>
              <a:t>مرض العقد الجلدية (</a:t>
            </a:r>
            <a:r>
              <a:rPr lang="en-US" sz="1200" b="1" dirty="0">
                <a:solidFill>
                  <a:srgbClr val="002060"/>
                </a:solidFill>
                <a:latin typeface="Calibri"/>
                <a:ea typeface="Calibri"/>
                <a:cs typeface="Calibri"/>
                <a:sym typeface="Calibri"/>
              </a:rPr>
              <a:t>LSD</a:t>
            </a:r>
            <a:r>
              <a:rPr lang="ar-SA" sz="1200" b="1" dirty="0">
                <a:solidFill>
                  <a:srgbClr val="002060"/>
                </a:solidFill>
                <a:latin typeface="Calibri"/>
                <a:ea typeface="Calibri"/>
                <a:cs typeface="Calibri"/>
                <a:sym typeface="Calibri"/>
              </a:rPr>
              <a:t>)</a:t>
            </a:r>
            <a:endParaRPr lang="en-US" sz="1200" b="1" dirty="0">
              <a:solidFill>
                <a:srgbClr val="002060"/>
              </a:solidFill>
              <a:latin typeface="Calibri"/>
              <a:ea typeface="Calibri"/>
              <a:cs typeface="Calibri"/>
              <a:sym typeface="Calibri"/>
            </a:endParaRPr>
          </a:p>
          <a:p>
            <a:pPr marL="0" lvl="0" indent="0" algn="r" rtl="1">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457200" lvl="0" indent="-285750" algn="r" rtl="1">
              <a:lnSpc>
                <a:spcPct val="107916"/>
              </a:lnSpc>
              <a:spcBef>
                <a:spcPts val="0"/>
              </a:spcBef>
              <a:spcAft>
                <a:spcPts val="0"/>
              </a:spcAft>
              <a:buClr>
                <a:schemeClr val="dk1"/>
              </a:buClr>
              <a:buSzPts val="900"/>
              <a:buFont typeface="Noto Sans Symbols"/>
              <a:buChar char="●"/>
            </a:pPr>
            <a:r>
              <a:rPr lang="ar-SA" sz="900" dirty="0">
                <a:solidFill>
                  <a:srgbClr val="002060"/>
                </a:solidFill>
                <a:latin typeface="Calibri"/>
                <a:ea typeface="Calibri"/>
                <a:cs typeface="Calibri"/>
                <a:sym typeface="Calibri"/>
              </a:rPr>
              <a:t>يصيب الابقار والجاموس المائي فقط</a:t>
            </a:r>
            <a:r>
              <a:rPr lang="ru-RU" sz="900" dirty="0">
                <a:solidFill>
                  <a:srgbClr val="002060"/>
                </a:solidFill>
                <a:latin typeface="Calibri"/>
                <a:ea typeface="Calibri"/>
                <a:cs typeface="Calibri"/>
                <a:sym typeface="Calibri"/>
              </a:rPr>
              <a:t>. </a:t>
            </a:r>
            <a:endParaRPr sz="900" dirty="0">
              <a:solidFill>
                <a:srgbClr val="002060"/>
              </a:solidFill>
              <a:latin typeface="Calibri"/>
              <a:ea typeface="Calibri"/>
              <a:cs typeface="Calibri"/>
              <a:sym typeface="Calibri"/>
            </a:endParaRPr>
          </a:p>
          <a:p>
            <a:pPr marL="457200" lvl="0" indent="-285750" algn="r" rtl="1">
              <a:lnSpc>
                <a:spcPct val="107916"/>
              </a:lnSpc>
              <a:buClr>
                <a:schemeClr val="dk1"/>
              </a:buClr>
              <a:buSzPts val="900"/>
              <a:buFont typeface="Noto Sans Symbols"/>
              <a:buChar char="●"/>
            </a:pPr>
            <a:r>
              <a:rPr lang="ar-SA" sz="900" dirty="0">
                <a:solidFill>
                  <a:srgbClr val="002060"/>
                </a:solidFill>
                <a:latin typeface="Calibri"/>
                <a:ea typeface="Calibri"/>
                <a:cs typeface="Calibri"/>
                <a:sym typeface="Calibri"/>
              </a:rPr>
              <a:t>لا يصيب الانسان </a:t>
            </a:r>
          </a:p>
          <a:p>
            <a:pPr marL="457200" lvl="0" indent="-285750" algn="r" rtl="1">
              <a:lnSpc>
                <a:spcPct val="107916"/>
              </a:lnSpc>
              <a:buClr>
                <a:schemeClr val="dk1"/>
              </a:buClr>
              <a:buSzPts val="900"/>
              <a:buFont typeface="Noto Sans Symbols"/>
              <a:buChar char="●"/>
            </a:pPr>
            <a:r>
              <a:rPr lang="ar-SA" sz="900" dirty="0">
                <a:solidFill>
                  <a:srgbClr val="002060"/>
                </a:solidFill>
                <a:latin typeface="Calibri"/>
                <a:ea typeface="Calibri"/>
                <a:cs typeface="Calibri"/>
                <a:sym typeface="Calibri"/>
              </a:rPr>
              <a:t>مرض موسمي وخاصة خلال الاشهر الاكثر دفئا والتي تكون فيها الحشرات اكثر نشاطا  وباعداد كبيرة.</a:t>
            </a:r>
          </a:p>
          <a:p>
            <a:pPr marL="457200" lvl="0" indent="-285750" algn="r" rtl="1">
              <a:lnSpc>
                <a:spcPct val="107916"/>
              </a:lnSpc>
              <a:buClr>
                <a:schemeClr val="dk1"/>
              </a:buClr>
              <a:buSzPts val="900"/>
              <a:buFont typeface="Noto Sans Symbols"/>
              <a:buChar char="●"/>
            </a:pPr>
            <a:r>
              <a:rPr lang="ar-SA" sz="900" dirty="0">
                <a:solidFill>
                  <a:srgbClr val="002060"/>
                </a:solidFill>
                <a:latin typeface="Calibri"/>
                <a:ea typeface="Calibri"/>
                <a:cs typeface="Calibri"/>
                <a:sym typeface="Calibri"/>
              </a:rPr>
              <a:t>ينسبب المرض بخسائر انتاجية فادحة بسبب الانخفاض الحاد في انتاج الحليب، مشاكل الخصوبة، الاجهاضات، تلف الجلود ، انخفاض اكتساب الوزن، واحيانا النفوق.</a:t>
            </a:r>
          </a:p>
          <a:p>
            <a:pPr marL="457200" lvl="0" indent="-285750" algn="r" rtl="1">
              <a:lnSpc>
                <a:spcPct val="107916"/>
              </a:lnSpc>
              <a:buClr>
                <a:schemeClr val="dk1"/>
              </a:buClr>
              <a:buSzPts val="900"/>
              <a:buFont typeface="Noto Sans Symbols"/>
              <a:buChar char="●"/>
            </a:pPr>
            <a:r>
              <a:rPr lang="ar-SA" sz="900" dirty="0">
                <a:solidFill>
                  <a:srgbClr val="002060"/>
                </a:solidFill>
                <a:latin typeface="Calibri"/>
                <a:ea typeface="Calibri"/>
                <a:cs typeface="Calibri"/>
                <a:sym typeface="Calibri"/>
              </a:rPr>
              <a:t>كما يتسبب بخسائر اضافية بسبب القيود على حركة الابقار والتجارة. </a:t>
            </a:r>
          </a:p>
          <a:p>
            <a:pPr marL="457200" lvl="0" indent="-285750" algn="r" rtl="1">
              <a:lnSpc>
                <a:spcPct val="107916"/>
              </a:lnSpc>
              <a:buClr>
                <a:schemeClr val="dk1"/>
              </a:buClr>
              <a:buSzPts val="900"/>
              <a:buFont typeface="Noto Sans Symbols"/>
              <a:buChar char="●"/>
            </a:pPr>
            <a:r>
              <a:rPr lang="ar-SA" sz="900" dirty="0">
                <a:solidFill>
                  <a:srgbClr val="002060"/>
                </a:solidFill>
                <a:latin typeface="Calibri"/>
                <a:ea typeface="Calibri"/>
                <a:cs typeface="Calibri"/>
                <a:sym typeface="Calibri"/>
              </a:rPr>
              <a:t>يمكنك الرجوع الى الرابط </a:t>
            </a:r>
            <a:endParaRPr sz="900" dirty="0">
              <a:solidFill>
                <a:srgbClr val="002060"/>
              </a:solidFill>
              <a:latin typeface="Calibri"/>
              <a:ea typeface="Calibri"/>
              <a:cs typeface="Calibri"/>
              <a:sym typeface="Calibri"/>
            </a:endParaRPr>
          </a:p>
          <a:p>
            <a:pPr marL="171450" lvl="0" algn="r" rtl="1">
              <a:lnSpc>
                <a:spcPct val="107916"/>
              </a:lnSpc>
              <a:buClr>
                <a:srgbClr val="FF0000"/>
              </a:buClr>
              <a:buSzPts val="900"/>
            </a:pPr>
            <a:r>
              <a:rPr lang="ru-RU" sz="900" u="sng" dirty="0">
                <a:solidFill>
                  <a:srgbClr val="0563C1"/>
                </a:solidFill>
                <a:latin typeface="Calibri"/>
                <a:ea typeface="Calibri"/>
                <a:cs typeface="Calibri"/>
                <a:sym typeface="Calibri"/>
                <a:hlinkClick r:id="rId3"/>
              </a:rPr>
              <a:t>http://www.fao.org/3/a-i7330e.pdf</a:t>
            </a:r>
            <a:r>
              <a:rPr lang="ru-RU" sz="900" dirty="0">
                <a:solidFill>
                  <a:schemeClr val="dk1"/>
                </a:solidFill>
                <a:latin typeface="Calibri"/>
                <a:ea typeface="Calibri"/>
                <a:cs typeface="Calibri"/>
                <a:sym typeface="Calibri"/>
              </a:rPr>
              <a:t> </a:t>
            </a:r>
            <a:r>
              <a:rPr lang="ar-SA" sz="900" dirty="0">
                <a:solidFill>
                  <a:schemeClr val="dk1"/>
                </a:solidFill>
                <a:latin typeface="Calibri"/>
                <a:ea typeface="Calibri"/>
                <a:cs typeface="Calibri"/>
                <a:sym typeface="Calibri"/>
              </a:rPr>
              <a:t> و</a:t>
            </a:r>
            <a:r>
              <a:rPr lang="ar-SA" sz="900" dirty="0">
                <a:solidFill>
                  <a:srgbClr val="FF0000"/>
                </a:solidFill>
                <a:latin typeface="Calibri"/>
                <a:ea typeface="Calibri"/>
                <a:cs typeface="Calibri"/>
              </a:rPr>
              <a:t>في حال اردت الدليل بلغة مختلفة يرجى النظر الى الرابط التالي </a:t>
            </a:r>
            <a:endParaRPr lang="ar-SA" sz="900" dirty="0">
              <a:solidFill>
                <a:srgbClr val="FF0000"/>
              </a:solidFill>
              <a:latin typeface="Calibri"/>
              <a:ea typeface="Calibri"/>
              <a:cs typeface="Calibri"/>
              <a:sym typeface="Calibri"/>
            </a:endParaRPr>
          </a:p>
          <a:p>
            <a:pPr marL="457200" lvl="0" indent="-285750" algn="r" rtl="1">
              <a:lnSpc>
                <a:spcPct val="107916"/>
              </a:lnSpc>
              <a:spcBef>
                <a:spcPts val="0"/>
              </a:spcBef>
              <a:spcAft>
                <a:spcPts val="0"/>
              </a:spcAft>
              <a:buClr>
                <a:srgbClr val="FF0000"/>
              </a:buClr>
              <a:buSzPts val="900"/>
              <a:buFont typeface="Noto Sans Symbols"/>
              <a:buChar char="●"/>
            </a:pPr>
            <a:endParaRPr lang="ar-SA" sz="900" u="sng" dirty="0">
              <a:solidFill>
                <a:srgbClr val="FF0000"/>
              </a:solidFill>
              <a:latin typeface="Calibri"/>
              <a:ea typeface="Calibri"/>
              <a:cs typeface="Calibri"/>
              <a:sym typeface="Calibri"/>
            </a:endParaRPr>
          </a:p>
          <a:p>
            <a:pPr marL="171450" lvl="0" algn="r" rtl="1">
              <a:lnSpc>
                <a:spcPct val="107916"/>
              </a:lnSpc>
              <a:spcBef>
                <a:spcPts val="0"/>
              </a:spcBef>
              <a:spcAft>
                <a:spcPts val="0"/>
              </a:spcAft>
              <a:buClr>
                <a:srgbClr val="FF0000"/>
              </a:buClr>
              <a:buSzPts val="900"/>
            </a:pPr>
            <a:r>
              <a:rPr lang="ru-RU" sz="900" u="sng" dirty="0">
                <a:solidFill>
                  <a:srgbClr val="FF0000"/>
                </a:solidFill>
                <a:latin typeface="Calibri"/>
                <a:ea typeface="Calibri"/>
                <a:cs typeface="Calibri"/>
                <a:sym typeface="Calibri"/>
              </a:rPr>
              <a:t>http://www.fao.org/publications/card/en/c/1fcf63b0-80e9-4f8e-825f-10ea6e998479/</a:t>
            </a:r>
            <a:r>
              <a:rPr lang="ru-RU" sz="900" dirty="0">
                <a:solidFill>
                  <a:srgbClr val="FF0000"/>
                </a:solidFill>
                <a:latin typeface="Calibri"/>
                <a:ea typeface="Calibri"/>
                <a:cs typeface="Calibri"/>
                <a:sym typeface="Calibri"/>
              </a:rPr>
              <a:t>] </a:t>
            </a:r>
            <a:r>
              <a:rPr lang="ar-SA" sz="900" dirty="0">
                <a:solidFill>
                  <a:srgbClr val="002060"/>
                </a:solidFill>
                <a:latin typeface="Calibri"/>
                <a:ea typeface="Calibri"/>
                <a:cs typeface="Calibri"/>
                <a:sym typeface="Calibri"/>
              </a:rPr>
              <a:t>  للحصول على معلومات اضافية حول المواضيع ادناه:</a:t>
            </a:r>
            <a:endParaRPr sz="900" b="1" dirty="0">
              <a:solidFill>
                <a:srgbClr val="002060"/>
              </a:solidFill>
              <a:latin typeface="Calibri"/>
              <a:ea typeface="Calibri"/>
              <a:cs typeface="Calibri"/>
              <a:sym typeface="Calibri"/>
            </a:endParaRPr>
          </a:p>
        </p:txBody>
      </p:sp>
      <p:sp>
        <p:nvSpPr>
          <p:cNvPr id="42" name="Google Shape;42;p6"/>
          <p:cNvSpPr txBox="1"/>
          <p:nvPr/>
        </p:nvSpPr>
        <p:spPr>
          <a:xfrm>
            <a:off x="274602" y="5423704"/>
            <a:ext cx="3000396" cy="1674591"/>
          </a:xfrm>
          <a:prstGeom prst="rect">
            <a:avLst/>
          </a:prstGeom>
          <a:noFill/>
          <a:ln>
            <a:noFill/>
          </a:ln>
        </p:spPr>
        <p:txBody>
          <a:bodyPr spcFirstLastPara="1" wrap="square" lIns="91425" tIns="45700" rIns="91425" bIns="45700" anchor="t" anchorCtr="0">
            <a:noAutofit/>
          </a:bodyPr>
          <a:lstStyle/>
          <a:p>
            <a:pPr marL="0" lvl="0" indent="0" algn="just" rtl="1">
              <a:spcBef>
                <a:spcPts val="0"/>
              </a:spcBef>
              <a:spcAft>
                <a:spcPts val="0"/>
              </a:spcAft>
              <a:buClr>
                <a:schemeClr val="dk1"/>
              </a:buClr>
              <a:buSzPts val="1100"/>
              <a:buFont typeface="Arial"/>
              <a:buNone/>
            </a:pPr>
            <a:r>
              <a:rPr lang="ar-SA" sz="1200" b="1" dirty="0">
                <a:solidFill>
                  <a:srgbClr val="002060"/>
                </a:solidFill>
                <a:latin typeface="Calibri"/>
                <a:ea typeface="Calibri"/>
                <a:cs typeface="Calibri"/>
                <a:sym typeface="Calibri"/>
              </a:rPr>
              <a:t>طرق الانتقال</a:t>
            </a:r>
            <a:endParaRPr lang="en-US" sz="1200" b="1" dirty="0">
              <a:solidFill>
                <a:srgbClr val="002060"/>
              </a:solidFill>
              <a:latin typeface="Calibri"/>
              <a:ea typeface="Calibri"/>
              <a:cs typeface="Calibri"/>
              <a:sym typeface="Calibri"/>
            </a:endParaRPr>
          </a:p>
          <a:p>
            <a:pPr marL="0" lvl="0" indent="0" algn="just" rtl="1">
              <a:spcBef>
                <a:spcPts val="0"/>
              </a:spcBef>
              <a:spcAft>
                <a:spcPts val="0"/>
              </a:spcAft>
              <a:buClr>
                <a:schemeClr val="dk1"/>
              </a:buClr>
              <a:buSzPts val="1100"/>
              <a:buFont typeface="Arial"/>
              <a:buNone/>
            </a:pPr>
            <a:endParaRPr sz="1000" b="1" dirty="0">
              <a:solidFill>
                <a:srgbClr val="002060"/>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عادة ما يكون انتقال المرض عن طريق لدغ الحشرات والقراد</a:t>
            </a:r>
            <a:r>
              <a:rPr lang="ru-RU" sz="1000" dirty="0">
                <a:solidFill>
                  <a:srgbClr val="002060"/>
                </a:solidFill>
                <a:latin typeface="Calibri"/>
                <a:ea typeface="Calibri"/>
                <a:cs typeface="Calibri"/>
                <a:sym typeface="Calibri"/>
              </a:rPr>
              <a:t>. </a:t>
            </a:r>
            <a:endParaRPr lang="ar-SA" sz="1000" dirty="0">
              <a:solidFill>
                <a:srgbClr val="002060"/>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عن طريق احضار ابقار مصابة من مناطق موبوؤه </a:t>
            </a:r>
            <a:endParaRPr lang="ar-SA" sz="1000" dirty="0">
              <a:solidFill>
                <a:schemeClr val="bg2"/>
              </a:solidFill>
              <a:latin typeface="Calibri"/>
              <a:ea typeface="Calibri"/>
              <a:cs typeface="Calibri"/>
              <a:sym typeface="Calibri"/>
            </a:endParaRPr>
          </a:p>
          <a:p>
            <a:pPr marL="457200" lvl="0" indent="-285750" algn="just" rtl="1">
              <a:lnSpc>
                <a:spcPct val="107916"/>
              </a:lnSpc>
              <a:buClr>
                <a:schemeClr val="dk1"/>
              </a:buClr>
              <a:buSzPts val="900"/>
              <a:buFont typeface="Noto Sans Symbols"/>
              <a:buChar char="●"/>
            </a:pPr>
            <a:r>
              <a:rPr lang="ar-SA" sz="1000" dirty="0">
                <a:solidFill>
                  <a:schemeClr val="bg2"/>
                </a:solidFill>
                <a:latin typeface="Calibri"/>
                <a:ea typeface="Calibri"/>
                <a:cs typeface="Calibri"/>
                <a:sym typeface="Calibri"/>
              </a:rPr>
              <a:t>ممكن أيضًا من خلال أحواض الشرب والمراعي  المشتركة، الحليب، والسائل المنوي (التزاوج الطبيعي والتلقيح الاصطناعي) ، العلاجات البيطرية (إذا لم يتم تغيير الإبر المستخدمة بين الحيوانات) والاتصال المباشر</a:t>
            </a:r>
          </a:p>
          <a:p>
            <a:pPr marL="457200" lvl="0" indent="-285750" algn="just" rtl="1">
              <a:lnSpc>
                <a:spcPct val="107916"/>
              </a:lnSpc>
              <a:spcBef>
                <a:spcPts val="0"/>
              </a:spcBef>
              <a:spcAft>
                <a:spcPts val="0"/>
              </a:spcAft>
              <a:buClr>
                <a:schemeClr val="dk1"/>
              </a:buClr>
              <a:buSzPts val="900"/>
              <a:buFont typeface="Noto Sans Symbols"/>
              <a:buChar char="●"/>
            </a:pPr>
            <a:endParaRPr lang="ar-SA" sz="1000" dirty="0">
              <a:solidFill>
                <a:srgbClr val="002060"/>
              </a:solidFill>
              <a:latin typeface="Calibri"/>
              <a:ea typeface="Calibri"/>
              <a:cs typeface="Calibri"/>
              <a:sym typeface="Calibri"/>
            </a:endParaRPr>
          </a:p>
          <a:p>
            <a:pPr marL="171450" lvl="0" algn="just" rtl="1">
              <a:lnSpc>
                <a:spcPct val="107916"/>
              </a:lnSpc>
              <a:spcBef>
                <a:spcPts val="0"/>
              </a:spcBef>
              <a:spcAft>
                <a:spcPts val="0"/>
              </a:spcAft>
              <a:buClr>
                <a:schemeClr val="dk1"/>
              </a:buClr>
              <a:buSzPts val="900"/>
            </a:pPr>
            <a:endParaRPr sz="1000" dirty="0">
              <a:solidFill>
                <a:srgbClr val="002060"/>
              </a:solidFill>
              <a:latin typeface="Calibri"/>
              <a:ea typeface="Calibri"/>
              <a:cs typeface="Calibri"/>
              <a:sym typeface="Calibri"/>
            </a:endParaRPr>
          </a:p>
        </p:txBody>
      </p:sp>
      <p:sp>
        <p:nvSpPr>
          <p:cNvPr id="43" name="Google Shape;43;p6"/>
          <p:cNvSpPr txBox="1"/>
          <p:nvPr/>
        </p:nvSpPr>
        <p:spPr>
          <a:xfrm>
            <a:off x="274602" y="5167601"/>
            <a:ext cx="3000396"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dk1"/>
                </a:solidFill>
                <a:latin typeface="Calibri"/>
                <a:ea typeface="Calibri"/>
                <a:cs typeface="Calibri"/>
                <a:sym typeface="Calibri"/>
              </a:rPr>
              <a:t>Severely affected cow with multiple skin lesions © BFSA/Tsviatko Alexandrov</a:t>
            </a:r>
            <a:endParaRPr sz="600">
              <a:solidFill>
                <a:srgbClr val="250468"/>
              </a:solidFill>
              <a:latin typeface="Calibri"/>
              <a:ea typeface="Calibri"/>
              <a:cs typeface="Calibri"/>
              <a:sym typeface="Calibri"/>
            </a:endParaRPr>
          </a:p>
        </p:txBody>
      </p:sp>
      <p:sp>
        <p:nvSpPr>
          <p:cNvPr id="44" name="Google Shape;44;p6"/>
          <p:cNvSpPr txBox="1"/>
          <p:nvPr/>
        </p:nvSpPr>
        <p:spPr>
          <a:xfrm>
            <a:off x="3846502" y="423045"/>
            <a:ext cx="3000396" cy="3970318"/>
          </a:xfrm>
          <a:prstGeom prst="rect">
            <a:avLst/>
          </a:prstGeom>
          <a:noFill/>
          <a:ln>
            <a:noFill/>
          </a:ln>
        </p:spPr>
        <p:txBody>
          <a:bodyPr spcFirstLastPara="1" wrap="square" lIns="91425" tIns="45700" rIns="91425" bIns="45700" anchor="t" anchorCtr="0">
            <a:noAutofit/>
          </a:bodyPr>
          <a:lstStyle/>
          <a:p>
            <a:pPr marL="0" lvl="0" indent="0" algn="just" rtl="1">
              <a:spcBef>
                <a:spcPts val="0"/>
              </a:spcBef>
              <a:spcAft>
                <a:spcPts val="0"/>
              </a:spcAft>
              <a:buClr>
                <a:srgbClr val="000000"/>
              </a:buClr>
              <a:buSzPts val="1100"/>
              <a:buFont typeface="Arial"/>
              <a:buNone/>
            </a:pPr>
            <a:r>
              <a:rPr lang="ar-SA" sz="1200" b="1" dirty="0">
                <a:solidFill>
                  <a:srgbClr val="002060"/>
                </a:solidFill>
                <a:latin typeface="Calibri"/>
                <a:ea typeface="Calibri"/>
                <a:cs typeface="Calibri"/>
                <a:sym typeface="Calibri"/>
              </a:rPr>
              <a:t>الاعراض السريرية للمرض</a:t>
            </a:r>
            <a:endParaRPr lang="en-US" sz="1200" b="1" dirty="0">
              <a:solidFill>
                <a:srgbClr val="002060"/>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endParaRPr lang="ar-SA" sz="1000" dirty="0">
              <a:solidFill>
                <a:srgbClr val="002060"/>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r>
              <a:rPr lang="ar-SA" sz="1000" dirty="0">
                <a:solidFill>
                  <a:srgbClr val="002060"/>
                </a:solidFill>
                <a:latin typeface="Calibri"/>
                <a:ea typeface="Calibri"/>
                <a:cs typeface="Calibri"/>
                <a:sym typeface="Calibri"/>
              </a:rPr>
              <a:t>تتراوح فترة الحضانة للفيروس من اسبوع الى خمسة اسابيع.</a:t>
            </a:r>
          </a:p>
          <a:p>
            <a:pPr marL="0" lvl="0" indent="0" algn="just" rtl="1">
              <a:spcBef>
                <a:spcPts val="0"/>
              </a:spcBef>
              <a:spcAft>
                <a:spcPts val="0"/>
              </a:spcAft>
              <a:buClr>
                <a:srgbClr val="000000"/>
              </a:buClr>
              <a:buSzPts val="1100"/>
              <a:buFont typeface="Arial"/>
              <a:buNone/>
            </a:pPr>
            <a:r>
              <a:rPr lang="ar-SA" sz="1000" dirty="0">
                <a:solidFill>
                  <a:srgbClr val="002060"/>
                </a:solidFill>
                <a:latin typeface="Calibri"/>
                <a:ea typeface="Calibri"/>
                <a:cs typeface="Calibri"/>
                <a:sym typeface="Calibri"/>
              </a:rPr>
              <a:t>تُظهر الحيوانات المصابة: </a:t>
            </a:r>
          </a:p>
          <a:p>
            <a:pPr marL="0" lvl="0" indent="0" algn="just" rtl="1">
              <a:spcBef>
                <a:spcPts val="0"/>
              </a:spcBef>
              <a:spcAft>
                <a:spcPts val="0"/>
              </a:spcAft>
              <a:buClr>
                <a:srgbClr val="000000"/>
              </a:buClr>
              <a:buSzPts val="1100"/>
              <a:buFont typeface="Arial"/>
              <a:buNone/>
            </a:pPr>
            <a:r>
              <a:rPr lang="ru-RU" sz="1000" dirty="0">
                <a:solidFill>
                  <a:srgbClr val="002060"/>
                </a:solidFill>
                <a:latin typeface="Calibri"/>
                <a:ea typeface="Calibri"/>
                <a:cs typeface="Calibri"/>
                <a:sym typeface="Calibri"/>
              </a:rPr>
              <a:t>.  </a:t>
            </a:r>
            <a:endParaRPr sz="1000" dirty="0">
              <a:solidFill>
                <a:srgbClr val="002060"/>
              </a:solidFill>
              <a:latin typeface="Calibri"/>
              <a:ea typeface="Calibri"/>
              <a:cs typeface="Calibri"/>
              <a:sym typeface="Calibri"/>
            </a:endParaRPr>
          </a:p>
          <a:p>
            <a:pPr marL="457200" indent="-285750" algn="just" rtl="1">
              <a:lnSpc>
                <a:spcPct val="107916"/>
              </a:lnSpc>
              <a:buClr>
                <a:schemeClr val="dk1"/>
              </a:buClr>
              <a:buSzPts val="900"/>
              <a:buFont typeface="Noto Sans Symbols"/>
              <a:buChar char="●"/>
            </a:pPr>
            <a:r>
              <a:rPr lang="ar-SA" sz="1000" dirty="0">
                <a:solidFill>
                  <a:srgbClr val="002060"/>
                </a:solidFill>
                <a:latin typeface="Calibri"/>
                <a:ea typeface="Calibri"/>
                <a:cs typeface="Calibri"/>
                <a:sym typeface="Calibri"/>
              </a:rPr>
              <a:t>حمى/حرارة مرتفعه (40-41 °م)، فقدان للشهية وانخفاض في انتاج الحليب</a:t>
            </a:r>
          </a:p>
          <a:p>
            <a:pPr marL="457200" indent="-285750" algn="just" rtl="1">
              <a:lnSpc>
                <a:spcPct val="107916"/>
              </a:lnSpc>
              <a:buClr>
                <a:schemeClr val="dk1"/>
              </a:buClr>
              <a:buSzPts val="900"/>
              <a:buFont typeface="Noto Sans Symbols"/>
              <a:buChar char="●"/>
            </a:pPr>
            <a:r>
              <a:rPr lang="ar-SA" sz="1000" dirty="0">
                <a:solidFill>
                  <a:schemeClr val="bg2"/>
                </a:solidFill>
                <a:latin typeface="Calibri"/>
                <a:cs typeface="Calibri"/>
              </a:rPr>
              <a:t>آفات جلدية مستديرة ثابتة (عقيدات/ كتل) من 1-5 سم (عادة ما تلاحظ لأول مرة على الرأس والرقبة). يصعب  ملاحظتها لدى الابقار ذات الشعر الطويل ما لم يتم لمس الجلد أو ترطيبه</a:t>
            </a:r>
            <a:r>
              <a:rPr lang="ar-SA" sz="1000" dirty="0"/>
              <a:t>.</a:t>
            </a:r>
            <a:endParaRPr lang="en-US" sz="1000" dirty="0"/>
          </a:p>
          <a:p>
            <a:pPr marL="457200" indent="-285750" algn="just" rtl="1">
              <a:lnSpc>
                <a:spcPct val="107916"/>
              </a:lnSpc>
              <a:buClr>
                <a:schemeClr val="dk1"/>
              </a:buClr>
              <a:buSzPts val="900"/>
              <a:buFont typeface="Noto Sans Symbols"/>
              <a:buChar char="●"/>
            </a:pPr>
            <a:r>
              <a:rPr lang="ar-SA" sz="1000" dirty="0">
                <a:solidFill>
                  <a:srgbClr val="002060"/>
                </a:solidFill>
                <a:latin typeface="Calibri"/>
                <a:ea typeface="Calibri"/>
                <a:cs typeface="Calibri"/>
                <a:sym typeface="Calibri"/>
              </a:rPr>
              <a:t>يتراوح عدد العقيدات من قليلة (في الحالات البسيطة) الى عقيدات كثيرة وتغطي كامل الجسم (في الحالات الشديدة).</a:t>
            </a:r>
          </a:p>
          <a:p>
            <a:pPr marL="457200" indent="-285750" algn="just" rtl="1">
              <a:lnSpc>
                <a:spcPct val="107916"/>
              </a:lnSpc>
              <a:buClr>
                <a:schemeClr val="dk1"/>
              </a:buClr>
              <a:buSzPts val="900"/>
              <a:buFont typeface="Noto Sans Symbols"/>
              <a:buChar char="●"/>
            </a:pPr>
            <a:r>
              <a:rPr lang="ar-SA" sz="1000" dirty="0">
                <a:solidFill>
                  <a:srgbClr val="002060"/>
                </a:solidFill>
                <a:latin typeface="Calibri"/>
                <a:ea typeface="Calibri"/>
                <a:cs typeface="Calibri"/>
                <a:sym typeface="Calibri"/>
              </a:rPr>
              <a:t>قد تختفي العقيدات مع مرور الوقت، الا انه عادة ما ينزلق مركز الافة ويسقط تاركا وراءه تقرحا عميقا والذي يجذب اليه الحشرات. </a:t>
            </a:r>
          </a:p>
          <a:p>
            <a:pPr marL="457200" indent="-285750" algn="just" rtl="1">
              <a:lnSpc>
                <a:spcPct val="107916"/>
              </a:lnSpc>
              <a:buClr>
                <a:schemeClr val="dk1"/>
              </a:buClr>
              <a:buSzPts val="900"/>
              <a:buFont typeface="Noto Sans Symbols"/>
              <a:buChar char="●"/>
            </a:pPr>
            <a:r>
              <a:rPr lang="ar-SA" sz="1000" dirty="0">
                <a:solidFill>
                  <a:srgbClr val="002060"/>
                </a:solidFill>
                <a:latin typeface="Calibri"/>
                <a:ea typeface="Calibri"/>
                <a:cs typeface="Calibri"/>
                <a:sym typeface="Calibri"/>
              </a:rPr>
              <a:t>تقرحات على المخطم، والشفاه، وداخل الفم والانف.</a:t>
            </a:r>
          </a:p>
          <a:p>
            <a:pPr marL="457200" indent="-285750" algn="just" rtl="1">
              <a:lnSpc>
                <a:spcPct val="107916"/>
              </a:lnSpc>
              <a:buClr>
                <a:schemeClr val="dk1"/>
              </a:buClr>
              <a:buSzPts val="900"/>
              <a:buFont typeface="Noto Sans Symbols"/>
              <a:buChar char="●"/>
            </a:pPr>
            <a:r>
              <a:rPr lang="ar-SA" sz="1000" dirty="0">
                <a:solidFill>
                  <a:srgbClr val="002060"/>
                </a:solidFill>
                <a:latin typeface="Calibri"/>
                <a:ea typeface="Calibri"/>
                <a:cs typeface="Calibri"/>
                <a:sym typeface="Calibri"/>
              </a:rPr>
              <a:t>افرازات من العين والانف وسيلان لعاب شديد </a:t>
            </a:r>
          </a:p>
          <a:p>
            <a:pPr marL="457200" indent="-285750" algn="just" rtl="1">
              <a:lnSpc>
                <a:spcPct val="107916"/>
              </a:lnSpc>
              <a:buClr>
                <a:schemeClr val="dk1"/>
              </a:buClr>
              <a:buSzPts val="900"/>
              <a:buFont typeface="Noto Sans Symbols"/>
              <a:buChar char="●"/>
            </a:pPr>
            <a:r>
              <a:rPr lang="ar-SA" sz="1000" dirty="0">
                <a:solidFill>
                  <a:srgbClr val="002060"/>
                </a:solidFill>
                <a:latin typeface="Calibri"/>
                <a:ea typeface="Calibri"/>
                <a:cs typeface="Calibri"/>
                <a:sym typeface="Calibri"/>
              </a:rPr>
              <a:t>تضخم في الغدد الليمفاوية (وخاصة</a:t>
            </a:r>
            <a:r>
              <a:rPr lang="en-US" sz="1000" dirty="0">
                <a:solidFill>
                  <a:srgbClr val="002060"/>
                </a:solidFill>
                <a:latin typeface="Calibri"/>
                <a:ea typeface="Calibri"/>
                <a:cs typeface="Calibri"/>
                <a:sym typeface="Calibri"/>
              </a:rPr>
              <a:t> </a:t>
            </a:r>
            <a:r>
              <a:rPr lang="ar-SA" sz="1000" dirty="0">
                <a:solidFill>
                  <a:srgbClr val="002060"/>
                </a:solidFill>
                <a:latin typeface="Calibri"/>
                <a:ea typeface="Calibri"/>
                <a:cs typeface="Calibri"/>
                <a:sym typeface="Calibri"/>
              </a:rPr>
              <a:t>تحت الكتف  والارداف)</a:t>
            </a:r>
            <a:endParaRPr lang="en-US" sz="1000" dirty="0">
              <a:solidFill>
                <a:srgbClr val="002060"/>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قد لا تُظهر بعض الحيوانات المصابة اية اعراض الا انها تحمل الفيروس في دمها وبذلك ينتقل الفيروس عبر الحشرات التي تتغذى على الدم.</a:t>
            </a:r>
            <a:endParaRPr lang="en-US" sz="1000" dirty="0">
              <a:solidFill>
                <a:srgbClr val="002060"/>
              </a:solidFill>
              <a:latin typeface="Calibri"/>
              <a:ea typeface="Calibri"/>
              <a:cs typeface="Calibri"/>
              <a:sym typeface="Calibri"/>
            </a:endParaRPr>
          </a:p>
        </p:txBody>
      </p:sp>
      <p:sp>
        <p:nvSpPr>
          <p:cNvPr id="45" name="Google Shape;45;p6"/>
          <p:cNvSpPr txBox="1"/>
          <p:nvPr/>
        </p:nvSpPr>
        <p:spPr>
          <a:xfrm>
            <a:off x="7506940" y="3595965"/>
            <a:ext cx="2911858"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dk1"/>
                </a:solidFill>
                <a:latin typeface="Calibri"/>
                <a:ea typeface="Calibri"/>
                <a:cs typeface="Calibri"/>
                <a:sym typeface="Calibri"/>
              </a:rPr>
              <a:t>S</a:t>
            </a:r>
            <a:r>
              <a:rPr lang="ru-RU" sz="600">
                <a:solidFill>
                  <a:schemeClr val="lt1"/>
                </a:solidFill>
                <a:latin typeface="Calibri"/>
                <a:ea typeface="Calibri"/>
                <a:cs typeface="Calibri"/>
                <a:sym typeface="Calibri"/>
              </a:rPr>
              <a:t>kin lesions with scabs, ulcers and scars © BFSA/Tsviatko Alexandrov</a:t>
            </a:r>
            <a:endParaRPr sz="600">
              <a:solidFill>
                <a:schemeClr val="lt1"/>
              </a:solidFill>
              <a:latin typeface="Calibri"/>
              <a:ea typeface="Calibri"/>
              <a:cs typeface="Calibri"/>
              <a:sym typeface="Calibri"/>
            </a:endParaRPr>
          </a:p>
        </p:txBody>
      </p:sp>
      <p:sp>
        <p:nvSpPr>
          <p:cNvPr id="46" name="Google Shape;46;p6"/>
          <p:cNvSpPr txBox="1"/>
          <p:nvPr/>
        </p:nvSpPr>
        <p:spPr>
          <a:xfrm>
            <a:off x="3989378" y="6781027"/>
            <a:ext cx="2714644" cy="184666"/>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chemeClr val="dk1"/>
              </a:buClr>
              <a:buSzPts val="1100"/>
              <a:buFont typeface="Arial"/>
              <a:buNone/>
            </a:pPr>
            <a:r>
              <a:rPr lang="ru-RU" sz="600">
                <a:solidFill>
                  <a:schemeClr val="dk1"/>
                </a:solidFill>
                <a:latin typeface="Calibri"/>
                <a:ea typeface="Calibri"/>
                <a:cs typeface="Calibri"/>
                <a:sym typeface="Calibri"/>
              </a:rPr>
              <a:t>Schematic illustration of the spread of  lumpy skin disease</a:t>
            </a:r>
            <a:endParaRPr sz="600">
              <a:solidFill>
                <a:srgbClr val="250468"/>
              </a:solidFill>
              <a:latin typeface="Calibri"/>
              <a:ea typeface="Calibri"/>
              <a:cs typeface="Calibri"/>
              <a:sym typeface="Calibri"/>
            </a:endParaRPr>
          </a:p>
        </p:txBody>
      </p:sp>
      <p:sp>
        <p:nvSpPr>
          <p:cNvPr id="47" name="Google Shape;47;p6"/>
          <p:cNvSpPr txBox="1"/>
          <p:nvPr/>
        </p:nvSpPr>
        <p:spPr>
          <a:xfrm>
            <a:off x="7346964" y="3958975"/>
            <a:ext cx="3000396" cy="3139321"/>
          </a:xfrm>
          <a:prstGeom prst="rect">
            <a:avLst/>
          </a:prstGeom>
          <a:noFill/>
          <a:ln>
            <a:noFill/>
          </a:ln>
        </p:spPr>
        <p:txBody>
          <a:bodyPr spcFirstLastPara="1" wrap="square" lIns="91425" tIns="45700" rIns="91425" bIns="45700" anchor="t" anchorCtr="0">
            <a:noAutofit/>
          </a:bodyPr>
          <a:lstStyle/>
          <a:p>
            <a:pPr marL="0" lvl="0" indent="0" algn="just" rtl="1">
              <a:spcBef>
                <a:spcPts val="0"/>
              </a:spcBef>
              <a:spcAft>
                <a:spcPts val="0"/>
              </a:spcAft>
              <a:buClr>
                <a:schemeClr val="dk1"/>
              </a:buClr>
              <a:buSzPts val="1100"/>
              <a:buFont typeface="Arial"/>
              <a:buNone/>
            </a:pPr>
            <a:r>
              <a:rPr lang="ar-SA" sz="1200" b="1" dirty="0">
                <a:solidFill>
                  <a:srgbClr val="002060"/>
                </a:solidFill>
                <a:latin typeface="Calibri"/>
                <a:ea typeface="Calibri"/>
                <a:cs typeface="Calibri"/>
                <a:sym typeface="Calibri"/>
              </a:rPr>
              <a:t>العلاج</a:t>
            </a:r>
            <a:endParaRPr lang="en-US" sz="1200" b="1" dirty="0">
              <a:solidFill>
                <a:srgbClr val="002060"/>
              </a:solidFill>
              <a:latin typeface="Calibri"/>
              <a:ea typeface="Calibri"/>
              <a:cs typeface="Calibri"/>
              <a:sym typeface="Calibri"/>
            </a:endParaRPr>
          </a:p>
          <a:p>
            <a:pPr marL="0" lvl="0" indent="0" algn="just" rtl="1">
              <a:spcBef>
                <a:spcPts val="0"/>
              </a:spcBef>
              <a:spcAft>
                <a:spcPts val="0"/>
              </a:spcAft>
              <a:buClr>
                <a:schemeClr val="dk1"/>
              </a:buClr>
              <a:buSzPts val="1100"/>
              <a:buFont typeface="Arial"/>
              <a:buNone/>
            </a:pPr>
            <a:endParaRPr sz="1000" b="1" dirty="0">
              <a:solidFill>
                <a:srgbClr val="002060"/>
              </a:solidFill>
              <a:latin typeface="Calibri"/>
              <a:ea typeface="Calibri"/>
              <a:cs typeface="Calibri"/>
              <a:sym typeface="Calibri"/>
            </a:endParaRPr>
          </a:p>
          <a:p>
            <a:pPr marL="0" lvl="0" indent="0" algn="just" rtl="1">
              <a:spcBef>
                <a:spcPts val="0"/>
              </a:spcBef>
              <a:spcAft>
                <a:spcPts val="0"/>
              </a:spcAft>
              <a:buClr>
                <a:schemeClr val="dk1"/>
              </a:buClr>
              <a:buSzPts val="1100"/>
              <a:buFont typeface="Arial"/>
              <a:buNone/>
            </a:pPr>
            <a:r>
              <a:rPr lang="ar-SA" sz="900" dirty="0">
                <a:solidFill>
                  <a:srgbClr val="002060"/>
                </a:solidFill>
                <a:latin typeface="Calibri"/>
                <a:ea typeface="Calibri"/>
                <a:cs typeface="Calibri"/>
                <a:sym typeface="Calibri"/>
              </a:rPr>
              <a:t>لا يوجد علاج فعال لمرض العقد الجلدية. في حال لم يتم التخلص من الحيوان المصاب فان علاج الاعراض الظاهرة قد يساعد، مثل مضاد الالتهابات مخفف للالام و/او مضادات حيوية للاصابات البكتيرية الثانوية.</a:t>
            </a:r>
            <a:endParaRPr sz="900" dirty="0">
              <a:solidFill>
                <a:srgbClr val="002060"/>
              </a:solidFill>
              <a:latin typeface="Calibri"/>
              <a:ea typeface="Calibri"/>
              <a:cs typeface="Calibri"/>
              <a:sym typeface="Calibri"/>
            </a:endParaRPr>
          </a:p>
          <a:p>
            <a:pPr marL="0" marR="0" lvl="0" indent="0" algn="just" rtl="1">
              <a:spcBef>
                <a:spcPts val="0"/>
              </a:spcBef>
              <a:spcAft>
                <a:spcPts val="0"/>
              </a:spcAft>
              <a:buNone/>
            </a:pPr>
            <a:endParaRPr sz="1000" b="1" dirty="0">
              <a:solidFill>
                <a:srgbClr val="002060"/>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r>
              <a:rPr lang="ar-SA" sz="1200" b="1" dirty="0">
                <a:solidFill>
                  <a:srgbClr val="002060"/>
                </a:solidFill>
                <a:latin typeface="Calibri"/>
                <a:ea typeface="Calibri"/>
                <a:cs typeface="Calibri"/>
                <a:sym typeface="Calibri"/>
              </a:rPr>
              <a:t>التحصين (التطعيم)</a:t>
            </a:r>
            <a:endParaRPr lang="en-US" sz="1200" b="1" dirty="0">
              <a:solidFill>
                <a:srgbClr val="002060"/>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900" dirty="0">
                <a:solidFill>
                  <a:srgbClr val="002060"/>
                </a:solidFill>
                <a:latin typeface="Calibri"/>
                <a:ea typeface="Calibri"/>
                <a:cs typeface="Calibri"/>
                <a:sym typeface="Calibri"/>
              </a:rPr>
              <a:t>اللقاح الفعال يوفر حماية كاملة في غضون ثلاث اسابيع </a:t>
            </a:r>
          </a:p>
          <a:p>
            <a:pPr marL="457200" lvl="0" indent="-285750" algn="just" rtl="1">
              <a:lnSpc>
                <a:spcPct val="107916"/>
              </a:lnSpc>
              <a:spcBef>
                <a:spcPts val="0"/>
              </a:spcBef>
              <a:spcAft>
                <a:spcPts val="0"/>
              </a:spcAft>
              <a:buClr>
                <a:schemeClr val="dk1"/>
              </a:buClr>
              <a:buSzPts val="900"/>
              <a:buFont typeface="Noto Sans Symbols"/>
              <a:buChar char="●"/>
            </a:pPr>
            <a:r>
              <a:rPr lang="ar-SA" sz="900" dirty="0">
                <a:solidFill>
                  <a:srgbClr val="002060"/>
                </a:solidFill>
                <a:latin typeface="Calibri"/>
                <a:ea typeface="Calibri"/>
                <a:cs typeface="Calibri"/>
                <a:sym typeface="Calibri"/>
              </a:rPr>
              <a:t>يجب تحصين (تطعيم) الابقار قبل اصابة القطيع.</a:t>
            </a:r>
          </a:p>
          <a:p>
            <a:pPr marL="457200" lvl="0" indent="-285750" algn="just" rtl="1">
              <a:lnSpc>
                <a:spcPct val="107916"/>
              </a:lnSpc>
              <a:spcBef>
                <a:spcPts val="0"/>
              </a:spcBef>
              <a:spcAft>
                <a:spcPts val="0"/>
              </a:spcAft>
              <a:buClr>
                <a:schemeClr val="dk1"/>
              </a:buClr>
              <a:buSzPts val="900"/>
              <a:buFont typeface="Noto Sans Symbols"/>
              <a:buChar char="●"/>
            </a:pPr>
            <a:r>
              <a:rPr lang="ar-SA" sz="900" dirty="0">
                <a:solidFill>
                  <a:srgbClr val="002060"/>
                </a:solidFill>
                <a:latin typeface="Calibri"/>
                <a:ea typeface="Calibri"/>
                <a:cs typeface="Calibri"/>
                <a:sym typeface="Calibri"/>
              </a:rPr>
              <a:t>نادرا ما تظهر بعد التحصين تفاعلات دوائية سلبية طفيفة:</a:t>
            </a:r>
            <a:endParaRPr sz="900" dirty="0">
              <a:solidFill>
                <a:srgbClr val="002060"/>
              </a:solidFill>
              <a:latin typeface="Calibri"/>
              <a:ea typeface="Calibri"/>
              <a:cs typeface="Calibri"/>
              <a:sym typeface="Calibri"/>
            </a:endParaRPr>
          </a:p>
          <a:p>
            <a:pPr marL="914400" lvl="1" indent="-285750" algn="just" rtl="1">
              <a:lnSpc>
                <a:spcPct val="107916"/>
              </a:lnSpc>
              <a:buClr>
                <a:schemeClr val="dk1"/>
              </a:buClr>
              <a:buSzPts val="900"/>
              <a:buFont typeface="Courier New"/>
              <a:buChar char="o"/>
            </a:pPr>
            <a:r>
              <a:rPr lang="ar-SA" sz="900" dirty="0">
                <a:solidFill>
                  <a:srgbClr val="002060"/>
                </a:solidFill>
                <a:latin typeface="Calibri"/>
                <a:ea typeface="Calibri"/>
                <a:cs typeface="Calibri"/>
                <a:sym typeface="Calibri"/>
              </a:rPr>
              <a:t>تورم غير مؤذ في مكان التحصين،  ويختفي خلال 1-2 اسبوع</a:t>
            </a:r>
          </a:p>
          <a:p>
            <a:pPr marL="914400" lvl="1" indent="-285750" algn="just" rtl="1">
              <a:lnSpc>
                <a:spcPct val="107916"/>
              </a:lnSpc>
              <a:buClr>
                <a:schemeClr val="dk1"/>
              </a:buClr>
              <a:buSzPts val="900"/>
              <a:buFont typeface="Courier New"/>
              <a:buChar char="o"/>
            </a:pPr>
            <a:r>
              <a:rPr lang="ar-SA" sz="900" dirty="0">
                <a:solidFill>
                  <a:srgbClr val="002060"/>
                </a:solidFill>
                <a:latin typeface="Calibri"/>
                <a:ea typeface="Calibri"/>
                <a:cs typeface="Calibri"/>
                <a:sym typeface="Calibri"/>
              </a:rPr>
              <a:t>حمى لمدة قصيرة يرافقها انخفاض في انتاج الحليب.</a:t>
            </a:r>
          </a:p>
          <a:p>
            <a:pPr marL="914400" lvl="1" indent="-285750" algn="just" rtl="1">
              <a:lnSpc>
                <a:spcPct val="107916"/>
              </a:lnSpc>
              <a:buClr>
                <a:schemeClr val="dk1"/>
              </a:buClr>
              <a:buSzPts val="900"/>
              <a:buFont typeface="Courier New"/>
              <a:buChar char="o"/>
            </a:pPr>
            <a:r>
              <a:rPr lang="ar-SA" sz="900" dirty="0">
                <a:solidFill>
                  <a:srgbClr val="002060"/>
                </a:solidFill>
                <a:latin typeface="Calibri"/>
                <a:ea typeface="Calibri"/>
                <a:cs typeface="Calibri"/>
                <a:sym typeface="Calibri"/>
              </a:rPr>
              <a:t>نادرا ما قد تسبب بعض اللقاحات عقيدات صغيرة على الجسم او الضرع  ولكنها تختفي بسرعة.</a:t>
            </a:r>
            <a:endParaRPr sz="900" dirty="0">
              <a:solidFill>
                <a:srgbClr val="002060"/>
              </a:solidFill>
              <a:latin typeface="Calibri"/>
              <a:ea typeface="Calibri"/>
              <a:cs typeface="Calibri"/>
              <a:sym typeface="Calibri"/>
            </a:endParaRPr>
          </a:p>
        </p:txBody>
      </p:sp>
      <p:sp>
        <p:nvSpPr>
          <p:cNvPr id="48" name="Google Shape;48;p6"/>
          <p:cNvSpPr txBox="1"/>
          <p:nvPr/>
        </p:nvSpPr>
        <p:spPr>
          <a:xfrm>
            <a:off x="7346964" y="249630"/>
            <a:ext cx="3000396" cy="1973805"/>
          </a:xfrm>
          <a:prstGeom prst="rect">
            <a:avLst/>
          </a:prstGeom>
          <a:noFill/>
          <a:ln>
            <a:noFill/>
          </a:ln>
        </p:spPr>
        <p:txBody>
          <a:bodyPr spcFirstLastPara="1" wrap="square" lIns="91425" tIns="45700" rIns="91425" bIns="45700" anchor="t" anchorCtr="0">
            <a:noAutofit/>
          </a:bodyPr>
          <a:lstStyle/>
          <a:p>
            <a:pPr marL="0" lvl="0" indent="0" algn="just" rtl="1">
              <a:spcBef>
                <a:spcPts val="0"/>
              </a:spcBef>
              <a:spcAft>
                <a:spcPts val="0"/>
              </a:spcAft>
              <a:buClr>
                <a:srgbClr val="000000"/>
              </a:buClr>
              <a:buSzPts val="1100"/>
              <a:buFont typeface="Arial"/>
              <a:buNone/>
            </a:pPr>
            <a:r>
              <a:rPr lang="ar-SA" sz="1200" b="1" dirty="0">
                <a:solidFill>
                  <a:srgbClr val="002060"/>
                </a:solidFill>
                <a:latin typeface="Calibri"/>
                <a:ea typeface="Calibri"/>
                <a:cs typeface="Calibri"/>
                <a:sym typeface="Calibri"/>
              </a:rPr>
              <a:t>التشخيص</a:t>
            </a:r>
            <a:endParaRPr lang="en-US" sz="1200" b="1" dirty="0">
              <a:solidFill>
                <a:srgbClr val="002060"/>
              </a:solidFill>
              <a:latin typeface="Calibri"/>
              <a:ea typeface="Calibri"/>
              <a:cs typeface="Calibri"/>
              <a:sym typeface="Calibri"/>
            </a:endParaRPr>
          </a:p>
          <a:p>
            <a:pPr marL="0" lvl="0" indent="0" algn="just" rtl="1">
              <a:spcBef>
                <a:spcPts val="0"/>
              </a:spcBef>
              <a:spcAft>
                <a:spcPts val="0"/>
              </a:spcAft>
              <a:buClr>
                <a:srgbClr val="000000"/>
              </a:buClr>
              <a:buSzPts val="1100"/>
              <a:buFont typeface="Arial"/>
              <a:buNone/>
            </a:pPr>
            <a:endParaRPr sz="1000" b="1" dirty="0">
              <a:solidFill>
                <a:srgbClr val="002060"/>
              </a:solidFill>
              <a:latin typeface="Calibri"/>
              <a:ea typeface="Calibri"/>
              <a:cs typeface="Calibri"/>
              <a:sym typeface="Calibri"/>
            </a:endParaRP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يعتمد التشخيص الحقلي المبدئي (الاولي) على ظهور عدد من العقيدات على عدد من الحيوانات.</a:t>
            </a:r>
          </a:p>
          <a:p>
            <a:pPr marL="457200" lvl="0" indent="-285750" algn="just" rtl="1">
              <a:lnSpc>
                <a:spcPct val="107916"/>
              </a:lnSpc>
              <a:spcBef>
                <a:spcPts val="0"/>
              </a:spcBef>
              <a:spcAft>
                <a:spcPts val="0"/>
              </a:spcAft>
              <a:buClr>
                <a:schemeClr val="dk1"/>
              </a:buClr>
              <a:buSzPts val="900"/>
              <a:buFont typeface="Noto Sans Symbols"/>
              <a:buChar char="●"/>
            </a:pPr>
            <a:r>
              <a:rPr lang="ar-SA" sz="1000" dirty="0">
                <a:solidFill>
                  <a:srgbClr val="002060"/>
                </a:solidFill>
                <a:latin typeface="Calibri"/>
                <a:ea typeface="Calibri"/>
                <a:cs typeface="Calibri"/>
                <a:sym typeface="Calibri"/>
              </a:rPr>
              <a:t>يجب ان يتم تأكيد التشخيص الحقلي من خلال الفحص المخبري للعينات مثل  الافات الجلدية، كشط الجلد، عينة دم مع المميع (</a:t>
            </a:r>
            <a:r>
              <a:rPr lang="en-US" sz="1000" dirty="0">
                <a:solidFill>
                  <a:srgbClr val="002060"/>
                </a:solidFill>
                <a:latin typeface="Calibri"/>
                <a:ea typeface="Calibri"/>
                <a:cs typeface="Calibri"/>
                <a:sym typeface="Calibri"/>
              </a:rPr>
              <a:t>EDITA</a:t>
            </a:r>
            <a:r>
              <a:rPr lang="ar-SA" sz="1000" dirty="0">
                <a:solidFill>
                  <a:srgbClr val="002060"/>
                </a:solidFill>
                <a:latin typeface="Calibri"/>
                <a:ea typeface="Calibri"/>
                <a:cs typeface="Calibri"/>
                <a:sym typeface="Calibri"/>
              </a:rPr>
              <a:t>) او مسحات من اللعاب. ان التقرحات الجلدية الجافة والكشوطات يمكن جمعها بسهولة وارسالها الى المختبر بدون مادة ناقلة في انبوب معقم او اي اناء  اخر. </a:t>
            </a:r>
            <a:endParaRPr sz="1000" b="1" dirty="0">
              <a:solidFill>
                <a:srgbClr val="002060"/>
              </a:solidFill>
              <a:latin typeface="Calibri"/>
              <a:ea typeface="Calibri"/>
              <a:cs typeface="Calibri"/>
              <a:sym typeface="Calibri"/>
            </a:endParaRPr>
          </a:p>
        </p:txBody>
      </p:sp>
    </p:spTree>
    <p:extLst>
      <p:ext uri="{BB962C8B-B14F-4D97-AF65-F5344CB8AC3E}">
        <p14:creationId xmlns:p14="http://schemas.microsoft.com/office/powerpoint/2010/main" val="426970773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826</Words>
  <Application>Microsoft Office PowerPoint</Application>
  <PresentationFormat>Custom</PresentationFormat>
  <Paragraphs>78</Paragraphs>
  <Slides>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Aharoni</vt:lpstr>
      <vt:lpstr>Arial</vt:lpstr>
      <vt:lpstr>Calibri</vt:lpstr>
      <vt:lpstr>Courier New</vt:lpstr>
      <vt:lpstr>Noto Sans Symbols</vt:lpstr>
      <vt:lpstr>Times New Roman</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Pocza, Ildiko (REUT)</dc:creator>
  <cp:lastModifiedBy>Pocza, Ildiko (REUT)</cp:lastModifiedBy>
  <cp:revision>31</cp:revision>
  <dcterms:modified xsi:type="dcterms:W3CDTF">2020-07-20T07:56:24Z</dcterms:modified>
</cp:coreProperties>
</file>