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468"/>
    <a:srgbClr val="1E0468"/>
    <a:srgbClr val="80C535"/>
    <a:srgbClr val="66FF33"/>
    <a:srgbClr val="003366"/>
    <a:srgbClr val="21045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714" autoAdjust="0"/>
  </p:normalViewPr>
  <p:slideViewPr>
    <p:cSldViewPr>
      <p:cViewPr varScale="1">
        <p:scale>
          <a:sx n="106" d="100"/>
          <a:sy n="106" d="100"/>
        </p:scale>
        <p:origin x="1254" y="10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5F12-D456-4ABF-97BF-F5D436521261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66CB-6985-4837-8E77-40CAB1F46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648C-F519-4B60-97BB-6AE3D19578BE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A93E-8348-45F6-ABB8-8A528A28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A93E-8348-45F6-ABB8-8A528A28CB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028D91C4-B3AC-4F25-AC42-E6E2E4A46996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EC98BA13-C85E-4BAA-A9DA-4C0BB1870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EEC0E28-A858-4C3A-9E84-3912AE08EEA6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70070D-7D60-4EF2-AB84-45A63FED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eterinarians 1.emf"/>
          <p:cNvPicPr>
            <a:picLocks noChangeAspect="1"/>
          </p:cNvPicPr>
          <p:nvPr userDrawn="1"/>
        </p:nvPicPr>
        <p:blipFill>
          <a:blip r:embed="rId3"/>
          <a:srcRect b="1816"/>
          <a:stretch>
            <a:fillRect/>
          </a:stretch>
        </p:blipFill>
        <p:spPr>
          <a:xfrm>
            <a:off x="0" y="0"/>
            <a:ext cx="10692000" cy="7549035"/>
          </a:xfrm>
          <a:prstGeom prst="rect">
            <a:avLst/>
          </a:prstGeom>
        </p:spPr>
      </p:pic>
      <p:pic>
        <p:nvPicPr>
          <p:cNvPr id="10" name="Picture 9" descr="krav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3824" y="4352134"/>
            <a:ext cx="5320018" cy="3214711"/>
          </a:xfrm>
          <a:prstGeom prst="rect">
            <a:avLst/>
          </a:prstGeom>
        </p:spPr>
      </p:pic>
      <p:pic>
        <p:nvPicPr>
          <p:cNvPr id="4" name="Picture 3" descr="FAO_logo_Blue_3lines_en_01-e150653088517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295512" y="180231"/>
            <a:ext cx="1136642" cy="537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terinarians 2.emf"/>
          <p:cNvPicPr>
            <a:picLocks/>
          </p:cNvPicPr>
          <p:nvPr userDrawn="1"/>
        </p:nvPicPr>
        <p:blipFill>
          <a:blip r:embed="rId3"/>
          <a:srcRect t="1816" b="1816"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8508" y="5076775"/>
            <a:ext cx="3456384" cy="18722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et.gov.b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hyperlink" Target="http://www.vet.gov.b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02" y="2012068"/>
            <a:ext cx="3214710" cy="16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hr-HR" sz="1000" b="1" dirty="0">
                <a:solidFill>
                  <a:srgbClr val="250468"/>
                </a:solidFill>
              </a:rPr>
              <a:t>Praćenje stoke i prijavljivanje sumnjivih </a:t>
            </a:r>
            <a:r>
              <a:rPr lang="hr-HR" sz="1000" b="1" dirty="0" smtClean="0">
                <a:solidFill>
                  <a:srgbClr val="250468"/>
                </a:solidFill>
              </a:rPr>
              <a:t>slučajeva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2000" indent="-180975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Po izbijanju bolesti ili u rizičnim područjima stoku je potrebno svakodnevno pratiti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Odmah prijaviti svaku sumnju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Obavijestiti susjedne stočare ili stočare koji su nedavno stoku otkupili ili prodali kako bi sva svoja grla pregledali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Kada postoji sumnja na bolest kvrgave kože, odmah je potrebno zaustaviti kretanje životinja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  <a:endParaRPr lang="en-US" sz="900" dirty="0">
              <a:solidFill>
                <a:srgbClr val="25046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502" y="540000"/>
            <a:ext cx="3143272" cy="178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250468"/>
                </a:solidFill>
              </a:rPr>
              <a:t>Ministarstvo</a:t>
            </a:r>
            <a:r>
              <a:rPr lang="en-US" sz="900" dirty="0" smtClean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vanjske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trgovine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i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ekonomskih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odnosa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Bosne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i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Hercegovine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 err="1">
                <a:solidFill>
                  <a:srgbClr val="250468"/>
                </a:solidFill>
              </a:rPr>
              <a:t>Kancelarija</a:t>
            </a:r>
            <a:r>
              <a:rPr lang="en-US" sz="900" dirty="0">
                <a:solidFill>
                  <a:srgbClr val="250468"/>
                </a:solidFill>
              </a:rPr>
              <a:t> za </a:t>
            </a:r>
            <a:r>
              <a:rPr lang="en-US" sz="900" dirty="0" err="1">
                <a:solidFill>
                  <a:srgbClr val="250468"/>
                </a:solidFill>
              </a:rPr>
              <a:t>veterinarstvo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BiH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 err="1">
                <a:solidFill>
                  <a:srgbClr val="250468"/>
                </a:solidFill>
              </a:rPr>
              <a:t>Maršala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Tita</a:t>
            </a:r>
            <a:r>
              <a:rPr lang="en-US" sz="900" dirty="0">
                <a:solidFill>
                  <a:srgbClr val="250468"/>
                </a:solidFill>
              </a:rPr>
              <a:t> 9a/II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71000 Sarajevo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Tel: +387 33 565 700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Fax: +387 33 565 725</a:t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  <a:hlinkClick r:id="rId3"/>
              </a:rPr>
              <a:t>info@vet.gov.ba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>
                <a:solidFill>
                  <a:srgbClr val="250468"/>
                </a:solidFill>
              </a:rPr>
              <a:t>Web: </a:t>
            </a:r>
            <a:r>
              <a:rPr lang="en-US" sz="900" dirty="0">
                <a:solidFill>
                  <a:srgbClr val="250468"/>
                </a:solidFill>
                <a:hlinkClick r:id="rId4" tooltip="www.vet.gov.ba"/>
              </a:rPr>
              <a:t>www.vet.gov.ba</a:t>
            </a:r>
            <a:r>
              <a:rPr lang="en-US" sz="900" dirty="0">
                <a:solidFill>
                  <a:srgbClr val="250468"/>
                </a:solidFill>
              </a:rPr>
              <a:t/>
            </a:r>
            <a:br>
              <a:rPr lang="en-US" sz="900" dirty="0">
                <a:solidFill>
                  <a:srgbClr val="250468"/>
                </a:solidFill>
              </a:rPr>
            </a:br>
            <a:r>
              <a:rPr lang="en-US" sz="900" dirty="0" err="1">
                <a:solidFill>
                  <a:srgbClr val="250468"/>
                </a:solidFill>
              </a:rPr>
              <a:t>Radno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  <a:r>
              <a:rPr lang="en-US" sz="900" dirty="0" err="1">
                <a:solidFill>
                  <a:srgbClr val="250468"/>
                </a:solidFill>
              </a:rPr>
              <a:t>vrijeme</a:t>
            </a:r>
            <a:r>
              <a:rPr lang="en-US" sz="900" dirty="0">
                <a:solidFill>
                  <a:srgbClr val="250468"/>
                </a:solidFill>
              </a:rPr>
              <a:t>: 09:00-17:00</a:t>
            </a: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602" y="3699319"/>
            <a:ext cx="3214710" cy="375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250468"/>
                </a:solidFill>
              </a:rPr>
              <a:t>Kako zaštiti farmu</a:t>
            </a:r>
            <a:r>
              <a:rPr lang="en-US" sz="1000" b="1" dirty="0" smtClean="0">
                <a:solidFill>
                  <a:srgbClr val="250468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2000" indent="-180975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Vakcinacija štiti životinje u roku od 3 sedmice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Otkup stoke samo iz provjerenih izvora. Nove životinje je potrebno pregledati prije njihovog kretanja i odmah po dolasku i trebaju se držati u karantini (odvojene od ostatka stada) 28 dana. Po izbijanju bolesti u određenom području, izbjegavati uvođenje novih grla u stado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Redovna primjena dobrih repelanata za insekte umakanjem, prskanjem ili upotreba spot-on proizvoda za nakapavanje na kožu životinja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Voditi računa da na farmi nema mjesta na kojima se insekti mogu umnožavati, kao što su, naprimjer, stajaća voda i balega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Razlog dolaska trećih lica na farmu treba biti organičen na pružanje osnovnih usluga. Sva vozila, oprema i čizme posjetilaca trebaju biti očišćeni prije ulaska na farmu ili je na obuću potrebno staviti jednokratne navlake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2000" indent="-17938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Preporučuje se obavezno izlučivanje teško zaraženih grla stoke (sa većim brojem čvorova po tijelu) jer će u suprotnom insekti koji se hrane na kožnim lezijama prenijeti bolest na naivne </a:t>
            </a:r>
            <a:r>
              <a:rPr lang="hr-HR" sz="900" dirty="0" smtClean="0">
                <a:solidFill>
                  <a:srgbClr val="250468"/>
                </a:solidFill>
              </a:rPr>
              <a:t>životinje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  <a:endParaRPr lang="en-US" sz="900" dirty="0">
              <a:solidFill>
                <a:srgbClr val="2504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5526" y="1494615"/>
            <a:ext cx="3000396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500"/>
              </a:lnSpc>
            </a:pPr>
            <a:r>
              <a:rPr lang="hr-HR" sz="6900" b="1" dirty="0" smtClean="0">
                <a:solidFill>
                  <a:srgbClr val="FF0000"/>
                </a:solidFill>
              </a:rPr>
              <a:t>Bolest</a:t>
            </a:r>
            <a:r>
              <a:rPr lang="en-US" sz="6900" b="1" dirty="0" smtClean="0">
                <a:solidFill>
                  <a:srgbClr val="FF0000"/>
                </a:solidFill>
              </a:rPr>
              <a:t> </a:t>
            </a:r>
            <a:r>
              <a:rPr lang="hr-HR" sz="6900" b="1" dirty="0">
                <a:solidFill>
                  <a:srgbClr val="FF0000"/>
                </a:solidFill>
              </a:rPr>
              <a:t>kvrgave </a:t>
            </a:r>
            <a:r>
              <a:rPr lang="hr-HR" sz="6900" b="1" dirty="0" smtClean="0">
                <a:solidFill>
                  <a:srgbClr val="FF0000"/>
                </a:solidFill>
              </a:rPr>
              <a:t>kože</a:t>
            </a:r>
            <a:endParaRPr lang="en-US" sz="6900" b="1" dirty="0" smtClean="0">
              <a:solidFill>
                <a:srgbClr val="FF0000"/>
              </a:solidFill>
            </a:endParaRPr>
          </a:p>
          <a:p>
            <a:pPr algn="r">
              <a:lnSpc>
                <a:spcPts val="7500"/>
              </a:lnSpc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ts val="7500"/>
              </a:lnSpc>
            </a:pPr>
            <a:r>
              <a:rPr lang="en-US" sz="6600" b="1" dirty="0" smtClean="0">
                <a:solidFill>
                  <a:schemeClr val="bg1"/>
                </a:solidFill>
              </a:rPr>
              <a:t> LSD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26142" y="6495275"/>
            <a:ext cx="138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FF0000"/>
                </a:solidFill>
              </a:rPr>
              <a:t>ZA VETERINARE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8268" y="1723757"/>
            <a:ext cx="20882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" dirty="0">
                <a:solidFill>
                  <a:schemeClr val="bg1"/>
                </a:solidFill>
              </a:rPr>
              <a:t>Ulkusna lezija na sisi </a:t>
            </a:r>
            <a:r>
              <a:rPr lang="en-US" sz="600" dirty="0" smtClean="0">
                <a:solidFill>
                  <a:schemeClr val="bg1"/>
                </a:solidFill>
              </a:rPr>
              <a:t>© BFSA/</a:t>
            </a:r>
            <a:r>
              <a:rPr lang="en-US" sz="600" dirty="0" err="1" smtClean="0">
                <a:solidFill>
                  <a:schemeClr val="bg1"/>
                </a:solidFill>
              </a:rPr>
              <a:t>Tsviatko</a:t>
            </a:r>
            <a:r>
              <a:rPr lang="en-US" sz="600" dirty="0" smtClean="0">
                <a:solidFill>
                  <a:schemeClr val="bg1"/>
                </a:solidFill>
              </a:rPr>
              <a:t> </a:t>
            </a:r>
            <a:r>
              <a:rPr lang="en-US" sz="600" dirty="0" err="1" smtClean="0">
                <a:solidFill>
                  <a:schemeClr val="bg1"/>
                </a:solidFill>
              </a:rPr>
              <a:t>Alexandrov</a:t>
            </a:r>
            <a:endParaRPr lang="en-US" sz="600" dirty="0">
              <a:solidFill>
                <a:schemeClr val="bg1"/>
              </a:solidFill>
            </a:endParaRPr>
          </a:p>
        </p:txBody>
      </p:sp>
      <p:pic>
        <p:nvPicPr>
          <p:cNvPr id="10" name="Picture 9" descr="ministry_of_agricultur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8843" y="163408"/>
            <a:ext cx="785818" cy="554460"/>
          </a:xfrm>
          <a:prstGeom prst="rect">
            <a:avLst/>
          </a:prstGeom>
        </p:spPr>
      </p:pic>
      <p:pic>
        <p:nvPicPr>
          <p:cNvPr id="11" name="Picture 2" descr="Flag of Bosnia and Herzegov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84" y="235395"/>
            <a:ext cx="820972" cy="4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602" y="497733"/>
            <a:ext cx="3000396" cy="249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solidFill>
                  <a:srgbClr val="250468"/>
                </a:solidFill>
              </a:rPr>
              <a:t>Bolest kvrgave kože</a:t>
            </a:r>
            <a:r>
              <a:rPr lang="en-US" sz="1000" b="1" dirty="0">
                <a:solidFill>
                  <a:srgbClr val="250468"/>
                </a:solidFill>
              </a:rPr>
              <a:t> (LSD</a:t>
            </a:r>
            <a:r>
              <a:rPr lang="en-US" sz="1000" b="1" dirty="0" smtClean="0">
                <a:solidFill>
                  <a:srgbClr val="250468"/>
                </a:solidFill>
              </a:rPr>
              <a:t>)</a:t>
            </a:r>
          </a:p>
          <a:p>
            <a:pPr>
              <a:lnSpc>
                <a:spcPct val="114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 smtClean="0">
                <a:solidFill>
                  <a:srgbClr val="250468"/>
                </a:solidFill>
              </a:rPr>
              <a:t>Među </a:t>
            </a:r>
            <a:r>
              <a:rPr lang="hr-HR" sz="900" dirty="0">
                <a:solidFill>
                  <a:srgbClr val="250468"/>
                </a:solidFill>
              </a:rPr>
              <a:t>stokom pogađa jedino goveda i vodenog bivola.</a:t>
            </a:r>
            <a:r>
              <a:rPr lang="en-US" sz="900" dirty="0">
                <a:solidFill>
                  <a:srgbClr val="250468"/>
                </a:solidFill>
              </a:rPr>
              <a:t>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Ne pogađa ljude.</a:t>
            </a:r>
            <a:endParaRPr lang="en-US" sz="900" dirty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Bolest izbija sezonski, u toku toplijih mjeseci kada su insekti najaktivniji i kada se javljaju u velikom broju.</a:t>
            </a:r>
            <a:endParaRPr lang="en-US" sz="900" dirty="0">
              <a:solidFill>
                <a:srgbClr val="250468"/>
              </a:solidFill>
            </a:endParaRP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Prouzrokuje velike gubitke u proizvodnji usljed naglog pada mliječnosti, problema vezanih za plodnost, pobačaja, oštećene kože, gubitka težine i ponekad smrti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Drugi gubici su prouzrokovani ograničenjem kretanja stoke i trgovine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Za dodatne informacije o aspektima spomenutim u daljem tekstu vidi </a:t>
            </a:r>
            <a:r>
              <a:rPr lang="hr-HR" sz="900" u="sng" dirty="0">
                <a:solidFill>
                  <a:srgbClr val="250468"/>
                </a:solidFill>
              </a:rPr>
              <a:t>http://</a:t>
            </a:r>
            <a:r>
              <a:rPr lang="hr-HR" sz="900" u="sng" dirty="0" smtClean="0">
                <a:solidFill>
                  <a:srgbClr val="250468"/>
                </a:solidFill>
              </a:rPr>
              <a:t>www.fao.org/3/a-i7330e.pdf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02" y="5423705"/>
            <a:ext cx="3000396" cy="162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300"/>
              </a:spcAft>
            </a:pPr>
            <a:r>
              <a:rPr lang="hr-HR" sz="1000" b="1" dirty="0" smtClean="0">
                <a:solidFill>
                  <a:srgbClr val="250468"/>
                </a:solidFill>
              </a:rPr>
              <a:t>Prenošenje bolesti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 defTabSz="360000">
              <a:lnSpc>
                <a:spcPct val="114000"/>
              </a:lnSpc>
              <a:tabLst>
                <a:tab pos="72000" algn="l"/>
              </a:tabLst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Uglavnom mehanički preko insekata i krpelja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Kretanjem zaražene stoke izvan zaraženih područja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Također i preko istih pojilišta i hranilišta, mlijeka, sjemena (prirodna oplodnja i umjetno osjemenjivanje), veterinarsko-medicinskog tretmana (upotreba iste igle u liječenju dvije ili više životinja) i putem direktnog kontakta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6502" y="485766"/>
            <a:ext cx="3000396" cy="408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rgbClr val="250468"/>
                </a:solidFill>
              </a:rPr>
              <a:t>Klinička </a:t>
            </a:r>
            <a:r>
              <a:rPr lang="hr-HR" sz="1000" b="1" dirty="0">
                <a:solidFill>
                  <a:srgbClr val="250468"/>
                </a:solidFill>
              </a:rPr>
              <a:t>slika bolesti</a:t>
            </a:r>
            <a:endParaRPr lang="en-US" sz="1000" b="1" dirty="0">
              <a:solidFill>
                <a:srgbClr val="250468"/>
              </a:solidFill>
            </a:endParaRPr>
          </a:p>
          <a:p>
            <a:pPr>
              <a:lnSpc>
                <a:spcPct val="113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r>
              <a:rPr lang="hr-HR" sz="900" dirty="0">
                <a:solidFill>
                  <a:srgbClr val="250468"/>
                </a:solidFill>
              </a:rPr>
              <a:t>Vrijeme inkubacije varira od jedne do pet sedmica i zaražene životinje imaju</a:t>
            </a:r>
            <a:r>
              <a:rPr lang="en-US" sz="900" dirty="0">
                <a:solidFill>
                  <a:srgbClr val="250468"/>
                </a:solidFill>
              </a:rPr>
              <a:t>: </a:t>
            </a:r>
          </a:p>
          <a:p>
            <a:endParaRPr lang="en-US" sz="900" dirty="0" smtClean="0">
              <a:solidFill>
                <a:srgbClr val="250468"/>
              </a:solidFill>
            </a:endParaRPr>
          </a:p>
          <a:p>
            <a:pPr marL="269875" lvl="0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Visoku tjelesnu temperaturu (40 - 41°C), gubitak apetita i smanjenu mliječnost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Čvrste okrugle lezije na koži (izrasline/čvoriće) veličine 1-5 cm (obično se prvo uoče na glavi i vratu). Ne mogu se lako uočiti na životinjama s dugom grivom, osim ukoliko se koža ne opipa ili ukoliko nije navlažena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Broj izraslina varira od nekoliko (blaži slučajevi) do velikog broja izraslina po čitavom tijelu (teški slučajevi)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Izrasline mogu vremenom nestati, ali najčešće srednji dio lezija otpada (krasta) i na koži ostaje ulkus koji privlači insekte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Ulkusi na njušci, usnama i u ustima i nosu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Sekrecija očiju i nosa i prekomjerno slinjenje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Otečeni limfni čvorovi (posebno preskapularni i prefemoralni)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69875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Kod nekih zaraženih životinja ne postoje klinični znakovi, ali one nose virus u krvi, te stoga bolest mogu prenijeti putem insekata koji se hrane krvlju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6964" y="3852639"/>
            <a:ext cx="3040296" cy="372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/>
            <a:r>
              <a:rPr lang="hr-HR" sz="1000" b="1" dirty="0" smtClean="0">
                <a:solidFill>
                  <a:srgbClr val="250468"/>
                </a:solidFill>
              </a:rPr>
              <a:t>Liječenje</a:t>
            </a:r>
            <a:endParaRPr lang="en-US" sz="1000" b="1" dirty="0">
              <a:solidFill>
                <a:srgbClr val="250468"/>
              </a:solidFill>
            </a:endParaRPr>
          </a:p>
          <a:p>
            <a:pPr marL="4763">
              <a:lnSpc>
                <a:spcPct val="113000"/>
              </a:lnSpc>
            </a:pPr>
            <a:endParaRPr lang="en-US" sz="1000" b="1" dirty="0" smtClean="0">
              <a:solidFill>
                <a:srgbClr val="250468"/>
              </a:solidFill>
            </a:endParaRPr>
          </a:p>
          <a:p>
            <a:pPr marL="4763"/>
            <a:r>
              <a:rPr lang="hr-HR" sz="900" dirty="0" smtClean="0">
                <a:solidFill>
                  <a:srgbClr val="250468"/>
                </a:solidFill>
              </a:rPr>
              <a:t>Nema </a:t>
            </a:r>
            <a:r>
              <a:rPr lang="hr-HR" sz="900" dirty="0">
                <a:solidFill>
                  <a:srgbClr val="250468"/>
                </a:solidFill>
              </a:rPr>
              <a:t>djelotvornog liječenja bolesti kvrgave kože. Ako životinje nisu izlučene, simptomatsko liječenje može biti od pomoći, to jeste, liječenje antiinflamatornim lijekovima protiv bolova i/ili antibioticima kao terapija za sekundarne bakterijske infekcije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4763">
              <a:lnSpc>
                <a:spcPct val="113000"/>
              </a:lnSpc>
            </a:pPr>
            <a:endParaRPr lang="en-US" sz="1000" b="1" dirty="0" smtClean="0">
              <a:solidFill>
                <a:srgbClr val="250468"/>
              </a:solidFill>
            </a:endParaRPr>
          </a:p>
          <a:p>
            <a:pPr marL="4763"/>
            <a:r>
              <a:rPr lang="hr-HR" sz="1000" b="1" dirty="0" smtClean="0">
                <a:solidFill>
                  <a:srgbClr val="250468"/>
                </a:solidFill>
              </a:rPr>
              <a:t>Vakcijacij</a:t>
            </a:r>
            <a:r>
              <a:rPr lang="en-US" sz="1000" b="1" dirty="0" smtClean="0">
                <a:solidFill>
                  <a:srgbClr val="250468"/>
                </a:solidFill>
              </a:rPr>
              <a:t>a</a:t>
            </a:r>
            <a:endParaRPr lang="en-US" sz="1000" b="1" dirty="0">
              <a:solidFill>
                <a:srgbClr val="250468"/>
              </a:solidFill>
            </a:endParaRPr>
          </a:p>
          <a:p>
            <a:pPr marL="4763">
              <a:lnSpc>
                <a:spcPct val="113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Djelotvorne vakcije pružaju potpunu zaštitu u roku od tri sedmice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Stoku je potrebno vakcinisati prije nego što je stado zaraženo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  <a:endParaRPr lang="en-US" sz="900" dirty="0">
              <a:solidFill>
                <a:srgbClr val="250468"/>
              </a:solidFill>
            </a:endParaRPr>
          </a:p>
          <a:p>
            <a:pPr marL="228600" indent="-134938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r>
              <a:rPr lang="hr-HR" sz="900" dirty="0" smtClean="0">
                <a:solidFill>
                  <a:srgbClr val="250468"/>
                </a:solidFill>
              </a:rPr>
              <a:t>Manje </a:t>
            </a:r>
            <a:r>
              <a:rPr lang="hr-HR" sz="900" dirty="0">
                <a:solidFill>
                  <a:srgbClr val="250468"/>
                </a:solidFill>
              </a:rPr>
              <a:t>nepoželjne reakcije na vakcinu</a:t>
            </a:r>
            <a:r>
              <a:rPr lang="en-US" sz="900" dirty="0" smtClean="0">
                <a:solidFill>
                  <a:srgbClr val="250468"/>
                </a:solidFill>
              </a:rPr>
              <a:t>:</a:t>
            </a:r>
          </a:p>
          <a:p>
            <a:pPr marL="228600" indent="-134938" defTabSz="360000">
              <a:lnSpc>
                <a:spcPct val="114000"/>
              </a:lnSpc>
              <a:spcAft>
                <a:spcPts val="300"/>
              </a:spcAft>
              <a:buFont typeface="Calibri" pitchFamily="34" charset="0"/>
              <a:buChar char="◦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Oticanje na mjestu vakcinacije, koje nije opasno i nestaje u roku od jedne ili dvije sedmice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28600" indent="-134938" defTabSz="360000">
              <a:lnSpc>
                <a:spcPct val="114000"/>
              </a:lnSpc>
              <a:spcAft>
                <a:spcPts val="300"/>
              </a:spcAft>
              <a:buFont typeface="Calibri" pitchFamily="34" charset="0"/>
              <a:buChar char="◦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Kratkrotrajno povećanje tjelesne temperature koje prati blago smanjenje mliječnosti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28600" indent="-134938" defTabSz="346075">
              <a:lnSpc>
                <a:spcPct val="114000"/>
              </a:lnSpc>
              <a:spcAft>
                <a:spcPts val="300"/>
              </a:spcAft>
              <a:buFont typeface="Calibri" pitchFamily="34" charset="0"/>
              <a:buChar char="◦"/>
              <a:tabLst>
                <a:tab pos="108000" algn="l"/>
              </a:tabLst>
            </a:pPr>
            <a:r>
              <a:rPr lang="hr-HR" sz="900" dirty="0">
                <a:solidFill>
                  <a:srgbClr val="250468"/>
                </a:solidFill>
              </a:rPr>
              <a:t>Neke vakcine mogu rijetko prouzrokovati manje izrasline po tijelu ili na vimenu koje se ubrzo </a:t>
            </a:r>
            <a:r>
              <a:rPr lang="en-US" sz="900" dirty="0" smtClean="0">
                <a:solidFill>
                  <a:srgbClr val="250468"/>
                </a:solidFill>
              </a:rPr>
              <a:t>p</a:t>
            </a:r>
            <a:r>
              <a:rPr lang="hr-HR" sz="900" dirty="0" smtClean="0">
                <a:solidFill>
                  <a:srgbClr val="250468"/>
                </a:solidFill>
              </a:rPr>
              <a:t>ovlače</a:t>
            </a:r>
            <a:r>
              <a:rPr lang="en-US" sz="900" dirty="0" smtClean="0">
                <a:solidFill>
                  <a:srgbClr val="250468"/>
                </a:solidFill>
              </a:rPr>
              <a:t>. </a:t>
            </a:r>
          </a:p>
          <a:p>
            <a:pPr marL="250825" indent="-15716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2000" algn="l"/>
              </a:tabLst>
            </a:pPr>
            <a:endParaRPr lang="en-US" sz="900" dirty="0" smtClean="0">
              <a:solidFill>
                <a:srgbClr val="25046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6964" y="180231"/>
            <a:ext cx="3071834" cy="201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rgbClr val="250468"/>
                </a:solidFill>
              </a:rPr>
              <a:t>Dijagnoza</a:t>
            </a:r>
            <a:r>
              <a:rPr lang="en-US" sz="1000" b="1" dirty="0" smtClean="0">
                <a:solidFill>
                  <a:srgbClr val="250468"/>
                </a:solidFill>
              </a:rPr>
              <a:t> </a:t>
            </a:r>
            <a:endParaRPr lang="en-US" sz="1000" b="1" dirty="0">
              <a:solidFill>
                <a:srgbClr val="250468"/>
              </a:solidFill>
            </a:endParaRPr>
          </a:p>
          <a:p>
            <a:pPr>
              <a:lnSpc>
                <a:spcPct val="113000"/>
              </a:lnSpc>
            </a:pPr>
            <a:endParaRPr lang="en-US" sz="900" dirty="0" smtClean="0">
              <a:solidFill>
                <a:srgbClr val="250468"/>
              </a:solidFill>
            </a:endParaRPr>
          </a:p>
          <a:p>
            <a:pPr marL="269875" lvl="0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Privremena terenska dijagnoza se zasniva na povišenoj tjelesnoj temperaturi i visoko karakterističnim čvorovima prisutnim na tijelu nekoliko životinja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  <a:p>
            <a:pPr marL="269875" lvl="0" indent="-176213" defTabSz="360000">
              <a:lnSpc>
                <a:spcPct val="114000"/>
              </a:lnSpc>
              <a:spcAft>
                <a:spcPts val="300"/>
              </a:spcAft>
              <a:buFont typeface="Arial" pitchFamily="34" charset="0"/>
              <a:buChar char="•"/>
              <a:tabLst>
                <a:tab pos="71438" algn="l"/>
                <a:tab pos="269875" algn="l"/>
              </a:tabLst>
            </a:pPr>
            <a:r>
              <a:rPr lang="hr-HR" sz="900" dirty="0">
                <a:solidFill>
                  <a:srgbClr val="250468"/>
                </a:solidFill>
              </a:rPr>
              <a:t>Terensku dijagnozu je potrebno potvrditi laboratorijskom analizom uzoraka, kao što su dijagnostički uzorci lezija i krasta na koži, uzorci krvi sa EDTA i uzorci sline i bris nosa. Uzorci srednjeg dijela lezije i krasta se lako uzimaju i dostavljaju se u laboratoriju bez organizovanja transporta, u običnoj epruveti ili drugoj prikladnoj posudi</a:t>
            </a:r>
            <a:r>
              <a:rPr lang="en-US" sz="900" dirty="0" smtClean="0">
                <a:solidFill>
                  <a:srgbClr val="250468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602" y="5180141"/>
            <a:ext cx="3000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" dirty="0" smtClean="0">
                <a:solidFill>
                  <a:srgbClr val="250468"/>
                </a:solidFill>
              </a:rPr>
              <a:t>Teško </a:t>
            </a:r>
            <a:r>
              <a:rPr lang="hr-HR" sz="600" dirty="0">
                <a:solidFill>
                  <a:srgbClr val="250468"/>
                </a:solidFill>
              </a:rPr>
              <a:t>zaražene krave s velikim brojem lezija na koži </a:t>
            </a:r>
            <a:r>
              <a:rPr lang="en-US" sz="600" dirty="0" smtClean="0">
                <a:solidFill>
                  <a:srgbClr val="250468"/>
                </a:solidFill>
              </a:rPr>
              <a:t>© BFSA/</a:t>
            </a:r>
            <a:r>
              <a:rPr lang="en-US" sz="600" dirty="0" err="1" smtClean="0">
                <a:solidFill>
                  <a:srgbClr val="250468"/>
                </a:solidFill>
              </a:rPr>
              <a:t>Tsviatko</a:t>
            </a:r>
            <a:r>
              <a:rPr lang="en-US" sz="600" dirty="0" smtClean="0">
                <a:solidFill>
                  <a:srgbClr val="250468"/>
                </a:solidFill>
              </a:rPr>
              <a:t> </a:t>
            </a:r>
            <a:r>
              <a:rPr lang="en-US" sz="600" dirty="0" err="1" smtClean="0">
                <a:solidFill>
                  <a:srgbClr val="250468"/>
                </a:solidFill>
              </a:rPr>
              <a:t>Alexandrov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8948" y="3595965"/>
            <a:ext cx="28398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600" dirty="0">
                <a:solidFill>
                  <a:schemeClr val="bg1"/>
                </a:solidFill>
              </a:rPr>
              <a:t>Kožne lezije s krastama, čirevima i </a:t>
            </a:r>
            <a:r>
              <a:rPr lang="hr-HR" sz="600" dirty="0" smtClean="0">
                <a:solidFill>
                  <a:schemeClr val="bg1"/>
                </a:solidFill>
              </a:rPr>
              <a:t>ožiljcima</a:t>
            </a:r>
            <a:r>
              <a:rPr lang="en-US" sz="600" dirty="0" smtClean="0">
                <a:solidFill>
                  <a:schemeClr val="bg1"/>
                </a:solidFill>
              </a:rPr>
              <a:t> © BFSA/</a:t>
            </a:r>
            <a:r>
              <a:rPr lang="en-US" sz="600" dirty="0" err="1" smtClean="0">
                <a:solidFill>
                  <a:schemeClr val="bg1"/>
                </a:solidFill>
              </a:rPr>
              <a:t>Tsviatko</a:t>
            </a:r>
            <a:r>
              <a:rPr lang="en-US" sz="600" dirty="0" smtClean="0">
                <a:solidFill>
                  <a:schemeClr val="bg1"/>
                </a:solidFill>
              </a:rPr>
              <a:t> </a:t>
            </a:r>
            <a:r>
              <a:rPr lang="en-US" sz="600" dirty="0" err="1" smtClean="0">
                <a:solidFill>
                  <a:schemeClr val="bg1"/>
                </a:solidFill>
              </a:rPr>
              <a:t>Alexandrov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9378" y="6955919"/>
            <a:ext cx="271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" dirty="0" smtClean="0">
                <a:solidFill>
                  <a:srgbClr val="250468"/>
                </a:solidFill>
              </a:rPr>
              <a:t>Shematski </a:t>
            </a:r>
            <a:r>
              <a:rPr lang="hr-HR" sz="600" dirty="0">
                <a:solidFill>
                  <a:srgbClr val="250468"/>
                </a:solidFill>
              </a:rPr>
              <a:t>prikaz širenja bolesti kvrgave kože </a:t>
            </a:r>
            <a:endParaRPr lang="en-US" sz="600" dirty="0">
              <a:solidFill>
                <a:srgbClr val="25046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791</Words>
  <Application>Microsoft Office PowerPoint</Application>
  <PresentationFormat>Custom</PresentationFormat>
  <Paragraphs>65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Koki</dc:creator>
  <cp:lastModifiedBy>BeltranAlcrudo, Daniel (REUT)</cp:lastModifiedBy>
  <cp:revision>74</cp:revision>
  <dcterms:created xsi:type="dcterms:W3CDTF">2018-09-18T19:19:30Z</dcterms:created>
  <dcterms:modified xsi:type="dcterms:W3CDTF">2018-10-25T08:54:58Z</dcterms:modified>
</cp:coreProperties>
</file>