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
  </p:notesMasterIdLst>
  <p:handoutMasterIdLst>
    <p:handoutMasterId r:id="rId6"/>
  </p:handoutMasterIdLst>
  <p:sldIdLst>
    <p:sldId id="256" r:id="rId3"/>
    <p:sldId id="257" r:id="rId4"/>
  </p:sldIdLst>
  <p:sldSz cx="10693400" cy="7561263"/>
  <p:notesSz cx="6858000" cy="9144000"/>
  <p:defaultText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468"/>
    <a:srgbClr val="1E0468"/>
    <a:srgbClr val="80C535"/>
    <a:srgbClr val="66FF33"/>
    <a:srgbClr val="003366"/>
    <a:srgbClr val="21045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14" autoAdjust="0"/>
  </p:normalViewPr>
  <p:slideViewPr>
    <p:cSldViewPr>
      <p:cViewPr>
        <p:scale>
          <a:sx n="210" d="100"/>
          <a:sy n="210" d="100"/>
        </p:scale>
        <p:origin x="-7470" y="-2520"/>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165F12-D456-4ABF-97BF-F5D436521261}" type="datetimeFigureOut">
              <a:rPr lang="en-US" smtClean="0"/>
              <a:t>10/19/2018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266CB-6985-4837-8E77-40CAB1F46914}" type="slidenum">
              <a:rPr lang="en-US" smtClean="0"/>
              <a:t>‹#›</a:t>
            </a:fld>
            <a:endParaRPr lang="en-US"/>
          </a:p>
        </p:txBody>
      </p:sp>
    </p:spTree>
    <p:extLst>
      <p:ext uri="{BB962C8B-B14F-4D97-AF65-F5344CB8AC3E}">
        <p14:creationId xmlns:p14="http://schemas.microsoft.com/office/powerpoint/2010/main" val="1140870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2648C-F519-4B60-97BB-6AE3D19578BE}" type="datetimeFigureOut">
              <a:rPr lang="en-US" smtClean="0"/>
              <a:t>10/19/2018</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0A93E-8348-45F6-ABB8-8A528A28CB72}" type="slidenum">
              <a:rPr lang="en-US" smtClean="0"/>
              <a:t>‹#›</a:t>
            </a:fld>
            <a:endParaRPr lang="en-US"/>
          </a:p>
        </p:txBody>
      </p:sp>
    </p:spTree>
    <p:extLst>
      <p:ext uri="{BB962C8B-B14F-4D97-AF65-F5344CB8AC3E}">
        <p14:creationId xmlns:p14="http://schemas.microsoft.com/office/powerpoint/2010/main" val="1756430987"/>
      </p:ext>
    </p:extLst>
  </p:cSld>
  <p:clrMap bg1="lt1" tx1="dk1" bg2="lt2" tx2="dk2" accent1="accent1" accent2="accent2" accent3="accent3" accent4="accent4" accent5="accent5" accent6="accent6" hlink="hlink" folHlink="folHlink"/>
  <p:notesStyle>
    <a:lvl1pPr marL="0" algn="l" defTabSz="995680" rtl="0" eaLnBrk="1" latinLnBrk="0" hangingPunct="1">
      <a:defRPr sz="1300" kern="1200">
        <a:solidFill>
          <a:schemeClr val="tx1"/>
        </a:solidFill>
        <a:latin typeface="+mn-lt"/>
        <a:ea typeface="+mn-ea"/>
        <a:cs typeface="+mn-cs"/>
      </a:defRPr>
    </a:lvl1pPr>
    <a:lvl2pPr marL="497840" algn="l" defTabSz="995680" rtl="0" eaLnBrk="1" latinLnBrk="0" hangingPunct="1">
      <a:defRPr sz="1300" kern="1200">
        <a:solidFill>
          <a:schemeClr val="tx1"/>
        </a:solidFill>
        <a:latin typeface="+mn-lt"/>
        <a:ea typeface="+mn-ea"/>
        <a:cs typeface="+mn-cs"/>
      </a:defRPr>
    </a:lvl2pPr>
    <a:lvl3pPr marL="995680" algn="l" defTabSz="995680" rtl="0" eaLnBrk="1" latinLnBrk="0" hangingPunct="1">
      <a:defRPr sz="1300" kern="1200">
        <a:solidFill>
          <a:schemeClr val="tx1"/>
        </a:solidFill>
        <a:latin typeface="+mn-lt"/>
        <a:ea typeface="+mn-ea"/>
        <a:cs typeface="+mn-cs"/>
      </a:defRPr>
    </a:lvl3pPr>
    <a:lvl4pPr marL="1493520" algn="l" defTabSz="995680" rtl="0" eaLnBrk="1" latinLnBrk="0" hangingPunct="1">
      <a:defRPr sz="1300" kern="1200">
        <a:solidFill>
          <a:schemeClr val="tx1"/>
        </a:solidFill>
        <a:latin typeface="+mn-lt"/>
        <a:ea typeface="+mn-ea"/>
        <a:cs typeface="+mn-cs"/>
      </a:defRPr>
    </a:lvl4pPr>
    <a:lvl5pPr marL="1991360" algn="l" defTabSz="995680" rtl="0" eaLnBrk="1" latinLnBrk="0" hangingPunct="1">
      <a:defRPr sz="1300" kern="1200">
        <a:solidFill>
          <a:schemeClr val="tx1"/>
        </a:solidFill>
        <a:latin typeface="+mn-lt"/>
        <a:ea typeface="+mn-ea"/>
        <a:cs typeface="+mn-cs"/>
      </a:defRPr>
    </a:lvl5pPr>
    <a:lvl6pPr marL="2489200" algn="l" defTabSz="995680" rtl="0" eaLnBrk="1" latinLnBrk="0" hangingPunct="1">
      <a:defRPr sz="1300" kern="1200">
        <a:solidFill>
          <a:schemeClr val="tx1"/>
        </a:solidFill>
        <a:latin typeface="+mn-lt"/>
        <a:ea typeface="+mn-ea"/>
        <a:cs typeface="+mn-cs"/>
      </a:defRPr>
    </a:lvl6pPr>
    <a:lvl7pPr marL="2987040" algn="l" defTabSz="995680" rtl="0" eaLnBrk="1" latinLnBrk="0" hangingPunct="1">
      <a:defRPr sz="1300" kern="1200">
        <a:solidFill>
          <a:schemeClr val="tx1"/>
        </a:solidFill>
        <a:latin typeface="+mn-lt"/>
        <a:ea typeface="+mn-ea"/>
        <a:cs typeface="+mn-cs"/>
      </a:defRPr>
    </a:lvl7pPr>
    <a:lvl8pPr marL="3484880" algn="l" defTabSz="995680" rtl="0" eaLnBrk="1" latinLnBrk="0" hangingPunct="1">
      <a:defRPr sz="1300" kern="1200">
        <a:solidFill>
          <a:schemeClr val="tx1"/>
        </a:solidFill>
        <a:latin typeface="+mn-lt"/>
        <a:ea typeface="+mn-ea"/>
        <a:cs typeface="+mn-cs"/>
      </a:defRPr>
    </a:lvl8pPr>
    <a:lvl9pPr marL="3982720" algn="l" defTabSz="99568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B0A93E-8348-45F6-ABB8-8A528A28CB72}" type="slidenum">
              <a:rPr lang="en-US" smtClean="0"/>
              <a:t>1</a:t>
            </a:fld>
            <a:endParaRPr lang="en-US"/>
          </a:p>
        </p:txBody>
      </p:sp>
    </p:spTree>
    <p:extLst>
      <p:ext uri="{BB962C8B-B14F-4D97-AF65-F5344CB8AC3E}">
        <p14:creationId xmlns:p14="http://schemas.microsoft.com/office/powerpoint/2010/main" val="36648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34670" y="7008172"/>
            <a:ext cx="2495127" cy="402567"/>
          </a:xfrm>
          <a:prstGeom prst="rect">
            <a:avLst/>
          </a:prstGeom>
        </p:spPr>
        <p:txBody>
          <a:bodyPr/>
          <a:lstStyle/>
          <a:p>
            <a:fld id="{028D91C4-B3AC-4F25-AC42-E6E2E4A46996}" type="datetimeFigureOut">
              <a:rPr lang="en-US" smtClean="0"/>
              <a:t>10/19/2018</a:t>
            </a:fld>
            <a:endParaRPr lang="en-US"/>
          </a:p>
        </p:txBody>
      </p:sp>
      <p:sp>
        <p:nvSpPr>
          <p:cNvPr id="5" name="Footer Placeholder 4"/>
          <p:cNvSpPr>
            <a:spLocks noGrp="1"/>
          </p:cNvSpPr>
          <p:nvPr>
            <p:ph type="ftr" sz="quarter" idx="11"/>
          </p:nvPr>
        </p:nvSpPr>
        <p:spPr>
          <a:xfrm>
            <a:off x="3653579" y="7008172"/>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2"/>
            <a:ext cx="2495127" cy="402567"/>
          </a:xfrm>
          <a:prstGeom prst="rect">
            <a:avLst/>
          </a:prstGeom>
        </p:spPr>
        <p:txBody>
          <a:bodyPr/>
          <a:lstStyle/>
          <a:p>
            <a:fld id="{EC98BA13-C85E-4BAA-A9DA-4C0BB1870E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a:prstGeom prst="rect">
            <a:avLst/>
          </a:prstGeo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0EEC0E28-A858-4C3A-9E84-3912AE08EEA6}" type="datetimeFigureOut">
              <a:rPr lang="en-US" smtClean="0"/>
              <a:t>10/19/2018</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EB70070D-7D60-4EF2-AB84-45A63FED5C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veterinarians 1.emf"/>
          <p:cNvPicPr>
            <a:picLocks noChangeAspect="1"/>
          </p:cNvPicPr>
          <p:nvPr userDrawn="1"/>
        </p:nvPicPr>
        <p:blipFill>
          <a:blip r:embed="rId3"/>
          <a:srcRect b="1816"/>
          <a:stretch>
            <a:fillRect/>
          </a:stretch>
        </p:blipFill>
        <p:spPr>
          <a:xfrm>
            <a:off x="0" y="0"/>
            <a:ext cx="10692000" cy="7549035"/>
          </a:xfrm>
          <a:prstGeom prst="rect">
            <a:avLst/>
          </a:prstGeom>
        </p:spPr>
      </p:pic>
      <p:pic>
        <p:nvPicPr>
          <p:cNvPr id="10" name="Picture 9" descr="krava.wmf"/>
          <p:cNvPicPr>
            <a:picLocks noChangeAspect="1"/>
          </p:cNvPicPr>
          <p:nvPr userDrawn="1"/>
        </p:nvPicPr>
        <p:blipFill>
          <a:blip r:embed="rId4"/>
          <a:stretch>
            <a:fillRect/>
          </a:stretch>
        </p:blipFill>
        <p:spPr>
          <a:xfrm>
            <a:off x="5203824" y="4352134"/>
            <a:ext cx="5320018" cy="32147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95680" rtl="0" eaLnBrk="1" latinLnBrk="0" hangingPunct="1">
        <a:spcBef>
          <a:spcPct val="0"/>
        </a:spcBef>
        <a:buNone/>
        <a:defRPr sz="4800" kern="1200">
          <a:solidFill>
            <a:schemeClr val="tx1"/>
          </a:solidFill>
          <a:latin typeface="+mj-lt"/>
          <a:ea typeface="+mj-ea"/>
          <a:cs typeface="+mj-cs"/>
        </a:defRPr>
      </a:lvl1pPr>
    </p:titleStyle>
    <p:bodyStyle>
      <a:lvl1pPr marL="373380" indent="-373380" algn="l" defTabSz="99568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0" indent="-311150" algn="l" defTabSz="99568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00" indent="-248920" algn="l" defTabSz="99568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28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eterinarians 2.emf"/>
          <p:cNvPicPr/>
          <p:nvPr userDrawn="1"/>
        </p:nvPicPr>
        <p:blipFill>
          <a:blip r:embed="rId3"/>
          <a:srcRect t="1816" b="1816"/>
          <a:stretch>
            <a:fillRect/>
          </a:stretch>
        </p:blipFill>
        <p:spPr>
          <a:xfrm>
            <a:off x="0" y="0"/>
            <a:ext cx="10692000" cy="7560000"/>
          </a:xfrm>
          <a:prstGeom prst="rect">
            <a:avLst/>
          </a:prstGeom>
        </p:spPr>
      </p:pic>
      <p:pic>
        <p:nvPicPr>
          <p:cNvPr id="3" name="Picture 2"/>
          <p:cNvPicPr>
            <a:picLocks noChangeAspect="1"/>
          </p:cNvPicPr>
          <p:nvPr userDrawn="1"/>
        </p:nvPicPr>
        <p:blipFill>
          <a:blip r:embed="rId4"/>
          <a:stretch>
            <a:fillRect/>
          </a:stretch>
        </p:blipFill>
        <p:spPr>
          <a:xfrm>
            <a:off x="3582504" y="5148783"/>
            <a:ext cx="3528392" cy="152362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95680" rtl="0" eaLnBrk="1" latinLnBrk="0" hangingPunct="1">
        <a:spcBef>
          <a:spcPct val="0"/>
        </a:spcBef>
        <a:buNone/>
        <a:defRPr sz="4800" kern="1200">
          <a:solidFill>
            <a:schemeClr val="tx1"/>
          </a:solidFill>
          <a:latin typeface="+mj-lt"/>
          <a:ea typeface="+mj-ea"/>
          <a:cs typeface="+mj-cs"/>
        </a:defRPr>
      </a:lvl1pPr>
    </p:titleStyle>
    <p:bodyStyle>
      <a:lvl1pPr marL="373380" indent="-373380" algn="l" defTabSz="99568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0" indent="-311150" algn="l" defTabSz="99568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00" indent="-248920" algn="l" defTabSz="99568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28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352" y="2268368"/>
            <a:ext cx="3143272" cy="1761490"/>
          </a:xfrm>
          <a:prstGeom prst="rect">
            <a:avLst/>
          </a:prstGeom>
          <a:noFill/>
        </p:spPr>
        <p:txBody>
          <a:bodyPr wrap="square" rtlCol="0">
            <a:spAutoFit/>
          </a:bodyPr>
          <a:lstStyle/>
          <a:p>
            <a:pPr marL="5080"/>
            <a:r>
              <a:rPr lang="en-US" sz="1000" b="1" dirty="0" smtClean="0">
                <a:solidFill>
                  <a:srgbClr val="250468"/>
                </a:solidFill>
              </a:rPr>
              <a:t>Monitorizarea bovinelor și notificarea cazurilor suspecte</a:t>
            </a:r>
          </a:p>
          <a:p>
            <a:pPr>
              <a:lnSpc>
                <a:spcPct val="114000"/>
              </a:lnSpc>
            </a:pPr>
            <a:endParaRPr lang="en-US" sz="900" dirty="0" smtClean="0">
              <a:solidFill>
                <a:srgbClr val="250468"/>
              </a:solidFill>
            </a:endParaRP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În timpul focarelor sau în zonele expuse riscului, bovinele trebuie să fie monitorizate zilnic.</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Notificați imediat orice suspeciune.</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Notificați fermierii vecini sau pe cei care au cumpărat sau au văndut recent animale, astfel încît să poată verifica animalele.</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Cînd se suspectează DNC, mișcarea animalelor este stopată imediat.</a:t>
            </a:r>
          </a:p>
        </p:txBody>
      </p:sp>
      <p:sp>
        <p:nvSpPr>
          <p:cNvPr id="7" name="TextBox 6"/>
          <p:cNvSpPr txBox="1"/>
          <p:nvPr/>
        </p:nvSpPr>
        <p:spPr>
          <a:xfrm>
            <a:off x="3835072" y="540635"/>
            <a:ext cx="3143272" cy="2278380"/>
          </a:xfrm>
          <a:prstGeom prst="rect">
            <a:avLst/>
          </a:prstGeom>
          <a:noFill/>
        </p:spPr>
        <p:txBody>
          <a:bodyPr wrap="square" rtlCol="0">
            <a:spAutoFit/>
          </a:bodyPr>
          <a:lstStyle/>
          <a:p>
            <a:pPr algn="just">
              <a:lnSpc>
                <a:spcPct val="114000"/>
              </a:lnSpc>
            </a:pPr>
            <a:r>
              <a:rPr lang="en-US" altLang="en-US" sz="900" dirty="0" smtClean="0">
                <a:solidFill>
                  <a:srgbClr val="250468"/>
                </a:solidFill>
                <a:sym typeface="+mn-ea"/>
              </a:rPr>
              <a:t>Mai multe informații detaliate pot fi descărcate din Manualul privind Dermatita nodulară contagioasă pentru medici veterinari de aici</a:t>
            </a:r>
            <a:r>
              <a:rPr lang="en-US" sz="900" dirty="0" smtClean="0">
                <a:solidFill>
                  <a:srgbClr val="250468"/>
                </a:solidFill>
              </a:rPr>
              <a:t> http://www.fao.org/3/i7330ro/I7330RO.pdf</a:t>
            </a:r>
          </a:p>
          <a:p>
            <a:pPr>
              <a:lnSpc>
                <a:spcPct val="114000"/>
              </a:lnSpc>
            </a:pPr>
            <a:endParaRPr lang="en-US" sz="900" dirty="0" smtClean="0">
              <a:solidFill>
                <a:srgbClr val="250468"/>
              </a:solidFill>
            </a:endParaRPr>
          </a:p>
          <a:p>
            <a:pPr>
              <a:lnSpc>
                <a:spcPct val="114000"/>
              </a:lnSpc>
            </a:pPr>
            <a:endParaRPr lang="en-US" sz="900" dirty="0" smtClean="0">
              <a:solidFill>
                <a:srgbClr val="250468"/>
              </a:solidFill>
            </a:endParaRPr>
          </a:p>
          <a:p>
            <a:pPr>
              <a:lnSpc>
                <a:spcPct val="114000"/>
              </a:lnSpc>
            </a:pPr>
            <a:r>
              <a:rPr lang="en-US" altLang="en-US" sz="900" dirty="0" smtClean="0">
                <a:solidFill>
                  <a:srgbClr val="250468"/>
                </a:solidFill>
                <a:sym typeface="+mn-ea"/>
              </a:rPr>
              <a:t>PENTRU MAI MULTE INFORMAȚII</a:t>
            </a:r>
            <a:r>
              <a:rPr lang="en-US" sz="900" dirty="0" smtClean="0">
                <a:solidFill>
                  <a:srgbClr val="250468"/>
                </a:solidFill>
                <a:sym typeface="+mn-ea"/>
              </a:rPr>
              <a:t>:</a:t>
            </a:r>
            <a:endParaRPr lang="en-US" sz="900" dirty="0" smtClean="0">
              <a:solidFill>
                <a:srgbClr val="250468"/>
              </a:solidFill>
            </a:endParaRPr>
          </a:p>
          <a:p>
            <a:pPr>
              <a:lnSpc>
                <a:spcPct val="114000"/>
              </a:lnSpc>
            </a:pPr>
            <a:r>
              <a:rPr lang="en-US" altLang="en-US" sz="900" b="1" dirty="0" smtClean="0">
                <a:solidFill>
                  <a:srgbClr val="250468"/>
                </a:solidFill>
                <a:sym typeface="+mn-ea"/>
              </a:rPr>
              <a:t>Agenția Națională pentru Siguranța Alimentelor </a:t>
            </a:r>
            <a:endParaRPr lang="en-US" altLang="en-US" sz="900" b="1" dirty="0" smtClean="0">
              <a:solidFill>
                <a:srgbClr val="250468"/>
              </a:solidFill>
            </a:endParaRPr>
          </a:p>
          <a:p>
            <a:pPr>
              <a:lnSpc>
                <a:spcPct val="114000"/>
              </a:lnSpc>
            </a:pPr>
            <a:r>
              <a:rPr lang="en-US" sz="900" b="1" dirty="0" smtClean="0">
                <a:solidFill>
                  <a:srgbClr val="250468"/>
                </a:solidFill>
                <a:sym typeface="+mn-ea"/>
              </a:rPr>
              <a:t>A</a:t>
            </a:r>
            <a:r>
              <a:rPr lang="en-US" altLang="en-US" sz="900" b="1" dirty="0" smtClean="0">
                <a:solidFill>
                  <a:srgbClr val="250468"/>
                </a:solidFill>
                <a:sym typeface="+mn-ea"/>
              </a:rPr>
              <a:t>dresa</a:t>
            </a:r>
            <a:r>
              <a:rPr lang="en-US" sz="900" b="1" dirty="0" smtClean="0">
                <a:solidFill>
                  <a:srgbClr val="250468"/>
                </a:solidFill>
                <a:sym typeface="+mn-ea"/>
              </a:rPr>
              <a:t>: </a:t>
            </a:r>
            <a:r>
              <a:rPr lang="en-US" altLang="en-US" sz="900" dirty="0" smtClean="0">
                <a:solidFill>
                  <a:srgbClr val="250468"/>
                </a:solidFill>
                <a:sym typeface="+mn-ea"/>
              </a:rPr>
              <a:t>mun. Chișinău, str. M/ Kogălniceanu 63</a:t>
            </a:r>
            <a:r>
              <a:rPr lang="en-US" sz="900" dirty="0" smtClean="0">
                <a:solidFill>
                  <a:srgbClr val="250468"/>
                </a:solidFill>
                <a:sym typeface="+mn-ea"/>
              </a:rPr>
              <a:t> </a:t>
            </a:r>
            <a:endParaRPr lang="en-US" sz="900" dirty="0" smtClean="0">
              <a:solidFill>
                <a:srgbClr val="250468"/>
              </a:solidFill>
            </a:endParaRPr>
          </a:p>
          <a:p>
            <a:pPr>
              <a:lnSpc>
                <a:spcPct val="114000"/>
              </a:lnSpc>
            </a:pPr>
            <a:r>
              <a:rPr lang="en-US" sz="900" b="1" dirty="0" smtClean="0">
                <a:solidFill>
                  <a:srgbClr val="250468"/>
                </a:solidFill>
                <a:sym typeface="+mn-ea"/>
              </a:rPr>
              <a:t>Tel .:</a:t>
            </a:r>
            <a:r>
              <a:rPr lang="en-US" sz="900" dirty="0" smtClean="0">
                <a:solidFill>
                  <a:srgbClr val="250468"/>
                </a:solidFill>
                <a:sym typeface="+mn-ea"/>
              </a:rPr>
              <a:t> + </a:t>
            </a:r>
            <a:r>
              <a:rPr lang="en-US" altLang="en-US" sz="900" dirty="0" smtClean="0">
                <a:solidFill>
                  <a:srgbClr val="250468"/>
                </a:solidFill>
                <a:sym typeface="+mn-ea"/>
              </a:rPr>
              <a:t>373 22 29 47 30</a:t>
            </a:r>
            <a:endParaRPr lang="en-US" altLang="en-US" sz="900" dirty="0" smtClean="0">
              <a:solidFill>
                <a:srgbClr val="250468"/>
              </a:solidFill>
            </a:endParaRPr>
          </a:p>
          <a:p>
            <a:pPr>
              <a:lnSpc>
                <a:spcPct val="114000"/>
              </a:lnSpc>
            </a:pPr>
            <a:r>
              <a:rPr lang="en-US" sz="900" b="1" dirty="0" smtClean="0">
                <a:solidFill>
                  <a:srgbClr val="250468"/>
                </a:solidFill>
                <a:sym typeface="+mn-ea"/>
              </a:rPr>
              <a:t>e-mail:</a:t>
            </a:r>
            <a:r>
              <a:rPr lang="en-US" sz="900" dirty="0" smtClean="0">
                <a:solidFill>
                  <a:srgbClr val="250468"/>
                </a:solidFill>
                <a:sym typeface="+mn-ea"/>
              </a:rPr>
              <a:t> </a:t>
            </a:r>
            <a:r>
              <a:rPr lang="en-US" altLang="en-US" sz="900" dirty="0" smtClean="0">
                <a:solidFill>
                  <a:srgbClr val="250468"/>
                </a:solidFill>
                <a:sym typeface="+mn-ea"/>
              </a:rPr>
              <a:t>info@ansa.gov.md</a:t>
            </a:r>
            <a:endParaRPr lang="en-US" altLang="en-US" sz="900" dirty="0" smtClean="0">
              <a:solidFill>
                <a:srgbClr val="250468"/>
              </a:solidFill>
            </a:endParaRPr>
          </a:p>
          <a:p>
            <a:pPr>
              <a:lnSpc>
                <a:spcPct val="114000"/>
              </a:lnSpc>
            </a:pPr>
            <a:r>
              <a:rPr lang="en-US" sz="900" b="1" dirty="0" smtClean="0">
                <a:solidFill>
                  <a:srgbClr val="250468"/>
                </a:solidFill>
                <a:sym typeface="+mn-ea"/>
              </a:rPr>
              <a:t>Web:</a:t>
            </a:r>
            <a:r>
              <a:rPr lang="en-US" sz="900" dirty="0" smtClean="0">
                <a:solidFill>
                  <a:srgbClr val="250468"/>
                </a:solidFill>
                <a:sym typeface="+mn-ea"/>
              </a:rPr>
              <a:t> </a:t>
            </a:r>
            <a:r>
              <a:rPr lang="en-US" altLang="en-US" sz="900" dirty="0" smtClean="0">
                <a:solidFill>
                  <a:srgbClr val="250468"/>
                </a:solidFill>
                <a:sym typeface="+mn-ea"/>
              </a:rPr>
              <a:t>ansa.gov.md</a:t>
            </a:r>
            <a:endParaRPr lang="en-US" sz="900" dirty="0" smtClean="0">
              <a:solidFill>
                <a:srgbClr val="250468"/>
              </a:solidFill>
            </a:endParaRPr>
          </a:p>
          <a:p>
            <a:pPr>
              <a:lnSpc>
                <a:spcPct val="114000"/>
              </a:lnSpc>
            </a:pPr>
            <a:endParaRPr lang="en-US" sz="900" dirty="0" smtClean="0">
              <a:solidFill>
                <a:srgbClr val="250468"/>
              </a:solidFill>
            </a:endParaRPr>
          </a:p>
          <a:p>
            <a:pPr>
              <a:lnSpc>
                <a:spcPct val="114000"/>
              </a:lnSpc>
            </a:pPr>
            <a:endParaRPr lang="en-US" sz="900" dirty="0" smtClean="0">
              <a:solidFill>
                <a:srgbClr val="250468"/>
              </a:solidFill>
            </a:endParaRPr>
          </a:p>
          <a:p>
            <a:pPr>
              <a:lnSpc>
                <a:spcPct val="114000"/>
              </a:lnSpc>
            </a:pPr>
            <a:endParaRPr lang="en-US" sz="900" dirty="0" smtClean="0">
              <a:solidFill>
                <a:srgbClr val="250468"/>
              </a:solidFill>
            </a:endParaRPr>
          </a:p>
        </p:txBody>
      </p:sp>
      <p:sp>
        <p:nvSpPr>
          <p:cNvPr id="10" name="TextBox 9"/>
          <p:cNvSpPr txBox="1"/>
          <p:nvPr/>
        </p:nvSpPr>
        <p:spPr>
          <a:xfrm>
            <a:off x="8918575" y="6496050"/>
            <a:ext cx="1516380" cy="459105"/>
          </a:xfrm>
          <a:prstGeom prst="rect">
            <a:avLst/>
          </a:prstGeom>
          <a:noFill/>
        </p:spPr>
        <p:txBody>
          <a:bodyPr wrap="square" rtlCol="0">
            <a:spAutoFit/>
          </a:bodyPr>
          <a:lstStyle/>
          <a:p>
            <a:pPr algn="r"/>
            <a:r>
              <a:rPr lang="en-US" altLang="en-US" sz="1200" b="1" dirty="0" smtClean="0">
                <a:solidFill>
                  <a:srgbClr val="FF0000"/>
                </a:solidFill>
              </a:rPr>
              <a:t>PENTRU </a:t>
            </a:r>
          </a:p>
          <a:p>
            <a:pPr algn="r"/>
            <a:r>
              <a:rPr lang="en-US" altLang="en-US" sz="1200" b="1" dirty="0" smtClean="0">
                <a:solidFill>
                  <a:srgbClr val="FF0000"/>
                </a:solidFill>
              </a:rPr>
              <a:t>MEDICI VETERINARI </a:t>
            </a:r>
            <a:endParaRPr lang="en-US" altLang="en-US" sz="1200" b="1" dirty="0">
              <a:solidFill>
                <a:srgbClr val="FF0000"/>
              </a:solidFill>
            </a:endParaRPr>
          </a:p>
        </p:txBody>
      </p:sp>
      <p:sp>
        <p:nvSpPr>
          <p:cNvPr id="11" name="TextBox 10"/>
          <p:cNvSpPr txBox="1"/>
          <p:nvPr/>
        </p:nvSpPr>
        <p:spPr>
          <a:xfrm>
            <a:off x="1530276" y="1692399"/>
            <a:ext cx="2071702" cy="184666"/>
          </a:xfrm>
          <a:prstGeom prst="rect">
            <a:avLst/>
          </a:prstGeom>
          <a:noFill/>
        </p:spPr>
        <p:txBody>
          <a:bodyPr wrap="square" rtlCol="0">
            <a:spAutoFit/>
          </a:bodyPr>
          <a:lstStyle/>
          <a:p>
            <a:pPr algn="r"/>
            <a:r>
              <a:rPr lang="en-US" sz="600" dirty="0" smtClean="0">
                <a:solidFill>
                  <a:schemeClr val="bg1"/>
                </a:solidFill>
              </a:rPr>
              <a:t>Ulcerative lesion in the teat  © BFSA/</a:t>
            </a:r>
            <a:r>
              <a:rPr lang="en-US" sz="600" dirty="0" err="1" smtClean="0">
                <a:solidFill>
                  <a:schemeClr val="bg1"/>
                </a:solidFill>
              </a:rPr>
              <a:t>Tsviatko</a:t>
            </a:r>
            <a:r>
              <a:rPr lang="en-US" sz="600" dirty="0" smtClean="0">
                <a:solidFill>
                  <a:schemeClr val="bg1"/>
                </a:solidFill>
              </a:rPr>
              <a:t> </a:t>
            </a:r>
            <a:r>
              <a:rPr lang="en-US" sz="600" dirty="0" err="1" smtClean="0">
                <a:solidFill>
                  <a:schemeClr val="bg1"/>
                </a:solidFill>
              </a:rPr>
              <a:t>Alexandrov</a:t>
            </a:r>
            <a:endParaRPr lang="en-US" sz="600" dirty="0">
              <a:solidFill>
                <a:schemeClr val="bg1"/>
              </a:solidFill>
            </a:endParaRPr>
          </a:p>
        </p:txBody>
      </p:sp>
      <p:sp>
        <p:nvSpPr>
          <p:cNvPr id="8" name="TextBox 7"/>
          <p:cNvSpPr txBox="1"/>
          <p:nvPr/>
        </p:nvSpPr>
        <p:spPr>
          <a:xfrm>
            <a:off x="7276465" y="1494790"/>
            <a:ext cx="3215005" cy="4632960"/>
          </a:xfrm>
          <a:prstGeom prst="rect">
            <a:avLst/>
          </a:prstGeom>
          <a:noFill/>
        </p:spPr>
        <p:txBody>
          <a:bodyPr wrap="square" rtlCol="0">
            <a:spAutoFit/>
          </a:bodyPr>
          <a:lstStyle/>
          <a:p>
            <a:pPr algn="r">
              <a:lnSpc>
                <a:spcPts val="7500"/>
              </a:lnSpc>
            </a:pPr>
            <a:r>
              <a:rPr lang="en-US" altLang="en-US" sz="4800" b="1" dirty="0" smtClean="0">
                <a:solidFill>
                  <a:srgbClr val="FF0000"/>
                </a:solidFill>
                <a:sym typeface="+mn-ea"/>
              </a:rPr>
              <a:t>Dermatita nodulară contagioasă</a:t>
            </a:r>
          </a:p>
          <a:p>
            <a:pPr algn="r">
              <a:lnSpc>
                <a:spcPct val="100000"/>
              </a:lnSpc>
            </a:pPr>
            <a:endParaRPr lang="en-US" altLang="en-US" sz="4800" b="1" dirty="0" smtClean="0">
              <a:solidFill>
                <a:srgbClr val="FF0000"/>
              </a:solidFill>
              <a:sym typeface="+mn-ea"/>
            </a:endParaRPr>
          </a:p>
          <a:p>
            <a:pPr>
              <a:lnSpc>
                <a:spcPts val="7500"/>
              </a:lnSpc>
            </a:pPr>
            <a:r>
              <a:rPr lang="en-US" altLang="en-US" sz="6600" b="1" smtClean="0">
                <a:solidFill>
                  <a:schemeClr val="bg1"/>
                </a:solidFill>
              </a:rPr>
              <a:t>DNC</a:t>
            </a:r>
            <a:endParaRPr lang="en-US" sz="6600" b="1" dirty="0">
              <a:solidFill>
                <a:schemeClr val="bg1"/>
              </a:solidFill>
            </a:endParaRPr>
          </a:p>
        </p:txBody>
      </p:sp>
      <p:sp>
        <p:nvSpPr>
          <p:cNvPr id="16" name="TextBox 15"/>
          <p:cNvSpPr txBox="1"/>
          <p:nvPr/>
        </p:nvSpPr>
        <p:spPr>
          <a:xfrm>
            <a:off x="306070" y="4167505"/>
            <a:ext cx="3213100" cy="3247390"/>
          </a:xfrm>
          <a:prstGeom prst="rect">
            <a:avLst/>
          </a:prstGeom>
          <a:noFill/>
        </p:spPr>
        <p:txBody>
          <a:bodyPr wrap="square" rtlCol="0">
            <a:spAutoFit/>
          </a:bodyPr>
          <a:lstStyle/>
          <a:p>
            <a:r>
              <a:rPr lang="en-US" sz="1000" b="1" dirty="0" smtClean="0">
                <a:solidFill>
                  <a:srgbClr val="250468"/>
                </a:solidFill>
              </a:rPr>
              <a:t>Cum să protejați o fermă?</a:t>
            </a:r>
          </a:p>
          <a:p>
            <a:pPr>
              <a:lnSpc>
                <a:spcPct val="114000"/>
              </a:lnSpc>
            </a:pPr>
            <a:endParaRPr lang="en-US" sz="900" dirty="0" smtClean="0">
              <a:solidFill>
                <a:srgbClr val="250468"/>
              </a:solidFill>
            </a:endParaRP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Vaccinarea va proteja animalele în 3 săptămîni.</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Cumpărați </a:t>
            </a:r>
            <a:r>
              <a:rPr lang="en-US" altLang="en-US" sz="900" dirty="0" smtClean="0">
                <a:solidFill>
                  <a:srgbClr val="250468"/>
                </a:solidFill>
              </a:rPr>
              <a:t>animale</a:t>
            </a:r>
            <a:r>
              <a:rPr lang="en-US" sz="900" dirty="0" smtClean="0">
                <a:solidFill>
                  <a:srgbClr val="250468"/>
                </a:solidFill>
              </a:rPr>
              <a:t> doar din surse de încredere. Animalele noi trebuie examinate înainte de mișcare și la sosire, și trebuie ținute în carantină (ex. separate de efectiv) pentru 28 de zile. În timpul unui focar în zonă, introducerea de animale noi într-un efectiv ar trebui evitată.</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Aplicarea regulată a unui insecticid eficient prin scufundarea, pulverizarea sau utilizarea produselor de aplicare pe animal.</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Țineți ferma liberă de locuri pentru dezvoltarea insectelor, cum ar fi apa stătătoare și bălegarul. </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Limitarea vizitatorilor la fermă ar trebui evitată doar la servicii esențiale. Toate vehicolele, echipamentele și încălțămintea trebuie să fie curățate înainte de a intra în proprietate sau ar trebui utilizate bahile.  </a:t>
            </a:r>
          </a:p>
          <a:p>
            <a:pPr marL="71120" indent="0" algn="just" defTabSz="359410">
              <a:lnSpc>
                <a:spcPct val="114000"/>
              </a:lnSpc>
              <a:spcAft>
                <a:spcPts val="300"/>
              </a:spcAft>
              <a:buFont typeface="Arial" pitchFamily="34" charset="0"/>
              <a:buNone/>
              <a:tabLst>
                <a:tab pos="107950" algn="l"/>
              </a:tabLst>
            </a:pPr>
            <a:r>
              <a:rPr lang="en-US" sz="900" dirty="0" smtClean="0">
                <a:solidFill>
                  <a:srgbClr val="250468"/>
                </a:solidFill>
              </a:rPr>
              <a:t>• Este recomandat ca să fie ucise de urgență animalele grav afectate (cu mulți noduli) deoarece insectele vor transmite boala animalelor naive.</a:t>
            </a:r>
          </a:p>
        </p:txBody>
      </p:sp>
      <p:pic>
        <p:nvPicPr>
          <p:cNvPr id="18" name="Picture 17" descr="FAO_logo_Blue_3lines_en_01-e1506530885177.jpg"/>
          <p:cNvPicPr>
            <a:picLocks noChangeAspect="1"/>
          </p:cNvPicPr>
          <p:nvPr/>
        </p:nvPicPr>
        <p:blipFill>
          <a:blip r:embed="rId3" cstate="print"/>
          <a:stretch>
            <a:fillRect/>
          </a:stretch>
        </p:blipFill>
        <p:spPr>
          <a:xfrm>
            <a:off x="7650956" y="468263"/>
            <a:ext cx="1136642" cy="537709"/>
          </a:xfrm>
          <a:prstGeom prst="rect">
            <a:avLst/>
          </a:prstGeom>
        </p:spPr>
      </p:pic>
      <p:pic>
        <p:nvPicPr>
          <p:cNvPr id="2" name="Изображение 1"/>
          <p:cNvPicPr>
            <a:picLocks noChangeAspect="1"/>
          </p:cNvPicPr>
          <p:nvPr/>
        </p:nvPicPr>
        <p:blipFill>
          <a:blip r:embed="rId4"/>
          <a:stretch>
            <a:fillRect/>
          </a:stretch>
        </p:blipFill>
        <p:spPr>
          <a:xfrm>
            <a:off x="9681845" y="396875"/>
            <a:ext cx="599440" cy="5949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602" y="423045"/>
            <a:ext cx="3000396" cy="2774950"/>
          </a:xfrm>
          <a:prstGeom prst="rect">
            <a:avLst/>
          </a:prstGeom>
          <a:noFill/>
        </p:spPr>
        <p:txBody>
          <a:bodyPr wrap="square" rtlCol="0">
            <a:spAutoFit/>
          </a:bodyPr>
          <a:lstStyle/>
          <a:p>
            <a:r>
              <a:rPr lang="en-US" sz="1000" b="1" dirty="0" smtClean="0">
                <a:solidFill>
                  <a:srgbClr val="250468"/>
                </a:solidFill>
              </a:rPr>
              <a:t>Dermatita Nodulară Contagioasă (DNC)</a:t>
            </a:r>
          </a:p>
          <a:p>
            <a:endParaRPr lang="en-US" sz="1000" b="1" dirty="0" smtClean="0">
              <a:solidFill>
                <a:srgbClr val="250468"/>
              </a:solidFill>
            </a:endParaRP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Din animalele domestice afectează doar bovinele și bivolii. </a:t>
            </a: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Nu afectează oamenii.</a:t>
            </a: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Focare sezoniere pe parcursul lunilor calde, cînd insectele sunt foarte active și abundente </a:t>
            </a: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Cauzează pierderi importante de producție datorită scăderii producției de lapte, probleme de reproducere, avorturi, deteriorarea pieilor, scăderea greutășții corporale, și uneori deces. </a:t>
            </a: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Pierderi adiționale cauzate de restricțiile de mișcare și comerț cu animale.</a:t>
            </a:r>
          </a:p>
          <a:p>
            <a:pPr marL="93345"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Puteți consulta Ghidul practic pentru medicii veterinari  pentru informații suplimentare  http://www.fao.org/3/a-i7330e.pdf </a:t>
            </a:r>
          </a:p>
        </p:txBody>
      </p:sp>
      <p:sp>
        <p:nvSpPr>
          <p:cNvPr id="7" name="TextBox 6"/>
          <p:cNvSpPr txBox="1"/>
          <p:nvPr/>
        </p:nvSpPr>
        <p:spPr>
          <a:xfrm>
            <a:off x="274602" y="5423705"/>
            <a:ext cx="3000396" cy="1609090"/>
          </a:xfrm>
          <a:prstGeom prst="rect">
            <a:avLst/>
          </a:prstGeom>
          <a:noFill/>
        </p:spPr>
        <p:txBody>
          <a:bodyPr wrap="square" rtlCol="0">
            <a:spAutoFit/>
          </a:bodyPr>
          <a:lstStyle/>
          <a:p>
            <a:pPr marL="5080">
              <a:spcAft>
                <a:spcPts val="300"/>
              </a:spcAft>
            </a:pPr>
            <a:r>
              <a:rPr lang="en-US" sz="1000" b="1" dirty="0" smtClean="0">
                <a:solidFill>
                  <a:srgbClr val="250468"/>
                </a:solidFill>
              </a:rPr>
              <a:t>Transmiterea</a:t>
            </a:r>
          </a:p>
          <a:p>
            <a:pPr defTabSz="359410">
              <a:lnSpc>
                <a:spcPct val="114000"/>
              </a:lnSpc>
              <a:tabLst>
                <a:tab pos="71755" algn="l"/>
              </a:tabLst>
            </a:pPr>
            <a:endParaRPr lang="en-US" sz="900" dirty="0" smtClean="0">
              <a:solidFill>
                <a:srgbClr val="250468"/>
              </a:solidFill>
            </a:endParaRP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În mare parte prin mușcăturile insectelor și căpușilor. </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Prin deplasarea bovinelor infectate din zonele afectate.</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De asemenea este posibilă prin intermediul adăpătorilor și hrănitorilor comune, lapte, material seminal (reptoducere naturală și inseminare artificială), tratamente veterinare (în cazul în care acele nu se schimbă între animale) și contact direct. </a:t>
            </a:r>
          </a:p>
        </p:txBody>
      </p:sp>
      <p:sp>
        <p:nvSpPr>
          <p:cNvPr id="8" name="TextBox 7"/>
          <p:cNvSpPr txBox="1"/>
          <p:nvPr/>
        </p:nvSpPr>
        <p:spPr>
          <a:xfrm>
            <a:off x="274602" y="5167601"/>
            <a:ext cx="3000396" cy="183515"/>
          </a:xfrm>
          <a:prstGeom prst="rect">
            <a:avLst/>
          </a:prstGeom>
          <a:noFill/>
        </p:spPr>
        <p:txBody>
          <a:bodyPr wrap="square" rtlCol="0">
            <a:spAutoFit/>
          </a:bodyPr>
          <a:lstStyle/>
          <a:p>
            <a:pPr algn="r"/>
            <a:r>
              <a:rPr lang="en-US" sz="600" dirty="0" smtClean="0">
                <a:solidFill>
                  <a:srgbClr val="250468"/>
                </a:solidFill>
              </a:rPr>
              <a:t>Afecțiune severă cu multiple leziuni cutanate </a:t>
            </a:r>
            <a:r>
              <a:rPr lang="en-US" sz="600" dirty="0">
                <a:solidFill>
                  <a:srgbClr val="250468"/>
                </a:solidFill>
              </a:rPr>
              <a:t>© BFSA/Tsviatko Alexandrov</a:t>
            </a:r>
          </a:p>
        </p:txBody>
      </p:sp>
      <p:sp>
        <p:nvSpPr>
          <p:cNvPr id="9" name="TextBox 8"/>
          <p:cNvSpPr txBox="1"/>
          <p:nvPr/>
        </p:nvSpPr>
        <p:spPr>
          <a:xfrm>
            <a:off x="3846502" y="423045"/>
            <a:ext cx="3000396" cy="3280410"/>
          </a:xfrm>
          <a:prstGeom prst="rect">
            <a:avLst/>
          </a:prstGeom>
          <a:noFill/>
        </p:spPr>
        <p:txBody>
          <a:bodyPr wrap="square" rtlCol="0">
            <a:spAutoFit/>
          </a:bodyPr>
          <a:lstStyle/>
          <a:p>
            <a:r>
              <a:rPr lang="en-US" altLang="en-US" sz="1000" b="1" dirty="0" smtClean="0">
                <a:solidFill>
                  <a:srgbClr val="250468"/>
                </a:solidFill>
              </a:rPr>
              <a:t>Semnele clinice</a:t>
            </a:r>
          </a:p>
          <a:p>
            <a:pPr>
              <a:lnSpc>
                <a:spcPct val="113000"/>
              </a:lnSpc>
            </a:pPr>
            <a:endParaRPr lang="en-US" sz="900" dirty="0" smtClean="0">
              <a:solidFill>
                <a:srgbClr val="250468"/>
              </a:solidFill>
            </a:endParaRPr>
          </a:p>
          <a:p>
            <a:pPr algn="just"/>
            <a:r>
              <a:rPr lang="en-US" sz="900" dirty="0" smtClean="0">
                <a:solidFill>
                  <a:srgbClr val="250468"/>
                </a:solidFill>
              </a:rPr>
              <a:t>Perioada de incubare poate varia de la 1 la 5 săptămîni. Animalele infectate </a:t>
            </a:r>
            <a:r>
              <a:rPr lang="en-US" altLang="en-US" sz="900" dirty="0" smtClean="0">
                <a:solidFill>
                  <a:srgbClr val="250468"/>
                </a:solidFill>
              </a:rPr>
              <a:t>prezintă</a:t>
            </a:r>
            <a:r>
              <a:rPr lang="en-US" sz="900" dirty="0" smtClean="0">
                <a:solidFill>
                  <a:srgbClr val="250468"/>
                </a:solidFill>
              </a:rPr>
              <a:t>:</a:t>
            </a:r>
          </a:p>
          <a:p>
            <a:pPr algn="just"/>
            <a:endParaRPr lang="en-US" sz="900" dirty="0" smtClean="0">
              <a:solidFill>
                <a:srgbClr val="250468"/>
              </a:solidFill>
            </a:endParaRPr>
          </a:p>
          <a:p>
            <a:pPr algn="just"/>
            <a:r>
              <a:rPr lang="en-US" sz="900" dirty="0" smtClean="0">
                <a:solidFill>
                  <a:srgbClr val="250468"/>
                </a:solidFill>
              </a:rPr>
              <a:t>• Febră mare (40 - 41°C), pierderea poftei de mîncare și scăderea producției de lapte.  </a:t>
            </a:r>
          </a:p>
          <a:p>
            <a:pPr algn="just"/>
            <a:r>
              <a:rPr lang="en-US" sz="900" dirty="0" smtClean="0">
                <a:solidFill>
                  <a:srgbClr val="250468"/>
                </a:solidFill>
              </a:rPr>
              <a:t>• Leziuni cutanate rotunde (noduli/cocoloașe) de 1-5 cm (de obicei primele fiind observate pe cap și gît). La bovinele cu părul lung nu se obsevă ușor, decît dacă pielea este palpată  sau udată. </a:t>
            </a:r>
          </a:p>
          <a:p>
            <a:pPr algn="just"/>
            <a:r>
              <a:rPr lang="en-US" sz="900" dirty="0" smtClean="0">
                <a:solidFill>
                  <a:srgbClr val="250468"/>
                </a:solidFill>
              </a:rPr>
              <a:t>• Numărul nodulilor variază de la cîteva (forma ușoară) pînă la multe care acoperă integral corpul (forma severă). </a:t>
            </a:r>
          </a:p>
          <a:p>
            <a:pPr algn="just"/>
            <a:r>
              <a:rPr lang="en-US" sz="900" dirty="0" smtClean="0">
                <a:solidFill>
                  <a:srgbClr val="250468"/>
                </a:solidFill>
              </a:rPr>
              <a:t>• Nodulii pot dispărea cu timpul, dar de obicei centrul leziunilor se îndepărtează (cruste), lăsînd ulcere profunde care atrag insectele. </a:t>
            </a:r>
          </a:p>
          <a:p>
            <a:pPr algn="just"/>
            <a:r>
              <a:rPr lang="en-US" sz="900" dirty="0" smtClean="0">
                <a:solidFill>
                  <a:srgbClr val="250468"/>
                </a:solidFill>
              </a:rPr>
              <a:t>• Ulcere pe bot, buze și în interiorul cavității bucale și nazale.</a:t>
            </a:r>
          </a:p>
          <a:p>
            <a:pPr algn="just"/>
            <a:r>
              <a:rPr lang="en-US" sz="900" dirty="0" smtClean="0">
                <a:solidFill>
                  <a:srgbClr val="250468"/>
                </a:solidFill>
              </a:rPr>
              <a:t>• Secreții nazale și oculare, salivație excesivă. </a:t>
            </a:r>
          </a:p>
          <a:p>
            <a:pPr algn="just"/>
            <a:r>
              <a:rPr lang="en-US" sz="900" dirty="0" smtClean="0">
                <a:solidFill>
                  <a:srgbClr val="250468"/>
                </a:solidFill>
              </a:rPr>
              <a:t>• Inflamarea ganglionilor limfatici (în special cei prescapulari și prefemurali).</a:t>
            </a:r>
          </a:p>
          <a:p>
            <a:pPr algn="just"/>
            <a:r>
              <a:rPr lang="en-US" sz="900" dirty="0" smtClean="0">
                <a:solidFill>
                  <a:srgbClr val="250468"/>
                </a:solidFill>
              </a:rPr>
              <a:t>• Unele animale infectate nu dezvoltă semne clinice, dar sunt purtătoare a virusului în sînge și acestea pot transmite boala prin mușcăturile insectelor</a:t>
            </a:r>
          </a:p>
        </p:txBody>
      </p:sp>
      <p:sp>
        <p:nvSpPr>
          <p:cNvPr id="10" name="TextBox 9"/>
          <p:cNvSpPr txBox="1"/>
          <p:nvPr/>
        </p:nvSpPr>
        <p:spPr>
          <a:xfrm>
            <a:off x="7561278" y="3595965"/>
            <a:ext cx="2857520" cy="183515"/>
          </a:xfrm>
          <a:prstGeom prst="rect">
            <a:avLst/>
          </a:prstGeom>
          <a:noFill/>
        </p:spPr>
        <p:txBody>
          <a:bodyPr wrap="square" rtlCol="0">
            <a:spAutoFit/>
          </a:bodyPr>
          <a:lstStyle/>
          <a:p>
            <a:pPr algn="r"/>
            <a:r>
              <a:rPr lang="en-US" sz="600" smtClean="0">
                <a:solidFill>
                  <a:schemeClr val="bg1"/>
                </a:solidFill>
              </a:rPr>
              <a:t>Leziuni cutanate cu cruste, ulcere și cicatrici © BFSA/Tsviatko Alexandrov</a:t>
            </a:r>
          </a:p>
        </p:txBody>
      </p:sp>
      <p:sp>
        <p:nvSpPr>
          <p:cNvPr id="11" name="TextBox 10"/>
          <p:cNvSpPr txBox="1"/>
          <p:nvPr/>
        </p:nvSpPr>
        <p:spPr>
          <a:xfrm>
            <a:off x="3989378" y="6781027"/>
            <a:ext cx="2714644" cy="183515"/>
          </a:xfrm>
          <a:prstGeom prst="rect">
            <a:avLst/>
          </a:prstGeom>
          <a:noFill/>
        </p:spPr>
        <p:txBody>
          <a:bodyPr wrap="square" rtlCol="0">
            <a:spAutoFit/>
          </a:bodyPr>
          <a:lstStyle/>
          <a:p>
            <a:pPr algn="ctr"/>
            <a:r>
              <a:rPr lang="en-US" altLang="en-US" sz="600" dirty="0">
                <a:solidFill>
                  <a:srgbClr val="250468"/>
                </a:solidFill>
              </a:rPr>
              <a:t>Il</a:t>
            </a:r>
            <a:r>
              <a:rPr lang="en-US" sz="600" dirty="0">
                <a:solidFill>
                  <a:srgbClr val="250468"/>
                </a:solidFill>
              </a:rPr>
              <a:t>ustrare schematică a răspîndirii bolii </a:t>
            </a:r>
          </a:p>
        </p:txBody>
      </p:sp>
      <p:sp>
        <p:nvSpPr>
          <p:cNvPr id="12" name="TextBox 11"/>
          <p:cNvSpPr txBox="1"/>
          <p:nvPr/>
        </p:nvSpPr>
        <p:spPr>
          <a:xfrm>
            <a:off x="7346964" y="3923507"/>
            <a:ext cx="3000396" cy="3609340"/>
          </a:xfrm>
          <a:prstGeom prst="rect">
            <a:avLst/>
          </a:prstGeom>
          <a:noFill/>
        </p:spPr>
        <p:txBody>
          <a:bodyPr wrap="square" rtlCol="0">
            <a:spAutoFit/>
          </a:bodyPr>
          <a:lstStyle/>
          <a:p>
            <a:pPr marL="5080"/>
            <a:r>
              <a:rPr lang="en-US" sz="1000" b="1" dirty="0" smtClean="0">
                <a:solidFill>
                  <a:srgbClr val="250468"/>
                </a:solidFill>
              </a:rPr>
              <a:t>Tr</a:t>
            </a:r>
            <a:r>
              <a:rPr lang="en-US" altLang="en-US" sz="1000" b="1" dirty="0" smtClean="0">
                <a:solidFill>
                  <a:srgbClr val="250468"/>
                </a:solidFill>
              </a:rPr>
              <a:t>atament</a:t>
            </a:r>
          </a:p>
          <a:p>
            <a:pPr marL="5080">
              <a:lnSpc>
                <a:spcPct val="113000"/>
              </a:lnSpc>
            </a:pPr>
            <a:endParaRPr lang="en-US" sz="1000" b="1" dirty="0" smtClean="0">
              <a:solidFill>
                <a:srgbClr val="250468"/>
              </a:solidFill>
            </a:endParaRPr>
          </a:p>
          <a:p>
            <a:pPr marL="5080" algn="just"/>
            <a:r>
              <a:rPr lang="en-US" sz="1000" dirty="0" smtClean="0">
                <a:solidFill>
                  <a:srgbClr val="250468"/>
                </a:solidFill>
              </a:rPr>
              <a:t>Nu există tratament eficient pentru DNC. Dacă animalele nu sunt ucise, tratamentul simptomatic poate ajuta, ex: analgezice anti-inflamatorii si/sau antibioticile pentru infecțiile bacteriene secundare.</a:t>
            </a:r>
          </a:p>
          <a:p>
            <a:pPr marL="5080">
              <a:lnSpc>
                <a:spcPct val="113000"/>
              </a:lnSpc>
            </a:pPr>
            <a:endParaRPr lang="en-US" sz="1000" b="1" dirty="0" smtClean="0">
              <a:solidFill>
                <a:srgbClr val="250468"/>
              </a:solidFill>
            </a:endParaRPr>
          </a:p>
          <a:p>
            <a:pPr marL="5080"/>
            <a:r>
              <a:rPr lang="en-US" sz="1000" b="1" dirty="0" smtClean="0">
                <a:solidFill>
                  <a:srgbClr val="250468"/>
                </a:solidFill>
              </a:rPr>
              <a:t>Vac</a:t>
            </a:r>
            <a:r>
              <a:rPr lang="en-US" altLang="en-US" sz="1000" b="1" dirty="0" smtClean="0">
                <a:solidFill>
                  <a:srgbClr val="250468"/>
                </a:solidFill>
              </a:rPr>
              <a:t>cinarea</a:t>
            </a:r>
          </a:p>
          <a:p>
            <a:pPr marL="5080">
              <a:lnSpc>
                <a:spcPct val="113000"/>
              </a:lnSpc>
            </a:pPr>
            <a:endParaRPr lang="en-US" sz="900" dirty="0" smtClean="0">
              <a:solidFill>
                <a:srgbClr val="250468"/>
              </a:solidFill>
            </a:endParaRP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Vaccinurile eficiente oferă protecție completă în decurs de de 3 săptămîni.</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Bovinele trebuie să fie vaccinate înainte ca efectivul să fie infectat. </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Reacții adverse minore pot apărea după vaccinare:</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o	Inflamarea la locul vaccinării, care nu este dăunătoare și dispare în decurs de 1 - 2 săptămîni. </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o	Febră de scurtă durată asociată cu o scădere ușoară a producției de lapte </a:t>
            </a:r>
          </a:p>
          <a:p>
            <a:pPr marL="93345" indent="0" algn="just" defTabSz="359410">
              <a:lnSpc>
                <a:spcPct val="114000"/>
              </a:lnSpc>
              <a:spcAft>
                <a:spcPts val="300"/>
              </a:spcAft>
              <a:buFont typeface="Arial" pitchFamily="34" charset="0"/>
              <a:buNone/>
              <a:tabLst>
                <a:tab pos="71755" algn="l"/>
              </a:tabLst>
            </a:pPr>
            <a:r>
              <a:rPr lang="en-US" sz="900" dirty="0" smtClean="0">
                <a:solidFill>
                  <a:srgbClr val="250468"/>
                </a:solidFill>
              </a:rPr>
              <a:t>      o	Anumite vaccinuri pot rareori cauza mici noduli pe corp sau uger și dispar în scurt timp.  </a:t>
            </a:r>
          </a:p>
          <a:p>
            <a:pPr marL="250825" indent="-157480" defTabSz="359410">
              <a:lnSpc>
                <a:spcPct val="114000"/>
              </a:lnSpc>
              <a:spcAft>
                <a:spcPts val="300"/>
              </a:spcAft>
              <a:buFont typeface="Arial" pitchFamily="34" charset="0"/>
              <a:buChar char="•"/>
              <a:tabLst>
                <a:tab pos="71755" algn="l"/>
              </a:tabLst>
            </a:pPr>
            <a:endParaRPr lang="en-US" sz="900" dirty="0" smtClean="0">
              <a:solidFill>
                <a:srgbClr val="250468"/>
              </a:solidFill>
            </a:endParaRPr>
          </a:p>
        </p:txBody>
      </p:sp>
      <p:sp>
        <p:nvSpPr>
          <p:cNvPr id="14" name="TextBox 13"/>
          <p:cNvSpPr txBox="1"/>
          <p:nvPr/>
        </p:nvSpPr>
        <p:spPr>
          <a:xfrm>
            <a:off x="7346964" y="423045"/>
            <a:ext cx="3000396" cy="1531620"/>
          </a:xfrm>
          <a:prstGeom prst="rect">
            <a:avLst/>
          </a:prstGeom>
          <a:noFill/>
        </p:spPr>
        <p:txBody>
          <a:bodyPr wrap="square" rtlCol="0">
            <a:spAutoFit/>
          </a:bodyPr>
          <a:lstStyle/>
          <a:p>
            <a:r>
              <a:rPr lang="en-US" sz="1000" b="1" dirty="0" smtClean="0">
                <a:solidFill>
                  <a:srgbClr val="250468"/>
                </a:solidFill>
              </a:rPr>
              <a:t>Diag</a:t>
            </a:r>
            <a:r>
              <a:rPr lang="en-US" altLang="en-US" sz="1000" b="1" dirty="0" smtClean="0">
                <a:solidFill>
                  <a:srgbClr val="250468"/>
                </a:solidFill>
              </a:rPr>
              <a:t>noza</a:t>
            </a:r>
          </a:p>
          <a:p>
            <a:pPr>
              <a:lnSpc>
                <a:spcPct val="113000"/>
              </a:lnSpc>
            </a:pPr>
            <a:endParaRPr lang="en-US" sz="900" dirty="0" smtClean="0">
              <a:solidFill>
                <a:srgbClr val="250468"/>
              </a:solidFill>
            </a:endParaRPr>
          </a:p>
          <a:p>
            <a:pPr marL="93345" lvl="0"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Un diagnostic preventiv se bazează pe apariția febrei și a nodulilor caracteristici la mai multe animale. </a:t>
            </a:r>
          </a:p>
          <a:p>
            <a:pPr marL="93345" lvl="0" indent="0" algn="just" defTabSz="359410">
              <a:lnSpc>
                <a:spcPct val="114000"/>
              </a:lnSpc>
              <a:spcAft>
                <a:spcPts val="300"/>
              </a:spcAft>
              <a:buFont typeface="Arial" pitchFamily="34" charset="0"/>
              <a:buNone/>
              <a:tabLst>
                <a:tab pos="71120" algn="l"/>
                <a:tab pos="269875" algn="l"/>
              </a:tabLst>
            </a:pPr>
            <a:r>
              <a:rPr lang="en-US" sz="900" dirty="0" smtClean="0">
                <a:solidFill>
                  <a:srgbClr val="250468"/>
                </a:solidFill>
              </a:rPr>
              <a:t>• Diagnosticul preventiv trebuie confirmat prin teste de laborator a probelor cum ar fi leziuni ale pielii, cruste, sînge în EDTA și tampoane de salivă. Crustele sunt ușor de colectat și pot fi transmise fără un mediu de transportare într-un tub simplu sau un alt recipient.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798</Words>
  <Application>Microsoft Office PowerPoint</Application>
  <PresentationFormat>Custom</PresentationFormat>
  <Paragraphs>75</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Calibri</vt:lpstr>
      <vt:lpstr>Office Theme</vt:lpstr>
      <vt:lpstr>Custom Design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Koki</dc:creator>
  <cp:lastModifiedBy>BeltranAlcrudo, Daniel (REUT)</cp:lastModifiedBy>
  <cp:revision>65</cp:revision>
  <dcterms:created xsi:type="dcterms:W3CDTF">2018-09-18T19:19:00Z</dcterms:created>
  <dcterms:modified xsi:type="dcterms:W3CDTF">2018-10-19T16:37:59Z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1049-10.1.0.5644</vt:lpwstr>
  </property>
</Properties>
</file>