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</p:sldIdLst>
  <p:sldSz cy="7561250" cx="1069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2.xml"/><Relationship Id="rId1" Type="http://schemas.openxmlformats.org/officeDocument/2006/relationships/theme" Target="theme/theme6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07000" y="812520"/>
            <a:ext cx="5345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:notes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:notes"/>
          <p:cNvSpPr/>
          <p:nvPr>
            <p:ph idx="2" type="sldImg"/>
          </p:nvPr>
        </p:nvSpPr>
        <p:spPr>
          <a:xfrm>
            <a:off x="1004760" y="685800"/>
            <a:ext cx="484812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1" name="Google Shape;291;p1:notes"/>
          <p:cNvSpPr txBox="1"/>
          <p:nvPr>
            <p:ph idx="1"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:notes"/>
          <p:cNvSpPr/>
          <p:nvPr>
            <p:ph idx="2" type="sldImg"/>
          </p:nvPr>
        </p:nvSpPr>
        <p:spPr>
          <a:xfrm>
            <a:off x="946080" y="812880"/>
            <a:ext cx="5665680" cy="400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4" name="Google Shape;304;p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4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5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6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9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3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5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6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7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8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9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9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9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9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9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2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43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4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3" name="Google Shape;193;p4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6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7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1" name="Google Shape;201;p4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2" name="Google Shape;202;p47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6" name="Google Shape;206;p4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7" name="Google Shape;207;p48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9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1" name="Google Shape;211;p4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2" name="Google Shape;212;p49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0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6" name="Google Shape;216;p50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0" name="Google Shape;220;p5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1" name="Google Shape;221;p5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2" name="Google Shape;222;p51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52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6" name="Google Shape;226;p52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7" name="Google Shape;227;p52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8" name="Google Shape;228;p52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Google Shape;229;p52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Google Shape;230;p52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55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56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57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9" name="Google Shape;249;p5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9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6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7" name="Google Shape;257;p60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8" name="Google Shape;258;p60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6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6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2" name="Google Shape;262;p6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3" name="Google Shape;263;p61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6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7" name="Google Shape;267;p6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8" name="Google Shape;268;p62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63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2" name="Google Shape;272;p63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6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6" name="Google Shape;276;p64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7" name="Google Shape;277;p6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8" name="Google Shape;278;p64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65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2" name="Google Shape;282;p65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3" name="Google Shape;283;p65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4" name="Google Shape;284;p65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5" name="Google Shape;285;p65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6" name="Google Shape;286;p65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6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6.xml"/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58.xml"/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1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1">
            <a:alphaModFix/>
          </a:blip>
          <a:srcRect b="1814" l="0" r="0" t="1813"/>
          <a:stretch/>
        </p:blipFill>
        <p:spPr>
          <a:xfrm>
            <a:off x="0" y="0"/>
            <a:ext cx="10691640" cy="755964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7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7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4" name="Google Shape;124;p27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Google Shape;125;p27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6" name="Google Shape;126;p27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40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0"/>
          <p:cNvSpPr txBox="1"/>
          <p:nvPr>
            <p:ph type="title"/>
          </p:nvPr>
        </p:nvSpPr>
        <p:spPr>
          <a:xfrm>
            <a:off x="1336680" y="1238400"/>
            <a:ext cx="8020080" cy="2631960"/>
          </a:xfrm>
          <a:prstGeom prst="rect">
            <a:avLst/>
          </a:prstGeom>
          <a:noFill/>
          <a:ln>
            <a:noFill/>
          </a:ln>
        </p:spPr>
        <p:txBody>
          <a:bodyPr anchorCtr="1" anchor="b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0" name="Google Shape;180;p40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1" name="Google Shape;181;p40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2" name="Google Shape;182;p40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53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53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5" name="Google Shape;235;p53"/>
          <p:cNvSpPr txBox="1"/>
          <p:nvPr>
            <p:ph idx="2" type="title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6" name="Google Shape;236;p53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7" name="Google Shape;237;p53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8" name="Google Shape;238;p53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fao.org/3/i7330uk/I7330UK.pdf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6"/>
          <p:cNvSpPr/>
          <p:nvPr/>
        </p:nvSpPr>
        <p:spPr>
          <a:xfrm>
            <a:off x="330480" y="2130120"/>
            <a:ext cx="3142800" cy="11206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Контролюйте ВРХ та повідомляйте про підозрілі випадки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uk-UA" sz="900">
                <a:latin typeface="Calibri"/>
                <a:ea typeface="Calibri"/>
                <a:cs typeface="Calibri"/>
                <a:sym typeface="Calibri"/>
              </a:rPr>
              <a:t>Під час спалахів або в зонах ризику ВРХ слід перевіряти щодня.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Повідомляйте про будь-які підозри негайно.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Повідомте фермерів по сусідству або тих, хто нещодавно закуповував чи продавав тварин, щоб вони могли перевірити худобу.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підозрі на зараження ЗВД варто негайно призупинити переміщення худоби.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66"/>
          <p:cNvSpPr/>
          <p:nvPr/>
        </p:nvSpPr>
        <p:spPr>
          <a:xfrm>
            <a:off x="3846600" y="540000"/>
            <a:ext cx="3142800" cy="3071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 додатковою інформацією по цій тематиці звертайтеся до Посібника ФАО для ветеринарних лікарів за посиланням: http://www.fao.org/3/i7330uk/I7330UK.pdf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КОНТАКТИ: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Державна служба України з питань безпечності харчових продуктів та захисту споживачів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Адреса: вул. Б. Грінченка, 1, м. Київ, 01001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Тел.: +380442791270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e-mail:  head@consumer.gov.ua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Web: http://www.consumer.gov.ua/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Цілодобова "гаряча лінія":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044 364 77 80  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050 230 04 28 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Регіональний проект технічної допомоги Продовольчої та Сільськогосподарської  Організації Об'єднаних Націй (ФАО)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«Посилення регіональної готовності, заходів профілактики та боротьби з заразним вузликовим (нодулярним) дерматитом  в Білорусії, Молдові та Україні».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66"/>
          <p:cNvSpPr/>
          <p:nvPr/>
        </p:nvSpPr>
        <p:spPr>
          <a:xfrm>
            <a:off x="8918640" y="6495120"/>
            <a:ext cx="1417320" cy="395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2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Для ветеринарних лікарів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66"/>
          <p:cNvSpPr/>
          <p:nvPr/>
        </p:nvSpPr>
        <p:spPr>
          <a:xfrm>
            <a:off x="7203960" y="1260360"/>
            <a:ext cx="3326760" cy="21207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4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  (нодулярний) дерматит ВРХ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66"/>
          <p:cNvSpPr/>
          <p:nvPr/>
        </p:nvSpPr>
        <p:spPr>
          <a:xfrm>
            <a:off x="274680" y="3923640"/>
            <a:ext cx="3214440" cy="2837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захистити ферму?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5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uk-UA" sz="900">
                <a:latin typeface="Calibri"/>
                <a:ea typeface="Calibri"/>
                <a:cs typeface="Calibri"/>
                <a:sym typeface="Calibri"/>
              </a:rPr>
              <a:t>Специфічного л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ікування не існує, єдина профілактика – вакцинація.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35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Формування імунітету займає 3 тижні після вакцинації, однак слід пам’ятати, що вакцинація в Україні заборонена.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Вакцинація в Україні може бути застосована  лише  за рішенням Державної надзвичайної протиепізоотичної комісії при Кабінеті Міністрів України.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5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Нові тварини мають бути оглянуті  до перевезення та по прибутті  мають бути поміщені під карантин (тобто окремо від стада) на період 28 днів.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Під час  спалаху в регіоні не вводьте нових тварин до свого стада.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Регулярно використовуйте надійний репелент шляхом  змочування, обприскування або точкового використання, оскільки комахи, які харчуються  ураженими відмерлими клітинами, передають вірус здоровим тваринам.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Проводити заходи, направлені на знищення стаціонарних ареалів мешкання комах.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Скоротіть кількість відвідувачів ферми до мінімуму.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5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постановці тварин на стійлове утримання після</a:t>
            </a:r>
            <a:r>
              <a:rPr lang="uk-UA" sz="9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закінчення випасу проводити обов’язковий клінічний огляд тварин та профілактичну дезінсекцію тваринницьких приміщень.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1080" y="468360"/>
            <a:ext cx="1136160" cy="53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39080" y="568080"/>
            <a:ext cx="792000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66"/>
          <p:cNvSpPr txBox="1"/>
          <p:nvPr/>
        </p:nvSpPr>
        <p:spPr>
          <a:xfrm>
            <a:off x="1542960" y="1874880"/>
            <a:ext cx="1930320" cy="1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на місці ураження вимені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67"/>
          <p:cNvSpPr/>
          <p:nvPr/>
        </p:nvSpPr>
        <p:spPr>
          <a:xfrm>
            <a:off x="274680" y="423000"/>
            <a:ext cx="2999880" cy="18075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 дерматит (ЗВД)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З-поміж домашньої худоби вражає лише велику рогату худобу та буйволів.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Хвороба не передається людям.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Сезонні спалахи захворювання найчастіші у теплий період року, при найбільшій активності комах.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Завдає значних збитків через різке падіння надоїв молока, проблеми із відтворенням, аборти, ураження шкіри, зниження ваги, а інколи падіж тварин.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Додаткові втрати викликані обмеженнями на переміщення ВРХ і торгівлю.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Для отримання додаткової інформації  ви можете користуватися  </a:t>
            </a:r>
            <a:r>
              <a:rPr b="0" i="0" lang="uk-UA" sz="9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Практичним посібником ФАО для ветеринарів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67"/>
          <p:cNvSpPr/>
          <p:nvPr/>
        </p:nvSpPr>
        <p:spPr>
          <a:xfrm>
            <a:off x="274680" y="5423760"/>
            <a:ext cx="2999880" cy="1349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900">
                <a:latin typeface="Calibri"/>
                <a:ea typeface="Calibri"/>
                <a:cs typeface="Calibri"/>
                <a:sym typeface="Calibri"/>
              </a:rPr>
              <a:t>Поширення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основному через укуси комах та кліщів.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перевезенні зараженої худоби з неблагополучних регіонів.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Також можливе через спільні системи поїння чи годівниці, молоко, сперму (природне та штучне осіменіння), ветеринарні процедури (якщо застосовують багаторазові голки ) та прямий контакт.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67"/>
          <p:cNvSpPr/>
          <p:nvPr/>
        </p:nvSpPr>
        <p:spPr>
          <a:xfrm>
            <a:off x="274680" y="5167440"/>
            <a:ext cx="299988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Сильно уражена худоба зі значною кількістю нодул©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67"/>
          <p:cNvSpPr/>
          <p:nvPr/>
        </p:nvSpPr>
        <p:spPr>
          <a:xfrm>
            <a:off x="3846600" y="423000"/>
            <a:ext cx="2999880" cy="31813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Клінічні ознаки хвороби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Інкубаційний період триває від 1 до 5 тижнів.                     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інфікованих тварин спостерігають: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Високу температуру (40 - 41°C), втрату апетиту та зниження надою молока. 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Тверді круглі вузлики на шкірі розміром 1-5 см (зазвичай спочатку проявляються на голові та шиї). У довгошерстої ВРХ їх тяжко виявити, за виключенням випадків, коли шкіра волога або при пальпації.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Нодул може бути як декілька (легка форма), так і дуже багато, з ураженням всього тіла (</a:t>
            </a:r>
            <a:r>
              <a:rPr lang="uk-UA" sz="900">
                <a:latin typeface="Calibri"/>
                <a:ea typeface="Calibri"/>
                <a:cs typeface="Calibri"/>
                <a:sym typeface="Calibri"/>
              </a:rPr>
              <a:t>тяжка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форма).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Вузлики можуть зникнути з часом, але, як правило, центр ураження відлущується, залишаючи глибокі виразки, які приваблюють комах.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 на морді, губах, всередині носової та ротової порожнини.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Виділення з очей та носа та надмірне слиновиділення.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Збільшення лімфатичних вузлів(особливо в передлопатковій та колінній складках).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Майте на увазі, що деякі заражені тварини можуть не проявляти жодних ознак хвороби, але вони містять вірус в крові і можуть передавати його через кровосисних комах.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67"/>
          <p:cNvSpPr/>
          <p:nvPr/>
        </p:nvSpPr>
        <p:spPr>
          <a:xfrm>
            <a:off x="7507080" y="3596040"/>
            <a:ext cx="291132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Кожные поражения  со струпьями, язвами и рубцами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67"/>
          <p:cNvSpPr/>
          <p:nvPr/>
        </p:nvSpPr>
        <p:spPr>
          <a:xfrm>
            <a:off x="3989520" y="6780960"/>
            <a:ext cx="271440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Схематичне зображення розповсюдження ЗВД худобою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67"/>
          <p:cNvSpPr/>
          <p:nvPr/>
        </p:nvSpPr>
        <p:spPr>
          <a:xfrm>
            <a:off x="7346880" y="3923640"/>
            <a:ext cx="2999880" cy="4338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Лікування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Ефективного лікування ЗВД не існує.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67"/>
          <p:cNvSpPr/>
          <p:nvPr/>
        </p:nvSpPr>
        <p:spPr>
          <a:xfrm>
            <a:off x="7346880" y="423000"/>
            <a:ext cx="2999880" cy="146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Діагностика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Попередній польовий діагноз ґрунтується на появі лихоманки та характерних вузликів у декількох тварин.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Польова діагностика має бути підтверджена лабораторними дослідженнями проб ураженої шкіри, струпів, аналізів крові із застосуванням ЕДТА-пробірок та мазків слини. Луски та кірки із уражень шкіри легко зібрати та відправити без спеціального транспортного середовища, в  простій пробірці чи іншому контейнері.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5717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0468"/>
              </a:buClr>
              <a:buSzPts val="405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4" name="Google Shape;314;p67"/>
          <p:cNvPicPr preferRelativeResize="0"/>
          <p:nvPr/>
        </p:nvPicPr>
        <p:blipFill rotWithShape="1">
          <a:blip r:embed="rId4">
            <a:alphaModFix/>
          </a:blip>
          <a:srcRect b="21511" l="19208" r="21178" t="24611"/>
          <a:stretch/>
        </p:blipFill>
        <p:spPr>
          <a:xfrm>
            <a:off x="3546360" y="5148720"/>
            <a:ext cx="3584520" cy="1784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67"/>
          <p:cNvPicPr preferRelativeResize="0"/>
          <p:nvPr/>
        </p:nvPicPr>
        <p:blipFill rotWithShape="1">
          <a:blip r:embed="rId4">
            <a:alphaModFix/>
          </a:blip>
          <a:srcRect b="21511" l="19208" r="21178" t="24611"/>
          <a:stretch/>
        </p:blipFill>
        <p:spPr>
          <a:xfrm>
            <a:off x="3607200" y="5181120"/>
            <a:ext cx="3512520" cy="178488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67"/>
          <p:cNvSpPr/>
          <p:nvPr/>
        </p:nvSpPr>
        <p:spPr>
          <a:xfrm>
            <a:off x="7291080" y="4572720"/>
            <a:ext cx="3096360" cy="1051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Слідкуйте за ВРХ та повідомляйте про підозрілі випадки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перших підозрах негайно повідомляйте   Держпродспоживслужбу (044-364-77-80, 050-230-0428) або територіальні органи Держпродспоживслужбу за місцем проживання які  мають вжити заходів для попередження подальшого розповсюдження хвороби.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