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0279975" cy="42808525"/>
  <p:notesSz cx="6858000" cy="9144000"/>
  <p:defaultTextStyle>
    <a:defPPr>
      <a:defRPr lang="en-US"/>
    </a:defPPr>
    <a:lvl1pPr marL="0" algn="l" defTabSz="4176431" rtl="0" eaLnBrk="1" latinLnBrk="0" hangingPunct="1">
      <a:defRPr sz="8200" kern="1200">
        <a:solidFill>
          <a:schemeClr val="tx1"/>
        </a:solidFill>
        <a:latin typeface="+mn-lt"/>
        <a:ea typeface="+mn-ea"/>
        <a:cs typeface="+mn-cs"/>
      </a:defRPr>
    </a:lvl1pPr>
    <a:lvl2pPr marL="2088215" algn="l" defTabSz="4176431" rtl="0" eaLnBrk="1" latinLnBrk="0" hangingPunct="1">
      <a:defRPr sz="8200" kern="1200">
        <a:solidFill>
          <a:schemeClr val="tx1"/>
        </a:solidFill>
        <a:latin typeface="+mn-lt"/>
        <a:ea typeface="+mn-ea"/>
        <a:cs typeface="+mn-cs"/>
      </a:defRPr>
    </a:lvl2pPr>
    <a:lvl3pPr marL="4176431" algn="l" defTabSz="4176431" rtl="0" eaLnBrk="1" latinLnBrk="0" hangingPunct="1">
      <a:defRPr sz="8200" kern="1200">
        <a:solidFill>
          <a:schemeClr val="tx1"/>
        </a:solidFill>
        <a:latin typeface="+mn-lt"/>
        <a:ea typeface="+mn-ea"/>
        <a:cs typeface="+mn-cs"/>
      </a:defRPr>
    </a:lvl3pPr>
    <a:lvl4pPr marL="6264646" algn="l" defTabSz="4176431" rtl="0" eaLnBrk="1" latinLnBrk="0" hangingPunct="1">
      <a:defRPr sz="8200" kern="1200">
        <a:solidFill>
          <a:schemeClr val="tx1"/>
        </a:solidFill>
        <a:latin typeface="+mn-lt"/>
        <a:ea typeface="+mn-ea"/>
        <a:cs typeface="+mn-cs"/>
      </a:defRPr>
    </a:lvl4pPr>
    <a:lvl5pPr marL="8352861" algn="l" defTabSz="4176431" rtl="0" eaLnBrk="1" latinLnBrk="0" hangingPunct="1">
      <a:defRPr sz="8200" kern="1200">
        <a:solidFill>
          <a:schemeClr val="tx1"/>
        </a:solidFill>
        <a:latin typeface="+mn-lt"/>
        <a:ea typeface="+mn-ea"/>
        <a:cs typeface="+mn-cs"/>
      </a:defRPr>
    </a:lvl5pPr>
    <a:lvl6pPr marL="10441076" algn="l" defTabSz="4176431" rtl="0" eaLnBrk="1" latinLnBrk="0" hangingPunct="1">
      <a:defRPr sz="8200" kern="1200">
        <a:solidFill>
          <a:schemeClr val="tx1"/>
        </a:solidFill>
        <a:latin typeface="+mn-lt"/>
        <a:ea typeface="+mn-ea"/>
        <a:cs typeface="+mn-cs"/>
      </a:defRPr>
    </a:lvl6pPr>
    <a:lvl7pPr marL="12529292" algn="l" defTabSz="4176431" rtl="0" eaLnBrk="1" latinLnBrk="0" hangingPunct="1">
      <a:defRPr sz="8200" kern="1200">
        <a:solidFill>
          <a:schemeClr val="tx1"/>
        </a:solidFill>
        <a:latin typeface="+mn-lt"/>
        <a:ea typeface="+mn-ea"/>
        <a:cs typeface="+mn-cs"/>
      </a:defRPr>
    </a:lvl7pPr>
    <a:lvl8pPr marL="14617507" algn="l" defTabSz="4176431" rtl="0" eaLnBrk="1" latinLnBrk="0" hangingPunct="1">
      <a:defRPr sz="8200" kern="1200">
        <a:solidFill>
          <a:schemeClr val="tx1"/>
        </a:solidFill>
        <a:latin typeface="+mn-lt"/>
        <a:ea typeface="+mn-ea"/>
        <a:cs typeface="+mn-cs"/>
      </a:defRPr>
    </a:lvl8pPr>
    <a:lvl9pPr marL="16705722" algn="l" defTabSz="4176431" rtl="0" eaLnBrk="1" latinLnBrk="0" hangingPunct="1">
      <a:defRPr sz="8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B23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17" d="100"/>
          <a:sy n="17" d="100"/>
        </p:scale>
        <p:origin x="-2148" y="-228"/>
      </p:cViewPr>
      <p:guideLst>
        <p:guide orient="horz" pos="13483"/>
        <p:guide pos="9537"/>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98" y="13298398"/>
            <a:ext cx="25737979" cy="9176085"/>
          </a:xfrm>
        </p:spPr>
        <p:txBody>
          <a:bodyPr/>
          <a:lstStyle/>
          <a:p>
            <a:r>
              <a:rPr lang="en-US" smtClean="0"/>
              <a:t>Click to edit Master title style</a:t>
            </a:r>
            <a:endParaRPr lang="en-US"/>
          </a:p>
        </p:txBody>
      </p:sp>
      <p:sp>
        <p:nvSpPr>
          <p:cNvPr id="3" name="Subtitle 2"/>
          <p:cNvSpPr>
            <a:spLocks noGrp="1"/>
          </p:cNvSpPr>
          <p:nvPr>
            <p:ph type="subTitle" idx="1"/>
          </p:nvPr>
        </p:nvSpPr>
        <p:spPr>
          <a:xfrm>
            <a:off x="4541996" y="24258164"/>
            <a:ext cx="21195983" cy="10939956"/>
          </a:xfrm>
        </p:spPr>
        <p:txBody>
          <a:bodyPr/>
          <a:lstStyle>
            <a:lvl1pPr marL="0" indent="0" algn="ctr">
              <a:buNone/>
              <a:defRPr>
                <a:solidFill>
                  <a:schemeClr val="tx1">
                    <a:tint val="75000"/>
                  </a:schemeClr>
                </a:solidFill>
              </a:defRPr>
            </a:lvl1pPr>
            <a:lvl2pPr marL="2088215" indent="0" algn="ctr">
              <a:buNone/>
              <a:defRPr>
                <a:solidFill>
                  <a:schemeClr val="tx1">
                    <a:tint val="75000"/>
                  </a:schemeClr>
                </a:solidFill>
              </a:defRPr>
            </a:lvl2pPr>
            <a:lvl3pPr marL="4176431" indent="0" algn="ctr">
              <a:buNone/>
              <a:defRPr>
                <a:solidFill>
                  <a:schemeClr val="tx1">
                    <a:tint val="75000"/>
                  </a:schemeClr>
                </a:solidFill>
              </a:defRPr>
            </a:lvl3pPr>
            <a:lvl4pPr marL="6264646" indent="0" algn="ctr">
              <a:buNone/>
              <a:defRPr>
                <a:solidFill>
                  <a:schemeClr val="tx1">
                    <a:tint val="75000"/>
                  </a:schemeClr>
                </a:solidFill>
              </a:defRPr>
            </a:lvl4pPr>
            <a:lvl5pPr marL="8352861" indent="0" algn="ctr">
              <a:buNone/>
              <a:defRPr>
                <a:solidFill>
                  <a:schemeClr val="tx1">
                    <a:tint val="75000"/>
                  </a:schemeClr>
                </a:solidFill>
              </a:defRPr>
            </a:lvl5pPr>
            <a:lvl6pPr marL="10441076" indent="0" algn="ctr">
              <a:buNone/>
              <a:defRPr>
                <a:solidFill>
                  <a:schemeClr val="tx1">
                    <a:tint val="75000"/>
                  </a:schemeClr>
                </a:solidFill>
              </a:defRPr>
            </a:lvl6pPr>
            <a:lvl7pPr marL="12529292" indent="0" algn="ctr">
              <a:buNone/>
              <a:defRPr>
                <a:solidFill>
                  <a:schemeClr val="tx1">
                    <a:tint val="75000"/>
                  </a:schemeClr>
                </a:solidFill>
              </a:defRPr>
            </a:lvl7pPr>
            <a:lvl8pPr marL="14617507" indent="0" algn="ctr">
              <a:buNone/>
              <a:defRPr>
                <a:solidFill>
                  <a:schemeClr val="tx1">
                    <a:tint val="75000"/>
                  </a:schemeClr>
                </a:solidFill>
              </a:defRPr>
            </a:lvl8pPr>
            <a:lvl9pPr marL="1670572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4A6D6F5-F9B7-41C3-8884-3B48885ADE66}" type="datetimeFigureOut">
              <a:rPr lang="en-US" smtClean="0"/>
              <a:pPr/>
              <a:t>10/15/2012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1B6B9D-53FF-436E-A528-73B37C1BA20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A6D6F5-F9B7-41C3-8884-3B48885ADE66}" type="datetimeFigureOut">
              <a:rPr lang="en-US" smtClean="0"/>
              <a:pPr/>
              <a:t>10/15/2012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1B6B9D-53FF-436E-A528-73B37C1BA20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52982" y="1714333"/>
            <a:ext cx="6812994" cy="3652597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13999" y="1714333"/>
            <a:ext cx="19934317" cy="3652597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A6D6F5-F9B7-41C3-8884-3B48885ADE66}" type="datetimeFigureOut">
              <a:rPr lang="en-US" smtClean="0"/>
              <a:pPr/>
              <a:t>10/15/2012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1B6B9D-53FF-436E-A528-73B37C1BA20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A6D6F5-F9B7-41C3-8884-3B48885ADE66}" type="datetimeFigureOut">
              <a:rPr lang="en-US" smtClean="0"/>
              <a:pPr/>
              <a:t>10/15/2012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1B6B9D-53FF-436E-A528-73B37C1BA20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910" y="27508442"/>
            <a:ext cx="25737979" cy="8502249"/>
          </a:xfrm>
        </p:spPr>
        <p:txBody>
          <a:bodyPr anchor="t"/>
          <a:lstStyle>
            <a:lvl1pPr algn="l">
              <a:defRPr sz="18300" b="1" cap="all"/>
            </a:lvl1pPr>
          </a:lstStyle>
          <a:p>
            <a:r>
              <a:rPr lang="en-US" smtClean="0"/>
              <a:t>Click to edit Master title style</a:t>
            </a:r>
            <a:endParaRPr lang="en-US"/>
          </a:p>
        </p:txBody>
      </p:sp>
      <p:sp>
        <p:nvSpPr>
          <p:cNvPr id="3" name="Text Placeholder 2"/>
          <p:cNvSpPr>
            <a:spLocks noGrp="1"/>
          </p:cNvSpPr>
          <p:nvPr>
            <p:ph type="body" idx="1"/>
          </p:nvPr>
        </p:nvSpPr>
        <p:spPr>
          <a:xfrm>
            <a:off x="2391910" y="18144085"/>
            <a:ext cx="25737979" cy="9364360"/>
          </a:xfrm>
        </p:spPr>
        <p:txBody>
          <a:bodyPr anchor="b"/>
          <a:lstStyle>
            <a:lvl1pPr marL="0" indent="0">
              <a:buNone/>
              <a:defRPr sz="9100">
                <a:solidFill>
                  <a:schemeClr val="tx1">
                    <a:tint val="75000"/>
                  </a:schemeClr>
                </a:solidFill>
              </a:defRPr>
            </a:lvl1pPr>
            <a:lvl2pPr marL="2088215" indent="0">
              <a:buNone/>
              <a:defRPr sz="8200">
                <a:solidFill>
                  <a:schemeClr val="tx1">
                    <a:tint val="75000"/>
                  </a:schemeClr>
                </a:solidFill>
              </a:defRPr>
            </a:lvl2pPr>
            <a:lvl3pPr marL="4176431" indent="0">
              <a:buNone/>
              <a:defRPr sz="7300">
                <a:solidFill>
                  <a:schemeClr val="tx1">
                    <a:tint val="75000"/>
                  </a:schemeClr>
                </a:solidFill>
              </a:defRPr>
            </a:lvl3pPr>
            <a:lvl4pPr marL="6264646" indent="0">
              <a:buNone/>
              <a:defRPr sz="6400">
                <a:solidFill>
                  <a:schemeClr val="tx1">
                    <a:tint val="75000"/>
                  </a:schemeClr>
                </a:solidFill>
              </a:defRPr>
            </a:lvl4pPr>
            <a:lvl5pPr marL="8352861" indent="0">
              <a:buNone/>
              <a:defRPr sz="6400">
                <a:solidFill>
                  <a:schemeClr val="tx1">
                    <a:tint val="75000"/>
                  </a:schemeClr>
                </a:solidFill>
              </a:defRPr>
            </a:lvl5pPr>
            <a:lvl6pPr marL="10441076" indent="0">
              <a:buNone/>
              <a:defRPr sz="6400">
                <a:solidFill>
                  <a:schemeClr val="tx1">
                    <a:tint val="75000"/>
                  </a:schemeClr>
                </a:solidFill>
              </a:defRPr>
            </a:lvl6pPr>
            <a:lvl7pPr marL="12529292" indent="0">
              <a:buNone/>
              <a:defRPr sz="6400">
                <a:solidFill>
                  <a:schemeClr val="tx1">
                    <a:tint val="75000"/>
                  </a:schemeClr>
                </a:solidFill>
              </a:defRPr>
            </a:lvl7pPr>
            <a:lvl8pPr marL="14617507" indent="0">
              <a:buNone/>
              <a:defRPr sz="6400">
                <a:solidFill>
                  <a:schemeClr val="tx1">
                    <a:tint val="75000"/>
                  </a:schemeClr>
                </a:solidFill>
              </a:defRPr>
            </a:lvl8pPr>
            <a:lvl9pPr marL="16705722" indent="0">
              <a:buNone/>
              <a:defRPr sz="6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A6D6F5-F9B7-41C3-8884-3B48885ADE66}" type="datetimeFigureOut">
              <a:rPr lang="en-US" smtClean="0"/>
              <a:pPr/>
              <a:t>10/15/2012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1B6B9D-53FF-436E-A528-73B37C1BA20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13999" y="9988663"/>
            <a:ext cx="13373656" cy="28251646"/>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5392320" y="9988663"/>
            <a:ext cx="13373656" cy="28251646"/>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4A6D6F5-F9B7-41C3-8884-3B48885ADE66}" type="datetimeFigureOut">
              <a:rPr lang="en-US" smtClean="0"/>
              <a:pPr/>
              <a:t>10/15/2012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1B6B9D-53FF-436E-A528-73B37C1BA20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14001" y="9582373"/>
            <a:ext cx="13378914" cy="3993477"/>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lang="en-US" smtClean="0"/>
              <a:t>Click to edit Master text styles</a:t>
            </a:r>
          </a:p>
        </p:txBody>
      </p:sp>
      <p:sp>
        <p:nvSpPr>
          <p:cNvPr id="4" name="Content Placeholder 3"/>
          <p:cNvSpPr>
            <a:spLocks noGrp="1"/>
          </p:cNvSpPr>
          <p:nvPr>
            <p:ph sz="half" idx="2"/>
          </p:nvPr>
        </p:nvSpPr>
        <p:spPr>
          <a:xfrm>
            <a:off x="1514001" y="13575850"/>
            <a:ext cx="13378914"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5381810" y="9582373"/>
            <a:ext cx="13384168" cy="3993477"/>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lang="en-US" smtClean="0"/>
              <a:t>Click to edit Master text styles</a:t>
            </a:r>
          </a:p>
        </p:txBody>
      </p:sp>
      <p:sp>
        <p:nvSpPr>
          <p:cNvPr id="6" name="Content Placeholder 5"/>
          <p:cNvSpPr>
            <a:spLocks noGrp="1"/>
          </p:cNvSpPr>
          <p:nvPr>
            <p:ph sz="quarter" idx="4"/>
          </p:nvPr>
        </p:nvSpPr>
        <p:spPr>
          <a:xfrm>
            <a:off x="15381810" y="13575850"/>
            <a:ext cx="13384168"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A6D6F5-F9B7-41C3-8884-3B48885ADE66}" type="datetimeFigureOut">
              <a:rPr lang="en-US" smtClean="0"/>
              <a:pPr/>
              <a:t>10/15/2012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1B6B9D-53FF-436E-A528-73B37C1BA20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4A6D6F5-F9B7-41C3-8884-3B48885ADE66}" type="datetimeFigureOut">
              <a:rPr lang="en-US" smtClean="0"/>
              <a:pPr/>
              <a:t>10/15/2012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1B6B9D-53FF-436E-A528-73B37C1BA20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A6D6F5-F9B7-41C3-8884-3B48885ADE66}" type="datetimeFigureOut">
              <a:rPr lang="en-US" smtClean="0"/>
              <a:pPr/>
              <a:t>10/15/2012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1B6B9D-53FF-436E-A528-73B37C1BA2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4001" y="1704415"/>
            <a:ext cx="9961904" cy="7253667"/>
          </a:xfrm>
        </p:spPr>
        <p:txBody>
          <a:bodyPr anchor="b"/>
          <a:lstStyle>
            <a:lvl1pPr algn="l">
              <a:defRPr sz="9100" b="1"/>
            </a:lvl1pPr>
          </a:lstStyle>
          <a:p>
            <a:r>
              <a:rPr lang="en-US" smtClean="0"/>
              <a:t>Click to edit Master title style</a:t>
            </a:r>
            <a:endParaRPr lang="en-US"/>
          </a:p>
        </p:txBody>
      </p:sp>
      <p:sp>
        <p:nvSpPr>
          <p:cNvPr id="3" name="Content Placeholder 2"/>
          <p:cNvSpPr>
            <a:spLocks noGrp="1"/>
          </p:cNvSpPr>
          <p:nvPr>
            <p:ph idx="1"/>
          </p:nvPr>
        </p:nvSpPr>
        <p:spPr>
          <a:xfrm>
            <a:off x="11838629" y="1704417"/>
            <a:ext cx="16927349" cy="36535892"/>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514001" y="8958084"/>
            <a:ext cx="9961904" cy="29282225"/>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A6D6F5-F9B7-41C3-8884-3B48885ADE66}" type="datetimeFigureOut">
              <a:rPr lang="en-US" smtClean="0"/>
              <a:pPr/>
              <a:t>10/15/2012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1B6B9D-53FF-436E-A528-73B37C1BA20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5087" y="29965970"/>
            <a:ext cx="18167985" cy="3537654"/>
          </a:xfrm>
        </p:spPr>
        <p:txBody>
          <a:bodyPr anchor="b"/>
          <a:lstStyle>
            <a:lvl1pPr algn="l">
              <a:defRPr sz="9100" b="1"/>
            </a:lvl1pPr>
          </a:lstStyle>
          <a:p>
            <a:r>
              <a:rPr lang="en-US" smtClean="0"/>
              <a:t>Click to edit Master title style</a:t>
            </a:r>
            <a:endParaRPr lang="en-US"/>
          </a:p>
        </p:txBody>
      </p:sp>
      <p:sp>
        <p:nvSpPr>
          <p:cNvPr id="3" name="Picture Placeholder 2"/>
          <p:cNvSpPr>
            <a:spLocks noGrp="1"/>
          </p:cNvSpPr>
          <p:nvPr>
            <p:ph type="pic" idx="1"/>
          </p:nvPr>
        </p:nvSpPr>
        <p:spPr>
          <a:xfrm>
            <a:off x="5935087" y="3825019"/>
            <a:ext cx="18167985" cy="25685115"/>
          </a:xfrm>
        </p:spPr>
        <p:txBody>
          <a:bodyPr/>
          <a:lstStyle>
            <a:lvl1pPr marL="0" indent="0">
              <a:buNone/>
              <a:defRPr sz="14600"/>
            </a:lvl1pPr>
            <a:lvl2pPr marL="2088215" indent="0">
              <a:buNone/>
              <a:defRPr sz="12800"/>
            </a:lvl2pPr>
            <a:lvl3pPr marL="4176431" indent="0">
              <a:buNone/>
              <a:defRPr sz="11000"/>
            </a:lvl3pPr>
            <a:lvl4pPr marL="6264646" indent="0">
              <a:buNone/>
              <a:defRPr sz="9100"/>
            </a:lvl4pPr>
            <a:lvl5pPr marL="8352861" indent="0">
              <a:buNone/>
              <a:defRPr sz="9100"/>
            </a:lvl5pPr>
            <a:lvl6pPr marL="10441076" indent="0">
              <a:buNone/>
              <a:defRPr sz="9100"/>
            </a:lvl6pPr>
            <a:lvl7pPr marL="12529292" indent="0">
              <a:buNone/>
              <a:defRPr sz="9100"/>
            </a:lvl7pPr>
            <a:lvl8pPr marL="14617507" indent="0">
              <a:buNone/>
              <a:defRPr sz="9100"/>
            </a:lvl8pPr>
            <a:lvl9pPr marL="16705722" indent="0">
              <a:buNone/>
              <a:defRPr sz="9100"/>
            </a:lvl9pPr>
          </a:lstStyle>
          <a:p>
            <a:endParaRPr lang="en-US"/>
          </a:p>
        </p:txBody>
      </p:sp>
      <p:sp>
        <p:nvSpPr>
          <p:cNvPr id="4" name="Text Placeholder 3"/>
          <p:cNvSpPr>
            <a:spLocks noGrp="1"/>
          </p:cNvSpPr>
          <p:nvPr>
            <p:ph type="body" sz="half" idx="2"/>
          </p:nvPr>
        </p:nvSpPr>
        <p:spPr>
          <a:xfrm>
            <a:off x="5935087" y="33503624"/>
            <a:ext cx="18167985" cy="5024051"/>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A6D6F5-F9B7-41C3-8884-3B48885ADE66}" type="datetimeFigureOut">
              <a:rPr lang="en-US" smtClean="0"/>
              <a:pPr/>
              <a:t>10/15/2012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1B6B9D-53FF-436E-A528-73B37C1BA20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999" y="1714326"/>
            <a:ext cx="27251978" cy="7134754"/>
          </a:xfrm>
          <a:prstGeom prst="rect">
            <a:avLst/>
          </a:prstGeom>
        </p:spPr>
        <p:txBody>
          <a:bodyPr vert="horz" lIns="417643" tIns="208822" rIns="417643" bIns="208822"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513999" y="9988663"/>
            <a:ext cx="27251978" cy="28251646"/>
          </a:xfrm>
          <a:prstGeom prst="rect">
            <a:avLst/>
          </a:prstGeom>
        </p:spPr>
        <p:txBody>
          <a:bodyPr vert="horz" lIns="417643" tIns="208822" rIns="417643" bIns="20882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513999" y="39677166"/>
            <a:ext cx="7065328" cy="2279156"/>
          </a:xfrm>
          <a:prstGeom prst="rect">
            <a:avLst/>
          </a:prstGeom>
        </p:spPr>
        <p:txBody>
          <a:bodyPr vert="horz" lIns="417643" tIns="208822" rIns="417643" bIns="208822" rtlCol="0" anchor="ctr"/>
          <a:lstStyle>
            <a:lvl1pPr algn="l">
              <a:defRPr sz="5500">
                <a:solidFill>
                  <a:schemeClr val="tx1">
                    <a:tint val="75000"/>
                  </a:schemeClr>
                </a:solidFill>
              </a:defRPr>
            </a:lvl1pPr>
          </a:lstStyle>
          <a:p>
            <a:fld id="{94A6D6F5-F9B7-41C3-8884-3B48885ADE66}" type="datetimeFigureOut">
              <a:rPr lang="en-US" smtClean="0"/>
              <a:pPr/>
              <a:t>10/15/2012</a:t>
            </a:fld>
            <a:endParaRPr lang="en-US"/>
          </a:p>
        </p:txBody>
      </p:sp>
      <p:sp>
        <p:nvSpPr>
          <p:cNvPr id="5" name="Footer Placeholder 4"/>
          <p:cNvSpPr>
            <a:spLocks noGrp="1"/>
          </p:cNvSpPr>
          <p:nvPr>
            <p:ph type="ftr" sz="quarter" idx="3"/>
          </p:nvPr>
        </p:nvSpPr>
        <p:spPr>
          <a:xfrm>
            <a:off x="10345658" y="39677166"/>
            <a:ext cx="9588659" cy="2279156"/>
          </a:xfrm>
          <a:prstGeom prst="rect">
            <a:avLst/>
          </a:prstGeom>
        </p:spPr>
        <p:txBody>
          <a:bodyPr vert="horz" lIns="417643" tIns="208822" rIns="417643" bIns="208822" rtlCol="0" anchor="ctr"/>
          <a:lstStyle>
            <a:lvl1pPr algn="ctr">
              <a:defRPr sz="55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700649" y="39677166"/>
            <a:ext cx="7065328" cy="2279156"/>
          </a:xfrm>
          <a:prstGeom prst="rect">
            <a:avLst/>
          </a:prstGeom>
        </p:spPr>
        <p:txBody>
          <a:bodyPr vert="horz" lIns="417643" tIns="208822" rIns="417643" bIns="208822" rtlCol="0" anchor="ctr"/>
          <a:lstStyle>
            <a:lvl1pPr algn="r">
              <a:defRPr sz="5500">
                <a:solidFill>
                  <a:schemeClr val="tx1">
                    <a:tint val="75000"/>
                  </a:schemeClr>
                </a:solidFill>
              </a:defRPr>
            </a:lvl1pPr>
          </a:lstStyle>
          <a:p>
            <a:fld id="{B31B6B9D-53FF-436E-A528-73B37C1BA20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6431" rtl="0" eaLnBrk="1" latinLnBrk="0" hangingPunct="1">
        <a:spcBef>
          <a:spcPct val="0"/>
        </a:spcBef>
        <a:buNone/>
        <a:defRPr sz="20100" kern="1200">
          <a:solidFill>
            <a:schemeClr val="tx1"/>
          </a:solidFill>
          <a:latin typeface="+mj-lt"/>
          <a:ea typeface="+mj-ea"/>
          <a:cs typeface="+mj-cs"/>
        </a:defRPr>
      </a:lvl1pPr>
    </p:titleStyle>
    <p:bodyStyle>
      <a:lvl1pPr marL="1566161" indent="-1566161" algn="l" defTabSz="4176431" rtl="0" eaLnBrk="1" latinLnBrk="0" hangingPunct="1">
        <a:spcBef>
          <a:spcPct val="20000"/>
        </a:spcBef>
        <a:buFont typeface="Arial" pitchFamily="34" charset="0"/>
        <a:buChar char="•"/>
        <a:defRPr sz="14600" kern="1200">
          <a:solidFill>
            <a:schemeClr val="tx1"/>
          </a:solidFill>
          <a:latin typeface="+mn-lt"/>
          <a:ea typeface="+mn-ea"/>
          <a:cs typeface="+mn-cs"/>
        </a:defRPr>
      </a:lvl1pPr>
      <a:lvl2pPr marL="3393350" indent="-1305135" algn="l" defTabSz="4176431" rtl="0" eaLnBrk="1" latinLnBrk="0" hangingPunct="1">
        <a:spcBef>
          <a:spcPct val="20000"/>
        </a:spcBef>
        <a:buFont typeface="Arial" pitchFamily="34" charset="0"/>
        <a:buChar char="–"/>
        <a:defRPr sz="12800" kern="1200">
          <a:solidFill>
            <a:schemeClr val="tx1"/>
          </a:solidFill>
          <a:latin typeface="+mn-lt"/>
          <a:ea typeface="+mn-ea"/>
          <a:cs typeface="+mn-cs"/>
        </a:defRPr>
      </a:lvl2pPr>
      <a:lvl3pPr marL="5220538" indent="-1044108" algn="l" defTabSz="4176431" rtl="0" eaLnBrk="1" latinLnBrk="0" hangingPunct="1">
        <a:spcBef>
          <a:spcPct val="20000"/>
        </a:spcBef>
        <a:buFont typeface="Arial" pitchFamily="34" charset="0"/>
        <a:buChar char="•"/>
        <a:defRPr sz="11000" kern="1200">
          <a:solidFill>
            <a:schemeClr val="tx1"/>
          </a:solidFill>
          <a:latin typeface="+mn-lt"/>
          <a:ea typeface="+mn-ea"/>
          <a:cs typeface="+mn-cs"/>
        </a:defRPr>
      </a:lvl3pPr>
      <a:lvl4pPr marL="7308753"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4pPr>
      <a:lvl5pPr marL="9396969"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5pPr>
      <a:lvl6pPr marL="11485184"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73399"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61615"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9830"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6431" rtl="0" eaLnBrk="1" latinLnBrk="0" hangingPunct="1">
        <a:defRPr sz="8200" kern="1200">
          <a:solidFill>
            <a:schemeClr val="tx1"/>
          </a:solidFill>
          <a:latin typeface="+mn-lt"/>
          <a:ea typeface="+mn-ea"/>
          <a:cs typeface="+mn-cs"/>
        </a:defRPr>
      </a:lvl1pPr>
      <a:lvl2pPr marL="2088215" algn="l" defTabSz="4176431" rtl="0" eaLnBrk="1" latinLnBrk="0" hangingPunct="1">
        <a:defRPr sz="8200" kern="1200">
          <a:solidFill>
            <a:schemeClr val="tx1"/>
          </a:solidFill>
          <a:latin typeface="+mn-lt"/>
          <a:ea typeface="+mn-ea"/>
          <a:cs typeface="+mn-cs"/>
        </a:defRPr>
      </a:lvl2pPr>
      <a:lvl3pPr marL="4176431" algn="l" defTabSz="4176431" rtl="0" eaLnBrk="1" latinLnBrk="0" hangingPunct="1">
        <a:defRPr sz="8200" kern="1200">
          <a:solidFill>
            <a:schemeClr val="tx1"/>
          </a:solidFill>
          <a:latin typeface="+mn-lt"/>
          <a:ea typeface="+mn-ea"/>
          <a:cs typeface="+mn-cs"/>
        </a:defRPr>
      </a:lvl3pPr>
      <a:lvl4pPr marL="6264646" algn="l" defTabSz="4176431" rtl="0" eaLnBrk="1" latinLnBrk="0" hangingPunct="1">
        <a:defRPr sz="8200" kern="1200">
          <a:solidFill>
            <a:schemeClr val="tx1"/>
          </a:solidFill>
          <a:latin typeface="+mn-lt"/>
          <a:ea typeface="+mn-ea"/>
          <a:cs typeface="+mn-cs"/>
        </a:defRPr>
      </a:lvl4pPr>
      <a:lvl5pPr marL="8352861" algn="l" defTabSz="4176431" rtl="0" eaLnBrk="1" latinLnBrk="0" hangingPunct="1">
        <a:defRPr sz="8200" kern="1200">
          <a:solidFill>
            <a:schemeClr val="tx1"/>
          </a:solidFill>
          <a:latin typeface="+mn-lt"/>
          <a:ea typeface="+mn-ea"/>
          <a:cs typeface="+mn-cs"/>
        </a:defRPr>
      </a:lvl5pPr>
      <a:lvl6pPr marL="10441076" algn="l" defTabSz="4176431" rtl="0" eaLnBrk="1" latinLnBrk="0" hangingPunct="1">
        <a:defRPr sz="8200" kern="1200">
          <a:solidFill>
            <a:schemeClr val="tx1"/>
          </a:solidFill>
          <a:latin typeface="+mn-lt"/>
          <a:ea typeface="+mn-ea"/>
          <a:cs typeface="+mn-cs"/>
        </a:defRPr>
      </a:lvl6pPr>
      <a:lvl7pPr marL="12529292" algn="l" defTabSz="4176431" rtl="0" eaLnBrk="1" latinLnBrk="0" hangingPunct="1">
        <a:defRPr sz="8200" kern="1200">
          <a:solidFill>
            <a:schemeClr val="tx1"/>
          </a:solidFill>
          <a:latin typeface="+mn-lt"/>
          <a:ea typeface="+mn-ea"/>
          <a:cs typeface="+mn-cs"/>
        </a:defRPr>
      </a:lvl7pPr>
      <a:lvl8pPr marL="14617507" algn="l" defTabSz="4176431" rtl="0" eaLnBrk="1" latinLnBrk="0" hangingPunct="1">
        <a:defRPr sz="8200" kern="1200">
          <a:solidFill>
            <a:schemeClr val="tx1"/>
          </a:solidFill>
          <a:latin typeface="+mn-lt"/>
          <a:ea typeface="+mn-ea"/>
          <a:cs typeface="+mn-cs"/>
        </a:defRPr>
      </a:lvl8pPr>
      <a:lvl9pPr marL="16705722" algn="l" defTabSz="4176431"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descr="24700_0002new copia.jpg"/>
          <p:cNvPicPr>
            <a:picLocks noChangeAspect="1"/>
          </p:cNvPicPr>
          <p:nvPr/>
        </p:nvPicPr>
        <p:blipFill>
          <a:blip r:embed="rId2" cstate="print"/>
          <a:stretch>
            <a:fillRect/>
          </a:stretch>
        </p:blipFill>
        <p:spPr>
          <a:xfrm>
            <a:off x="0" y="0"/>
            <a:ext cx="30279975" cy="10138213"/>
          </a:xfrm>
          <a:prstGeom prst="rect">
            <a:avLst/>
          </a:prstGeom>
        </p:spPr>
      </p:pic>
      <p:sp>
        <p:nvSpPr>
          <p:cNvPr id="2" name="Title 1"/>
          <p:cNvSpPr>
            <a:spLocks noGrp="1"/>
          </p:cNvSpPr>
          <p:nvPr>
            <p:ph type="ctrTitle"/>
          </p:nvPr>
        </p:nvSpPr>
        <p:spPr>
          <a:xfrm>
            <a:off x="0" y="89894"/>
            <a:ext cx="20252555" cy="6048672"/>
          </a:xfrm>
          <a:ln>
            <a:noFill/>
          </a:ln>
        </p:spPr>
        <p:txBody>
          <a:bodyPr>
            <a:normAutofit fontScale="90000"/>
          </a:bodyPr>
          <a:lstStyle/>
          <a:p>
            <a:pPr algn="l">
              <a:lnSpc>
                <a:spcPct val="115000"/>
              </a:lnSpc>
              <a:spcAft>
                <a:spcPts val="1000"/>
              </a:spcAft>
            </a:pPr>
            <a:r>
              <a:rPr lang="fr-FR" sz="9800" dirty="0" smtClean="0">
                <a:solidFill>
                  <a:srgbClr val="F3B23C"/>
                </a:solidFill>
                <a:latin typeface="Impact"/>
                <a:ea typeface="Calibri"/>
                <a:cs typeface="Times New Roman"/>
              </a:rPr>
              <a:t>Résultats à mi-parcours de la Composante du projet </a:t>
            </a:r>
            <a:r>
              <a:rPr lang="fr-FR" sz="9800" dirty="0" smtClean="0">
                <a:solidFill>
                  <a:srgbClr val="F3B23C"/>
                </a:solidFill>
                <a:latin typeface="Impact"/>
                <a:ea typeface="Calibri"/>
                <a:cs typeface="Times New Roman"/>
              </a:rPr>
              <a:t>au </a:t>
            </a:r>
            <a:r>
              <a:rPr lang="fr-FR" sz="9800" dirty="0" smtClean="0">
                <a:solidFill>
                  <a:srgbClr val="F3B23C"/>
                </a:solidFill>
                <a:latin typeface="Impact"/>
                <a:ea typeface="Calibri"/>
                <a:cs typeface="Times New Roman"/>
              </a:rPr>
              <a:t>Mali </a:t>
            </a:r>
            <a:r>
              <a:rPr lang="fr-FR" sz="9600" dirty="0" smtClean="0">
                <a:solidFill>
                  <a:srgbClr val="EEB500"/>
                </a:solidFill>
                <a:latin typeface="Impact"/>
                <a:ea typeface="Calibri"/>
                <a:cs typeface="Times New Roman"/>
              </a:rPr>
              <a:t/>
            </a:r>
            <a:br>
              <a:rPr lang="fr-FR" sz="9600" dirty="0" smtClean="0">
                <a:solidFill>
                  <a:srgbClr val="EEB500"/>
                </a:solidFill>
                <a:latin typeface="Impact"/>
                <a:ea typeface="Calibri"/>
                <a:cs typeface="Times New Roman"/>
              </a:rPr>
            </a:br>
            <a:r>
              <a:rPr lang="fr-FR" sz="6600" dirty="0" smtClean="0">
                <a:ln>
                  <a:solidFill>
                    <a:schemeClr val="bg1">
                      <a:lumMod val="95000"/>
                    </a:schemeClr>
                  </a:solidFill>
                </a:ln>
                <a:solidFill>
                  <a:srgbClr val="4A442A"/>
                </a:solidFill>
                <a:latin typeface="Impact"/>
                <a:ea typeface="Calibri"/>
                <a:cs typeface="Times New Roman"/>
              </a:rPr>
              <a:t> Projet régional « Amélioration de la production de riz en Afrique de l’Ouest » - APRAO </a:t>
            </a:r>
            <a:endParaRPr lang="en-US" sz="6600" dirty="0">
              <a:ln>
                <a:solidFill>
                  <a:schemeClr val="bg1">
                    <a:lumMod val="95000"/>
                  </a:schemeClr>
                </a:solidFill>
              </a:ln>
            </a:endParaRPr>
          </a:p>
        </p:txBody>
      </p:sp>
      <p:sp>
        <p:nvSpPr>
          <p:cNvPr id="3" name="Subtitle 2"/>
          <p:cNvSpPr>
            <a:spLocks noGrp="1"/>
          </p:cNvSpPr>
          <p:nvPr>
            <p:ph type="subTitle" idx="1"/>
          </p:nvPr>
        </p:nvSpPr>
        <p:spPr>
          <a:xfrm>
            <a:off x="522363" y="10603062"/>
            <a:ext cx="14545616" cy="7776864"/>
          </a:xfrm>
          <a:ln w="3175" cmpd="sng">
            <a:solidFill>
              <a:srgbClr val="002060"/>
            </a:solidFill>
          </a:ln>
        </p:spPr>
        <p:txBody>
          <a:bodyPr>
            <a:normAutofit/>
          </a:bodyPr>
          <a:lstStyle/>
          <a:p>
            <a:pPr algn="l"/>
            <a:r>
              <a:rPr lang="fr-FR" sz="6600" u="sng" dirty="0" smtClean="0">
                <a:solidFill>
                  <a:schemeClr val="tx2"/>
                </a:solidFill>
                <a:latin typeface="Impact"/>
                <a:ea typeface="Calibri"/>
                <a:cs typeface="Times New Roman"/>
              </a:rPr>
              <a:t>Contexte</a:t>
            </a:r>
          </a:p>
          <a:p>
            <a:pPr algn="l"/>
            <a:r>
              <a:rPr lang="fr-FR" sz="4000" dirty="0" smtClean="0">
                <a:solidFill>
                  <a:schemeClr val="tx1"/>
                </a:solidFill>
                <a:ea typeface="Calibri"/>
                <a:cs typeface="Arial" pitchFamily="34" charset="0"/>
              </a:rPr>
              <a:t>Le projet APRAO intervient à la suite de la flambée des prix des denrées alimentaires de base qui a sévi en 2008. </a:t>
            </a:r>
          </a:p>
          <a:p>
            <a:pPr algn="l"/>
            <a:r>
              <a:rPr lang="fr-FR" sz="4000" dirty="0" smtClean="0">
                <a:solidFill>
                  <a:schemeClr val="tx1"/>
                </a:solidFill>
                <a:ea typeface="Calibri"/>
                <a:cs typeface="Arial" pitchFamily="34" charset="0"/>
              </a:rPr>
              <a:t>Son objectif est celui de renforcer la production et productivité rizicole en Côte d’Ivoire, Mali, Mauritanie, Niger et Sénégal, qui sont parmi les pays les plus durement frappés par cette crise.</a:t>
            </a:r>
          </a:p>
          <a:p>
            <a:pPr algn="l"/>
            <a:r>
              <a:rPr lang="fr-FR" sz="4000" dirty="0" smtClean="0">
                <a:solidFill>
                  <a:schemeClr val="tx1"/>
                </a:solidFill>
                <a:ea typeface="Calibri"/>
                <a:cs typeface="Arial" pitchFamily="34" charset="0"/>
              </a:rPr>
              <a:t>Ces pays importent encore d’importants volumes de riz blanchi pour la satisfaction de leurs besoins nationaux, en restant ainsi vulnérables aux aléas des marchés internationaux. </a:t>
            </a:r>
          </a:p>
          <a:p>
            <a:endParaRPr lang="fr-FR" sz="4000" dirty="0" smtClean="0">
              <a:solidFill>
                <a:schemeClr val="tx1"/>
              </a:solidFill>
              <a:ea typeface="Calibri"/>
              <a:cs typeface="Arial" pitchFamily="34" charset="0"/>
            </a:endParaRPr>
          </a:p>
          <a:p>
            <a:endParaRPr lang="en-US" sz="4000" dirty="0">
              <a:solidFill>
                <a:schemeClr val="tx1"/>
              </a:solidFill>
              <a:cs typeface="Arial" pitchFamily="34" charset="0"/>
            </a:endParaRPr>
          </a:p>
        </p:txBody>
      </p:sp>
      <p:sp>
        <p:nvSpPr>
          <p:cNvPr id="4" name="TextBox 3"/>
          <p:cNvSpPr txBox="1"/>
          <p:nvPr/>
        </p:nvSpPr>
        <p:spPr>
          <a:xfrm rot="16200000">
            <a:off x="27047729" y="39000636"/>
            <a:ext cx="5904656" cy="523220"/>
          </a:xfrm>
          <a:prstGeom prst="rect">
            <a:avLst/>
          </a:prstGeom>
          <a:noFill/>
        </p:spPr>
        <p:txBody>
          <a:bodyPr wrap="square" rtlCol="0">
            <a:spAutoFit/>
          </a:bodyPr>
          <a:lstStyle/>
          <a:p>
            <a:r>
              <a:rPr lang="en-US" sz="2800" i="1" dirty="0" smtClean="0"/>
              <a:t>Date et lieu </a:t>
            </a:r>
            <a:r>
              <a:rPr lang="fr-FR" sz="2800" i="1" dirty="0" smtClean="0"/>
              <a:t>d’impression / production</a:t>
            </a:r>
            <a:endParaRPr lang="fr-FR" sz="2800" i="1" dirty="0"/>
          </a:p>
        </p:txBody>
      </p:sp>
      <p:pic>
        <p:nvPicPr>
          <p:cNvPr id="5" name="Picture 4" descr="FAO_black_50.jpg"/>
          <p:cNvPicPr>
            <a:picLocks noChangeAspect="1"/>
          </p:cNvPicPr>
          <p:nvPr/>
        </p:nvPicPr>
        <p:blipFill>
          <a:blip r:embed="rId3" cstate="print"/>
          <a:stretch>
            <a:fillRect/>
          </a:stretch>
        </p:blipFill>
        <p:spPr>
          <a:xfrm>
            <a:off x="27525363" y="40780491"/>
            <a:ext cx="1352550" cy="1362075"/>
          </a:xfrm>
          <a:prstGeom prst="rect">
            <a:avLst/>
          </a:prstGeom>
        </p:spPr>
      </p:pic>
      <p:pic>
        <p:nvPicPr>
          <p:cNvPr id="7" name="Picture 6" descr="logo_aprao.png"/>
          <p:cNvPicPr>
            <a:picLocks noChangeAspect="1"/>
          </p:cNvPicPr>
          <p:nvPr/>
        </p:nvPicPr>
        <p:blipFill>
          <a:blip r:embed="rId4" cstate="print"/>
          <a:stretch>
            <a:fillRect/>
          </a:stretch>
        </p:blipFill>
        <p:spPr>
          <a:xfrm>
            <a:off x="23564923" y="40888714"/>
            <a:ext cx="1360800" cy="1360800"/>
          </a:xfrm>
          <a:prstGeom prst="rect">
            <a:avLst/>
          </a:prstGeom>
        </p:spPr>
      </p:pic>
      <p:pic>
        <p:nvPicPr>
          <p:cNvPr id="8" name="Image 1"/>
          <p:cNvPicPr/>
          <p:nvPr/>
        </p:nvPicPr>
        <p:blipFill>
          <a:blip r:embed="rId5" cstate="print"/>
          <a:srcRect/>
          <a:stretch>
            <a:fillRect/>
          </a:stretch>
        </p:blipFill>
        <p:spPr bwMode="auto">
          <a:xfrm>
            <a:off x="22052755" y="40855947"/>
            <a:ext cx="1360800" cy="1360800"/>
          </a:xfrm>
          <a:prstGeom prst="rect">
            <a:avLst/>
          </a:prstGeom>
          <a:noFill/>
          <a:ln w="9525">
            <a:noFill/>
            <a:miter lim="800000"/>
            <a:headEnd/>
            <a:tailEnd/>
          </a:ln>
        </p:spPr>
      </p:pic>
      <p:pic>
        <p:nvPicPr>
          <p:cNvPr id="9" name="Picture 8" descr="logo_aecid.jpg"/>
          <p:cNvPicPr>
            <a:picLocks noChangeAspect="1"/>
          </p:cNvPicPr>
          <p:nvPr/>
        </p:nvPicPr>
        <p:blipFill>
          <a:blip r:embed="rId6" cstate="print"/>
          <a:stretch>
            <a:fillRect/>
          </a:stretch>
        </p:blipFill>
        <p:spPr>
          <a:xfrm>
            <a:off x="25293115" y="40888985"/>
            <a:ext cx="2016229" cy="1244056"/>
          </a:xfrm>
          <a:prstGeom prst="rect">
            <a:avLst/>
          </a:prstGeom>
        </p:spPr>
      </p:pic>
      <p:sp>
        <p:nvSpPr>
          <p:cNvPr id="10" name="TextBox 9"/>
          <p:cNvSpPr txBox="1"/>
          <p:nvPr/>
        </p:nvSpPr>
        <p:spPr>
          <a:xfrm>
            <a:off x="810395" y="40486382"/>
            <a:ext cx="11233248" cy="1938992"/>
          </a:xfrm>
          <a:prstGeom prst="rect">
            <a:avLst/>
          </a:prstGeom>
          <a:noFill/>
        </p:spPr>
        <p:txBody>
          <a:bodyPr wrap="square" rtlCol="0">
            <a:spAutoFit/>
          </a:bodyPr>
          <a:lstStyle/>
          <a:p>
            <a:r>
              <a:rPr lang="en-US" sz="4000" b="1" dirty="0" smtClean="0"/>
              <a:t>Contacts</a:t>
            </a:r>
          </a:p>
          <a:p>
            <a:r>
              <a:rPr lang="en-US" sz="4000" dirty="0" smtClean="0"/>
              <a:t>Nom, </a:t>
            </a:r>
            <a:r>
              <a:rPr lang="en-US" sz="4000" dirty="0" err="1" smtClean="0"/>
              <a:t>fonction</a:t>
            </a:r>
            <a:r>
              <a:rPr lang="en-US" sz="4000" dirty="0" smtClean="0"/>
              <a:t>, email, etc.</a:t>
            </a:r>
          </a:p>
          <a:p>
            <a:r>
              <a:rPr lang="en-US" sz="4000" dirty="0" smtClean="0"/>
              <a:t>http://www.fao.org/ag/aprao/</a:t>
            </a:r>
            <a:endParaRPr lang="en-US" sz="4000" dirty="0"/>
          </a:p>
        </p:txBody>
      </p:sp>
      <p:sp>
        <p:nvSpPr>
          <p:cNvPr id="11" name="Subtitle 2"/>
          <p:cNvSpPr txBox="1">
            <a:spLocks/>
          </p:cNvSpPr>
          <p:nvPr/>
        </p:nvSpPr>
        <p:spPr>
          <a:xfrm>
            <a:off x="15644043" y="10584012"/>
            <a:ext cx="14041560" cy="7776864"/>
          </a:xfrm>
          <a:prstGeom prst="rect">
            <a:avLst/>
          </a:prstGeom>
          <a:ln w="3175" cmpd="sng">
            <a:solidFill>
              <a:srgbClr val="002060"/>
            </a:solidFill>
          </a:ln>
        </p:spPr>
        <p:txBody>
          <a:bodyPr vert="horz" lIns="417643" tIns="208822" rIns="417643" bIns="208822" rtlCol="0">
            <a:normAutofit fontScale="92500" lnSpcReduction="20000"/>
          </a:bodyPr>
          <a:lstStyle/>
          <a:p>
            <a:pPr marL="0" marR="0" lvl="0" indent="0" algn="l" defTabSz="4176431" rtl="0" eaLnBrk="1" fontAlgn="auto" latinLnBrk="0" hangingPunct="1">
              <a:lnSpc>
                <a:spcPct val="100000"/>
              </a:lnSpc>
              <a:spcBef>
                <a:spcPct val="20000"/>
              </a:spcBef>
              <a:spcAft>
                <a:spcPts val="0"/>
              </a:spcAft>
              <a:buClrTx/>
              <a:buSzTx/>
              <a:buFont typeface="Arial" pitchFamily="34" charset="0"/>
              <a:buNone/>
              <a:tabLst/>
              <a:defRPr/>
            </a:pPr>
            <a:r>
              <a:rPr kumimoji="0" lang="fr-FR" sz="6600" b="0" i="0" u="sng" strike="noStrike" kern="1200" cap="none" spc="0" normalizeH="0" baseline="0" noProof="0" dirty="0" smtClean="0">
                <a:ln>
                  <a:noFill/>
                </a:ln>
                <a:solidFill>
                  <a:schemeClr val="tx2"/>
                </a:solidFill>
                <a:effectLst/>
                <a:uLnTx/>
                <a:uFillTx/>
                <a:latin typeface="Impact"/>
                <a:ea typeface="Calibri"/>
                <a:cs typeface="Times New Roman"/>
              </a:rPr>
              <a:t>Etapes</a:t>
            </a:r>
            <a:r>
              <a:rPr kumimoji="0" lang="fr-FR" sz="6600" b="0" i="0" u="sng" strike="noStrike" kern="1200" cap="none" spc="0" normalizeH="0" noProof="0" dirty="0" smtClean="0">
                <a:ln>
                  <a:noFill/>
                </a:ln>
                <a:solidFill>
                  <a:schemeClr val="tx2"/>
                </a:solidFill>
                <a:effectLst/>
                <a:uLnTx/>
                <a:uFillTx/>
                <a:latin typeface="Impact"/>
                <a:ea typeface="Calibri"/>
                <a:cs typeface="Times New Roman"/>
              </a:rPr>
              <a:t> de mise en œuvre</a:t>
            </a:r>
            <a:endParaRPr kumimoji="0" lang="fr-FR" sz="6600" b="0" i="0" u="sng" strike="noStrike" kern="1200" cap="none" spc="0" normalizeH="0" baseline="0" noProof="0" dirty="0" smtClean="0">
              <a:ln>
                <a:noFill/>
              </a:ln>
              <a:solidFill>
                <a:schemeClr val="tx2"/>
              </a:solidFill>
              <a:effectLst/>
              <a:uLnTx/>
              <a:uFillTx/>
              <a:latin typeface="Impact"/>
              <a:ea typeface="Calibri"/>
              <a:cs typeface="Times New Roman"/>
            </a:endParaRPr>
          </a:p>
          <a:p>
            <a:pPr>
              <a:spcBef>
                <a:spcPct val="20000"/>
              </a:spcBef>
              <a:buFont typeface="Arial" pitchFamily="34" charset="0"/>
              <a:buChar char="•"/>
            </a:pPr>
            <a:r>
              <a:rPr kumimoji="0" lang="fr-FR" sz="4300" b="0" i="0" u="none" strike="noStrike" kern="1200" cap="none" spc="0" normalizeH="0" baseline="0" noProof="0" dirty="0" smtClean="0">
                <a:ln>
                  <a:noFill/>
                </a:ln>
                <a:effectLst/>
                <a:uLnTx/>
                <a:uFillTx/>
                <a:latin typeface="+mn-lt"/>
                <a:ea typeface="Calibri"/>
                <a:cs typeface="Arial" pitchFamily="34" charset="0"/>
              </a:rPr>
              <a:t>Avril 2011: lancement du projet APRAO au Mali par la Direction Nationale</a:t>
            </a:r>
            <a:r>
              <a:rPr kumimoji="0" lang="fr-FR" sz="4300" b="0" i="0" u="none" strike="noStrike" kern="1200" cap="none" spc="0" normalizeH="0" noProof="0" dirty="0" smtClean="0">
                <a:ln>
                  <a:noFill/>
                </a:ln>
                <a:effectLst/>
                <a:uLnTx/>
                <a:uFillTx/>
                <a:latin typeface="+mn-lt"/>
                <a:ea typeface="Calibri"/>
                <a:cs typeface="Arial" pitchFamily="34" charset="0"/>
              </a:rPr>
              <a:t> de l’Agriculture, rassemblant 31 participants de x institutions de la filière rizicole</a:t>
            </a:r>
          </a:p>
          <a:p>
            <a:pPr>
              <a:spcBef>
                <a:spcPct val="20000"/>
              </a:spcBef>
              <a:buFont typeface="Arial" pitchFamily="34" charset="0"/>
              <a:buChar char="•"/>
            </a:pPr>
            <a:r>
              <a:rPr lang="fr-FR" sz="4300" dirty="0" smtClean="0">
                <a:ea typeface="Calibri"/>
                <a:cs typeface="Arial" pitchFamily="34" charset="0"/>
              </a:rPr>
              <a:t>Mai 2011: mission d’identification par le Coordonnateur national et l’Assistant technique </a:t>
            </a:r>
          </a:p>
          <a:p>
            <a:pPr>
              <a:spcBef>
                <a:spcPct val="20000"/>
              </a:spcBef>
              <a:buFont typeface="Arial" pitchFamily="34" charset="0"/>
              <a:buChar char="•"/>
            </a:pPr>
            <a:r>
              <a:rPr kumimoji="0" lang="fr-FR" sz="4300" b="0" i="0" u="none" strike="noStrike" kern="1200" cap="none" spc="0" normalizeH="0" noProof="0" dirty="0" smtClean="0">
                <a:ln>
                  <a:noFill/>
                </a:ln>
                <a:effectLst/>
                <a:uLnTx/>
                <a:uFillTx/>
                <a:latin typeface="+mn-lt"/>
                <a:ea typeface="Calibri"/>
                <a:cs typeface="Arial" pitchFamily="34" charset="0"/>
              </a:rPr>
              <a:t>Juin 2011: Atelier de réadaptation du plan d’action avec x acteurs de la filière</a:t>
            </a:r>
          </a:p>
          <a:p>
            <a:pPr>
              <a:spcBef>
                <a:spcPct val="20000"/>
              </a:spcBef>
              <a:buFont typeface="Arial" pitchFamily="34" charset="0"/>
              <a:buChar char="•"/>
            </a:pPr>
            <a:r>
              <a:rPr lang="fr-FR" sz="4300" dirty="0" smtClean="0">
                <a:ea typeface="Calibri"/>
                <a:cs typeface="Arial" pitchFamily="34" charset="0"/>
              </a:rPr>
              <a:t>Juillet 2011: Nomination de x points focaux responsables du suivi des action et des contacts avec la coordination du projet dans les 12 sites d’intervention</a:t>
            </a:r>
          </a:p>
          <a:p>
            <a:pPr>
              <a:spcBef>
                <a:spcPct val="20000"/>
              </a:spcBef>
              <a:buFont typeface="Arial" pitchFamily="34" charset="0"/>
              <a:buChar char="•"/>
            </a:pPr>
            <a:r>
              <a:rPr lang="fr-FR" sz="4300" dirty="0" smtClean="0">
                <a:ea typeface="Calibri"/>
                <a:cs typeface="Arial" pitchFamily="34" charset="0"/>
              </a:rPr>
              <a:t>Juillet 2011: Signature de x protocoles d’accord (x sont en cours)</a:t>
            </a:r>
          </a:p>
          <a:p>
            <a:pPr>
              <a:spcBef>
                <a:spcPct val="20000"/>
              </a:spcBef>
              <a:buFont typeface="Arial" pitchFamily="34" charset="0"/>
              <a:buChar char="•"/>
            </a:pPr>
            <a:endParaRPr lang="fr-FR" sz="3600" dirty="0" smtClean="0">
              <a:ea typeface="Calibri"/>
              <a:cs typeface="Arial" pitchFamily="34" charset="0"/>
            </a:endParaRPr>
          </a:p>
          <a:p>
            <a:pPr>
              <a:spcBef>
                <a:spcPct val="20000"/>
              </a:spcBef>
              <a:buFont typeface="Arial" pitchFamily="34" charset="0"/>
              <a:buChar char="•"/>
            </a:pPr>
            <a:endParaRPr lang="fr-FR" sz="3600" dirty="0" smtClean="0">
              <a:ea typeface="Calibri"/>
              <a:cs typeface="Arial" pitchFamily="34" charset="0"/>
            </a:endParaRPr>
          </a:p>
          <a:p>
            <a:pPr>
              <a:spcBef>
                <a:spcPct val="20000"/>
              </a:spcBef>
              <a:buFont typeface="Arial" pitchFamily="34" charset="0"/>
              <a:buChar char="•"/>
            </a:pPr>
            <a:endParaRPr kumimoji="0" lang="fr-FR" sz="3600" b="0" i="0" u="none" strike="noStrike" kern="1200" cap="none" spc="0" normalizeH="0" noProof="0" dirty="0" smtClean="0">
              <a:ln>
                <a:noFill/>
              </a:ln>
              <a:solidFill>
                <a:schemeClr val="tx1"/>
              </a:solidFill>
              <a:effectLst/>
              <a:uLnTx/>
              <a:uFillTx/>
              <a:latin typeface="+mn-lt"/>
              <a:ea typeface="Calibri"/>
              <a:cs typeface="Arial" pitchFamily="34" charset="0"/>
            </a:endParaRPr>
          </a:p>
          <a:p>
            <a:pPr>
              <a:spcBef>
                <a:spcPct val="20000"/>
              </a:spcBef>
              <a:buFont typeface="Arial" pitchFamily="34" charset="0"/>
              <a:buChar char="•"/>
            </a:pPr>
            <a:endParaRPr kumimoji="0" lang="fr-FR" sz="3600" b="0" i="0" u="none" strike="noStrike" kern="1200" cap="none" spc="0" normalizeH="0" noProof="0" dirty="0" smtClean="0">
              <a:ln>
                <a:noFill/>
              </a:ln>
              <a:solidFill>
                <a:schemeClr val="tx1"/>
              </a:solidFill>
              <a:effectLst/>
              <a:uLnTx/>
              <a:uFillTx/>
              <a:latin typeface="+mn-lt"/>
              <a:ea typeface="Calibri"/>
              <a:cs typeface="Arial" pitchFamily="34" charset="0"/>
            </a:endParaRPr>
          </a:p>
          <a:p>
            <a:pPr marL="0" marR="0" lvl="0" indent="0" algn="l" defTabSz="4176431" rtl="0" eaLnBrk="1" fontAlgn="auto" latinLnBrk="0" hangingPunct="1">
              <a:lnSpc>
                <a:spcPct val="100000"/>
              </a:lnSpc>
              <a:spcBef>
                <a:spcPct val="20000"/>
              </a:spcBef>
              <a:spcAft>
                <a:spcPts val="0"/>
              </a:spcAft>
              <a:buClrTx/>
              <a:buSzTx/>
              <a:buFontTx/>
              <a:buChar char="-"/>
              <a:tabLst/>
              <a:defRPr/>
            </a:pPr>
            <a:endParaRPr kumimoji="0" lang="fr-FR" sz="3600" b="0" i="0" u="none" strike="noStrike" kern="1200" cap="none" spc="0" normalizeH="0" noProof="0" dirty="0" smtClean="0">
              <a:ln>
                <a:noFill/>
              </a:ln>
              <a:solidFill>
                <a:schemeClr val="tx1"/>
              </a:solidFill>
              <a:effectLst/>
              <a:uLnTx/>
              <a:uFillTx/>
              <a:latin typeface="+mn-lt"/>
              <a:ea typeface="Calibri"/>
              <a:cs typeface="Arial" pitchFamily="34" charset="0"/>
            </a:endParaRPr>
          </a:p>
          <a:p>
            <a:pPr marL="0" marR="0" lvl="0" indent="0" algn="l" defTabSz="4176431" rtl="0" eaLnBrk="1" fontAlgn="auto" latinLnBrk="0" hangingPunct="1">
              <a:lnSpc>
                <a:spcPct val="100000"/>
              </a:lnSpc>
              <a:spcBef>
                <a:spcPct val="20000"/>
              </a:spcBef>
              <a:spcAft>
                <a:spcPts val="0"/>
              </a:spcAft>
              <a:buClrTx/>
              <a:buSzTx/>
              <a:buFontTx/>
              <a:buChar char="-"/>
              <a:tabLst/>
              <a:defRPr/>
            </a:pPr>
            <a:endParaRPr kumimoji="0" lang="fr-FR" sz="3600" b="0" i="0" u="none" strike="noStrike" kern="1200" cap="none" spc="0" normalizeH="0" noProof="0" dirty="0" smtClean="0">
              <a:ln>
                <a:noFill/>
              </a:ln>
              <a:solidFill>
                <a:schemeClr val="tx1"/>
              </a:solidFill>
              <a:effectLst/>
              <a:uLnTx/>
              <a:uFillTx/>
              <a:latin typeface="+mn-lt"/>
              <a:ea typeface="Calibri"/>
              <a:cs typeface="Arial" pitchFamily="34" charset="0"/>
            </a:endParaRPr>
          </a:p>
          <a:p>
            <a:pPr marL="0" marR="0" lvl="0" indent="0" algn="l" defTabSz="4176431" rtl="0" eaLnBrk="1" fontAlgn="auto" latinLnBrk="0" hangingPunct="1">
              <a:lnSpc>
                <a:spcPct val="100000"/>
              </a:lnSpc>
              <a:spcBef>
                <a:spcPct val="20000"/>
              </a:spcBef>
              <a:spcAft>
                <a:spcPts val="0"/>
              </a:spcAft>
              <a:buClrTx/>
              <a:buSzTx/>
              <a:buFont typeface="Arial" pitchFamily="34" charset="0"/>
              <a:buNone/>
              <a:tabLst/>
              <a:defRPr/>
            </a:pPr>
            <a:endParaRPr kumimoji="0" lang="fr-FR" sz="3600" b="0" i="0" u="none" strike="noStrike" kern="1200" cap="none" spc="0" normalizeH="0" baseline="0" noProof="0" dirty="0" smtClean="0">
              <a:ln>
                <a:noFill/>
              </a:ln>
              <a:solidFill>
                <a:schemeClr val="tx1"/>
              </a:solidFill>
              <a:effectLst/>
              <a:uLnTx/>
              <a:uFillTx/>
              <a:latin typeface="+mn-lt"/>
              <a:ea typeface="Calibri"/>
              <a:cs typeface="Arial" pitchFamily="34" charset="0"/>
            </a:endParaRPr>
          </a:p>
          <a:p>
            <a:pPr marL="0" marR="0" lvl="0" indent="0" algn="l" defTabSz="4176431" rtl="0" eaLnBrk="1" fontAlgn="auto" latinLnBrk="0" hangingPunct="1">
              <a:lnSpc>
                <a:spcPct val="100000"/>
              </a:lnSpc>
              <a:spcBef>
                <a:spcPct val="20000"/>
              </a:spcBef>
              <a:spcAft>
                <a:spcPts val="0"/>
              </a:spcAft>
              <a:buClrTx/>
              <a:buSzTx/>
              <a:buFont typeface="Arial" pitchFamily="34" charset="0"/>
              <a:buNone/>
              <a:tabLst/>
              <a:defRPr/>
            </a:pPr>
            <a:endParaRPr kumimoji="0" lang="fr-FR" sz="4000" b="0" i="0" u="none" strike="noStrike" kern="1200" cap="none" spc="0" normalizeH="0" baseline="0" noProof="0" dirty="0" smtClean="0">
              <a:ln>
                <a:noFill/>
              </a:ln>
              <a:solidFill>
                <a:schemeClr val="tx1"/>
              </a:solidFill>
              <a:effectLst/>
              <a:uLnTx/>
              <a:uFillTx/>
              <a:latin typeface="+mn-lt"/>
              <a:ea typeface="Calibri"/>
              <a:cs typeface="Arial" pitchFamily="34" charset="0"/>
            </a:endParaRPr>
          </a:p>
          <a:p>
            <a:pPr marL="0" marR="0" lvl="0" indent="0" algn="ctr" defTabSz="4176431" rtl="0" eaLnBrk="1" fontAlgn="auto" latinLnBrk="0" hangingPunct="1">
              <a:lnSpc>
                <a:spcPct val="100000"/>
              </a:lnSpc>
              <a:spcBef>
                <a:spcPct val="20000"/>
              </a:spcBef>
              <a:spcAft>
                <a:spcPts val="0"/>
              </a:spcAft>
              <a:buClrTx/>
              <a:buSzTx/>
              <a:buFont typeface="Arial" pitchFamily="34" charset="0"/>
              <a:buNone/>
              <a:tabLst/>
              <a:defRPr/>
            </a:pPr>
            <a:endParaRPr kumimoji="0" lang="fr-FR" sz="4000" b="0" i="0" u="none" strike="noStrike" kern="1200" cap="none" spc="0" normalizeH="0" baseline="0" noProof="0" dirty="0" smtClean="0">
              <a:ln>
                <a:noFill/>
              </a:ln>
              <a:solidFill>
                <a:schemeClr val="tx1"/>
              </a:solidFill>
              <a:effectLst/>
              <a:uLnTx/>
              <a:uFillTx/>
              <a:latin typeface="+mn-lt"/>
              <a:ea typeface="Calibri"/>
              <a:cs typeface="Arial" pitchFamily="34" charset="0"/>
            </a:endParaRPr>
          </a:p>
          <a:p>
            <a:pPr marL="0" marR="0" lvl="0" indent="0" algn="ctr" defTabSz="4176431" rtl="0" eaLnBrk="1" fontAlgn="auto" latinLnBrk="0" hangingPunct="1">
              <a:lnSpc>
                <a:spcPct val="100000"/>
              </a:lnSpc>
              <a:spcBef>
                <a:spcPct val="20000"/>
              </a:spcBef>
              <a:spcAft>
                <a:spcPts val="0"/>
              </a:spcAft>
              <a:buClrTx/>
              <a:buSzTx/>
              <a:buFont typeface="Arial" pitchFamily="34" charset="0"/>
              <a:buNone/>
              <a:tabLst/>
              <a:defRPr/>
            </a:pPr>
            <a:endParaRPr kumimoji="0" lang="en-US" sz="4000" b="0" i="0" u="none" strike="noStrike" kern="1200" cap="none" spc="0" normalizeH="0" baseline="0" noProof="0" dirty="0">
              <a:ln>
                <a:noFill/>
              </a:ln>
              <a:solidFill>
                <a:schemeClr val="tx1"/>
              </a:solidFill>
              <a:effectLst/>
              <a:uLnTx/>
              <a:uFillTx/>
              <a:latin typeface="+mn-lt"/>
              <a:ea typeface="+mn-ea"/>
              <a:cs typeface="Arial" pitchFamily="34" charset="0"/>
            </a:endParaRPr>
          </a:p>
        </p:txBody>
      </p:sp>
      <p:sp>
        <p:nvSpPr>
          <p:cNvPr id="18" name="TextBox 17"/>
          <p:cNvSpPr txBox="1"/>
          <p:nvPr/>
        </p:nvSpPr>
        <p:spPr>
          <a:xfrm>
            <a:off x="954411" y="18856106"/>
            <a:ext cx="16849872" cy="1107996"/>
          </a:xfrm>
          <a:prstGeom prst="rect">
            <a:avLst/>
          </a:prstGeom>
          <a:noFill/>
        </p:spPr>
        <p:txBody>
          <a:bodyPr wrap="square" rtlCol="0">
            <a:spAutoFit/>
          </a:bodyPr>
          <a:lstStyle/>
          <a:p>
            <a:r>
              <a:rPr lang="fr-FR" sz="6600" u="sng" dirty="0" smtClean="0">
                <a:solidFill>
                  <a:schemeClr val="tx2"/>
                </a:solidFill>
                <a:latin typeface="Impact" pitchFamily="34" charset="0"/>
              </a:rPr>
              <a:t>Volets d’intervention et résultats obtenus</a:t>
            </a:r>
            <a:endParaRPr lang="fr-FR" sz="6600" u="sng" dirty="0">
              <a:solidFill>
                <a:schemeClr val="tx2"/>
              </a:solidFill>
              <a:latin typeface="Impact" pitchFamily="34" charset="0"/>
            </a:endParaRPr>
          </a:p>
        </p:txBody>
      </p:sp>
      <p:sp>
        <p:nvSpPr>
          <p:cNvPr id="19" name="TextBox 18"/>
          <p:cNvSpPr txBox="1"/>
          <p:nvPr/>
        </p:nvSpPr>
        <p:spPr>
          <a:xfrm>
            <a:off x="954411" y="20386278"/>
            <a:ext cx="9865096" cy="1323439"/>
          </a:xfrm>
          <a:prstGeom prst="rect">
            <a:avLst/>
          </a:prstGeom>
          <a:noFill/>
        </p:spPr>
        <p:txBody>
          <a:bodyPr wrap="square" rtlCol="0">
            <a:spAutoFit/>
          </a:bodyPr>
          <a:lstStyle/>
          <a:p>
            <a:pPr>
              <a:spcBef>
                <a:spcPct val="20000"/>
              </a:spcBef>
            </a:pPr>
            <a:r>
              <a:rPr lang="fr-FR" sz="4000" b="1" dirty="0" smtClean="0">
                <a:ea typeface="Calibri"/>
                <a:cs typeface="Arial" pitchFamily="34" charset="0"/>
              </a:rPr>
              <a:t>1. Aspects macroéconomiques de la chaîne de valeur du riz </a:t>
            </a:r>
          </a:p>
        </p:txBody>
      </p:sp>
      <p:sp>
        <p:nvSpPr>
          <p:cNvPr id="22" name="TextBox 21"/>
          <p:cNvSpPr txBox="1"/>
          <p:nvPr/>
        </p:nvSpPr>
        <p:spPr>
          <a:xfrm>
            <a:off x="14491915" y="20540166"/>
            <a:ext cx="12169352" cy="707886"/>
          </a:xfrm>
          <a:prstGeom prst="rect">
            <a:avLst/>
          </a:prstGeom>
          <a:noFill/>
        </p:spPr>
        <p:txBody>
          <a:bodyPr wrap="square" rtlCol="0">
            <a:spAutoFit/>
          </a:bodyPr>
          <a:lstStyle/>
          <a:p>
            <a:pPr>
              <a:spcBef>
                <a:spcPct val="20000"/>
              </a:spcBef>
              <a:buFont typeface="Arial" pitchFamily="34" charset="0"/>
              <a:buChar char="•"/>
            </a:pPr>
            <a:r>
              <a:rPr lang="fr-FR" sz="4000" dirty="0" smtClean="0">
                <a:ea typeface="Calibri"/>
                <a:cs typeface="Arial" pitchFamily="34" charset="0"/>
              </a:rPr>
              <a:t>Caractérisation de neuf sites dans trois écologies rizicoles</a:t>
            </a:r>
            <a:endParaRPr lang="en-US" sz="4000" dirty="0"/>
          </a:p>
        </p:txBody>
      </p:sp>
      <p:sp>
        <p:nvSpPr>
          <p:cNvPr id="23" name="Right Arrow 22"/>
          <p:cNvSpPr/>
          <p:nvPr/>
        </p:nvSpPr>
        <p:spPr>
          <a:xfrm>
            <a:off x="12077551" y="22196350"/>
            <a:ext cx="1584176" cy="576064"/>
          </a:xfrm>
          <a:prstGeom prst="righ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954411" y="22169055"/>
            <a:ext cx="9856712" cy="1323439"/>
          </a:xfrm>
          <a:prstGeom prst="rect">
            <a:avLst/>
          </a:prstGeom>
          <a:noFill/>
        </p:spPr>
        <p:txBody>
          <a:bodyPr wrap="square" rtlCol="0">
            <a:spAutoFit/>
          </a:bodyPr>
          <a:lstStyle/>
          <a:p>
            <a:pPr lvl="0">
              <a:spcBef>
                <a:spcPct val="20000"/>
              </a:spcBef>
            </a:pPr>
            <a:r>
              <a:rPr lang="fr-FR" sz="4000" b="1" dirty="0" smtClean="0">
                <a:solidFill>
                  <a:prstClr val="black"/>
                </a:solidFill>
                <a:ea typeface="Calibri"/>
                <a:cs typeface="Arial" pitchFamily="34" charset="0"/>
              </a:rPr>
              <a:t>2. Gestion et organisation du système de production de semences</a:t>
            </a:r>
          </a:p>
        </p:txBody>
      </p:sp>
      <p:sp>
        <p:nvSpPr>
          <p:cNvPr id="25" name="TextBox 24"/>
          <p:cNvSpPr txBox="1"/>
          <p:nvPr/>
        </p:nvSpPr>
        <p:spPr>
          <a:xfrm>
            <a:off x="14487723" y="22052334"/>
            <a:ext cx="12169352" cy="1323439"/>
          </a:xfrm>
          <a:prstGeom prst="rect">
            <a:avLst/>
          </a:prstGeom>
          <a:noFill/>
        </p:spPr>
        <p:txBody>
          <a:bodyPr wrap="square" rtlCol="0">
            <a:spAutoFit/>
          </a:bodyPr>
          <a:lstStyle/>
          <a:p>
            <a:pPr>
              <a:spcBef>
                <a:spcPct val="20000"/>
              </a:spcBef>
              <a:buFont typeface="Arial" pitchFamily="34" charset="0"/>
              <a:buChar char="•"/>
            </a:pPr>
            <a:r>
              <a:rPr lang="fr-FR" sz="4000" dirty="0" smtClean="0">
                <a:ea typeface="Calibri"/>
                <a:cs typeface="Arial" pitchFamily="34" charset="0"/>
              </a:rPr>
              <a:t>Intégration des activités du projet dans le plan de travail de la Direction nationale de l’agriculture</a:t>
            </a:r>
          </a:p>
        </p:txBody>
      </p:sp>
      <p:sp>
        <p:nvSpPr>
          <p:cNvPr id="26" name="Right Arrow 25"/>
          <p:cNvSpPr/>
          <p:nvPr/>
        </p:nvSpPr>
        <p:spPr>
          <a:xfrm>
            <a:off x="12043643" y="23924542"/>
            <a:ext cx="1584176" cy="576064"/>
          </a:xfrm>
          <a:prstGeom prst="righ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954411" y="23780526"/>
            <a:ext cx="10081120" cy="707886"/>
          </a:xfrm>
          <a:prstGeom prst="rect">
            <a:avLst/>
          </a:prstGeom>
          <a:noFill/>
        </p:spPr>
        <p:txBody>
          <a:bodyPr wrap="square" rtlCol="0">
            <a:spAutoFit/>
          </a:bodyPr>
          <a:lstStyle/>
          <a:p>
            <a:pPr>
              <a:spcBef>
                <a:spcPct val="20000"/>
              </a:spcBef>
            </a:pPr>
            <a:r>
              <a:rPr lang="fr-FR" sz="4000" b="1" dirty="0" smtClean="0">
                <a:ea typeface="Calibri"/>
                <a:cs typeface="Arial" pitchFamily="34" charset="0"/>
              </a:rPr>
              <a:t>3. Système d'encadrement et d'appui-conseil </a:t>
            </a:r>
          </a:p>
        </p:txBody>
      </p:sp>
      <p:sp>
        <p:nvSpPr>
          <p:cNvPr id="28" name="TextBox 27"/>
          <p:cNvSpPr txBox="1"/>
          <p:nvPr/>
        </p:nvSpPr>
        <p:spPr>
          <a:xfrm>
            <a:off x="14521631" y="23780526"/>
            <a:ext cx="9433048" cy="2677656"/>
          </a:xfrm>
          <a:prstGeom prst="rect">
            <a:avLst/>
          </a:prstGeom>
          <a:noFill/>
        </p:spPr>
        <p:txBody>
          <a:bodyPr wrap="square" rtlCol="0">
            <a:spAutoFit/>
          </a:bodyPr>
          <a:lstStyle/>
          <a:p>
            <a:pPr>
              <a:spcBef>
                <a:spcPct val="20000"/>
              </a:spcBef>
              <a:buFont typeface="Arial" pitchFamily="34" charset="0"/>
              <a:buChar char="•"/>
            </a:pPr>
            <a:r>
              <a:rPr lang="fr-FR" sz="4000" dirty="0" smtClean="0">
                <a:ea typeface="Calibri"/>
                <a:cs typeface="Arial" pitchFamily="34" charset="0"/>
              </a:rPr>
              <a:t>Deux ateliers d’appui au processus de l’interprofession de la filière riz au Mali</a:t>
            </a:r>
          </a:p>
          <a:p>
            <a:pPr>
              <a:spcBef>
                <a:spcPct val="20000"/>
              </a:spcBef>
              <a:buFont typeface="Arial" pitchFamily="34" charset="0"/>
              <a:buChar char="•"/>
            </a:pPr>
            <a:r>
              <a:rPr lang="fr-FR" sz="4000" dirty="0" smtClean="0">
                <a:ea typeface="Calibri"/>
                <a:cs typeface="Arial" pitchFamily="34" charset="0"/>
              </a:rPr>
              <a:t>Appui à l’organisation de deux réunions statutaires par le CNS et le CNEV…..</a:t>
            </a:r>
          </a:p>
        </p:txBody>
      </p:sp>
      <p:sp>
        <p:nvSpPr>
          <p:cNvPr id="29" name="Right Arrow 28"/>
          <p:cNvSpPr/>
          <p:nvPr/>
        </p:nvSpPr>
        <p:spPr>
          <a:xfrm>
            <a:off x="12043643" y="27452934"/>
            <a:ext cx="1584176" cy="576064"/>
          </a:xfrm>
          <a:prstGeom prst="righ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988319" y="27452934"/>
            <a:ext cx="9505056" cy="707886"/>
          </a:xfrm>
          <a:prstGeom prst="rect">
            <a:avLst/>
          </a:prstGeom>
          <a:noFill/>
        </p:spPr>
        <p:txBody>
          <a:bodyPr wrap="square" rtlCol="0">
            <a:spAutoFit/>
          </a:bodyPr>
          <a:lstStyle/>
          <a:p>
            <a:pPr>
              <a:spcBef>
                <a:spcPct val="20000"/>
              </a:spcBef>
            </a:pPr>
            <a:r>
              <a:rPr lang="fr-FR" sz="4000" b="1" dirty="0" smtClean="0">
                <a:ea typeface="Calibri"/>
                <a:cs typeface="Arial" pitchFamily="34" charset="0"/>
              </a:rPr>
              <a:t>4. Production de riz paddy de qualité </a:t>
            </a:r>
          </a:p>
        </p:txBody>
      </p:sp>
      <p:sp>
        <p:nvSpPr>
          <p:cNvPr id="31" name="TextBox 30"/>
          <p:cNvSpPr txBox="1"/>
          <p:nvPr/>
        </p:nvSpPr>
        <p:spPr>
          <a:xfrm>
            <a:off x="14585255" y="27452934"/>
            <a:ext cx="13465496" cy="707886"/>
          </a:xfrm>
          <a:prstGeom prst="rect">
            <a:avLst/>
          </a:prstGeom>
          <a:noFill/>
        </p:spPr>
        <p:txBody>
          <a:bodyPr wrap="square" rtlCol="0">
            <a:spAutoFit/>
          </a:bodyPr>
          <a:lstStyle/>
          <a:p>
            <a:pPr>
              <a:spcBef>
                <a:spcPct val="20000"/>
              </a:spcBef>
              <a:buFont typeface="Arial" pitchFamily="34" charset="0"/>
              <a:buChar char="•"/>
            </a:pPr>
            <a:r>
              <a:rPr lang="fr-FR" sz="4000" dirty="0" smtClean="0">
                <a:ea typeface="Calibri"/>
                <a:cs typeface="Arial" pitchFamily="34" charset="0"/>
              </a:rPr>
              <a:t>4350kg d’urée placés au niveau de cinq ….</a:t>
            </a:r>
            <a:endParaRPr lang="fr-FR" sz="4000" b="1" dirty="0" smtClean="0">
              <a:ea typeface="Calibri"/>
              <a:cs typeface="Arial" pitchFamily="34" charset="0"/>
            </a:endParaRPr>
          </a:p>
        </p:txBody>
      </p:sp>
      <p:sp>
        <p:nvSpPr>
          <p:cNvPr id="32" name="Right Arrow 31"/>
          <p:cNvSpPr/>
          <p:nvPr/>
        </p:nvSpPr>
        <p:spPr>
          <a:xfrm>
            <a:off x="12043643" y="28533054"/>
            <a:ext cx="1584176" cy="576064"/>
          </a:xfrm>
          <a:prstGeom prst="righ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988319" y="28389038"/>
            <a:ext cx="10009112" cy="1323439"/>
          </a:xfrm>
          <a:prstGeom prst="rect">
            <a:avLst/>
          </a:prstGeom>
          <a:noFill/>
        </p:spPr>
        <p:txBody>
          <a:bodyPr wrap="square" rtlCol="0">
            <a:spAutoFit/>
          </a:bodyPr>
          <a:lstStyle/>
          <a:p>
            <a:pPr>
              <a:spcBef>
                <a:spcPct val="20000"/>
              </a:spcBef>
            </a:pPr>
            <a:r>
              <a:rPr lang="fr-FR" sz="4000" b="1" dirty="0" smtClean="0">
                <a:ea typeface="Calibri"/>
                <a:cs typeface="Arial" pitchFamily="34" charset="0"/>
              </a:rPr>
              <a:t>5. Transformation et commercialisation du riz paddy</a:t>
            </a:r>
          </a:p>
        </p:txBody>
      </p:sp>
      <p:sp>
        <p:nvSpPr>
          <p:cNvPr id="34" name="TextBox 33"/>
          <p:cNvSpPr txBox="1"/>
          <p:nvPr/>
        </p:nvSpPr>
        <p:spPr>
          <a:xfrm>
            <a:off x="14534579" y="28461046"/>
            <a:ext cx="7776864" cy="3416320"/>
          </a:xfrm>
          <a:prstGeom prst="rect">
            <a:avLst/>
          </a:prstGeom>
          <a:noFill/>
        </p:spPr>
        <p:txBody>
          <a:bodyPr wrap="square" rtlCol="0">
            <a:spAutoFit/>
          </a:bodyPr>
          <a:lstStyle/>
          <a:p>
            <a:pPr>
              <a:spcBef>
                <a:spcPct val="20000"/>
              </a:spcBef>
              <a:buFont typeface="Arial" pitchFamily="34" charset="0"/>
              <a:buChar char="•"/>
            </a:pPr>
            <a:r>
              <a:rPr lang="fr-FR" sz="4000" dirty="0" smtClean="0">
                <a:ea typeface="Calibri"/>
                <a:cs typeface="Arial" pitchFamily="34" charset="0"/>
              </a:rPr>
              <a:t>Formation de 31 femmes en technique d’étuvage de riz</a:t>
            </a:r>
          </a:p>
          <a:p>
            <a:pPr>
              <a:spcBef>
                <a:spcPct val="20000"/>
              </a:spcBef>
              <a:buFont typeface="Arial" pitchFamily="34" charset="0"/>
              <a:buChar char="•"/>
            </a:pPr>
            <a:r>
              <a:rPr lang="fr-FR" sz="4000" dirty="0" smtClean="0">
                <a:ea typeface="Calibri"/>
                <a:cs typeface="Arial" pitchFamily="34" charset="0"/>
              </a:rPr>
              <a:t>Dotations de trois organisations paysannes</a:t>
            </a:r>
          </a:p>
          <a:p>
            <a:pPr>
              <a:spcBef>
                <a:spcPct val="20000"/>
              </a:spcBef>
              <a:buFont typeface="Arial" pitchFamily="34" charset="0"/>
              <a:buChar char="•"/>
            </a:pPr>
            <a:r>
              <a:rPr lang="fr-FR" sz="4000" dirty="0" smtClean="0">
                <a:ea typeface="Calibri"/>
                <a:cs typeface="Arial" pitchFamily="34" charset="0"/>
              </a:rPr>
              <a:t>……</a:t>
            </a:r>
          </a:p>
        </p:txBody>
      </p:sp>
      <p:sp>
        <p:nvSpPr>
          <p:cNvPr id="35" name="Right Arrow 34"/>
          <p:cNvSpPr/>
          <p:nvPr/>
        </p:nvSpPr>
        <p:spPr>
          <a:xfrm>
            <a:off x="12043643" y="31989438"/>
            <a:ext cx="1584176" cy="576064"/>
          </a:xfrm>
          <a:prstGeom prst="righ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954411" y="31917430"/>
            <a:ext cx="10297144" cy="707886"/>
          </a:xfrm>
          <a:prstGeom prst="rect">
            <a:avLst/>
          </a:prstGeom>
          <a:noFill/>
        </p:spPr>
        <p:txBody>
          <a:bodyPr wrap="square" rtlCol="0">
            <a:spAutoFit/>
          </a:bodyPr>
          <a:lstStyle/>
          <a:p>
            <a:pPr>
              <a:spcBef>
                <a:spcPct val="20000"/>
              </a:spcBef>
            </a:pPr>
            <a:r>
              <a:rPr lang="fr-FR" sz="4000" b="1" dirty="0" smtClean="0">
                <a:ea typeface="Calibri"/>
                <a:cs typeface="Arial" pitchFamily="34" charset="0"/>
              </a:rPr>
              <a:t>6. Produits d’information et de sensibilisation</a:t>
            </a:r>
          </a:p>
        </p:txBody>
      </p:sp>
      <p:sp>
        <p:nvSpPr>
          <p:cNvPr id="37" name="TextBox 36"/>
          <p:cNvSpPr txBox="1"/>
          <p:nvPr/>
        </p:nvSpPr>
        <p:spPr>
          <a:xfrm>
            <a:off x="14521631" y="31917430"/>
            <a:ext cx="12169352" cy="4154984"/>
          </a:xfrm>
          <a:prstGeom prst="rect">
            <a:avLst/>
          </a:prstGeom>
          <a:noFill/>
        </p:spPr>
        <p:txBody>
          <a:bodyPr wrap="square" rtlCol="0">
            <a:spAutoFit/>
          </a:bodyPr>
          <a:lstStyle/>
          <a:p>
            <a:pPr>
              <a:spcBef>
                <a:spcPct val="20000"/>
              </a:spcBef>
              <a:buFont typeface="Arial" pitchFamily="34" charset="0"/>
              <a:buChar char="•"/>
            </a:pPr>
            <a:r>
              <a:rPr lang="fr-FR" sz="4000" dirty="0" smtClean="0">
                <a:ea typeface="Calibri"/>
                <a:cs typeface="Arial" pitchFamily="34" charset="0"/>
              </a:rPr>
              <a:t>Premier bulletin d’information sur les semences d’origine végétale</a:t>
            </a:r>
          </a:p>
          <a:p>
            <a:pPr>
              <a:spcBef>
                <a:spcPct val="20000"/>
              </a:spcBef>
              <a:buFont typeface="Arial" pitchFamily="34" charset="0"/>
              <a:buChar char="•"/>
            </a:pPr>
            <a:r>
              <a:rPr lang="fr-FR" sz="4000" dirty="0" smtClean="0">
                <a:ea typeface="Calibri"/>
                <a:cs typeface="Arial" pitchFamily="34" charset="0"/>
              </a:rPr>
              <a:t>Guide sur la production de semences de riz</a:t>
            </a:r>
          </a:p>
          <a:p>
            <a:pPr>
              <a:spcBef>
                <a:spcPct val="20000"/>
              </a:spcBef>
              <a:buFont typeface="Arial" pitchFamily="34" charset="0"/>
              <a:buChar char="•"/>
            </a:pPr>
            <a:r>
              <a:rPr lang="fr-FR" sz="4000" dirty="0" smtClean="0">
                <a:ea typeface="Calibri"/>
                <a:cs typeface="Arial" pitchFamily="34" charset="0"/>
              </a:rPr>
              <a:t>Manuel sur les semences de riz</a:t>
            </a:r>
          </a:p>
          <a:p>
            <a:pPr>
              <a:spcBef>
                <a:spcPct val="20000"/>
              </a:spcBef>
              <a:buFont typeface="Arial" pitchFamily="34" charset="0"/>
              <a:buChar char="•"/>
            </a:pPr>
            <a:r>
              <a:rPr lang="fr-FR" sz="4000" dirty="0" smtClean="0">
                <a:ea typeface="Calibri"/>
                <a:cs typeface="Arial" pitchFamily="34" charset="0"/>
              </a:rPr>
              <a:t>50 posters et plaquettes montrant l’importance des semences améliorées</a:t>
            </a:r>
            <a:endParaRPr lang="en-US" sz="4400" dirty="0">
              <a:cs typeface="Arial" pitchFamily="34" charset="0"/>
            </a:endParaRPr>
          </a:p>
        </p:txBody>
      </p:sp>
      <p:pic>
        <p:nvPicPr>
          <p:cNvPr id="38" name="Picture 37" descr="AteliersMali.jpg"/>
          <p:cNvPicPr>
            <a:picLocks noChangeAspect="1"/>
          </p:cNvPicPr>
          <p:nvPr/>
        </p:nvPicPr>
        <p:blipFill>
          <a:blip r:embed="rId7" cstate="print"/>
          <a:stretch>
            <a:fillRect/>
          </a:stretch>
        </p:blipFill>
        <p:spPr>
          <a:xfrm>
            <a:off x="23924963" y="23924542"/>
            <a:ext cx="5257800" cy="3276600"/>
          </a:xfrm>
          <a:prstGeom prst="rect">
            <a:avLst/>
          </a:prstGeom>
        </p:spPr>
      </p:pic>
      <p:pic>
        <p:nvPicPr>
          <p:cNvPr id="39" name="Picture 38" descr="P1010356 copia.jpg"/>
          <p:cNvPicPr>
            <a:picLocks noChangeAspect="1"/>
          </p:cNvPicPr>
          <p:nvPr/>
        </p:nvPicPr>
        <p:blipFill>
          <a:blip r:embed="rId8" cstate="print"/>
          <a:stretch>
            <a:fillRect/>
          </a:stretch>
        </p:blipFill>
        <p:spPr>
          <a:xfrm>
            <a:off x="23948452" y="28533054"/>
            <a:ext cx="4729039" cy="3298635"/>
          </a:xfrm>
          <a:prstGeom prst="rect">
            <a:avLst/>
          </a:prstGeom>
        </p:spPr>
      </p:pic>
      <p:sp>
        <p:nvSpPr>
          <p:cNvPr id="41" name="Rectangle 40"/>
          <p:cNvSpPr/>
          <p:nvPr/>
        </p:nvSpPr>
        <p:spPr>
          <a:xfrm>
            <a:off x="522363" y="18883982"/>
            <a:ext cx="29163240" cy="17281920"/>
          </a:xfrm>
          <a:prstGeom prst="rect">
            <a:avLst/>
          </a:prstGeom>
          <a:noFill/>
          <a:ln cmpd="dbl">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ight Arrow 42"/>
          <p:cNvSpPr/>
          <p:nvPr/>
        </p:nvSpPr>
        <p:spPr>
          <a:xfrm>
            <a:off x="12077551" y="20540166"/>
            <a:ext cx="1584176" cy="576064"/>
          </a:xfrm>
          <a:prstGeom prst="righ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p:cNvSpPr txBox="1"/>
          <p:nvPr/>
        </p:nvSpPr>
        <p:spPr>
          <a:xfrm>
            <a:off x="522363" y="36811647"/>
            <a:ext cx="29163240" cy="2954655"/>
          </a:xfrm>
          <a:prstGeom prst="rect">
            <a:avLst/>
          </a:prstGeom>
          <a:noFill/>
          <a:ln>
            <a:solidFill>
              <a:srgbClr val="002060"/>
            </a:solidFill>
          </a:ln>
        </p:spPr>
        <p:txBody>
          <a:bodyPr wrap="square" rtlCol="0">
            <a:spAutoFit/>
          </a:bodyPr>
          <a:lstStyle/>
          <a:p>
            <a:r>
              <a:rPr lang="fr-FR" sz="6600" u="sng" dirty="0" smtClean="0">
                <a:solidFill>
                  <a:schemeClr val="tx2"/>
                </a:solidFill>
                <a:latin typeface="Impact" pitchFamily="34" charset="0"/>
              </a:rPr>
              <a:t> Perspectives sur le moyen terme</a:t>
            </a:r>
          </a:p>
          <a:p>
            <a:r>
              <a:rPr lang="fr-FR" sz="4000" dirty="0" smtClean="0">
                <a:latin typeface="Impact" pitchFamily="34" charset="0"/>
              </a:rPr>
              <a:t> + </a:t>
            </a:r>
            <a:r>
              <a:rPr lang="fr-FR" sz="4000" u="sng" dirty="0" smtClean="0">
                <a:latin typeface="Impact" pitchFamily="34" charset="0"/>
              </a:rPr>
              <a:t>consolidation des acquis</a:t>
            </a:r>
            <a:r>
              <a:rPr lang="fr-FR" sz="4000" dirty="0" smtClean="0">
                <a:latin typeface="Impact" pitchFamily="34" charset="0"/>
              </a:rPr>
              <a:t>	+ </a:t>
            </a:r>
            <a:r>
              <a:rPr lang="fr-FR" sz="4000" u="sng" dirty="0" smtClean="0">
                <a:latin typeface="Impact" pitchFamily="34" charset="0"/>
              </a:rPr>
              <a:t>interprofession</a:t>
            </a:r>
            <a:r>
              <a:rPr lang="fr-FR" sz="4000" dirty="0" smtClean="0">
                <a:latin typeface="Impact" pitchFamily="34" charset="0"/>
              </a:rPr>
              <a:t>		+ </a:t>
            </a:r>
            <a:r>
              <a:rPr lang="fr-FR" sz="4000" u="sng" dirty="0" smtClean="0">
                <a:latin typeface="Impact" pitchFamily="34" charset="0"/>
              </a:rPr>
              <a:t>suivi et gestion</a:t>
            </a:r>
            <a:r>
              <a:rPr lang="fr-FR" sz="4000" dirty="0" smtClean="0">
                <a:latin typeface="Impact" pitchFamily="34" charset="0"/>
              </a:rPr>
              <a:t>		+ </a:t>
            </a:r>
            <a:r>
              <a:rPr lang="fr-FR" sz="4000" u="sng" dirty="0" smtClean="0">
                <a:latin typeface="Impact" pitchFamily="34" charset="0"/>
              </a:rPr>
              <a:t>certification </a:t>
            </a:r>
          </a:p>
          <a:p>
            <a:pPr>
              <a:buFontTx/>
              <a:buChar char="-"/>
            </a:pPr>
            <a:r>
              <a:rPr lang="fr-FR" sz="4000" dirty="0" smtClean="0"/>
              <a:t> dissémination du guide	- accompagnement des acteurs	- infrastructures, intrants	- étiquetage</a:t>
            </a:r>
          </a:p>
          <a:p>
            <a:pPr>
              <a:buFontTx/>
              <a:buChar char="-"/>
            </a:pPr>
            <a:r>
              <a:rPr lang="fr-FR" sz="4000" dirty="0" smtClean="0"/>
              <a:t> pérennisation bulletin	- outil de développement	- équipements		- marché </a:t>
            </a:r>
            <a:endParaRPr lang="fr-FR" sz="6600" u="sng" dirty="0" smtClean="0">
              <a:solidFill>
                <a:schemeClr val="tx2"/>
              </a:solidFill>
              <a:latin typeface="Impact"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465</TotalTime>
  <Words>386</Words>
  <Application>Microsoft Office PowerPoint</Application>
  <PresentationFormat>Custom</PresentationFormat>
  <Paragraphs>46</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Résultats à mi-parcours de la Composante du projet au Mali   Projet régional « Amélioration de la production de riz en Afrique de l’Ouest » - APRAO </vt:lpstr>
    </vt:vector>
  </TitlesOfParts>
  <Company>FAO of the UN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paganini</dc:creator>
  <cp:lastModifiedBy>paganini</cp:lastModifiedBy>
  <cp:revision>67</cp:revision>
  <dcterms:created xsi:type="dcterms:W3CDTF">2012-10-03T14:52:11Z</dcterms:created>
  <dcterms:modified xsi:type="dcterms:W3CDTF">2012-10-15T10:35:19Z</dcterms:modified>
</cp:coreProperties>
</file>