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harts/chart7.xml" ContentType="application/vnd.openxmlformats-officedocument.drawingml.chart+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slideLayouts/slideLayout10.xml" ContentType="application/vnd.openxmlformats-officedocument.presentationml.slideLayout+xml"/>
  <Default Extension="vml" ContentType="application/vnd.openxmlformats-officedocument.vmlDrawing"/>
  <Override PartName="/ppt/charts/chart6.xml" ContentType="application/vnd.openxmlformats-officedocument.drawingml.chart+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80" r:id="rId1"/>
  </p:sldMasterIdLst>
  <p:notesMasterIdLst>
    <p:notesMasterId r:id="rId64"/>
  </p:notesMasterIdLst>
  <p:handoutMasterIdLst>
    <p:handoutMasterId r:id="rId65"/>
  </p:handoutMasterIdLst>
  <p:sldIdLst>
    <p:sldId id="463" r:id="rId2"/>
    <p:sldId id="267" r:id="rId3"/>
    <p:sldId id="303" r:id="rId4"/>
    <p:sldId id="445" r:id="rId5"/>
    <p:sldId id="505" r:id="rId6"/>
    <p:sldId id="305" r:id="rId7"/>
    <p:sldId id="308" r:id="rId8"/>
    <p:sldId id="309" r:id="rId9"/>
    <p:sldId id="310" r:id="rId10"/>
    <p:sldId id="466" r:id="rId11"/>
    <p:sldId id="467" r:id="rId12"/>
    <p:sldId id="495" r:id="rId13"/>
    <p:sldId id="459" r:id="rId14"/>
    <p:sldId id="317" r:id="rId15"/>
    <p:sldId id="391" r:id="rId16"/>
    <p:sldId id="387" r:id="rId17"/>
    <p:sldId id="389" r:id="rId18"/>
    <p:sldId id="395" r:id="rId19"/>
    <p:sldId id="397" r:id="rId20"/>
    <p:sldId id="393" r:id="rId21"/>
    <p:sldId id="401" r:id="rId22"/>
    <p:sldId id="403" r:id="rId23"/>
    <p:sldId id="472" r:id="rId24"/>
    <p:sldId id="422" r:id="rId25"/>
    <p:sldId id="405" r:id="rId26"/>
    <p:sldId id="407" r:id="rId27"/>
    <p:sldId id="424" r:id="rId28"/>
    <p:sldId id="468" r:id="rId29"/>
    <p:sldId id="496" r:id="rId30"/>
    <p:sldId id="328" r:id="rId31"/>
    <p:sldId id="469" r:id="rId32"/>
    <p:sldId id="332" r:id="rId33"/>
    <p:sldId id="324" r:id="rId34"/>
    <p:sldId id="471" r:id="rId35"/>
    <p:sldId id="473" r:id="rId36"/>
    <p:sldId id="497" r:id="rId37"/>
    <p:sldId id="498" r:id="rId38"/>
    <p:sldId id="443" r:id="rId39"/>
    <p:sldId id="413" r:id="rId40"/>
    <p:sldId id="474" r:id="rId41"/>
    <p:sldId id="434" r:id="rId42"/>
    <p:sldId id="501" r:id="rId43"/>
    <p:sldId id="506" r:id="rId44"/>
    <p:sldId id="503" r:id="rId45"/>
    <p:sldId id="475" r:id="rId46"/>
    <p:sldId id="476" r:id="rId47"/>
    <p:sldId id="477" r:id="rId48"/>
    <p:sldId id="478" r:id="rId49"/>
    <p:sldId id="479" r:id="rId50"/>
    <p:sldId id="480" r:id="rId51"/>
    <p:sldId id="481" r:id="rId52"/>
    <p:sldId id="482" r:id="rId53"/>
    <p:sldId id="483" r:id="rId54"/>
    <p:sldId id="484" r:id="rId55"/>
    <p:sldId id="485" r:id="rId56"/>
    <p:sldId id="493" r:id="rId57"/>
    <p:sldId id="362" r:id="rId58"/>
    <p:sldId id="420" r:id="rId59"/>
    <p:sldId id="353" r:id="rId60"/>
    <p:sldId id="364" r:id="rId61"/>
    <p:sldId id="367" r:id="rId62"/>
    <p:sldId id="430" r:id="rId63"/>
  </p:sldIdLst>
  <p:sldSz cx="9144000" cy="6858000" type="screen4x3"/>
  <p:notesSz cx="6858000" cy="9144000"/>
  <p:defaultTextStyle>
    <a:defPPr>
      <a:defRPr lang="en-GB"/>
    </a:defPPr>
    <a:lvl1pPr algn="l" rtl="0" fontAlgn="base">
      <a:spcBef>
        <a:spcPct val="0"/>
      </a:spcBef>
      <a:spcAft>
        <a:spcPct val="0"/>
      </a:spcAft>
      <a:defRPr sz="1000" u="sng" kern="1200">
        <a:solidFill>
          <a:schemeClr val="tx2"/>
        </a:solidFill>
        <a:latin typeface="Times New Roman" pitchFamily="18" charset="0"/>
        <a:ea typeface="+mn-ea"/>
        <a:cs typeface="+mn-cs"/>
      </a:defRPr>
    </a:lvl1pPr>
    <a:lvl2pPr marL="457200" algn="l" rtl="0" fontAlgn="base">
      <a:spcBef>
        <a:spcPct val="0"/>
      </a:spcBef>
      <a:spcAft>
        <a:spcPct val="0"/>
      </a:spcAft>
      <a:defRPr sz="1000" u="sng" kern="1200">
        <a:solidFill>
          <a:schemeClr val="tx2"/>
        </a:solidFill>
        <a:latin typeface="Times New Roman" pitchFamily="18" charset="0"/>
        <a:ea typeface="+mn-ea"/>
        <a:cs typeface="+mn-cs"/>
      </a:defRPr>
    </a:lvl2pPr>
    <a:lvl3pPr marL="914400" algn="l" rtl="0" fontAlgn="base">
      <a:spcBef>
        <a:spcPct val="0"/>
      </a:spcBef>
      <a:spcAft>
        <a:spcPct val="0"/>
      </a:spcAft>
      <a:defRPr sz="1000" u="sng" kern="1200">
        <a:solidFill>
          <a:schemeClr val="tx2"/>
        </a:solidFill>
        <a:latin typeface="Times New Roman" pitchFamily="18" charset="0"/>
        <a:ea typeface="+mn-ea"/>
        <a:cs typeface="+mn-cs"/>
      </a:defRPr>
    </a:lvl3pPr>
    <a:lvl4pPr marL="1371600" algn="l" rtl="0" fontAlgn="base">
      <a:spcBef>
        <a:spcPct val="0"/>
      </a:spcBef>
      <a:spcAft>
        <a:spcPct val="0"/>
      </a:spcAft>
      <a:defRPr sz="1000" u="sng" kern="1200">
        <a:solidFill>
          <a:schemeClr val="tx2"/>
        </a:solidFill>
        <a:latin typeface="Times New Roman" pitchFamily="18" charset="0"/>
        <a:ea typeface="+mn-ea"/>
        <a:cs typeface="+mn-cs"/>
      </a:defRPr>
    </a:lvl4pPr>
    <a:lvl5pPr marL="1828800" algn="l" rtl="0" fontAlgn="base">
      <a:spcBef>
        <a:spcPct val="0"/>
      </a:spcBef>
      <a:spcAft>
        <a:spcPct val="0"/>
      </a:spcAft>
      <a:defRPr sz="1000" u="sng" kern="1200">
        <a:solidFill>
          <a:schemeClr val="tx2"/>
        </a:solidFill>
        <a:latin typeface="Times New Roman" pitchFamily="18" charset="0"/>
        <a:ea typeface="+mn-ea"/>
        <a:cs typeface="+mn-cs"/>
      </a:defRPr>
    </a:lvl5pPr>
    <a:lvl6pPr marL="2286000" algn="l" defTabSz="914400" rtl="0" eaLnBrk="1" latinLnBrk="0" hangingPunct="1">
      <a:defRPr sz="1000" u="sng" kern="1200">
        <a:solidFill>
          <a:schemeClr val="tx2"/>
        </a:solidFill>
        <a:latin typeface="Times New Roman" pitchFamily="18" charset="0"/>
        <a:ea typeface="+mn-ea"/>
        <a:cs typeface="+mn-cs"/>
      </a:defRPr>
    </a:lvl6pPr>
    <a:lvl7pPr marL="2743200" algn="l" defTabSz="914400" rtl="0" eaLnBrk="1" latinLnBrk="0" hangingPunct="1">
      <a:defRPr sz="1000" u="sng" kern="1200">
        <a:solidFill>
          <a:schemeClr val="tx2"/>
        </a:solidFill>
        <a:latin typeface="Times New Roman" pitchFamily="18" charset="0"/>
        <a:ea typeface="+mn-ea"/>
        <a:cs typeface="+mn-cs"/>
      </a:defRPr>
    </a:lvl7pPr>
    <a:lvl8pPr marL="3200400" algn="l" defTabSz="914400" rtl="0" eaLnBrk="1" latinLnBrk="0" hangingPunct="1">
      <a:defRPr sz="1000" u="sng" kern="1200">
        <a:solidFill>
          <a:schemeClr val="tx2"/>
        </a:solidFill>
        <a:latin typeface="Times New Roman" pitchFamily="18" charset="0"/>
        <a:ea typeface="+mn-ea"/>
        <a:cs typeface="+mn-cs"/>
      </a:defRPr>
    </a:lvl8pPr>
    <a:lvl9pPr marL="3657600" algn="l" defTabSz="914400" rtl="0" eaLnBrk="1" latinLnBrk="0" hangingPunct="1">
      <a:defRPr sz="1000" u="sng" kern="1200">
        <a:solidFill>
          <a:schemeClr val="tx2"/>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0000CC"/>
    <a:srgbClr val="FF3300"/>
    <a:srgbClr val="CC0000"/>
    <a:srgbClr val="CC3300"/>
    <a:srgbClr val="FF0000"/>
    <a:srgbClr val="00FF00"/>
    <a:srgbClr val="970508"/>
    <a:srgbClr val="CC6600"/>
    <a:srgbClr val="FFCC00"/>
    <a:srgbClr val="FFFFFF"/>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1" autoAdjust="0"/>
    <p:restoredTop sz="94058" autoAdjust="0"/>
  </p:normalViewPr>
  <p:slideViewPr>
    <p:cSldViewPr>
      <p:cViewPr>
        <p:scale>
          <a:sx n="68" d="100"/>
          <a:sy n="68" d="100"/>
        </p:scale>
        <p:origin x="-498" y="1014"/>
      </p:cViewPr>
      <p:guideLst>
        <p:guide orient="horz" pos="3984"/>
        <p:guide pos="91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1" d="100"/>
          <a:sy n="61" d="100"/>
        </p:scale>
        <p:origin x="-1698" y="-4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oleObject" Target="Classeur1" TargetMode="External"/></Relationships>
</file>

<file path=ppt/charts/_rels/chart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 Id="rId5" Type="http://schemas.openxmlformats.org/officeDocument/2006/relationships/oleObject" Target="Classeur2" TargetMode="External"/><Relationship Id="rId4" Type="http://schemas.openxmlformats.org/officeDocument/2006/relationships/image" Target="../media/image15.jpeg"/></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ORDINATEUR\Mes%20documents\Classeur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ORDINATEUR\Mes%20documents\Classeur1Z.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Classeur1"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Documents%20and%20Settings\ORDINATEUR\Mes%20documents\Classeur2.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Classeur1"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Classeur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FR"/>
  <c:style val="46"/>
  <c:chart>
    <c:title>
      <c:layout>
        <c:manualLayout>
          <c:xMode val="edge"/>
          <c:yMode val="edge"/>
          <c:x val="0.33332633420822966"/>
          <c:y val="7.8703703703704025E-2"/>
        </c:manualLayout>
      </c:layout>
    </c:title>
    <c:view3D>
      <c:rotX val="75"/>
      <c:perspective val="30"/>
    </c:view3D>
    <c:plotArea>
      <c:layout/>
      <c:pie3DChart>
        <c:varyColors val="1"/>
        <c:ser>
          <c:idx val="0"/>
          <c:order val="0"/>
          <c:tx>
            <c:strRef>
              <c:f>Feuil1!$E$27</c:f>
              <c:strCache>
                <c:ptCount val="1"/>
              </c:strCache>
            </c:strRef>
          </c:tx>
          <c:explosion val="25"/>
          <c:dLbls>
            <c:dLbl>
              <c:idx val="0"/>
              <c:layout>
                <c:manualLayout>
                  <c:x val="-0.10081572615923012"/>
                  <c:y val="-3.4831583552056419E-3"/>
                </c:manualLayout>
              </c:layout>
              <c:showCatName val="1"/>
              <c:showPercent val="1"/>
            </c:dLbl>
            <c:dLbl>
              <c:idx val="2"/>
              <c:layout>
                <c:manualLayout>
                  <c:x val="7.5212379702537469E-2"/>
                  <c:y val="3.084244677748629E-2"/>
                </c:manualLayout>
              </c:layout>
              <c:showCatName val="1"/>
              <c:showPercent val="1"/>
            </c:dLbl>
            <c:showCatName val="1"/>
            <c:showPercent val="1"/>
            <c:showLeaderLines val="1"/>
          </c:dLbls>
          <c:cat>
            <c:strRef>
              <c:f>Feuil1!$F$26:$K$26</c:f>
              <c:strCache>
                <c:ptCount val="5"/>
                <c:pt idx="0">
                  <c:v>type riziculture pluviale</c:v>
                </c:pt>
                <c:pt idx="2">
                  <c:v>type riziculture bas fond</c:v>
                </c:pt>
                <c:pt idx="4">
                  <c:v>Type riziculture irriguée</c:v>
                </c:pt>
              </c:strCache>
            </c:strRef>
          </c:cat>
          <c:val>
            <c:numRef>
              <c:f>Feuil1!$F$27:$K$27</c:f>
              <c:numCache>
                <c:formatCode>General</c:formatCode>
                <c:ptCount val="6"/>
                <c:pt idx="0">
                  <c:v>10</c:v>
                </c:pt>
                <c:pt idx="2">
                  <c:v>26</c:v>
                </c:pt>
                <c:pt idx="4">
                  <c:v>411</c:v>
                </c:pt>
              </c:numCache>
            </c:numRef>
          </c:val>
        </c:ser>
        <c:dLbls>
          <c:showCatName val="1"/>
          <c:showPercent val="1"/>
        </c:dLbls>
      </c:pie3DChart>
      <c:spPr>
        <a:noFill/>
        <a:effectLst>
          <a:outerShdw blurRad="50800" dist="38100" dir="2700000" algn="tl" rotWithShape="0">
            <a:schemeClr val="bg1">
              <a:alpha val="40000"/>
            </a:schemeClr>
          </a:outerShdw>
        </a:effectLst>
      </c:spPr>
    </c:plotArea>
    <c:plotVisOnly val="1"/>
  </c:chart>
  <c:spPr>
    <a:solidFill>
      <a:schemeClr val="accent1"/>
    </a:solidFill>
  </c:spPr>
  <c:txPr>
    <a:bodyPr/>
    <a:lstStyle/>
    <a:p>
      <a:pPr>
        <a:defRPr sz="1800" b="1"/>
      </a:pPr>
      <a:endParaRPr lang="fr-F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fr-FR"/>
  <c:chart>
    <c:view3D>
      <c:rotX val="30"/>
      <c:perspective val="30"/>
    </c:view3D>
    <c:plotArea>
      <c:layout/>
      <c:pie3DChart>
        <c:varyColors val="1"/>
        <c:ser>
          <c:idx val="0"/>
          <c:order val="0"/>
          <c:spPr>
            <a:blipFill>
              <a:blip xmlns:r="http://schemas.openxmlformats.org/officeDocument/2006/relationships" r:embed="rId1"/>
              <a:tile tx="0" ty="0" sx="100000" sy="100000" flip="none" algn="tl"/>
            </a:blipFill>
          </c:spPr>
          <c:explosion val="25"/>
          <c:dPt>
            <c:idx val="0"/>
            <c:spPr>
              <a:blipFill>
                <a:blip xmlns:r="http://schemas.openxmlformats.org/officeDocument/2006/relationships" r:embed="rId2"/>
                <a:tile tx="0" ty="0" sx="100000" sy="100000" flip="none" algn="tl"/>
              </a:blipFill>
            </c:spPr>
          </c:dPt>
          <c:dPt>
            <c:idx val="1"/>
            <c:spPr>
              <a:blipFill>
                <a:blip xmlns:r="http://schemas.openxmlformats.org/officeDocument/2006/relationships" r:embed="rId3"/>
                <a:tile tx="0" ty="0" sx="100000" sy="100000" flip="none" algn="tl"/>
              </a:blipFill>
            </c:spPr>
          </c:dPt>
          <c:dPt>
            <c:idx val="2"/>
            <c:spPr>
              <a:blipFill>
                <a:blip xmlns:r="http://schemas.openxmlformats.org/officeDocument/2006/relationships" r:embed="rId4"/>
                <a:tile tx="0" ty="0" sx="100000" sy="100000" flip="none" algn="tl"/>
              </a:blipFill>
            </c:spPr>
          </c:dPt>
          <c:dLbls>
            <c:dLbl>
              <c:idx val="0"/>
              <c:layout>
                <c:manualLayout>
                  <c:x val="-9.2643482064741906E-2"/>
                  <c:y val="9.2460265383494708E-2"/>
                </c:manualLayout>
              </c:layout>
              <c:showCatName val="1"/>
              <c:showPercent val="1"/>
            </c:dLbl>
            <c:dLbl>
              <c:idx val="1"/>
              <c:spPr>
                <a:ln>
                  <a:solidFill>
                    <a:srgbClr val="4F81BD"/>
                  </a:solidFill>
                </a:ln>
              </c:spPr>
              <c:txPr>
                <a:bodyPr/>
                <a:lstStyle/>
                <a:p>
                  <a:pPr>
                    <a:defRPr/>
                  </a:pPr>
                  <a:endParaRPr lang="fr-FR"/>
                </a:p>
              </c:txPr>
            </c:dLbl>
            <c:dLbl>
              <c:idx val="2"/>
              <c:layout>
                <c:manualLayout>
                  <c:x val="0.10222411914046504"/>
                  <c:y val="0.10565813908564832"/>
                </c:manualLayout>
              </c:layout>
              <c:showCatName val="1"/>
              <c:showPercent val="1"/>
            </c:dLbl>
            <c:showCatName val="1"/>
            <c:showPercent val="1"/>
            <c:showLeaderLines val="1"/>
          </c:dLbls>
          <c:cat>
            <c:strRef>
              <c:f>Feuil2!$F$26:$H$26</c:f>
              <c:strCache>
                <c:ptCount val="3"/>
                <c:pt idx="0">
                  <c:v>SABLEUX</c:v>
                </c:pt>
                <c:pt idx="1">
                  <c:v>ARGILEUX</c:v>
                </c:pt>
                <c:pt idx="2">
                  <c:v>SABLEUX-ARGILEUX</c:v>
                </c:pt>
              </c:strCache>
            </c:strRef>
          </c:cat>
          <c:val>
            <c:numRef>
              <c:f>Feuil2!$F$27:$H$27</c:f>
              <c:numCache>
                <c:formatCode>General</c:formatCode>
                <c:ptCount val="3"/>
                <c:pt idx="0">
                  <c:v>75</c:v>
                </c:pt>
                <c:pt idx="1">
                  <c:v>241</c:v>
                </c:pt>
                <c:pt idx="2">
                  <c:v>60</c:v>
                </c:pt>
              </c:numCache>
            </c:numRef>
          </c:val>
        </c:ser>
      </c:pie3DChart>
    </c:plotArea>
    <c:legend>
      <c:legendPos val="r"/>
    </c:legend>
    <c:plotVisOnly val="1"/>
  </c:chart>
  <c:spPr>
    <a:gradFill>
      <a:gsLst>
        <a:gs pos="0">
          <a:sysClr val="window" lastClr="FFFFFF"/>
        </a:gs>
        <a:gs pos="50000">
          <a:srgbClr val="4F81BD">
            <a:tint val="44500"/>
            <a:satMod val="160000"/>
          </a:srgbClr>
        </a:gs>
        <a:gs pos="100000">
          <a:srgbClr val="4F81BD">
            <a:tint val="23500"/>
            <a:satMod val="160000"/>
          </a:srgbClr>
        </a:gs>
      </a:gsLst>
      <a:lin ang="5400000" scaled="0"/>
    </a:gradFill>
  </c:spPr>
  <c:txPr>
    <a:bodyPr/>
    <a:lstStyle/>
    <a:p>
      <a:pPr>
        <a:defRPr sz="1800" b="1"/>
      </a:pPr>
      <a:endParaRPr lang="fr-FR"/>
    </a:p>
  </c:txPr>
  <c:externalData r:id="rId5"/>
</c:chartSpace>
</file>

<file path=ppt/charts/chart3.xml><?xml version="1.0" encoding="utf-8"?>
<c:chartSpace xmlns:c="http://schemas.openxmlformats.org/drawingml/2006/chart" xmlns:a="http://schemas.openxmlformats.org/drawingml/2006/main" xmlns:r="http://schemas.openxmlformats.org/officeDocument/2006/relationships">
  <c:date1904 val="1"/>
  <c:lang val="fr-FR"/>
  <c:chart>
    <c:view3D>
      <c:rotX val="30"/>
      <c:perspective val="30"/>
    </c:view3D>
    <c:plotArea>
      <c:layout/>
      <c:pie3DChart>
        <c:varyColors val="1"/>
        <c:ser>
          <c:idx val="0"/>
          <c:order val="0"/>
          <c:spPr>
            <a:gradFill>
              <a:gsLst>
                <a:gs pos="0">
                  <a:schemeClr val="accent5">
                    <a:lumMod val="40000"/>
                    <a:lumOff val="60000"/>
                  </a:schemeClr>
                </a:gs>
                <a:gs pos="50000">
                  <a:srgbClr val="4F81BD">
                    <a:tint val="44500"/>
                    <a:satMod val="160000"/>
                  </a:srgbClr>
                </a:gs>
                <a:gs pos="100000">
                  <a:srgbClr val="4F81BD">
                    <a:tint val="23500"/>
                    <a:satMod val="160000"/>
                  </a:srgbClr>
                </a:gs>
              </a:gsLst>
              <a:lin ang="5400000" scaled="0"/>
            </a:gradFill>
          </c:spPr>
          <c:explosion val="25"/>
          <c:dLbls>
            <c:dLbl>
              <c:idx val="0"/>
              <c:tx>
                <c:rich>
                  <a:bodyPr/>
                  <a:lstStyle/>
                  <a:p>
                    <a:r>
                      <a:rPr lang="en-US" smtClean="0"/>
                      <a:t>ameliorée</a:t>
                    </a:r>
                    <a:r>
                      <a:rPr lang="en-US" dirty="0"/>
                      <a:t>
42%</a:t>
                    </a:r>
                  </a:p>
                </c:rich>
              </c:tx>
              <c:showCatName val="1"/>
              <c:showPercent val="1"/>
            </c:dLbl>
            <c:dLbl>
              <c:idx val="2"/>
              <c:layout>
                <c:manualLayout>
                  <c:x val="0.12751093613298509"/>
                  <c:y val="6.7773403324584439E-2"/>
                </c:manualLayout>
              </c:layout>
              <c:showCatName val="1"/>
              <c:showPercent val="1"/>
            </c:dLbl>
            <c:txPr>
              <a:bodyPr/>
              <a:lstStyle/>
              <a:p>
                <a:pPr>
                  <a:defRPr sz="2000" b="1"/>
                </a:pPr>
                <a:endParaRPr lang="fr-FR"/>
              </a:p>
            </c:txPr>
            <c:showCatName val="1"/>
            <c:showPercent val="1"/>
            <c:showLeaderLines val="1"/>
          </c:dLbls>
          <c:cat>
            <c:strRef>
              <c:f>Feuil7!$E$17:$G$17</c:f>
              <c:strCache>
                <c:ptCount val="3"/>
                <c:pt idx="0">
                  <c:v>cerficié</c:v>
                </c:pt>
                <c:pt idx="1">
                  <c:v> locale</c:v>
                </c:pt>
                <c:pt idx="2">
                  <c:v>locale ameliorée</c:v>
                </c:pt>
              </c:strCache>
            </c:strRef>
          </c:cat>
          <c:val>
            <c:numRef>
              <c:f>Feuil7!$E$18:$G$18</c:f>
              <c:numCache>
                <c:formatCode>General</c:formatCode>
                <c:ptCount val="3"/>
                <c:pt idx="0">
                  <c:v>194</c:v>
                </c:pt>
                <c:pt idx="1">
                  <c:v>138</c:v>
                </c:pt>
                <c:pt idx="2">
                  <c:v>129</c:v>
                </c:pt>
              </c:numCache>
            </c:numRef>
          </c:val>
        </c:ser>
      </c:pie3DChart>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fr-FR"/>
  <c:chart>
    <c:view3D>
      <c:rotX val="30"/>
      <c:perspective val="30"/>
    </c:view3D>
    <c:plotArea>
      <c:layout>
        <c:manualLayout>
          <c:layoutTarget val="inner"/>
          <c:xMode val="edge"/>
          <c:yMode val="edge"/>
          <c:x val="4.686046610386755E-2"/>
          <c:y val="8.5194839387584181E-2"/>
          <c:w val="0.64006676961337761"/>
          <c:h val="0.79178552686364545"/>
        </c:manualLayout>
      </c:layout>
      <c:pie3DChart>
        <c:varyColors val="1"/>
        <c:ser>
          <c:idx val="0"/>
          <c:order val="0"/>
          <c:spPr>
            <a:gradFill>
              <a:gsLst>
                <a:gs pos="0">
                  <a:schemeClr val="accent2">
                    <a:lumMod val="60000"/>
                    <a:lumOff val="40000"/>
                  </a:schemeClr>
                </a:gs>
                <a:gs pos="50000">
                  <a:srgbClr val="4F81BD">
                    <a:tint val="44500"/>
                    <a:satMod val="160000"/>
                  </a:srgbClr>
                </a:gs>
                <a:gs pos="100000">
                  <a:srgbClr val="4F81BD">
                    <a:tint val="23500"/>
                    <a:satMod val="160000"/>
                  </a:srgbClr>
                </a:gs>
              </a:gsLst>
              <a:lin ang="5400000" scaled="0"/>
            </a:gradFill>
          </c:spPr>
          <c:explosion val="25"/>
          <c:dLbls>
            <c:dLbl>
              <c:idx val="2"/>
              <c:layout>
                <c:manualLayout>
                  <c:x val="0.13489547469621654"/>
                  <c:y val="-4.4769367039295627E-2"/>
                </c:manualLayout>
              </c:layout>
              <c:tx>
                <c:rich>
                  <a:bodyPr/>
                  <a:lstStyle/>
                  <a:p>
                    <a:r>
                      <a:rPr lang="en-US" dirty="0" smtClean="0"/>
                      <a:t>NPK151515</a:t>
                    </a:r>
                    <a:r>
                      <a:rPr lang="en-US" dirty="0"/>
                      <a:t>
50%</a:t>
                    </a:r>
                  </a:p>
                </c:rich>
              </c:tx>
              <c:showCatName val="1"/>
              <c:showPercent val="1"/>
            </c:dLbl>
            <c:txPr>
              <a:bodyPr/>
              <a:lstStyle/>
              <a:p>
                <a:pPr>
                  <a:defRPr sz="2000" b="1"/>
                </a:pPr>
                <a:endParaRPr lang="fr-FR"/>
              </a:p>
            </c:txPr>
            <c:showCatName val="1"/>
            <c:showPercent val="1"/>
            <c:showLeaderLines val="1"/>
          </c:dLbls>
          <c:cat>
            <c:strRef>
              <c:f>Feuil1!$D$20:$F$20</c:f>
              <c:strCache>
                <c:ptCount val="3"/>
                <c:pt idx="0">
                  <c:v>UREE</c:v>
                </c:pt>
                <c:pt idx="1">
                  <c:v>DAP</c:v>
                </c:pt>
                <c:pt idx="2">
                  <c:v>NPK1515</c:v>
                </c:pt>
              </c:strCache>
            </c:strRef>
          </c:cat>
          <c:val>
            <c:numRef>
              <c:f>Feuil1!$D$21:$F$21</c:f>
              <c:numCache>
                <c:formatCode>General</c:formatCode>
                <c:ptCount val="3"/>
                <c:pt idx="0">
                  <c:v>434</c:v>
                </c:pt>
                <c:pt idx="1">
                  <c:v>6</c:v>
                </c:pt>
                <c:pt idx="2">
                  <c:v>443</c:v>
                </c:pt>
              </c:numCache>
            </c:numRef>
          </c:val>
        </c:ser>
      </c:pie3DChart>
    </c:plotArea>
    <c:legend>
      <c:legendPos val="r"/>
      <c:txPr>
        <a:bodyPr/>
        <a:lstStyle/>
        <a:p>
          <a:pPr>
            <a:defRPr sz="2000" b="1"/>
          </a:pPr>
          <a:endParaRPr lang="fr-FR"/>
        </a:p>
      </c:txPr>
    </c:legend>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fr-FR"/>
  <c:chart>
    <c:view3D>
      <c:rotX val="30"/>
      <c:perspective val="30"/>
    </c:view3D>
    <c:plotArea>
      <c:layout/>
      <c:pie3DChart>
        <c:varyColors val="1"/>
        <c:ser>
          <c:idx val="0"/>
          <c:order val="0"/>
          <c:spPr>
            <a:gradFill>
              <a:gsLst>
                <a:gs pos="0">
                  <a:schemeClr val="accent2">
                    <a:lumMod val="40000"/>
                    <a:lumOff val="60000"/>
                  </a:schemeClr>
                </a:gs>
                <a:gs pos="50000">
                  <a:srgbClr val="4F81BD">
                    <a:tint val="44500"/>
                    <a:satMod val="160000"/>
                  </a:srgbClr>
                </a:gs>
                <a:gs pos="100000">
                  <a:srgbClr val="4F81BD">
                    <a:tint val="23500"/>
                    <a:satMod val="160000"/>
                  </a:srgbClr>
                </a:gs>
              </a:gsLst>
              <a:lin ang="5400000" scaled="0"/>
            </a:gradFill>
          </c:spPr>
          <c:explosion val="25"/>
          <c:dLbls>
            <c:dLbl>
              <c:idx val="0"/>
              <c:layout>
                <c:manualLayout>
                  <c:x val="-0.20991524496938169"/>
                  <c:y val="-0.19213327500729074"/>
                </c:manualLayout>
              </c:layout>
              <c:tx>
                <c:rich>
                  <a:bodyPr/>
                  <a:lstStyle/>
                  <a:p>
                    <a:r>
                      <a:rPr lang="en-US" sz="2000" b="1"/>
                      <a:t>charrette
70%</a:t>
                    </a:r>
                  </a:p>
                </c:rich>
              </c:tx>
              <c:showCatName val="1"/>
              <c:showPercent val="1"/>
            </c:dLbl>
            <c:dLbl>
              <c:idx val="2"/>
              <c:layout>
                <c:manualLayout>
                  <c:x val="6.3767853526629892E-2"/>
                  <c:y val="0.10417614464858721"/>
                </c:manualLayout>
              </c:layout>
              <c:showCatName val="1"/>
              <c:showPercent val="1"/>
            </c:dLbl>
            <c:txPr>
              <a:bodyPr/>
              <a:lstStyle/>
              <a:p>
                <a:pPr>
                  <a:defRPr sz="2000" b="1"/>
                </a:pPr>
                <a:endParaRPr lang="fr-FR"/>
              </a:p>
            </c:txPr>
            <c:showCatName val="1"/>
            <c:showPercent val="1"/>
          </c:dLbls>
          <c:cat>
            <c:strRef>
              <c:f>Feuil9!$E$19:$G$19</c:f>
              <c:strCache>
                <c:ptCount val="3"/>
                <c:pt idx="0">
                  <c:v>charette</c:v>
                </c:pt>
                <c:pt idx="1">
                  <c:v>automobile</c:v>
                </c:pt>
                <c:pt idx="2">
                  <c:v> pirogue</c:v>
                </c:pt>
              </c:strCache>
            </c:strRef>
          </c:cat>
          <c:val>
            <c:numRef>
              <c:f>Feuil9!$E$20:$G$20</c:f>
              <c:numCache>
                <c:formatCode>General</c:formatCode>
                <c:ptCount val="3"/>
                <c:pt idx="0">
                  <c:v>355</c:v>
                </c:pt>
                <c:pt idx="1">
                  <c:v>111</c:v>
                </c:pt>
                <c:pt idx="2">
                  <c:v>38</c:v>
                </c:pt>
              </c:numCache>
            </c:numRef>
          </c:val>
        </c:ser>
      </c:pie3DChart>
    </c:plotArea>
    <c:legend>
      <c:legendPos val="r"/>
      <c:layout>
        <c:manualLayout>
          <c:xMode val="edge"/>
          <c:yMode val="edge"/>
          <c:x val="0.79002758626463554"/>
          <c:y val="0.39162077283692343"/>
          <c:w val="0.19729791457001394"/>
          <c:h val="0.20905102180146629"/>
        </c:manualLayout>
      </c:layout>
    </c:legend>
    <c:plotVisOnly val="1"/>
  </c:chart>
  <c:txPr>
    <a:bodyPr/>
    <a:lstStyle/>
    <a:p>
      <a:pPr>
        <a:defRPr sz="1600" b="1"/>
      </a:pPr>
      <a:endParaRPr lang="fr-FR"/>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fr-FR"/>
  <c:chart>
    <c:plotArea>
      <c:layout/>
      <c:barChart>
        <c:barDir val="col"/>
        <c:grouping val="clustered"/>
        <c:ser>
          <c:idx val="0"/>
          <c:order val="0"/>
          <c:dLbls>
            <c:txPr>
              <a:bodyPr/>
              <a:lstStyle/>
              <a:p>
                <a:pPr>
                  <a:defRPr sz="1800" b="1"/>
                </a:pPr>
                <a:endParaRPr lang="fr-FR"/>
              </a:p>
            </c:txPr>
            <c:showVal val="1"/>
          </c:dLbls>
          <c:cat>
            <c:strRef>
              <c:f>Feuil12!$D$16:$J$16</c:f>
              <c:strCache>
                <c:ptCount val="7"/>
                <c:pt idx="0">
                  <c:v> conseil</c:v>
                </c:pt>
                <c:pt idx="1">
                  <c:v>appui</c:v>
                </c:pt>
                <c:pt idx="2">
                  <c:v>technique</c:v>
                </c:pt>
                <c:pt idx="3">
                  <c:v> formation</c:v>
                </c:pt>
                <c:pt idx="4">
                  <c:v>reparation</c:v>
                </c:pt>
                <c:pt idx="5">
                  <c:v>entretien</c:v>
                </c:pt>
                <c:pt idx="6">
                  <c:v> voyage d'études</c:v>
                </c:pt>
              </c:strCache>
            </c:strRef>
          </c:cat>
          <c:val>
            <c:numRef>
              <c:f>Feuil12!$D$17:$J$17</c:f>
              <c:numCache>
                <c:formatCode>General</c:formatCode>
                <c:ptCount val="7"/>
                <c:pt idx="0">
                  <c:v>347</c:v>
                </c:pt>
                <c:pt idx="1">
                  <c:v>344</c:v>
                </c:pt>
                <c:pt idx="2">
                  <c:v>117</c:v>
                </c:pt>
                <c:pt idx="3">
                  <c:v>5</c:v>
                </c:pt>
                <c:pt idx="4">
                  <c:v>2</c:v>
                </c:pt>
                <c:pt idx="5">
                  <c:v>2</c:v>
                </c:pt>
                <c:pt idx="6">
                  <c:v>101</c:v>
                </c:pt>
              </c:numCache>
            </c:numRef>
          </c:val>
        </c:ser>
        <c:axId val="83661568"/>
        <c:axId val="83663104"/>
      </c:barChart>
      <c:catAx>
        <c:axId val="83661568"/>
        <c:scaling>
          <c:orientation val="minMax"/>
        </c:scaling>
        <c:axPos val="b"/>
        <c:tickLblPos val="nextTo"/>
        <c:txPr>
          <a:bodyPr/>
          <a:lstStyle/>
          <a:p>
            <a:pPr>
              <a:defRPr sz="2000" b="1"/>
            </a:pPr>
            <a:endParaRPr lang="fr-FR"/>
          </a:p>
        </c:txPr>
        <c:crossAx val="83663104"/>
        <c:crosses val="autoZero"/>
        <c:auto val="1"/>
        <c:lblAlgn val="ctr"/>
        <c:lblOffset val="100"/>
      </c:catAx>
      <c:valAx>
        <c:axId val="83663104"/>
        <c:scaling>
          <c:orientation val="minMax"/>
        </c:scaling>
        <c:axPos val="l"/>
        <c:numFmt formatCode="General" sourceLinked="1"/>
        <c:tickLblPos val="nextTo"/>
        <c:txPr>
          <a:bodyPr/>
          <a:lstStyle/>
          <a:p>
            <a:pPr>
              <a:defRPr sz="2000" b="1"/>
            </a:pPr>
            <a:endParaRPr lang="fr-FR"/>
          </a:p>
        </c:txPr>
        <c:crossAx val="83661568"/>
        <c:crosses val="autoZero"/>
        <c:crossBetween val="between"/>
      </c:valAx>
    </c:plotArea>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fr-FR"/>
  <c:chart>
    <c:plotArea>
      <c:layout/>
      <c:barChart>
        <c:barDir val="col"/>
        <c:grouping val="clustered"/>
        <c:ser>
          <c:idx val="0"/>
          <c:order val="0"/>
          <c:dLbls>
            <c:txPr>
              <a:bodyPr/>
              <a:lstStyle/>
              <a:p>
                <a:pPr>
                  <a:defRPr sz="2000" b="1"/>
                </a:pPr>
                <a:endParaRPr lang="fr-FR"/>
              </a:p>
            </c:txPr>
            <c:showVal val="1"/>
          </c:dLbls>
          <c:cat>
            <c:strRef>
              <c:f>Feuil1!$J$17:$J$18</c:f>
              <c:strCache>
                <c:ptCount val="2"/>
                <c:pt idx="0">
                  <c:v>HOMME</c:v>
                </c:pt>
                <c:pt idx="1">
                  <c:v>FEMME</c:v>
                </c:pt>
              </c:strCache>
            </c:strRef>
          </c:cat>
          <c:val>
            <c:numRef>
              <c:f>Feuil1!$K$17:$K$18</c:f>
              <c:numCache>
                <c:formatCode>General</c:formatCode>
                <c:ptCount val="2"/>
                <c:pt idx="0">
                  <c:v>442</c:v>
                </c:pt>
                <c:pt idx="1">
                  <c:v>7</c:v>
                </c:pt>
              </c:numCache>
            </c:numRef>
          </c:val>
        </c:ser>
        <c:axId val="88871296"/>
        <c:axId val="88873216"/>
      </c:barChart>
      <c:catAx>
        <c:axId val="88871296"/>
        <c:scaling>
          <c:orientation val="minMax"/>
        </c:scaling>
        <c:axPos val="b"/>
        <c:tickLblPos val="nextTo"/>
        <c:txPr>
          <a:bodyPr/>
          <a:lstStyle/>
          <a:p>
            <a:pPr>
              <a:defRPr sz="2000" b="1"/>
            </a:pPr>
            <a:endParaRPr lang="fr-FR"/>
          </a:p>
        </c:txPr>
        <c:crossAx val="88873216"/>
        <c:crosses val="autoZero"/>
        <c:auto val="1"/>
        <c:lblAlgn val="ctr"/>
        <c:lblOffset val="100"/>
      </c:catAx>
      <c:valAx>
        <c:axId val="88873216"/>
        <c:scaling>
          <c:orientation val="minMax"/>
        </c:scaling>
        <c:axPos val="l"/>
        <c:numFmt formatCode="General" sourceLinked="1"/>
        <c:tickLblPos val="nextTo"/>
        <c:txPr>
          <a:bodyPr/>
          <a:lstStyle/>
          <a:p>
            <a:pPr>
              <a:defRPr sz="2000" b="1"/>
            </a:pPr>
            <a:endParaRPr lang="fr-FR"/>
          </a:p>
        </c:txPr>
        <c:crossAx val="88871296"/>
        <c:crosses val="autoZero"/>
        <c:crossBetween val="between"/>
      </c:valAx>
    </c:plotArea>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fr-FR"/>
  <c:style val="9"/>
  <c:chart>
    <c:title>
      <c:tx>
        <c:rich>
          <a:bodyPr/>
          <a:lstStyle/>
          <a:p>
            <a:pPr>
              <a:defRPr/>
            </a:pPr>
            <a:r>
              <a:rPr lang="en-US"/>
              <a:t>quantité  de semences produites en 2011 par APRAO et ses partenaires</a:t>
            </a:r>
          </a:p>
        </c:rich>
      </c:tx>
    </c:title>
    <c:plotArea>
      <c:layout/>
      <c:barChart>
        <c:barDir val="col"/>
        <c:grouping val="clustered"/>
        <c:ser>
          <c:idx val="0"/>
          <c:order val="0"/>
          <c:tx>
            <c:strRef>
              <c:f>Feuil1!$F$8</c:f>
              <c:strCache>
                <c:ptCount val="1"/>
                <c:pt idx="0">
                  <c:v>quantité (t)</c:v>
                </c:pt>
              </c:strCache>
            </c:strRef>
          </c:tx>
          <c:cat>
            <c:strRef>
              <c:f>Feuil1!$E$9:$E$12</c:f>
              <c:strCache>
                <c:ptCount val="4"/>
                <c:pt idx="0">
                  <c:v>semences pré base</c:v>
                </c:pt>
                <c:pt idx="1">
                  <c:v>semences de base (G4)</c:v>
                </c:pt>
                <c:pt idx="2">
                  <c:v>semences certifiées (R1)</c:v>
                </c:pt>
                <c:pt idx="3">
                  <c:v>total</c:v>
                </c:pt>
              </c:strCache>
            </c:strRef>
          </c:cat>
          <c:val>
            <c:numRef>
              <c:f>Feuil1!$F$9:$F$12</c:f>
              <c:numCache>
                <c:formatCode>General</c:formatCode>
                <c:ptCount val="4"/>
                <c:pt idx="0">
                  <c:v>0.17</c:v>
                </c:pt>
                <c:pt idx="1">
                  <c:v>6</c:v>
                </c:pt>
                <c:pt idx="2">
                  <c:v>89.9</c:v>
                </c:pt>
                <c:pt idx="3">
                  <c:v>96.07</c:v>
                </c:pt>
              </c:numCache>
            </c:numRef>
          </c:val>
        </c:ser>
        <c:axId val="48616192"/>
        <c:axId val="48617728"/>
      </c:barChart>
      <c:catAx>
        <c:axId val="48616192"/>
        <c:scaling>
          <c:orientation val="minMax"/>
        </c:scaling>
        <c:axPos val="b"/>
        <c:majorTickMark val="none"/>
        <c:tickLblPos val="nextTo"/>
        <c:crossAx val="48617728"/>
        <c:crosses val="autoZero"/>
        <c:auto val="1"/>
        <c:lblAlgn val="ctr"/>
        <c:lblOffset val="100"/>
      </c:catAx>
      <c:valAx>
        <c:axId val="48617728"/>
        <c:scaling>
          <c:orientation val="minMax"/>
        </c:scaling>
        <c:axPos val="l"/>
        <c:majorGridlines/>
        <c:title>
          <c:tx>
            <c:rich>
              <a:bodyPr rot="-5400000" vert="horz"/>
              <a:lstStyle/>
              <a:p>
                <a:pPr>
                  <a:defRPr/>
                </a:pPr>
                <a:r>
                  <a:rPr lang="fr-FR"/>
                  <a:t>quantité (t)</a:t>
                </a:r>
              </a:p>
            </c:rich>
          </c:tx>
        </c:title>
        <c:numFmt formatCode="General" sourceLinked="1"/>
        <c:majorTickMark val="none"/>
        <c:tickLblPos val="nextTo"/>
        <c:crossAx val="48616192"/>
        <c:crosses val="autoZero"/>
        <c:crossBetween val="between"/>
      </c:valAx>
    </c:plotArea>
    <c:plotVisOnly val="1"/>
    <c:dispBlanksAs val="gap"/>
  </c:chart>
  <c:spPr>
    <a:ln>
      <a:solidFill>
        <a:schemeClr val="accent1"/>
      </a:solidFill>
    </a:ln>
  </c:spPr>
  <c:txPr>
    <a:bodyPr/>
    <a:lstStyle/>
    <a:p>
      <a:pPr>
        <a:defRPr sz="1800"/>
      </a:pPr>
      <a:endParaRPr lang="fr-FR"/>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u="none">
                <a:solidFill>
                  <a:schemeClr val="tx1"/>
                </a:solidFill>
                <a:latin typeface="Times New Roman" pitchFamily="18" charset="0"/>
              </a:defRPr>
            </a:lvl1pPr>
          </a:lstStyle>
          <a:p>
            <a:pPr>
              <a:defRPr/>
            </a:pPr>
            <a:endParaRPr lang="en-GB"/>
          </a:p>
        </p:txBody>
      </p:sp>
      <p:sp>
        <p:nvSpPr>
          <p:cNvPr id="17411" name="Rectangle 3"/>
          <p:cNvSpPr>
            <a:spLocks noGrp="1" noChangeArrowheads="1"/>
          </p:cNvSpPr>
          <p:nvPr>
            <p:ph type="dt" sz="quarter" idx="1"/>
          </p:nvPr>
        </p:nvSpPr>
        <p:spPr bwMode="auto">
          <a:xfrm>
            <a:off x="388620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u="none">
                <a:solidFill>
                  <a:schemeClr val="tx1"/>
                </a:solidFill>
                <a:latin typeface="Times New Roman" pitchFamily="18" charset="0"/>
              </a:defRPr>
            </a:lvl1pPr>
          </a:lstStyle>
          <a:p>
            <a:pPr>
              <a:defRPr/>
            </a:pPr>
            <a:endParaRPr lang="en-GB"/>
          </a:p>
        </p:txBody>
      </p:sp>
      <p:sp>
        <p:nvSpPr>
          <p:cNvPr id="17412" name="Rectangle 4"/>
          <p:cNvSpPr>
            <a:spLocks noGrp="1" noChangeArrowheads="1"/>
          </p:cNvSpPr>
          <p:nvPr>
            <p:ph type="ftr" sz="quarter" idx="2"/>
          </p:nvPr>
        </p:nvSpPr>
        <p:spPr bwMode="auto">
          <a:xfrm>
            <a:off x="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u="none">
                <a:solidFill>
                  <a:schemeClr val="tx1"/>
                </a:solidFill>
                <a:latin typeface="Times New Roman" pitchFamily="18" charset="0"/>
              </a:defRPr>
            </a:lvl1pPr>
          </a:lstStyle>
          <a:p>
            <a:pPr>
              <a:defRPr/>
            </a:pPr>
            <a:endParaRPr lang="en-GB"/>
          </a:p>
        </p:txBody>
      </p:sp>
      <p:sp>
        <p:nvSpPr>
          <p:cNvPr id="17413" name="Rectangle 5"/>
          <p:cNvSpPr>
            <a:spLocks noGrp="1" noChangeArrowheads="1"/>
          </p:cNvSpPr>
          <p:nvPr>
            <p:ph type="sldNum" sz="quarter" idx="3"/>
          </p:nvPr>
        </p:nvSpPr>
        <p:spPr bwMode="auto">
          <a:xfrm>
            <a:off x="388620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u="none">
                <a:solidFill>
                  <a:schemeClr val="tx1"/>
                </a:solidFill>
                <a:latin typeface="Times New Roman" pitchFamily="18" charset="0"/>
              </a:defRPr>
            </a:lvl1pPr>
          </a:lstStyle>
          <a:p>
            <a:pPr>
              <a:defRPr/>
            </a:pPr>
            <a:fld id="{E2EFB871-9615-4554-B1C6-68FD5D467C01}" type="slidenum">
              <a:rPr lang="en-GB"/>
              <a:pPr>
                <a:defRPr/>
              </a:pPr>
              <a:t>‹N°›</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4"/>
          <p:cNvSpPr>
            <a:spLocks noGrp="1" noRot="1" noChangeAspect="1" noChangeArrowheads="1"/>
          </p:cNvSpPr>
          <p:nvPr>
            <p:ph type="sldImg" idx="2"/>
          </p:nvPr>
        </p:nvSpPr>
        <p:spPr bwMode="auto">
          <a:xfrm>
            <a:off x="1143000" y="685800"/>
            <a:ext cx="4572000" cy="3429000"/>
          </a:xfrm>
          <a:prstGeom prst="rect">
            <a:avLst/>
          </a:prstGeom>
          <a:noFill/>
          <a:ln w="12700" cap="sq">
            <a:solidFill>
              <a:schemeClr val="tx1"/>
            </a:solidFill>
            <a:miter lim="800000"/>
            <a:headEnd/>
            <a:tailEnd/>
          </a:ln>
        </p:spPr>
      </p:sp>
      <p:sp>
        <p:nvSpPr>
          <p:cNvPr id="20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056" name="Rectangle 8"/>
          <p:cNvSpPr>
            <a:spLocks noGrp="1" noChangeArrowheads="1"/>
          </p:cNvSpPr>
          <p:nvPr>
            <p:ph type="hdr" sz="quarter"/>
          </p:nvPr>
        </p:nvSpPr>
        <p:spPr bwMode="auto">
          <a:xfrm>
            <a:off x="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u="none">
                <a:solidFill>
                  <a:schemeClr val="tx1"/>
                </a:solidFill>
                <a:latin typeface="Times New Roman" pitchFamily="18" charset="0"/>
              </a:defRPr>
            </a:lvl1pPr>
          </a:lstStyle>
          <a:p>
            <a:pPr>
              <a:defRPr/>
            </a:pPr>
            <a:endParaRPr lang="en-GB"/>
          </a:p>
        </p:txBody>
      </p:sp>
      <p:sp>
        <p:nvSpPr>
          <p:cNvPr id="2057" name="Rectangle 9"/>
          <p:cNvSpPr>
            <a:spLocks noGrp="1" noChangeArrowheads="1"/>
          </p:cNvSpPr>
          <p:nvPr>
            <p:ph type="dt" idx="1"/>
          </p:nvPr>
        </p:nvSpPr>
        <p:spPr bwMode="auto">
          <a:xfrm>
            <a:off x="388620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u="none">
                <a:solidFill>
                  <a:schemeClr val="tx1"/>
                </a:solidFill>
                <a:latin typeface="Times New Roman" pitchFamily="18" charset="0"/>
              </a:defRPr>
            </a:lvl1pPr>
          </a:lstStyle>
          <a:p>
            <a:pPr>
              <a:defRPr/>
            </a:pPr>
            <a:endParaRPr lang="en-GB"/>
          </a:p>
        </p:txBody>
      </p:sp>
      <p:sp>
        <p:nvSpPr>
          <p:cNvPr id="2058" name="Rectangle 10"/>
          <p:cNvSpPr>
            <a:spLocks noGrp="1" noChangeArrowheads="1"/>
          </p:cNvSpPr>
          <p:nvPr>
            <p:ph type="ftr" sz="quarter" idx="4"/>
          </p:nvPr>
        </p:nvSpPr>
        <p:spPr bwMode="auto">
          <a:xfrm>
            <a:off x="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u="none">
                <a:solidFill>
                  <a:schemeClr val="tx1"/>
                </a:solidFill>
                <a:latin typeface="Times New Roman" pitchFamily="18" charset="0"/>
              </a:defRPr>
            </a:lvl1pPr>
          </a:lstStyle>
          <a:p>
            <a:pPr>
              <a:defRPr/>
            </a:pPr>
            <a:endParaRPr lang="en-GB"/>
          </a:p>
        </p:txBody>
      </p:sp>
      <p:sp>
        <p:nvSpPr>
          <p:cNvPr id="2059" name="Rectangle 11"/>
          <p:cNvSpPr>
            <a:spLocks noGrp="1" noChangeArrowheads="1"/>
          </p:cNvSpPr>
          <p:nvPr>
            <p:ph type="sldNum" sz="quarter" idx="5"/>
          </p:nvPr>
        </p:nvSpPr>
        <p:spPr bwMode="auto">
          <a:xfrm>
            <a:off x="388620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u="none">
                <a:solidFill>
                  <a:schemeClr val="tx1"/>
                </a:solidFill>
                <a:latin typeface="Times New Roman" pitchFamily="18" charset="0"/>
              </a:defRPr>
            </a:lvl1pPr>
          </a:lstStyle>
          <a:p>
            <a:pPr>
              <a:defRPr/>
            </a:pPr>
            <a:fld id="{A13CFCC7-B8D5-4870-9738-CE80395B4A9E}" type="slidenum">
              <a:rPr lang="en-GB"/>
              <a:pPr>
                <a:defRPr/>
              </a:pPr>
              <a:t>‹N°›</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17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dirty="0" smtClean="0"/>
          </a:p>
        </p:txBody>
      </p:sp>
      <p:sp>
        <p:nvSpPr>
          <p:cNvPr id="7172"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1C8D0E-F97F-4A86-B2DC-5A41F2008B89}" type="slidenum">
              <a:rPr lang="en-US" smtClean="0"/>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A13CFCC7-B8D5-4870-9738-CE80395B4A9E}" type="slidenum">
              <a:rPr lang="en-GB" smtClean="0"/>
              <a:pPr>
                <a:defRPr/>
              </a:pPr>
              <a:t>11</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17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7172"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1C8D0E-F97F-4A86-B2DC-5A41F2008B89}" type="slidenum">
              <a:rPr lang="en-US" smtClean="0"/>
              <a:pPr/>
              <a:t>45</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pPr>
              <a:defRPr/>
            </a:pPr>
            <a:endParaRPr lang="en-GB"/>
          </a:p>
        </p:txBody>
      </p:sp>
      <p:sp>
        <p:nvSpPr>
          <p:cNvPr id="5" name="Espace réservé du pied de page 4"/>
          <p:cNvSpPr>
            <a:spLocks noGrp="1"/>
          </p:cNvSpPr>
          <p:nvPr>
            <p:ph type="ftr" sz="quarter" idx="11"/>
          </p:nvPr>
        </p:nvSpPr>
        <p:spPr/>
        <p:txBody>
          <a:bodyPr/>
          <a:lstStyle/>
          <a:p>
            <a:pPr>
              <a:defRPr/>
            </a:pPr>
            <a:endParaRPr lang="en-GB"/>
          </a:p>
        </p:txBody>
      </p:sp>
      <p:sp>
        <p:nvSpPr>
          <p:cNvPr id="6" name="Espace réservé du numéro de diapositive 5"/>
          <p:cNvSpPr>
            <a:spLocks noGrp="1"/>
          </p:cNvSpPr>
          <p:nvPr>
            <p:ph type="sldNum" sz="quarter" idx="12"/>
          </p:nvPr>
        </p:nvSpPr>
        <p:spPr/>
        <p:txBody>
          <a:bodyPr/>
          <a:lstStyle/>
          <a:p>
            <a:pPr>
              <a:defRPr/>
            </a:pPr>
            <a:fld id="{807967EF-359F-4C9C-AF56-CC673B043986}" type="slidenum">
              <a:rPr lang="en-GB" smtClean="0"/>
              <a:pPr>
                <a:defRPr/>
              </a:pPr>
              <a:t>‹N°›</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a:defRPr/>
            </a:pPr>
            <a:endParaRPr lang="en-GB"/>
          </a:p>
        </p:txBody>
      </p:sp>
      <p:sp>
        <p:nvSpPr>
          <p:cNvPr id="5" name="Espace réservé du pied de page 4"/>
          <p:cNvSpPr>
            <a:spLocks noGrp="1"/>
          </p:cNvSpPr>
          <p:nvPr>
            <p:ph type="ftr" sz="quarter" idx="11"/>
          </p:nvPr>
        </p:nvSpPr>
        <p:spPr/>
        <p:txBody>
          <a:bodyPr/>
          <a:lstStyle/>
          <a:p>
            <a:pPr>
              <a:defRPr/>
            </a:pPr>
            <a:endParaRPr lang="en-GB"/>
          </a:p>
        </p:txBody>
      </p:sp>
      <p:sp>
        <p:nvSpPr>
          <p:cNvPr id="6" name="Espace réservé du numéro de diapositive 5"/>
          <p:cNvSpPr>
            <a:spLocks noGrp="1"/>
          </p:cNvSpPr>
          <p:nvPr>
            <p:ph type="sldNum" sz="quarter" idx="12"/>
          </p:nvPr>
        </p:nvSpPr>
        <p:spPr/>
        <p:txBody>
          <a:bodyPr/>
          <a:lstStyle/>
          <a:p>
            <a:pPr>
              <a:defRPr/>
            </a:pPr>
            <a:fld id="{3FDB6904-786F-4167-97E7-F819EE5990D7}" type="slidenum">
              <a:rPr lang="en-GB" smtClean="0"/>
              <a:pPr>
                <a:defRPr/>
              </a:pPr>
              <a:t>‹N°›</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a:defRPr/>
            </a:pPr>
            <a:endParaRPr lang="en-GB"/>
          </a:p>
        </p:txBody>
      </p:sp>
      <p:sp>
        <p:nvSpPr>
          <p:cNvPr id="5" name="Espace réservé du pied de page 4"/>
          <p:cNvSpPr>
            <a:spLocks noGrp="1"/>
          </p:cNvSpPr>
          <p:nvPr>
            <p:ph type="ftr" sz="quarter" idx="11"/>
          </p:nvPr>
        </p:nvSpPr>
        <p:spPr/>
        <p:txBody>
          <a:bodyPr/>
          <a:lstStyle/>
          <a:p>
            <a:pPr>
              <a:defRPr/>
            </a:pPr>
            <a:endParaRPr lang="en-GB"/>
          </a:p>
        </p:txBody>
      </p:sp>
      <p:sp>
        <p:nvSpPr>
          <p:cNvPr id="6" name="Espace réservé du numéro de diapositive 5"/>
          <p:cNvSpPr>
            <a:spLocks noGrp="1"/>
          </p:cNvSpPr>
          <p:nvPr>
            <p:ph type="sldNum" sz="quarter" idx="12"/>
          </p:nvPr>
        </p:nvSpPr>
        <p:spPr/>
        <p:txBody>
          <a:bodyPr/>
          <a:lstStyle/>
          <a:p>
            <a:pPr>
              <a:defRPr/>
            </a:pPr>
            <a:fld id="{0F02AFE0-228E-48D4-8E18-4641D4C2B040}" type="slidenum">
              <a:rPr lang="en-GB" smtClean="0"/>
              <a:pPr>
                <a:defRPr/>
              </a:pPr>
              <a:t>‹N°›</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a:defRPr/>
            </a:pPr>
            <a:endParaRPr lang="en-GB"/>
          </a:p>
        </p:txBody>
      </p:sp>
      <p:sp>
        <p:nvSpPr>
          <p:cNvPr id="5" name="Espace réservé du pied de page 4"/>
          <p:cNvSpPr>
            <a:spLocks noGrp="1"/>
          </p:cNvSpPr>
          <p:nvPr>
            <p:ph type="ftr" sz="quarter" idx="11"/>
          </p:nvPr>
        </p:nvSpPr>
        <p:spPr/>
        <p:txBody>
          <a:bodyPr/>
          <a:lstStyle/>
          <a:p>
            <a:pPr>
              <a:defRPr/>
            </a:pPr>
            <a:endParaRPr lang="en-GB"/>
          </a:p>
        </p:txBody>
      </p:sp>
      <p:sp>
        <p:nvSpPr>
          <p:cNvPr id="6" name="Espace réservé du numéro de diapositive 5"/>
          <p:cNvSpPr>
            <a:spLocks noGrp="1"/>
          </p:cNvSpPr>
          <p:nvPr>
            <p:ph type="sldNum" sz="quarter" idx="12"/>
          </p:nvPr>
        </p:nvSpPr>
        <p:spPr/>
        <p:txBody>
          <a:bodyPr/>
          <a:lstStyle/>
          <a:p>
            <a:pPr>
              <a:defRPr/>
            </a:pPr>
            <a:fld id="{CFCE3D5F-29C1-4D04-99FE-D529156104A6}" type="slidenum">
              <a:rPr lang="en-GB" smtClean="0"/>
              <a:pPr>
                <a:defRPr/>
              </a:pPr>
              <a:t>‹N°›</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pPr>
              <a:defRPr/>
            </a:pPr>
            <a:endParaRPr lang="en-GB"/>
          </a:p>
        </p:txBody>
      </p:sp>
      <p:sp>
        <p:nvSpPr>
          <p:cNvPr id="5" name="Espace réservé du pied de page 4"/>
          <p:cNvSpPr>
            <a:spLocks noGrp="1"/>
          </p:cNvSpPr>
          <p:nvPr>
            <p:ph type="ftr" sz="quarter" idx="11"/>
          </p:nvPr>
        </p:nvSpPr>
        <p:spPr/>
        <p:txBody>
          <a:bodyPr/>
          <a:lstStyle/>
          <a:p>
            <a:pPr>
              <a:defRPr/>
            </a:pPr>
            <a:endParaRPr lang="en-GB"/>
          </a:p>
        </p:txBody>
      </p:sp>
      <p:sp>
        <p:nvSpPr>
          <p:cNvPr id="6" name="Espace réservé du numéro de diapositive 5"/>
          <p:cNvSpPr>
            <a:spLocks noGrp="1"/>
          </p:cNvSpPr>
          <p:nvPr>
            <p:ph type="sldNum" sz="quarter" idx="12"/>
          </p:nvPr>
        </p:nvSpPr>
        <p:spPr/>
        <p:txBody>
          <a:bodyPr/>
          <a:lstStyle/>
          <a:p>
            <a:pPr>
              <a:defRPr/>
            </a:pPr>
            <a:fld id="{8C41C428-2FA0-446B-9A66-6760170C6458}" type="slidenum">
              <a:rPr lang="en-GB" smtClean="0"/>
              <a:pPr>
                <a:defRPr/>
              </a:pPr>
              <a:t>‹N°›</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pPr>
              <a:defRPr/>
            </a:pPr>
            <a:endParaRPr lang="en-GB"/>
          </a:p>
        </p:txBody>
      </p:sp>
      <p:sp>
        <p:nvSpPr>
          <p:cNvPr id="6" name="Espace réservé du pied de page 5"/>
          <p:cNvSpPr>
            <a:spLocks noGrp="1"/>
          </p:cNvSpPr>
          <p:nvPr>
            <p:ph type="ftr" sz="quarter" idx="11"/>
          </p:nvPr>
        </p:nvSpPr>
        <p:spPr/>
        <p:txBody>
          <a:bodyPr/>
          <a:lstStyle/>
          <a:p>
            <a:pPr>
              <a:defRPr/>
            </a:pPr>
            <a:endParaRPr lang="en-GB"/>
          </a:p>
        </p:txBody>
      </p:sp>
      <p:sp>
        <p:nvSpPr>
          <p:cNvPr id="7" name="Espace réservé du numéro de diapositive 6"/>
          <p:cNvSpPr>
            <a:spLocks noGrp="1"/>
          </p:cNvSpPr>
          <p:nvPr>
            <p:ph type="sldNum" sz="quarter" idx="12"/>
          </p:nvPr>
        </p:nvSpPr>
        <p:spPr/>
        <p:txBody>
          <a:bodyPr/>
          <a:lstStyle/>
          <a:p>
            <a:pPr>
              <a:defRPr/>
            </a:pPr>
            <a:fld id="{F1092BCE-0C18-417D-BC61-7A31A6A9760D}" type="slidenum">
              <a:rPr lang="en-GB" smtClean="0"/>
              <a:pPr>
                <a:defRPr/>
              </a:pPr>
              <a:t>‹N°›</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pPr>
              <a:defRPr/>
            </a:pPr>
            <a:endParaRPr lang="en-GB"/>
          </a:p>
        </p:txBody>
      </p:sp>
      <p:sp>
        <p:nvSpPr>
          <p:cNvPr id="8" name="Espace réservé du pied de page 7"/>
          <p:cNvSpPr>
            <a:spLocks noGrp="1"/>
          </p:cNvSpPr>
          <p:nvPr>
            <p:ph type="ftr" sz="quarter" idx="11"/>
          </p:nvPr>
        </p:nvSpPr>
        <p:spPr/>
        <p:txBody>
          <a:bodyPr/>
          <a:lstStyle/>
          <a:p>
            <a:pPr>
              <a:defRPr/>
            </a:pPr>
            <a:endParaRPr lang="en-GB"/>
          </a:p>
        </p:txBody>
      </p:sp>
      <p:sp>
        <p:nvSpPr>
          <p:cNvPr id="9" name="Espace réservé du numéro de diapositive 8"/>
          <p:cNvSpPr>
            <a:spLocks noGrp="1"/>
          </p:cNvSpPr>
          <p:nvPr>
            <p:ph type="sldNum" sz="quarter" idx="12"/>
          </p:nvPr>
        </p:nvSpPr>
        <p:spPr/>
        <p:txBody>
          <a:bodyPr/>
          <a:lstStyle/>
          <a:p>
            <a:pPr>
              <a:defRPr/>
            </a:pPr>
            <a:fld id="{E3E2751E-DD4E-4D2F-AFFE-A8E0F499D1C3}" type="slidenum">
              <a:rPr lang="en-GB" smtClean="0"/>
              <a:pPr>
                <a:defRPr/>
              </a:pPr>
              <a:t>‹N°›</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pPr>
              <a:defRPr/>
            </a:pPr>
            <a:endParaRPr lang="en-GB"/>
          </a:p>
        </p:txBody>
      </p:sp>
      <p:sp>
        <p:nvSpPr>
          <p:cNvPr id="4" name="Espace réservé du pied de page 3"/>
          <p:cNvSpPr>
            <a:spLocks noGrp="1"/>
          </p:cNvSpPr>
          <p:nvPr>
            <p:ph type="ftr" sz="quarter" idx="11"/>
          </p:nvPr>
        </p:nvSpPr>
        <p:spPr/>
        <p:txBody>
          <a:bodyPr/>
          <a:lstStyle/>
          <a:p>
            <a:pPr>
              <a:defRPr/>
            </a:pPr>
            <a:endParaRPr lang="en-GB"/>
          </a:p>
        </p:txBody>
      </p:sp>
      <p:sp>
        <p:nvSpPr>
          <p:cNvPr id="5" name="Espace réservé du numéro de diapositive 4"/>
          <p:cNvSpPr>
            <a:spLocks noGrp="1"/>
          </p:cNvSpPr>
          <p:nvPr>
            <p:ph type="sldNum" sz="quarter" idx="12"/>
          </p:nvPr>
        </p:nvSpPr>
        <p:spPr/>
        <p:txBody>
          <a:bodyPr/>
          <a:lstStyle/>
          <a:p>
            <a:pPr>
              <a:defRPr/>
            </a:pPr>
            <a:fld id="{3F9EB976-AD77-4818-8BC7-901D1F159EF8}" type="slidenum">
              <a:rPr lang="en-GB" smtClean="0"/>
              <a:pPr>
                <a:defRPr/>
              </a:pPr>
              <a:t>‹N°›</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defRPr/>
            </a:pPr>
            <a:endParaRPr lang="en-GB"/>
          </a:p>
        </p:txBody>
      </p:sp>
      <p:sp>
        <p:nvSpPr>
          <p:cNvPr id="3" name="Espace réservé du pied de page 2"/>
          <p:cNvSpPr>
            <a:spLocks noGrp="1"/>
          </p:cNvSpPr>
          <p:nvPr>
            <p:ph type="ftr" sz="quarter" idx="11"/>
          </p:nvPr>
        </p:nvSpPr>
        <p:spPr/>
        <p:txBody>
          <a:bodyPr/>
          <a:lstStyle/>
          <a:p>
            <a:pPr>
              <a:defRPr/>
            </a:pPr>
            <a:endParaRPr lang="en-GB"/>
          </a:p>
        </p:txBody>
      </p:sp>
      <p:sp>
        <p:nvSpPr>
          <p:cNvPr id="4" name="Espace réservé du numéro de diapositive 3"/>
          <p:cNvSpPr>
            <a:spLocks noGrp="1"/>
          </p:cNvSpPr>
          <p:nvPr>
            <p:ph type="sldNum" sz="quarter" idx="12"/>
          </p:nvPr>
        </p:nvSpPr>
        <p:spPr/>
        <p:txBody>
          <a:bodyPr/>
          <a:lstStyle/>
          <a:p>
            <a:pPr>
              <a:defRPr/>
            </a:pPr>
            <a:fld id="{0EC67EBC-3625-4BEA-9C58-6259D06F562C}" type="slidenum">
              <a:rPr lang="en-GB" smtClean="0"/>
              <a:pPr>
                <a:defRPr/>
              </a:pPr>
              <a:t>‹N°›</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pPr>
              <a:defRPr/>
            </a:pPr>
            <a:endParaRPr lang="en-GB"/>
          </a:p>
        </p:txBody>
      </p:sp>
      <p:sp>
        <p:nvSpPr>
          <p:cNvPr id="6" name="Espace réservé du pied de page 5"/>
          <p:cNvSpPr>
            <a:spLocks noGrp="1"/>
          </p:cNvSpPr>
          <p:nvPr>
            <p:ph type="ftr" sz="quarter" idx="11"/>
          </p:nvPr>
        </p:nvSpPr>
        <p:spPr/>
        <p:txBody>
          <a:bodyPr/>
          <a:lstStyle/>
          <a:p>
            <a:pPr>
              <a:defRPr/>
            </a:pPr>
            <a:endParaRPr lang="en-GB"/>
          </a:p>
        </p:txBody>
      </p:sp>
      <p:sp>
        <p:nvSpPr>
          <p:cNvPr id="7" name="Espace réservé du numéro de diapositive 6"/>
          <p:cNvSpPr>
            <a:spLocks noGrp="1"/>
          </p:cNvSpPr>
          <p:nvPr>
            <p:ph type="sldNum" sz="quarter" idx="12"/>
          </p:nvPr>
        </p:nvSpPr>
        <p:spPr/>
        <p:txBody>
          <a:bodyPr/>
          <a:lstStyle/>
          <a:p>
            <a:pPr>
              <a:defRPr/>
            </a:pPr>
            <a:fld id="{89EFF578-9810-4E50-B107-91F7F3A33CC9}" type="slidenum">
              <a:rPr lang="en-GB" smtClean="0"/>
              <a:pPr>
                <a:defRPr/>
              </a:pPr>
              <a:t>‹N°›</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pPr>
              <a:defRPr/>
            </a:pPr>
            <a:endParaRPr lang="en-GB"/>
          </a:p>
        </p:txBody>
      </p:sp>
      <p:sp>
        <p:nvSpPr>
          <p:cNvPr id="6" name="Espace réservé du pied de page 5"/>
          <p:cNvSpPr>
            <a:spLocks noGrp="1"/>
          </p:cNvSpPr>
          <p:nvPr>
            <p:ph type="ftr" sz="quarter" idx="11"/>
          </p:nvPr>
        </p:nvSpPr>
        <p:spPr/>
        <p:txBody>
          <a:bodyPr/>
          <a:lstStyle/>
          <a:p>
            <a:pPr>
              <a:defRPr/>
            </a:pPr>
            <a:endParaRPr lang="en-GB"/>
          </a:p>
        </p:txBody>
      </p:sp>
      <p:sp>
        <p:nvSpPr>
          <p:cNvPr id="7" name="Espace réservé du numéro de diapositive 6"/>
          <p:cNvSpPr>
            <a:spLocks noGrp="1"/>
          </p:cNvSpPr>
          <p:nvPr>
            <p:ph type="sldNum" sz="quarter" idx="12"/>
          </p:nvPr>
        </p:nvSpPr>
        <p:spPr/>
        <p:txBody>
          <a:bodyPr/>
          <a:lstStyle/>
          <a:p>
            <a:pPr>
              <a:defRPr/>
            </a:pPr>
            <a:fld id="{C3627466-785F-4B49-A09B-91BDF409EEAA}" type="slidenum">
              <a:rPr lang="en-GB" smtClean="0"/>
              <a:pPr>
                <a:defRPr/>
              </a:pPr>
              <a:t>‹N°›</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GB"/>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68320D4-1CC9-4DD5-80EA-B546B5CE4567}" type="slidenum">
              <a:rPr lang="en-GB" smtClean="0"/>
              <a:pPr>
                <a:defRPr/>
              </a:pPr>
              <a:t>‹N°›</a:t>
            </a:fld>
            <a:endParaRPr lang="en-GB"/>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2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3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4.emf"/><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5.jpeg"/></Relationships>
</file>

<file path=ppt/slides/_rels/slide3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6.emf"/><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5.jpeg"/></Relationships>
</file>

<file path=ppt/slides/_rels/slide5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5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5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42.jpeg"/><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6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45.jpeg"/><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6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FAO_blue_50.jpg"/>
          <p:cNvPicPr>
            <a:picLocks noChangeAspect="1"/>
          </p:cNvPicPr>
          <p:nvPr/>
        </p:nvPicPr>
        <p:blipFill>
          <a:blip r:embed="rId3" cstate="print"/>
          <a:srcRect/>
          <a:stretch>
            <a:fillRect/>
          </a:stretch>
        </p:blipFill>
        <p:spPr bwMode="auto">
          <a:xfrm>
            <a:off x="3571868" y="1"/>
            <a:ext cx="1143008" cy="1150178"/>
          </a:xfrm>
          <a:prstGeom prst="rect">
            <a:avLst/>
          </a:prstGeom>
          <a:noFill/>
          <a:ln w="9525">
            <a:noFill/>
            <a:miter lim="800000"/>
            <a:headEnd/>
            <a:tailEnd/>
          </a:ln>
        </p:spPr>
      </p:pic>
      <p:sp>
        <p:nvSpPr>
          <p:cNvPr id="20" name="Rectangle 19"/>
          <p:cNvSpPr/>
          <p:nvPr/>
        </p:nvSpPr>
        <p:spPr>
          <a:xfrm>
            <a:off x="2285984" y="5867400"/>
            <a:ext cx="5143536" cy="990600"/>
          </a:xfrm>
          <a:prstGeom prst="rect">
            <a:avLst/>
          </a:prstGeom>
          <a:no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800" b="1" u="none" dirty="0">
                <a:solidFill>
                  <a:schemeClr val="tx2"/>
                </a:solidFill>
                <a:latin typeface="Arial" pitchFamily="34" charset="0"/>
                <a:cs typeface="Arial" pitchFamily="34" charset="0"/>
              </a:rPr>
              <a:t>Atelier Régional </a:t>
            </a:r>
            <a:r>
              <a:rPr lang="fr-FR" sz="1800" b="1" u="none" dirty="0" smtClean="0">
                <a:solidFill>
                  <a:schemeClr val="tx2"/>
                </a:solidFill>
                <a:latin typeface="Arial" pitchFamily="34" charset="0"/>
                <a:cs typeface="Arial" pitchFamily="34" charset="0"/>
              </a:rPr>
              <a:t> APRAO</a:t>
            </a:r>
            <a:endParaRPr lang="fr-FR" sz="1800" b="1" u="none" dirty="0">
              <a:solidFill>
                <a:schemeClr val="tx2"/>
              </a:solidFill>
              <a:latin typeface="Arial" pitchFamily="34" charset="0"/>
              <a:cs typeface="Arial" pitchFamily="34" charset="0"/>
            </a:endParaRPr>
          </a:p>
          <a:p>
            <a:pPr algn="ctr">
              <a:defRPr/>
            </a:pPr>
            <a:r>
              <a:rPr lang="fr-FR" sz="1800" b="1" u="none" dirty="0" smtClean="0">
                <a:solidFill>
                  <a:schemeClr val="tx2"/>
                </a:solidFill>
                <a:latin typeface="Arial" pitchFamily="34" charset="0"/>
                <a:cs typeface="Arial" pitchFamily="34" charset="0"/>
              </a:rPr>
              <a:t>Abidjan 31 mai -1</a:t>
            </a:r>
            <a:r>
              <a:rPr lang="fr-FR" sz="1800" b="1" u="none" baseline="30000" dirty="0" smtClean="0">
                <a:solidFill>
                  <a:schemeClr val="tx2"/>
                </a:solidFill>
                <a:latin typeface="Arial" pitchFamily="34" charset="0"/>
                <a:cs typeface="Arial" pitchFamily="34" charset="0"/>
              </a:rPr>
              <a:t>er</a:t>
            </a:r>
            <a:r>
              <a:rPr lang="fr-FR" sz="1800" b="1" u="none" dirty="0" smtClean="0">
                <a:solidFill>
                  <a:schemeClr val="tx2"/>
                </a:solidFill>
                <a:latin typeface="Arial" pitchFamily="34" charset="0"/>
                <a:cs typeface="Arial" pitchFamily="34" charset="0"/>
              </a:rPr>
              <a:t> juin 2012</a:t>
            </a:r>
            <a:endParaRPr lang="fr-FR" sz="1800" b="1" u="none" dirty="0">
              <a:solidFill>
                <a:schemeClr val="tx2"/>
              </a:solidFill>
              <a:latin typeface="Arial" pitchFamily="34" charset="0"/>
              <a:cs typeface="Arial" pitchFamily="34" charset="0"/>
            </a:endParaRPr>
          </a:p>
        </p:txBody>
      </p:sp>
      <p:cxnSp>
        <p:nvCxnSpPr>
          <p:cNvPr id="22" name="Straight Connector 21"/>
          <p:cNvCxnSpPr/>
          <p:nvPr/>
        </p:nvCxnSpPr>
        <p:spPr>
          <a:xfrm>
            <a:off x="2285984" y="1357298"/>
            <a:ext cx="4473575" cy="0"/>
          </a:xfrm>
          <a:prstGeom prst="line">
            <a:avLst/>
          </a:prstGeom>
          <a:ln w="666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4101" name="Picture 8" descr="logo_aecid.jpg"/>
          <p:cNvPicPr>
            <a:picLocks noChangeAspect="1"/>
          </p:cNvPicPr>
          <p:nvPr/>
        </p:nvPicPr>
        <p:blipFill>
          <a:blip r:embed="rId4" cstate="print"/>
          <a:srcRect/>
          <a:stretch>
            <a:fillRect/>
          </a:stretch>
        </p:blipFill>
        <p:spPr bwMode="auto">
          <a:xfrm>
            <a:off x="6786578" y="214290"/>
            <a:ext cx="1571635" cy="1014244"/>
          </a:xfrm>
          <a:prstGeom prst="rect">
            <a:avLst/>
          </a:prstGeom>
          <a:noFill/>
          <a:ln w="9525">
            <a:noFill/>
            <a:miter lim="800000"/>
            <a:headEnd/>
            <a:tailEnd/>
          </a:ln>
        </p:spPr>
      </p:pic>
      <p:sp>
        <p:nvSpPr>
          <p:cNvPr id="9" name="TextBox 8"/>
          <p:cNvSpPr txBox="1">
            <a:spLocks noChangeArrowheads="1"/>
          </p:cNvSpPr>
          <p:nvPr/>
        </p:nvSpPr>
        <p:spPr bwMode="auto">
          <a:xfrm>
            <a:off x="1928794" y="1357298"/>
            <a:ext cx="5170487" cy="707886"/>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fr-FR" sz="2000" b="1" dirty="0" smtClean="0">
              <a:solidFill>
                <a:schemeClr val="accent1">
                  <a:lumMod val="75000"/>
                </a:schemeClr>
              </a:solidFill>
            </a:endParaRPr>
          </a:p>
          <a:p>
            <a:pPr algn="ctr" eaLnBrk="1" hangingPunct="1">
              <a:defRPr/>
            </a:pPr>
            <a:endParaRPr lang="fr-FR" sz="2000" b="1" dirty="0" smtClean="0">
              <a:solidFill>
                <a:schemeClr val="accent1">
                  <a:lumMod val="75000"/>
                </a:schemeClr>
              </a:solidFill>
            </a:endParaRPr>
          </a:p>
        </p:txBody>
      </p:sp>
      <p:sp>
        <p:nvSpPr>
          <p:cNvPr id="11" name="Rectangle 10"/>
          <p:cNvSpPr/>
          <p:nvPr/>
        </p:nvSpPr>
        <p:spPr>
          <a:xfrm>
            <a:off x="2214546" y="1500174"/>
            <a:ext cx="4572000" cy="1015663"/>
          </a:xfrm>
          <a:prstGeom prst="rect">
            <a:avLst/>
          </a:prstGeom>
        </p:spPr>
        <p:txBody>
          <a:bodyPr>
            <a:spAutoFit/>
          </a:bodyPr>
          <a:lstStyle/>
          <a:p>
            <a:pPr algn="ctr">
              <a:defRPr/>
            </a:pPr>
            <a:r>
              <a:rPr lang="fr-FR" sz="2000" b="1" u="none" dirty="0">
                <a:latin typeface="Arial Narrow" pitchFamily="34" charset="0"/>
                <a:cs typeface="Arial" charset="0"/>
              </a:rPr>
              <a:t>Amélioration de la Production de Riz en Afrique de l’Ouest en Réponse à la Flambée des Prix des Denrées Alimentaires (APRAO)</a:t>
            </a:r>
          </a:p>
        </p:txBody>
      </p:sp>
      <p:sp>
        <p:nvSpPr>
          <p:cNvPr id="12" name="ZoneTexte 11"/>
          <p:cNvSpPr txBox="1"/>
          <p:nvPr/>
        </p:nvSpPr>
        <p:spPr>
          <a:xfrm>
            <a:off x="857224" y="3143248"/>
            <a:ext cx="742955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2800" b="1" u="none" dirty="0" smtClean="0">
                <a:latin typeface="Arial" pitchFamily="34" charset="0"/>
                <a:cs typeface="Arial" pitchFamily="34" charset="0"/>
              </a:rPr>
              <a:t>ETAT D’AVANCEMENT ET PERSPECTIVES </a:t>
            </a:r>
          </a:p>
        </p:txBody>
      </p:sp>
      <p:sp>
        <p:nvSpPr>
          <p:cNvPr id="13" name="ZoneTexte 12"/>
          <p:cNvSpPr txBox="1"/>
          <p:nvPr/>
        </p:nvSpPr>
        <p:spPr>
          <a:xfrm>
            <a:off x="2786050" y="4643446"/>
            <a:ext cx="3429024" cy="369332"/>
          </a:xfrm>
          <a:prstGeom prst="rect">
            <a:avLst/>
          </a:prstGeom>
          <a:noFill/>
        </p:spPr>
        <p:txBody>
          <a:bodyPr wrap="square" rtlCol="0">
            <a:spAutoFit/>
          </a:bodyPr>
          <a:lstStyle/>
          <a:p>
            <a:pPr algn="ctr"/>
            <a:r>
              <a:rPr lang="fr-FR" sz="1800" b="1" u="none" dirty="0" smtClean="0">
                <a:latin typeface="Arial" pitchFamily="34" charset="0"/>
                <a:cs typeface="Arial" pitchFamily="34" charset="0"/>
              </a:rPr>
              <a:t>Composante Niger  </a:t>
            </a:r>
            <a:endParaRPr lang="fr-FR" sz="1800" b="1" u="none" dirty="0">
              <a:latin typeface="Arial" pitchFamily="34" charset="0"/>
              <a:cs typeface="Arial" pitchFamily="34" charset="0"/>
            </a:endParaRPr>
          </a:p>
        </p:txBody>
      </p:sp>
      <p:pic>
        <p:nvPicPr>
          <p:cNvPr id="34817" name="Picture 1"/>
          <p:cNvPicPr>
            <a:picLocks noChangeAspect="1" noChangeArrowheads="1"/>
          </p:cNvPicPr>
          <p:nvPr/>
        </p:nvPicPr>
        <p:blipFill>
          <a:blip r:embed="rId5" cstate="print"/>
          <a:srcRect/>
          <a:stretch>
            <a:fillRect/>
          </a:stretch>
        </p:blipFill>
        <p:spPr bwMode="auto">
          <a:xfrm>
            <a:off x="214282" y="142852"/>
            <a:ext cx="1643074" cy="1060030"/>
          </a:xfrm>
          <a:prstGeom prst="rect">
            <a:avLst/>
          </a:prstGeom>
          <a:noFill/>
          <a:ln w="9525">
            <a:noFill/>
            <a:miter lim="800000"/>
            <a:headEnd/>
            <a:tailEnd/>
          </a:ln>
        </p:spPr>
      </p:pic>
      <p:pic>
        <p:nvPicPr>
          <p:cNvPr id="15" name="Image 14"/>
          <p:cNvPicPr/>
          <p:nvPr/>
        </p:nvPicPr>
        <p:blipFill>
          <a:blip r:embed="rId6" cstate="print"/>
          <a:srcRect/>
          <a:stretch>
            <a:fillRect/>
          </a:stretch>
        </p:blipFill>
        <p:spPr bwMode="auto">
          <a:xfrm>
            <a:off x="214282" y="5715016"/>
            <a:ext cx="1419225" cy="904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928670"/>
          </a:xfrm>
        </p:spPr>
        <p:txBody>
          <a:bodyPr/>
          <a:lstStyle/>
          <a:p>
            <a:r>
              <a:rPr lang="fr-FR" b="1" dirty="0" smtClean="0">
                <a:solidFill>
                  <a:schemeClr val="tx2">
                    <a:lumMod val="60000"/>
                    <a:lumOff val="40000"/>
                  </a:schemeClr>
                </a:solidFill>
              </a:rPr>
              <a:t>Secteur d’intervention</a:t>
            </a:r>
            <a:endParaRPr lang="fr-FR" b="1" dirty="0">
              <a:solidFill>
                <a:schemeClr val="tx2">
                  <a:lumMod val="60000"/>
                  <a:lumOff val="40000"/>
                </a:schemeClr>
              </a:solidFill>
            </a:endParaRPr>
          </a:p>
        </p:txBody>
      </p:sp>
      <p:sp>
        <p:nvSpPr>
          <p:cNvPr id="3" name="Espace réservé du contenu 2"/>
          <p:cNvSpPr>
            <a:spLocks noGrp="1"/>
          </p:cNvSpPr>
          <p:nvPr>
            <p:ph idx="1"/>
          </p:nvPr>
        </p:nvSpPr>
        <p:spPr>
          <a:xfrm>
            <a:off x="428596" y="1214398"/>
            <a:ext cx="8429684" cy="5643602"/>
          </a:xfrm>
        </p:spPr>
        <p:txBody>
          <a:bodyPr>
            <a:normAutofit fontScale="85000" lnSpcReduction="10000"/>
          </a:bodyPr>
          <a:lstStyle/>
          <a:p>
            <a:pPr>
              <a:buFont typeface="Wingdings" pitchFamily="2" charset="2"/>
              <a:buChar char="Ø"/>
            </a:pPr>
            <a:r>
              <a:rPr lang="fr-FR" b="1" dirty="0" smtClean="0">
                <a:solidFill>
                  <a:srgbClr val="CC0000"/>
                </a:solidFill>
              </a:rPr>
              <a:t>Amélioration de l’environnement technique et socio-économique de la production rizicole</a:t>
            </a:r>
          </a:p>
          <a:p>
            <a:pPr marL="365125" lvl="0" indent="0">
              <a:buFont typeface="Wingdings" pitchFamily="2" charset="2"/>
              <a:buChar char="ü"/>
            </a:pPr>
            <a:r>
              <a:rPr lang="fr-FR" b="1" dirty="0" smtClean="0"/>
              <a:t>Caractérisation des sites du projet</a:t>
            </a:r>
          </a:p>
          <a:p>
            <a:pPr marL="365125" lvl="0" indent="0">
              <a:buFont typeface="Wingdings" pitchFamily="2" charset="2"/>
              <a:buChar char="ü"/>
            </a:pPr>
            <a:r>
              <a:rPr lang="fr-FR" b="1" dirty="0" smtClean="0"/>
              <a:t>Renforcement des capacités (formations diverses)</a:t>
            </a:r>
          </a:p>
          <a:p>
            <a:pPr lvl="0">
              <a:buFont typeface="Wingdings" pitchFamily="2" charset="2"/>
              <a:buChar char="Ø"/>
            </a:pPr>
            <a:r>
              <a:rPr lang="fr-FR" b="1" dirty="0" smtClean="0">
                <a:solidFill>
                  <a:srgbClr val="0000CC"/>
                </a:solidFill>
              </a:rPr>
              <a:t>Promotion de la mise en place de fonds de roulement</a:t>
            </a:r>
          </a:p>
          <a:p>
            <a:pPr lvl="0">
              <a:buFont typeface="Wingdings" pitchFamily="2" charset="2"/>
              <a:buChar char="Ø"/>
            </a:pPr>
            <a:r>
              <a:rPr lang="fr-FR" b="1" dirty="0" smtClean="0">
                <a:solidFill>
                  <a:srgbClr val="92D050"/>
                </a:solidFill>
              </a:rPr>
              <a:t>Contribution à l’efficacité des interventions de l’Etat</a:t>
            </a:r>
          </a:p>
          <a:p>
            <a:pPr>
              <a:buFont typeface="Wingdings" pitchFamily="2" charset="2"/>
              <a:buChar char="Ø"/>
            </a:pPr>
            <a:r>
              <a:rPr lang="fr-FR" b="1" dirty="0" smtClean="0"/>
              <a:t> </a:t>
            </a:r>
            <a:r>
              <a:rPr lang="fr-FR" b="1" dirty="0" smtClean="0">
                <a:solidFill>
                  <a:srgbClr val="7030A0"/>
                </a:solidFill>
              </a:rPr>
              <a:t>Production de semences de qualité </a:t>
            </a:r>
            <a:r>
              <a:rPr lang="fr-FR" b="1" dirty="0" smtClean="0"/>
              <a:t>( semences certifiées ?)</a:t>
            </a:r>
          </a:p>
          <a:p>
            <a:pPr>
              <a:buFont typeface="Wingdings" pitchFamily="2" charset="2"/>
              <a:buChar char="Ø"/>
            </a:pPr>
            <a:r>
              <a:rPr lang="fr-FR" b="1" dirty="0" smtClean="0">
                <a:solidFill>
                  <a:schemeClr val="accent6">
                    <a:lumMod val="75000"/>
                  </a:schemeClr>
                </a:solidFill>
              </a:rPr>
              <a:t>Production de paddy</a:t>
            </a:r>
          </a:p>
          <a:p>
            <a:pPr>
              <a:buFont typeface="Wingdings" pitchFamily="2" charset="2"/>
              <a:buChar char="Ø"/>
            </a:pPr>
            <a:r>
              <a:rPr lang="fr-FR" b="1" dirty="0" smtClean="0">
                <a:solidFill>
                  <a:srgbClr val="FF3300"/>
                </a:solidFill>
              </a:rPr>
              <a:t>Transformation (</a:t>
            </a:r>
            <a:r>
              <a:rPr lang="fr-FR" b="1" dirty="0" err="1" smtClean="0">
                <a:solidFill>
                  <a:schemeClr val="tx2"/>
                </a:solidFill>
              </a:rPr>
              <a:t>etuvage</a:t>
            </a:r>
            <a:r>
              <a:rPr lang="fr-FR" b="1" dirty="0" smtClean="0">
                <a:solidFill>
                  <a:schemeClr val="tx2"/>
                </a:solidFill>
              </a:rPr>
              <a:t>)</a:t>
            </a:r>
          </a:p>
          <a:p>
            <a:pPr>
              <a:buNone/>
            </a:pPr>
            <a:r>
              <a:rPr lang="fr-FR" dirty="0" smtClean="0"/>
              <a:t> </a:t>
            </a:r>
          </a:p>
          <a:p>
            <a:endParaRPr lang="fr-FR" dirty="0"/>
          </a:p>
        </p:txBody>
      </p:sp>
      <p:sp>
        <p:nvSpPr>
          <p:cNvPr id="4" name="Espace réservé du numéro de diapositive 3"/>
          <p:cNvSpPr>
            <a:spLocks noGrp="1"/>
          </p:cNvSpPr>
          <p:nvPr>
            <p:ph type="sldNum" sz="quarter" idx="12"/>
          </p:nvPr>
        </p:nvSpPr>
        <p:spPr/>
        <p:txBody>
          <a:bodyPr/>
          <a:lstStyle/>
          <a:p>
            <a:pPr>
              <a:defRPr/>
            </a:pPr>
            <a:fld id="{CFCE3D5F-29C1-4D04-99FE-D529156104A6}" type="slidenum">
              <a:rPr lang="en-GB" smtClean="0"/>
              <a:pPr>
                <a:defRPr/>
              </a:pPr>
              <a:t>10</a:t>
            </a:fld>
            <a:endParaRPr lang="en-GB"/>
          </a:p>
        </p:txBody>
      </p:sp>
      <p:pic>
        <p:nvPicPr>
          <p:cNvPr id="5" name="Image 4"/>
          <p:cNvPicPr/>
          <p:nvPr/>
        </p:nvPicPr>
        <p:blipFill>
          <a:blip r:embed="rId2" cstate="print"/>
          <a:srcRect/>
          <a:stretch>
            <a:fillRect/>
          </a:stretch>
        </p:blipFill>
        <p:spPr bwMode="auto">
          <a:xfrm>
            <a:off x="0" y="5786454"/>
            <a:ext cx="1419225" cy="9048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142900"/>
            <a:ext cx="8229600" cy="1143000"/>
          </a:xfrm>
        </p:spPr>
        <p:txBody>
          <a:bodyPr/>
          <a:lstStyle/>
          <a:p>
            <a:r>
              <a:rPr lang="fr-FR" b="1" dirty="0" smtClean="0">
                <a:solidFill>
                  <a:schemeClr val="tx2">
                    <a:lumMod val="60000"/>
                    <a:lumOff val="40000"/>
                  </a:schemeClr>
                </a:solidFill>
              </a:rPr>
              <a:t>Stratégie d’intervention</a:t>
            </a:r>
            <a:endParaRPr lang="fr-FR" b="1" dirty="0">
              <a:solidFill>
                <a:schemeClr val="tx2">
                  <a:lumMod val="60000"/>
                  <a:lumOff val="40000"/>
                </a:schemeClr>
              </a:solidFill>
            </a:endParaRPr>
          </a:p>
        </p:txBody>
      </p:sp>
      <p:sp>
        <p:nvSpPr>
          <p:cNvPr id="3" name="Espace réservé du contenu 2"/>
          <p:cNvSpPr>
            <a:spLocks noGrp="1"/>
          </p:cNvSpPr>
          <p:nvPr>
            <p:ph idx="1"/>
          </p:nvPr>
        </p:nvSpPr>
        <p:spPr>
          <a:xfrm>
            <a:off x="285720" y="785794"/>
            <a:ext cx="8643998" cy="5500726"/>
          </a:xfrm>
        </p:spPr>
        <p:txBody>
          <a:bodyPr>
            <a:normAutofit fontScale="92500"/>
          </a:bodyPr>
          <a:lstStyle/>
          <a:p>
            <a:pPr>
              <a:buFont typeface="Courier New" pitchFamily="49" charset="0"/>
              <a:buChar char="o"/>
            </a:pPr>
            <a:r>
              <a:rPr lang="fr-FR" sz="3000" b="1" dirty="0" smtClean="0"/>
              <a:t>Choix des sites ( </a:t>
            </a:r>
            <a:r>
              <a:rPr lang="fr-FR" sz="3000" b="1" i="1" dirty="0" smtClean="0"/>
              <a:t>selon critères: OP, </a:t>
            </a:r>
            <a:r>
              <a:rPr lang="fr-FR" sz="3000" b="1" i="1" dirty="0" err="1" smtClean="0"/>
              <a:t>accèss</a:t>
            </a:r>
            <a:r>
              <a:rPr lang="fr-FR" sz="3000" b="1" dirty="0" smtClean="0"/>
              <a:t>, …..</a:t>
            </a:r>
          </a:p>
          <a:p>
            <a:pPr>
              <a:buFont typeface="Courier New" pitchFamily="49" charset="0"/>
              <a:buChar char="o"/>
            </a:pPr>
            <a:r>
              <a:rPr lang="fr-FR" sz="3000" b="1" dirty="0" smtClean="0"/>
              <a:t>Choix des bénéficiaires (</a:t>
            </a:r>
            <a:r>
              <a:rPr lang="fr-FR" sz="3000" b="1" i="1" dirty="0" smtClean="0"/>
              <a:t>petit producteurs, genre</a:t>
            </a:r>
            <a:r>
              <a:rPr lang="fr-FR" sz="3000" b="1" dirty="0" smtClean="0"/>
              <a:t>,….)</a:t>
            </a:r>
          </a:p>
          <a:p>
            <a:pPr>
              <a:buFont typeface="Courier New" pitchFamily="49" charset="0"/>
              <a:buChar char="o"/>
            </a:pPr>
            <a:r>
              <a:rPr lang="fr-FR" sz="3000" b="1" dirty="0" smtClean="0"/>
              <a:t>Mode opérationnel de collaboration avec les bénéficiaires (</a:t>
            </a:r>
            <a:r>
              <a:rPr lang="fr-FR" sz="3000" b="1" i="1" dirty="0" smtClean="0"/>
              <a:t>responsabilité des OP</a:t>
            </a:r>
            <a:r>
              <a:rPr lang="fr-FR" sz="3000" b="1" dirty="0" smtClean="0"/>
              <a:t>,…)</a:t>
            </a:r>
          </a:p>
          <a:p>
            <a:pPr>
              <a:buFont typeface="Courier New" pitchFamily="49" charset="0"/>
              <a:buChar char="o"/>
            </a:pPr>
            <a:r>
              <a:rPr lang="fr-FR" sz="3000" b="1" dirty="0" smtClean="0"/>
              <a:t> Choix des partenaires ( </a:t>
            </a:r>
            <a:r>
              <a:rPr lang="fr-FR" sz="3000" b="1" i="1" dirty="0" smtClean="0"/>
              <a:t>domaine rizicole</a:t>
            </a:r>
            <a:r>
              <a:rPr lang="fr-FR" sz="3000" b="1" dirty="0" smtClean="0"/>
              <a:t>,…..)</a:t>
            </a:r>
          </a:p>
          <a:p>
            <a:pPr>
              <a:buFont typeface="Courier New" pitchFamily="49" charset="0"/>
              <a:buChar char="o"/>
            </a:pPr>
            <a:r>
              <a:rPr lang="fr-FR" sz="3000" b="1" dirty="0" smtClean="0"/>
              <a:t>Gestion des partenariats (</a:t>
            </a:r>
            <a:r>
              <a:rPr lang="fr-FR" sz="3000" b="1" i="1" dirty="0" smtClean="0"/>
              <a:t>PA,…..)</a:t>
            </a:r>
          </a:p>
          <a:p>
            <a:pPr>
              <a:buFont typeface="Courier New" pitchFamily="49" charset="0"/>
              <a:buChar char="o"/>
            </a:pPr>
            <a:r>
              <a:rPr lang="fr-FR" sz="3000" b="1" dirty="0" smtClean="0"/>
              <a:t>Exploitation des synergies ( </a:t>
            </a:r>
            <a:r>
              <a:rPr lang="fr-FR" sz="3000" b="1" i="1" dirty="0" smtClean="0"/>
              <a:t>gestion de ressources,…)</a:t>
            </a:r>
          </a:p>
          <a:p>
            <a:pPr>
              <a:buFont typeface="Courier New" pitchFamily="49" charset="0"/>
              <a:buChar char="o"/>
            </a:pPr>
            <a:r>
              <a:rPr lang="fr-FR" sz="3000" b="1" dirty="0" smtClean="0"/>
              <a:t> Exploitation de la chaîne des valeurs (</a:t>
            </a:r>
            <a:r>
              <a:rPr lang="fr-FR" sz="3000" b="1" i="1" dirty="0" smtClean="0"/>
              <a:t>acteurs,  </a:t>
            </a:r>
            <a:r>
              <a:rPr lang="fr-FR" sz="3000" b="1" dirty="0" smtClean="0"/>
              <a:t>)</a:t>
            </a:r>
          </a:p>
          <a:p>
            <a:pPr>
              <a:buFont typeface="Courier New" pitchFamily="49" charset="0"/>
              <a:buChar char="o"/>
            </a:pPr>
            <a:r>
              <a:rPr lang="fr-FR" sz="3000" b="1" dirty="0" smtClean="0"/>
              <a:t> Suivi et appui techniques des activités (</a:t>
            </a:r>
            <a:r>
              <a:rPr lang="fr-FR" sz="3000" b="1" i="1" dirty="0" smtClean="0"/>
              <a:t>FAOR, </a:t>
            </a:r>
            <a:r>
              <a:rPr lang="fr-FR" sz="3000" b="1" i="1" dirty="0" err="1" smtClean="0"/>
              <a:t>cord</a:t>
            </a:r>
            <a:r>
              <a:rPr lang="fr-FR" sz="3000" b="1" i="1" dirty="0" smtClean="0"/>
              <a:t> N</a:t>
            </a:r>
            <a:r>
              <a:rPr lang="fr-FR" sz="3000" b="1" dirty="0" smtClean="0"/>
              <a:t>)</a:t>
            </a:r>
          </a:p>
          <a:p>
            <a:pPr>
              <a:buFont typeface="Courier New" pitchFamily="49" charset="0"/>
              <a:buChar char="o"/>
            </a:pPr>
            <a:r>
              <a:rPr lang="fr-FR" sz="3000" b="1" dirty="0" smtClean="0"/>
              <a:t>Interactions avec la Coordination Régionale (</a:t>
            </a:r>
            <a:r>
              <a:rPr lang="fr-FR" sz="3000" b="1" i="1" dirty="0" smtClean="0"/>
              <a:t>missions </a:t>
            </a:r>
            <a:r>
              <a:rPr lang="fr-FR" sz="3000" b="1" i="1" dirty="0" err="1" smtClean="0"/>
              <a:t>coord</a:t>
            </a:r>
            <a:r>
              <a:rPr lang="fr-FR" sz="3000" b="1" i="1" dirty="0" smtClean="0"/>
              <a:t> R,..)</a:t>
            </a:r>
            <a:endParaRPr lang="fr-FR" sz="3000" dirty="0" smtClean="0"/>
          </a:p>
          <a:p>
            <a:endParaRPr lang="fr-FR" dirty="0"/>
          </a:p>
        </p:txBody>
      </p:sp>
      <p:sp>
        <p:nvSpPr>
          <p:cNvPr id="4" name="Espace réservé du numéro de diapositive 3"/>
          <p:cNvSpPr>
            <a:spLocks noGrp="1"/>
          </p:cNvSpPr>
          <p:nvPr>
            <p:ph type="sldNum" sz="quarter" idx="12"/>
          </p:nvPr>
        </p:nvSpPr>
        <p:spPr/>
        <p:txBody>
          <a:bodyPr/>
          <a:lstStyle/>
          <a:p>
            <a:pPr>
              <a:defRPr/>
            </a:pPr>
            <a:fld id="{CFCE3D5F-29C1-4D04-99FE-D529156104A6}" type="slidenum">
              <a:rPr lang="en-GB" smtClean="0"/>
              <a:pPr>
                <a:defRPr/>
              </a:pPr>
              <a:t>11</a:t>
            </a:fld>
            <a:endParaRPr lang="en-GB"/>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2357430"/>
            <a:ext cx="8229600" cy="1143000"/>
          </a:xfrm>
        </p:spPr>
        <p:txBody>
          <a:bodyPr/>
          <a:lstStyle/>
          <a:p>
            <a:r>
              <a:rPr lang="fr-FR" b="1" dirty="0" smtClean="0"/>
              <a:t>Principaux Résultats obtenus </a:t>
            </a:r>
            <a:endParaRPr lang="fr-FR" dirty="0"/>
          </a:p>
        </p:txBody>
      </p:sp>
      <p:sp>
        <p:nvSpPr>
          <p:cNvPr id="3" name="Espace réservé du numéro de diapositive 2"/>
          <p:cNvSpPr>
            <a:spLocks noGrp="1"/>
          </p:cNvSpPr>
          <p:nvPr>
            <p:ph type="sldNum" sz="quarter" idx="12"/>
          </p:nvPr>
        </p:nvSpPr>
        <p:spPr/>
        <p:txBody>
          <a:bodyPr/>
          <a:lstStyle/>
          <a:p>
            <a:pPr>
              <a:defRPr/>
            </a:pPr>
            <a:fld id="{3F9EB976-AD77-4818-8BC7-901D1F159EF8}" type="slidenum">
              <a:rPr lang="en-GB" smtClean="0"/>
              <a:pPr>
                <a:defRPr/>
              </a:pPr>
              <a:t>12</a:t>
            </a:fld>
            <a:endParaRPr lang="en-GB"/>
          </a:p>
        </p:txBody>
      </p:sp>
      <p:pic>
        <p:nvPicPr>
          <p:cNvPr id="4" name="Image 3"/>
          <p:cNvPicPr/>
          <p:nvPr/>
        </p:nvPicPr>
        <p:blipFill>
          <a:blip r:embed="rId2" cstate="print"/>
          <a:srcRect/>
          <a:stretch>
            <a:fillRect/>
          </a:stretch>
        </p:blipFill>
        <p:spPr bwMode="auto">
          <a:xfrm>
            <a:off x="0" y="5786454"/>
            <a:ext cx="1419225" cy="90487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142852"/>
            <a:ext cx="8229600" cy="1143000"/>
          </a:xfrm>
        </p:spPr>
        <p:txBody>
          <a:bodyPr/>
          <a:lstStyle/>
          <a:p>
            <a:r>
              <a:rPr lang="fr-FR" b="1" dirty="0" smtClean="0"/>
              <a:t>Principaux Résultats obtenus </a:t>
            </a:r>
            <a:endParaRPr lang="fr-FR" b="1" dirty="0"/>
          </a:p>
        </p:txBody>
      </p:sp>
      <p:sp>
        <p:nvSpPr>
          <p:cNvPr id="3" name="Espace réservé du contenu 2"/>
          <p:cNvSpPr>
            <a:spLocks noGrp="1"/>
          </p:cNvSpPr>
          <p:nvPr>
            <p:ph idx="1"/>
          </p:nvPr>
        </p:nvSpPr>
        <p:spPr>
          <a:xfrm>
            <a:off x="500034" y="1571612"/>
            <a:ext cx="8286840" cy="3571900"/>
          </a:xfrm>
        </p:spPr>
        <p:txBody>
          <a:bodyPr>
            <a:normAutofit fontScale="92500"/>
          </a:bodyPr>
          <a:lstStyle/>
          <a:p>
            <a:pPr marL="514350" indent="-514350">
              <a:buAutoNum type="arabicPeriod"/>
            </a:pPr>
            <a:r>
              <a:rPr lang="fr-FR" b="1" dirty="0" smtClean="0"/>
              <a:t>Environnement  technique et socio économique (Caractérisation des sites, mise en place de fond de roulement)</a:t>
            </a:r>
          </a:p>
          <a:p>
            <a:pPr marL="514350" indent="-514350">
              <a:buAutoNum type="arabicPeriod"/>
            </a:pPr>
            <a:r>
              <a:rPr lang="fr-FR" b="1" dirty="0" smtClean="0"/>
              <a:t>Production de semences de qualité  (production de semences, appui en engrais et formations)</a:t>
            </a:r>
          </a:p>
          <a:p>
            <a:pPr marL="514350" indent="-514350">
              <a:buAutoNum type="arabicPeriod"/>
            </a:pPr>
            <a:r>
              <a:rPr lang="fr-FR" b="1" dirty="0" smtClean="0"/>
              <a:t>Production de paddy ( formations GIR)</a:t>
            </a:r>
          </a:p>
          <a:p>
            <a:pPr marL="514350" indent="-514350">
              <a:buAutoNum type="arabicPeriod"/>
            </a:pPr>
            <a:r>
              <a:rPr lang="fr-FR" b="1" dirty="0" smtClean="0"/>
              <a:t>Transformation ( femmes étuveuses)</a:t>
            </a:r>
          </a:p>
          <a:p>
            <a:pPr marL="514350" indent="-514350">
              <a:buNone/>
            </a:pPr>
            <a:endParaRPr lang="fr-FR" b="1" dirty="0" smtClean="0"/>
          </a:p>
          <a:p>
            <a:pPr marL="514350" indent="-514350">
              <a:buAutoNum type="arabicPeriod"/>
            </a:pPr>
            <a:endParaRPr lang="fr-FR" b="1" dirty="0"/>
          </a:p>
        </p:txBody>
      </p:sp>
      <p:sp>
        <p:nvSpPr>
          <p:cNvPr id="4" name="Espace réservé du numéro de diapositive 3"/>
          <p:cNvSpPr>
            <a:spLocks noGrp="1"/>
          </p:cNvSpPr>
          <p:nvPr>
            <p:ph type="sldNum" sz="quarter" idx="12"/>
          </p:nvPr>
        </p:nvSpPr>
        <p:spPr/>
        <p:txBody>
          <a:bodyPr/>
          <a:lstStyle/>
          <a:p>
            <a:pPr>
              <a:defRPr/>
            </a:pPr>
            <a:fld id="{CFCE3D5F-29C1-4D04-99FE-D529156104A6}" type="slidenum">
              <a:rPr lang="en-GB" smtClean="0"/>
              <a:pPr>
                <a:defRPr/>
              </a:pPr>
              <a:t>13</a:t>
            </a:fld>
            <a:endParaRPr lang="en-GB"/>
          </a:p>
        </p:txBody>
      </p:sp>
      <p:pic>
        <p:nvPicPr>
          <p:cNvPr id="5" name="Image 4"/>
          <p:cNvPicPr/>
          <p:nvPr/>
        </p:nvPicPr>
        <p:blipFill>
          <a:blip r:embed="rId2" cstate="print"/>
          <a:srcRect/>
          <a:stretch>
            <a:fillRect/>
          </a:stretch>
        </p:blipFill>
        <p:spPr bwMode="auto">
          <a:xfrm>
            <a:off x="0" y="5786454"/>
            <a:ext cx="1419225" cy="904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a:xfrm>
            <a:off x="-500098" y="0"/>
            <a:ext cx="8229600" cy="857232"/>
          </a:xfrm>
        </p:spPr>
        <p:txBody>
          <a:bodyPr>
            <a:normAutofit/>
          </a:bodyPr>
          <a:lstStyle/>
          <a:p>
            <a:pPr algn="ctr"/>
            <a:r>
              <a:rPr lang="fr-FR" b="1" dirty="0" smtClean="0">
                <a:solidFill>
                  <a:srgbClr val="00B050"/>
                </a:solidFill>
                <a:cs typeface="Arial" pitchFamily="34" charset="0"/>
                <a:sym typeface="Wingdings 2" pitchFamily="18" charset="2"/>
              </a:rPr>
              <a:t>Caractéristiques des Sites</a:t>
            </a:r>
            <a:endParaRPr lang="fr-FR" dirty="0" smtClean="0">
              <a:solidFill>
                <a:srgbClr val="00B050"/>
              </a:solidFill>
            </a:endParaRPr>
          </a:p>
        </p:txBody>
      </p:sp>
      <p:sp>
        <p:nvSpPr>
          <p:cNvPr id="16387" name="Espace réservé du contenu 2"/>
          <p:cNvSpPr>
            <a:spLocks noGrp="1"/>
          </p:cNvSpPr>
          <p:nvPr>
            <p:ph idx="1"/>
          </p:nvPr>
        </p:nvSpPr>
        <p:spPr>
          <a:xfrm>
            <a:off x="357158" y="1643050"/>
            <a:ext cx="8229600" cy="4525963"/>
          </a:xfrm>
        </p:spPr>
        <p:txBody>
          <a:bodyPr>
            <a:normAutofit/>
          </a:bodyPr>
          <a:lstStyle/>
          <a:p>
            <a:r>
              <a:rPr lang="fr-FR" sz="2800" b="1" dirty="0" smtClean="0"/>
              <a:t> </a:t>
            </a:r>
          </a:p>
        </p:txBody>
      </p:sp>
      <p:graphicFrame>
        <p:nvGraphicFramePr>
          <p:cNvPr id="21505" name="Object 2"/>
          <p:cNvGraphicFramePr>
            <a:graphicFrameLocks noChangeAspect="1"/>
          </p:cNvGraphicFramePr>
          <p:nvPr/>
        </p:nvGraphicFramePr>
        <p:xfrm>
          <a:off x="4000496" y="2143116"/>
          <a:ext cx="4933172" cy="4714884"/>
        </p:xfrm>
        <a:graphic>
          <a:graphicData uri="http://schemas.openxmlformats.org/presentationml/2006/ole">
            <p:oleObj spid="_x0000_s21505" name="Acrobat Document" r:id="rId3" imgW="8991360" imgH="9730800" progId="AcroExch.Document.7">
              <p:embed/>
            </p:oleObj>
          </a:graphicData>
        </a:graphic>
      </p:graphicFrame>
      <p:sp>
        <p:nvSpPr>
          <p:cNvPr id="7" name="Espace réservé du numéro de diapositive 6"/>
          <p:cNvSpPr>
            <a:spLocks noGrp="1"/>
          </p:cNvSpPr>
          <p:nvPr>
            <p:ph type="sldNum" sz="quarter" idx="12"/>
          </p:nvPr>
        </p:nvSpPr>
        <p:spPr/>
        <p:txBody>
          <a:bodyPr/>
          <a:lstStyle/>
          <a:p>
            <a:pPr>
              <a:defRPr/>
            </a:pPr>
            <a:fld id="{CFCE3D5F-29C1-4D04-99FE-D529156104A6}" type="slidenum">
              <a:rPr lang="en-GB" smtClean="0"/>
              <a:pPr>
                <a:defRPr/>
              </a:pPr>
              <a:t>14</a:t>
            </a:fld>
            <a:endParaRPr lang="en-GB"/>
          </a:p>
        </p:txBody>
      </p:sp>
      <p:graphicFrame>
        <p:nvGraphicFramePr>
          <p:cNvPr id="8" name="Tableau 7"/>
          <p:cNvGraphicFramePr>
            <a:graphicFrameLocks noGrp="1"/>
          </p:cNvGraphicFramePr>
          <p:nvPr/>
        </p:nvGraphicFramePr>
        <p:xfrm>
          <a:off x="0" y="1000108"/>
          <a:ext cx="4071934" cy="5007320"/>
        </p:xfrm>
        <a:graphic>
          <a:graphicData uri="http://schemas.openxmlformats.org/drawingml/2006/table">
            <a:tbl>
              <a:tblPr firstRow="1" bandRow="1">
                <a:tableStyleId>{5C22544A-7EE6-4342-B048-85BDC9FD1C3A}</a:tableStyleId>
              </a:tblPr>
              <a:tblGrid>
                <a:gridCol w="1357290"/>
                <a:gridCol w="1357322"/>
                <a:gridCol w="1357322"/>
              </a:tblGrid>
              <a:tr h="927388">
                <a:tc>
                  <a:txBody>
                    <a:bodyPr/>
                    <a:lstStyle/>
                    <a:p>
                      <a:r>
                        <a:rPr lang="fr-FR" sz="2000" b="1" dirty="0" smtClean="0"/>
                        <a:t>Site</a:t>
                      </a:r>
                      <a:endParaRPr lang="fr-FR" sz="2000" b="1" dirty="0"/>
                    </a:p>
                  </a:txBody>
                  <a:tcPr/>
                </a:tc>
                <a:tc>
                  <a:txBody>
                    <a:bodyPr/>
                    <a:lstStyle/>
                    <a:p>
                      <a:r>
                        <a:rPr lang="fr-FR" sz="2000" b="1" dirty="0" smtClean="0"/>
                        <a:t>Superficie</a:t>
                      </a:r>
                    </a:p>
                    <a:p>
                      <a:r>
                        <a:rPr lang="fr-FR" sz="2000" b="1" dirty="0" smtClean="0"/>
                        <a:t>ha</a:t>
                      </a:r>
                      <a:endParaRPr lang="fr-FR"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b="1" dirty="0" err="1" smtClean="0"/>
                        <a:t>Nbre</a:t>
                      </a:r>
                      <a:r>
                        <a:rPr lang="fr-FR" sz="2000" b="1" dirty="0" smtClean="0"/>
                        <a:t> exploitants</a:t>
                      </a:r>
                    </a:p>
                    <a:p>
                      <a:endParaRPr lang="fr-FR" sz="2000" b="1" dirty="0"/>
                    </a:p>
                  </a:txBody>
                  <a:tcPr/>
                </a:tc>
              </a:tr>
              <a:tr h="4215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400" b="1" dirty="0" smtClean="0"/>
                        <a:t>Toula</a:t>
                      </a:r>
                    </a:p>
                  </a:txBody>
                  <a:tcPr/>
                </a:tc>
                <a:tc>
                  <a:txBody>
                    <a:bodyPr/>
                    <a:lstStyle/>
                    <a:p>
                      <a:r>
                        <a:rPr lang="fr-FR" sz="2400" b="1" dirty="0" smtClean="0"/>
                        <a:t>260</a:t>
                      </a:r>
                      <a:endParaRPr lang="fr-FR" sz="2400" b="1" dirty="0"/>
                    </a:p>
                  </a:txBody>
                  <a:tcPr/>
                </a:tc>
                <a:tc>
                  <a:txBody>
                    <a:bodyPr/>
                    <a:lstStyle/>
                    <a:p>
                      <a:r>
                        <a:rPr lang="fr-FR" sz="2400" b="1" dirty="0" smtClean="0"/>
                        <a:t>769</a:t>
                      </a:r>
                      <a:endParaRPr lang="fr-FR" sz="2400" b="1" dirty="0"/>
                    </a:p>
                  </a:txBody>
                  <a:tcPr/>
                </a:tc>
              </a:tr>
              <a:tr h="4215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400" b="1" dirty="0" err="1" smtClean="0"/>
                        <a:t>Daibery</a:t>
                      </a:r>
                      <a:endParaRPr lang="fr-FR" sz="2400" b="1" dirty="0" smtClean="0"/>
                    </a:p>
                  </a:txBody>
                  <a:tcPr/>
                </a:tc>
                <a:tc>
                  <a:txBody>
                    <a:bodyPr/>
                    <a:lstStyle/>
                    <a:p>
                      <a:r>
                        <a:rPr lang="fr-FR" sz="2400" b="1" dirty="0" smtClean="0"/>
                        <a:t>296</a:t>
                      </a:r>
                      <a:endParaRPr lang="fr-FR" sz="2400" b="1" dirty="0"/>
                    </a:p>
                  </a:txBody>
                  <a:tcPr/>
                </a:tc>
                <a:tc>
                  <a:txBody>
                    <a:bodyPr/>
                    <a:lstStyle/>
                    <a:p>
                      <a:r>
                        <a:rPr lang="fr-FR" sz="2400" b="1" dirty="0" smtClean="0"/>
                        <a:t>789</a:t>
                      </a:r>
                      <a:endParaRPr lang="fr-FR" sz="2400" b="1" dirty="0"/>
                    </a:p>
                  </a:txBody>
                  <a:tcPr/>
                </a:tc>
              </a:tr>
              <a:tr h="4215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400" b="1" dirty="0" smtClean="0"/>
                        <a:t>Tara </a:t>
                      </a:r>
                    </a:p>
                  </a:txBody>
                  <a:tcPr/>
                </a:tc>
                <a:tc>
                  <a:txBody>
                    <a:bodyPr/>
                    <a:lstStyle/>
                    <a:p>
                      <a:r>
                        <a:rPr lang="fr-FR" sz="2400" b="1" dirty="0" smtClean="0"/>
                        <a:t>172</a:t>
                      </a:r>
                      <a:endParaRPr lang="fr-FR" sz="2400" b="1" dirty="0"/>
                    </a:p>
                  </a:txBody>
                  <a:tcPr/>
                </a:tc>
                <a:tc>
                  <a:txBody>
                    <a:bodyPr/>
                    <a:lstStyle/>
                    <a:p>
                      <a:r>
                        <a:rPr lang="fr-FR" sz="2400" b="1" dirty="0" smtClean="0"/>
                        <a:t>564</a:t>
                      </a:r>
                      <a:endParaRPr lang="fr-FR" sz="2400" b="1" dirty="0"/>
                    </a:p>
                  </a:txBody>
                  <a:tcPr/>
                </a:tc>
              </a:tr>
              <a:tr h="4215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400" b="1" dirty="0" smtClean="0"/>
                        <a:t>Saadia</a:t>
                      </a:r>
                    </a:p>
                  </a:txBody>
                  <a:tcPr/>
                </a:tc>
                <a:tc>
                  <a:txBody>
                    <a:bodyPr/>
                    <a:lstStyle/>
                    <a:p>
                      <a:r>
                        <a:rPr lang="fr-FR" sz="2400" b="1" dirty="0" smtClean="0"/>
                        <a:t>25</a:t>
                      </a:r>
                      <a:endParaRPr lang="fr-FR" sz="2400" b="1" dirty="0"/>
                    </a:p>
                  </a:txBody>
                  <a:tcPr/>
                </a:tc>
                <a:tc>
                  <a:txBody>
                    <a:bodyPr/>
                    <a:lstStyle/>
                    <a:p>
                      <a:r>
                        <a:rPr lang="fr-FR" sz="2400" b="1" dirty="0" smtClean="0"/>
                        <a:t>56</a:t>
                      </a:r>
                      <a:endParaRPr lang="fr-FR" sz="2400" b="1" dirty="0"/>
                    </a:p>
                  </a:txBody>
                  <a:tcPr/>
                </a:tc>
              </a:tr>
              <a:tr h="4215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400" b="1" dirty="0" smtClean="0"/>
                        <a:t>Saga</a:t>
                      </a:r>
                    </a:p>
                  </a:txBody>
                  <a:tcPr/>
                </a:tc>
                <a:tc>
                  <a:txBody>
                    <a:bodyPr/>
                    <a:lstStyle/>
                    <a:p>
                      <a:r>
                        <a:rPr lang="fr-FR" sz="2400" b="1" dirty="0" smtClean="0"/>
                        <a:t>390.25</a:t>
                      </a:r>
                      <a:endParaRPr lang="fr-FR"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400" b="1" dirty="0" smtClean="0"/>
                        <a:t>1597</a:t>
                      </a:r>
                    </a:p>
                  </a:txBody>
                  <a:tcPr/>
                </a:tc>
              </a:tr>
              <a:tr h="4215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400" b="1" dirty="0" err="1" smtClean="0"/>
                        <a:t>Sébéry</a:t>
                      </a:r>
                      <a:endParaRPr lang="fr-FR" sz="2400" b="1" dirty="0" smtClean="0"/>
                    </a:p>
                  </a:txBody>
                  <a:tcPr/>
                </a:tc>
                <a:tc>
                  <a:txBody>
                    <a:bodyPr/>
                    <a:lstStyle/>
                    <a:p>
                      <a:r>
                        <a:rPr lang="fr-FR" sz="2400" b="1" dirty="0" smtClean="0"/>
                        <a:t>350</a:t>
                      </a:r>
                      <a:endParaRPr lang="fr-FR" sz="2400" b="1" dirty="0"/>
                    </a:p>
                  </a:txBody>
                  <a:tcPr/>
                </a:tc>
                <a:tc>
                  <a:txBody>
                    <a:bodyPr/>
                    <a:lstStyle/>
                    <a:p>
                      <a:r>
                        <a:rPr lang="fr-FR" sz="2400" b="1" dirty="0" smtClean="0"/>
                        <a:t>1100</a:t>
                      </a:r>
                      <a:endParaRPr lang="fr-FR" sz="2400" b="1" dirty="0"/>
                    </a:p>
                  </a:txBody>
                  <a:tcPr/>
                </a:tc>
              </a:tr>
              <a:tr h="6291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400" b="1" dirty="0" smtClean="0"/>
                        <a:t>Say</a:t>
                      </a:r>
                    </a:p>
                  </a:txBody>
                  <a:tcPr/>
                </a:tc>
                <a:tc>
                  <a:txBody>
                    <a:bodyPr/>
                    <a:lstStyle/>
                    <a:p>
                      <a:r>
                        <a:rPr lang="fr-FR" sz="2400" b="1" dirty="0" smtClean="0"/>
                        <a:t>250</a:t>
                      </a:r>
                      <a:endParaRPr lang="fr-FR" sz="2400" b="1" dirty="0"/>
                    </a:p>
                  </a:txBody>
                  <a:tcPr/>
                </a:tc>
                <a:tc>
                  <a:txBody>
                    <a:bodyPr/>
                    <a:lstStyle/>
                    <a:p>
                      <a:r>
                        <a:rPr lang="fr-FR" sz="2400" b="1" dirty="0" smtClean="0"/>
                        <a:t>353</a:t>
                      </a:r>
                      <a:endParaRPr lang="fr-FR" sz="2400" b="1" dirty="0"/>
                    </a:p>
                  </a:txBody>
                  <a:tcPr/>
                </a:tc>
              </a:tr>
              <a:tr h="6291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400" b="1" dirty="0" smtClean="0">
                          <a:solidFill>
                            <a:srgbClr val="00B050"/>
                          </a:solidFill>
                        </a:rPr>
                        <a:t>Total</a:t>
                      </a:r>
                    </a:p>
                  </a:txBody>
                  <a:tcPr/>
                </a:tc>
                <a:tc>
                  <a:txBody>
                    <a:bodyPr/>
                    <a:lstStyle/>
                    <a:p>
                      <a:r>
                        <a:rPr lang="fr-FR" sz="2400" b="1" dirty="0" smtClean="0">
                          <a:solidFill>
                            <a:srgbClr val="00B050"/>
                          </a:solidFill>
                        </a:rPr>
                        <a:t>1743.25</a:t>
                      </a:r>
                      <a:endParaRPr lang="fr-FR" sz="2400" b="1" dirty="0">
                        <a:solidFill>
                          <a:srgbClr val="00B050"/>
                        </a:solidFill>
                      </a:endParaRPr>
                    </a:p>
                  </a:txBody>
                  <a:tcPr/>
                </a:tc>
                <a:tc>
                  <a:txBody>
                    <a:bodyPr/>
                    <a:lstStyle/>
                    <a:p>
                      <a:r>
                        <a:rPr lang="fr-FR" sz="2400" b="1" dirty="0" smtClean="0">
                          <a:solidFill>
                            <a:srgbClr val="00B050"/>
                          </a:solidFill>
                        </a:rPr>
                        <a:t>5 228</a:t>
                      </a:r>
                      <a:endParaRPr lang="fr-FR" sz="2400" b="1" dirty="0">
                        <a:solidFill>
                          <a:srgbClr val="00B050"/>
                        </a:solidFill>
                      </a:endParaRPr>
                    </a:p>
                  </a:txBody>
                  <a:tcPr/>
                </a:tc>
              </a:tr>
            </a:tbl>
          </a:graphicData>
        </a:graphic>
      </p:graphicFrame>
      <p:sp>
        <p:nvSpPr>
          <p:cNvPr id="9" name="Ellipse 8"/>
          <p:cNvSpPr/>
          <p:nvPr/>
        </p:nvSpPr>
        <p:spPr>
          <a:xfrm>
            <a:off x="4786314" y="5214950"/>
            <a:ext cx="214314" cy="142876"/>
          </a:xfrm>
          <a:prstGeom prst="ellipse">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4938714" y="5367350"/>
            <a:ext cx="214314" cy="142876"/>
          </a:xfrm>
          <a:prstGeom prst="ellipse">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p:nvSpPr>
        <p:spPr>
          <a:xfrm>
            <a:off x="5357818" y="5929330"/>
            <a:ext cx="214314" cy="142876"/>
          </a:xfrm>
          <a:prstGeom prst="ellipse">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a:off x="5091114" y="5519750"/>
            <a:ext cx="214314" cy="142876"/>
          </a:xfrm>
          <a:prstGeom prst="ellipse">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p:cNvSpPr/>
          <p:nvPr/>
        </p:nvSpPr>
        <p:spPr>
          <a:xfrm>
            <a:off x="5243514" y="5672150"/>
            <a:ext cx="214314" cy="142876"/>
          </a:xfrm>
          <a:prstGeom prst="ellipse">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5286380" y="5500702"/>
            <a:ext cx="214314" cy="142876"/>
          </a:xfrm>
          <a:prstGeom prst="ellipse">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p:cNvSpPr/>
          <p:nvPr/>
        </p:nvSpPr>
        <p:spPr>
          <a:xfrm>
            <a:off x="5357818" y="5786454"/>
            <a:ext cx="214314" cy="142876"/>
          </a:xfrm>
          <a:prstGeom prst="ellipse">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Image 15"/>
          <p:cNvPicPr/>
          <p:nvPr/>
        </p:nvPicPr>
        <p:blipFill>
          <a:blip r:embed="rId4" cstate="print"/>
          <a:srcRect/>
          <a:stretch>
            <a:fillRect/>
          </a:stretch>
        </p:blipFill>
        <p:spPr bwMode="auto">
          <a:xfrm>
            <a:off x="0" y="5953125"/>
            <a:ext cx="1419225" cy="904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phique 1"/>
          <p:cNvGraphicFramePr/>
          <p:nvPr/>
        </p:nvGraphicFramePr>
        <p:xfrm>
          <a:off x="1142976" y="1357298"/>
          <a:ext cx="6215106" cy="4357718"/>
        </p:xfrm>
        <a:graphic>
          <a:graphicData uri="http://schemas.openxmlformats.org/drawingml/2006/chart">
            <c:chart xmlns:c="http://schemas.openxmlformats.org/drawingml/2006/chart" xmlns:r="http://schemas.openxmlformats.org/officeDocument/2006/relationships" r:id="rId2"/>
          </a:graphicData>
        </a:graphic>
      </p:graphicFrame>
      <p:sp>
        <p:nvSpPr>
          <p:cNvPr id="4" name="Espace réservé du numéro de diapositive 3"/>
          <p:cNvSpPr>
            <a:spLocks noGrp="1"/>
          </p:cNvSpPr>
          <p:nvPr>
            <p:ph type="sldNum" sz="quarter" idx="12"/>
          </p:nvPr>
        </p:nvSpPr>
        <p:spPr/>
        <p:txBody>
          <a:bodyPr/>
          <a:lstStyle/>
          <a:p>
            <a:pPr>
              <a:defRPr/>
            </a:pPr>
            <a:fld id="{0EC67EBC-3625-4BEA-9C58-6259D06F562C}" type="slidenum">
              <a:rPr lang="en-GB" smtClean="0"/>
              <a:pPr>
                <a:defRPr/>
              </a:pPr>
              <a:t>15</a:t>
            </a:fld>
            <a:endParaRPr lang="en-GB"/>
          </a:p>
        </p:txBody>
      </p:sp>
      <p:sp>
        <p:nvSpPr>
          <p:cNvPr id="6" name="ZoneTexte 5"/>
          <p:cNvSpPr txBox="1"/>
          <p:nvPr/>
        </p:nvSpPr>
        <p:spPr>
          <a:xfrm>
            <a:off x="1643042" y="428604"/>
            <a:ext cx="4500594" cy="523220"/>
          </a:xfrm>
          <a:prstGeom prst="rect">
            <a:avLst/>
          </a:prstGeom>
          <a:noFill/>
        </p:spPr>
        <p:txBody>
          <a:bodyPr wrap="square" rtlCol="0">
            <a:spAutoFit/>
          </a:bodyPr>
          <a:lstStyle/>
          <a:p>
            <a:r>
              <a:rPr lang="fr-FR" sz="2800" b="1" u="none" dirty="0" smtClean="0">
                <a:solidFill>
                  <a:srgbClr val="970508"/>
                </a:solidFill>
                <a:latin typeface="Arial" pitchFamily="34" charset="0"/>
                <a:cs typeface="Arial" pitchFamily="34" charset="0"/>
              </a:rPr>
              <a:t>Typologie Riziculture</a:t>
            </a:r>
            <a:endParaRPr lang="fr-FR" sz="2800" b="1" u="none" dirty="0">
              <a:solidFill>
                <a:srgbClr val="970508"/>
              </a:solidFill>
              <a:latin typeface="Arial" pitchFamily="34" charset="0"/>
              <a:cs typeface="Arial" pitchFamily="34" charset="0"/>
            </a:endParaRPr>
          </a:p>
        </p:txBody>
      </p:sp>
      <p:pic>
        <p:nvPicPr>
          <p:cNvPr id="7" name="Image 6"/>
          <p:cNvPicPr/>
          <p:nvPr/>
        </p:nvPicPr>
        <p:blipFill>
          <a:blip r:embed="rId3" cstate="print"/>
          <a:srcRect/>
          <a:stretch>
            <a:fillRect/>
          </a:stretch>
        </p:blipFill>
        <p:spPr bwMode="auto">
          <a:xfrm>
            <a:off x="0" y="5786454"/>
            <a:ext cx="1419225" cy="904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285721" y="714356"/>
          <a:ext cx="8215370" cy="5669605"/>
        </p:xfrm>
        <a:graphic>
          <a:graphicData uri="http://schemas.openxmlformats.org/drawingml/2006/table">
            <a:tbl>
              <a:tblPr>
                <a:tableStyleId>{08FB837D-C827-4EFA-A057-4D05807E0F7C}</a:tableStyleId>
              </a:tblPr>
              <a:tblGrid>
                <a:gridCol w="142875"/>
                <a:gridCol w="1928826"/>
                <a:gridCol w="714380"/>
                <a:gridCol w="1143009"/>
                <a:gridCol w="785818"/>
                <a:gridCol w="782722"/>
                <a:gridCol w="679435"/>
                <a:gridCol w="823858"/>
                <a:gridCol w="535012"/>
                <a:gridCol w="679435"/>
              </a:tblGrid>
              <a:tr h="153620">
                <a:tc rowSpan="2" gridSpan="2">
                  <a:txBody>
                    <a:bodyPr/>
                    <a:lstStyle/>
                    <a:p>
                      <a:pPr algn="ctr">
                        <a:lnSpc>
                          <a:spcPct val="115000"/>
                        </a:lnSpc>
                        <a:spcAft>
                          <a:spcPts val="0"/>
                        </a:spcAft>
                      </a:pPr>
                      <a:r>
                        <a:rPr lang="fr-FR" sz="1400" b="1" dirty="0"/>
                        <a:t>Type variétal </a:t>
                      </a:r>
                      <a:endParaRPr lang="fr-FR" sz="1400" b="1" dirty="0">
                        <a:latin typeface="Calibri"/>
                        <a:ea typeface="Calibri"/>
                        <a:cs typeface="Times New Roman"/>
                      </a:endParaRPr>
                    </a:p>
                  </a:txBody>
                  <a:tcPr marL="50842" marR="50842" marT="0" marB="0" anchor="ctr"/>
                </a:tc>
                <a:tc rowSpan="2" hMerge="1">
                  <a:txBody>
                    <a:bodyPr/>
                    <a:lstStyle/>
                    <a:p>
                      <a:endParaRPr lang="fr-FR"/>
                    </a:p>
                  </a:txBody>
                  <a:tcPr/>
                </a:tc>
                <a:tc gridSpan="7">
                  <a:txBody>
                    <a:bodyPr/>
                    <a:lstStyle/>
                    <a:p>
                      <a:pPr algn="ctr">
                        <a:lnSpc>
                          <a:spcPct val="115000"/>
                        </a:lnSpc>
                        <a:spcAft>
                          <a:spcPts val="0"/>
                        </a:spcAft>
                      </a:pPr>
                      <a:r>
                        <a:rPr lang="fr-FR" sz="1400" b="1" dirty="0"/>
                        <a:t>site</a:t>
                      </a:r>
                      <a:endParaRPr lang="fr-FR" sz="1400" b="1" dirty="0">
                        <a:latin typeface="Calibri"/>
                        <a:ea typeface="Calibri"/>
                        <a:cs typeface="Times New Roman"/>
                      </a:endParaRPr>
                    </a:p>
                  </a:txBody>
                  <a:tcPr marL="50842" marR="50842" marT="0" marB="0" anchor="b"/>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rowSpan="2">
                  <a:txBody>
                    <a:bodyPr/>
                    <a:lstStyle/>
                    <a:p>
                      <a:pPr algn="ctr">
                        <a:lnSpc>
                          <a:spcPct val="115000"/>
                        </a:lnSpc>
                        <a:spcAft>
                          <a:spcPts val="0"/>
                        </a:spcAft>
                      </a:pPr>
                      <a:r>
                        <a:rPr lang="fr-FR" sz="1400" b="1" dirty="0"/>
                        <a:t>Total</a:t>
                      </a:r>
                      <a:endParaRPr lang="fr-FR" sz="1400" b="1" dirty="0">
                        <a:latin typeface="Calibri"/>
                        <a:ea typeface="Calibri"/>
                        <a:cs typeface="Times New Roman"/>
                      </a:endParaRPr>
                    </a:p>
                  </a:txBody>
                  <a:tcPr marL="50842" marR="50842" marT="0" marB="0" anchor="b"/>
                </a:tc>
              </a:tr>
              <a:tr h="271597">
                <a:tc gridSpan="2" vMerge="1">
                  <a:txBody>
                    <a:bodyPr/>
                    <a:lstStyle/>
                    <a:p>
                      <a:endParaRPr lang="fr-FR"/>
                    </a:p>
                  </a:txBody>
                  <a:tcPr/>
                </a:tc>
                <a:tc hMerge="1" vMerge="1">
                  <a:txBody>
                    <a:bodyPr/>
                    <a:lstStyle/>
                    <a:p>
                      <a:endParaRPr lang="fr-FR"/>
                    </a:p>
                  </a:txBody>
                  <a:tcPr/>
                </a:tc>
                <a:tc>
                  <a:txBody>
                    <a:bodyPr/>
                    <a:lstStyle/>
                    <a:p>
                      <a:r>
                        <a:rPr lang="fr-FR" sz="1400" b="1" dirty="0"/>
                        <a:t>SAGA</a:t>
                      </a:r>
                      <a:endParaRPr lang="fr-FR" sz="1400" b="1" dirty="0">
                        <a:latin typeface="Calibri"/>
                        <a:cs typeface="Times New Roman"/>
                      </a:endParaRPr>
                    </a:p>
                  </a:txBody>
                  <a:tcPr marL="50842" marR="50842" marT="0" marB="0" anchor="b"/>
                </a:tc>
                <a:tc>
                  <a:txBody>
                    <a:bodyPr/>
                    <a:lstStyle/>
                    <a:p>
                      <a:pPr algn="ctr">
                        <a:lnSpc>
                          <a:spcPct val="115000"/>
                        </a:lnSpc>
                        <a:spcAft>
                          <a:spcPts val="0"/>
                        </a:spcAft>
                      </a:pPr>
                      <a:r>
                        <a:rPr lang="fr-FR" sz="1400" b="1" dirty="0"/>
                        <a:t>GAYA</a:t>
                      </a:r>
                      <a:endParaRPr lang="fr-FR" sz="1400" b="1" dirty="0">
                        <a:latin typeface="Calibri"/>
                        <a:ea typeface="Calibri"/>
                        <a:cs typeface="Times New Roman"/>
                      </a:endParaRPr>
                    </a:p>
                  </a:txBody>
                  <a:tcPr marL="50842" marR="50842" marT="0" marB="0" anchor="b"/>
                </a:tc>
                <a:tc>
                  <a:txBody>
                    <a:bodyPr/>
                    <a:lstStyle/>
                    <a:p>
                      <a:pPr algn="ctr">
                        <a:lnSpc>
                          <a:spcPct val="115000"/>
                        </a:lnSpc>
                        <a:spcAft>
                          <a:spcPts val="0"/>
                        </a:spcAft>
                      </a:pPr>
                      <a:r>
                        <a:rPr lang="fr-FR" sz="1400" b="1" dirty="0"/>
                        <a:t>SEBERI</a:t>
                      </a:r>
                      <a:endParaRPr lang="fr-FR" sz="1400" b="1" dirty="0">
                        <a:latin typeface="Calibri"/>
                        <a:ea typeface="Calibri"/>
                        <a:cs typeface="Times New Roman"/>
                      </a:endParaRPr>
                    </a:p>
                  </a:txBody>
                  <a:tcPr marL="50842" marR="50842" marT="0" marB="0" anchor="b"/>
                </a:tc>
                <a:tc>
                  <a:txBody>
                    <a:bodyPr/>
                    <a:lstStyle/>
                    <a:p>
                      <a:pPr algn="ctr">
                        <a:lnSpc>
                          <a:spcPct val="115000"/>
                        </a:lnSpc>
                        <a:spcAft>
                          <a:spcPts val="0"/>
                        </a:spcAft>
                      </a:pPr>
                      <a:r>
                        <a:rPr lang="fr-FR" sz="1400" b="1" dirty="0"/>
                        <a:t>FS SAADI</a:t>
                      </a:r>
                      <a:endParaRPr lang="fr-FR" sz="1400" b="1" dirty="0">
                        <a:latin typeface="Calibri"/>
                        <a:ea typeface="Calibri"/>
                        <a:cs typeface="Times New Roman"/>
                      </a:endParaRPr>
                    </a:p>
                  </a:txBody>
                  <a:tcPr marL="50842" marR="50842" marT="0" marB="0" anchor="b"/>
                </a:tc>
                <a:tc>
                  <a:txBody>
                    <a:bodyPr/>
                    <a:lstStyle/>
                    <a:p>
                      <a:pPr algn="ctr">
                        <a:lnSpc>
                          <a:spcPct val="115000"/>
                        </a:lnSpc>
                        <a:spcAft>
                          <a:spcPts val="0"/>
                        </a:spcAft>
                      </a:pPr>
                      <a:r>
                        <a:rPr lang="fr-FR" sz="1400" b="1" dirty="0"/>
                        <a:t>TOULA</a:t>
                      </a:r>
                      <a:endParaRPr lang="fr-FR" sz="1400" b="1" dirty="0">
                        <a:latin typeface="Calibri"/>
                        <a:ea typeface="Calibri"/>
                        <a:cs typeface="Times New Roman"/>
                      </a:endParaRPr>
                    </a:p>
                  </a:txBody>
                  <a:tcPr marL="50842" marR="50842" marT="0" marB="0" anchor="b"/>
                </a:tc>
                <a:tc>
                  <a:txBody>
                    <a:bodyPr/>
                    <a:lstStyle/>
                    <a:p>
                      <a:pPr algn="ctr">
                        <a:lnSpc>
                          <a:spcPct val="115000"/>
                        </a:lnSpc>
                        <a:spcAft>
                          <a:spcPts val="0"/>
                        </a:spcAft>
                      </a:pPr>
                      <a:r>
                        <a:rPr lang="fr-FR" sz="1400" b="1" dirty="0"/>
                        <a:t>DAIBERI</a:t>
                      </a:r>
                      <a:endParaRPr lang="fr-FR" sz="1400" b="1" dirty="0">
                        <a:latin typeface="Calibri"/>
                        <a:ea typeface="Calibri"/>
                        <a:cs typeface="Times New Roman"/>
                      </a:endParaRPr>
                    </a:p>
                  </a:txBody>
                  <a:tcPr marL="50842" marR="50842" marT="0" marB="0" anchor="b"/>
                </a:tc>
                <a:tc>
                  <a:txBody>
                    <a:bodyPr/>
                    <a:lstStyle/>
                    <a:p>
                      <a:pPr algn="ctr">
                        <a:lnSpc>
                          <a:spcPct val="115000"/>
                        </a:lnSpc>
                        <a:spcAft>
                          <a:spcPts val="0"/>
                        </a:spcAft>
                      </a:pPr>
                      <a:r>
                        <a:rPr lang="fr-FR" sz="1400" b="1" dirty="0"/>
                        <a:t>SAY</a:t>
                      </a:r>
                      <a:endParaRPr lang="fr-FR" sz="1400" b="1" dirty="0">
                        <a:latin typeface="Calibri"/>
                        <a:ea typeface="Calibri"/>
                        <a:cs typeface="Times New Roman"/>
                      </a:endParaRPr>
                    </a:p>
                  </a:txBody>
                  <a:tcPr marL="50842" marR="50842" marT="0" marB="0" anchor="b"/>
                </a:tc>
                <a:tc vMerge="1">
                  <a:txBody>
                    <a:bodyPr/>
                    <a:lstStyle/>
                    <a:p>
                      <a:endParaRPr lang="fr-FR"/>
                    </a:p>
                  </a:txBody>
                  <a:tcPr/>
                </a:tc>
              </a:tr>
              <a:tr h="153620">
                <a:tc rowSpan="20">
                  <a:txBody>
                    <a:bodyPr/>
                    <a:lstStyle/>
                    <a:p>
                      <a:endParaRPr lang="fr-FR" sz="800">
                        <a:solidFill>
                          <a:srgbClr val="000000"/>
                        </a:solidFill>
                        <a:latin typeface="Arial"/>
                        <a:ea typeface="Calibri"/>
                        <a:cs typeface="Times New Roman"/>
                      </a:endParaRPr>
                    </a:p>
                  </a:txBody>
                  <a:tcPr marL="50842" marR="50842" marT="0" marB="0"/>
                </a:tc>
                <a:tc>
                  <a:txBody>
                    <a:bodyPr/>
                    <a:lstStyle/>
                    <a:p>
                      <a:pPr>
                        <a:lnSpc>
                          <a:spcPct val="115000"/>
                        </a:lnSpc>
                        <a:spcAft>
                          <a:spcPts val="0"/>
                        </a:spcAft>
                      </a:pPr>
                      <a:r>
                        <a:rPr lang="fr-FR" sz="1400" b="1" dirty="0"/>
                        <a:t>IR-8</a:t>
                      </a:r>
                      <a:endParaRPr lang="fr-FR" sz="1400" b="1" dirty="0">
                        <a:latin typeface="Calibri"/>
                        <a:ea typeface="Calibri"/>
                        <a:cs typeface="Times New Roman"/>
                      </a:endParaRPr>
                    </a:p>
                  </a:txBody>
                  <a:tcPr marL="50842" marR="50842" marT="0" marB="0"/>
                </a:tc>
                <a:tc>
                  <a:txBody>
                    <a:bodyPr/>
                    <a:lstStyle/>
                    <a:p>
                      <a:pPr algn="r">
                        <a:lnSpc>
                          <a:spcPct val="115000"/>
                        </a:lnSpc>
                        <a:spcAft>
                          <a:spcPts val="0"/>
                        </a:spcAft>
                      </a:pPr>
                      <a:r>
                        <a:rPr lang="fr-FR" sz="1400" b="1"/>
                        <a:t>0</a:t>
                      </a:r>
                      <a:endParaRPr lang="fr-FR" sz="1400" b="1">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dirty="0"/>
                        <a:t>2</a:t>
                      </a:r>
                      <a:endParaRPr lang="fr-FR" sz="1400" b="1" dirty="0">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dirty="0"/>
                        <a:t>0</a:t>
                      </a:r>
                      <a:endParaRPr lang="fr-FR" sz="1400" b="1" dirty="0">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a:t>0</a:t>
                      </a:r>
                      <a:endParaRPr lang="fr-FR" sz="1400" b="1">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a:t>0</a:t>
                      </a:r>
                      <a:endParaRPr lang="fr-FR" sz="1400" b="1">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dirty="0"/>
                        <a:t>0</a:t>
                      </a:r>
                      <a:endParaRPr lang="fr-FR" sz="1400" b="1" dirty="0">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dirty="0"/>
                        <a:t>0</a:t>
                      </a:r>
                      <a:endParaRPr lang="fr-FR" sz="1400" b="1" dirty="0">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dirty="0"/>
                        <a:t>2</a:t>
                      </a:r>
                      <a:endParaRPr lang="fr-FR" sz="1400" b="1" dirty="0">
                        <a:latin typeface="Calibri"/>
                        <a:ea typeface="Calibri"/>
                        <a:cs typeface="Times New Roman"/>
                      </a:endParaRPr>
                    </a:p>
                  </a:txBody>
                  <a:tcPr marL="50842" marR="50842" marT="0" marB="0" anchor="ctr"/>
                </a:tc>
              </a:tr>
              <a:tr h="153620">
                <a:tc vMerge="1">
                  <a:txBody>
                    <a:bodyPr/>
                    <a:lstStyle/>
                    <a:p>
                      <a:endParaRPr lang="fr-FR"/>
                    </a:p>
                  </a:txBody>
                  <a:tcPr/>
                </a:tc>
                <a:tc>
                  <a:txBody>
                    <a:bodyPr/>
                    <a:lstStyle/>
                    <a:p>
                      <a:r>
                        <a:rPr lang="fr-FR" sz="1400" b="1" dirty="0"/>
                        <a:t>IR-15</a:t>
                      </a:r>
                      <a:endParaRPr lang="fr-FR" sz="1400" b="1" dirty="0">
                        <a:latin typeface="Calibri"/>
                        <a:cs typeface="Times New Roman"/>
                      </a:endParaRPr>
                    </a:p>
                  </a:txBody>
                  <a:tcPr marL="50842" marR="50842" marT="0" marB="0">
                    <a:solidFill>
                      <a:schemeClr val="bg1"/>
                    </a:solidFill>
                  </a:tcPr>
                </a:tc>
                <a:tc>
                  <a:txBody>
                    <a:bodyPr/>
                    <a:lstStyle/>
                    <a:p>
                      <a:pPr algn="r">
                        <a:lnSpc>
                          <a:spcPct val="115000"/>
                        </a:lnSpc>
                        <a:spcAft>
                          <a:spcPts val="0"/>
                        </a:spcAft>
                      </a:pPr>
                      <a:r>
                        <a:rPr lang="fr-FR" sz="1400" b="1" dirty="0"/>
                        <a:t>0</a:t>
                      </a:r>
                      <a:endParaRPr lang="fr-FR" sz="1400" b="1" dirty="0">
                        <a:latin typeface="Calibri"/>
                        <a:ea typeface="Calibri"/>
                        <a:cs typeface="Times New Roman"/>
                      </a:endParaRPr>
                    </a:p>
                  </a:txBody>
                  <a:tcPr marL="50842" marR="50842" marT="0" marB="0" anchor="ctr">
                    <a:solidFill>
                      <a:schemeClr val="bg1"/>
                    </a:solidFill>
                  </a:tcPr>
                </a:tc>
                <a:tc>
                  <a:txBody>
                    <a:bodyPr/>
                    <a:lstStyle/>
                    <a:p>
                      <a:pPr algn="r">
                        <a:lnSpc>
                          <a:spcPct val="115000"/>
                        </a:lnSpc>
                        <a:spcAft>
                          <a:spcPts val="0"/>
                        </a:spcAft>
                      </a:pPr>
                      <a:r>
                        <a:rPr lang="fr-FR" sz="1400" b="1" dirty="0"/>
                        <a:t>8</a:t>
                      </a:r>
                      <a:endParaRPr lang="fr-FR" sz="1400" b="1" dirty="0">
                        <a:latin typeface="Calibri"/>
                        <a:ea typeface="Calibri"/>
                        <a:cs typeface="Times New Roman"/>
                      </a:endParaRPr>
                    </a:p>
                  </a:txBody>
                  <a:tcPr marL="50842" marR="50842" marT="0" marB="0" anchor="ctr">
                    <a:solidFill>
                      <a:schemeClr val="bg1"/>
                    </a:solidFill>
                  </a:tcPr>
                </a:tc>
                <a:tc>
                  <a:txBody>
                    <a:bodyPr/>
                    <a:lstStyle/>
                    <a:p>
                      <a:pPr algn="r">
                        <a:lnSpc>
                          <a:spcPct val="115000"/>
                        </a:lnSpc>
                        <a:spcAft>
                          <a:spcPts val="0"/>
                        </a:spcAft>
                      </a:pPr>
                      <a:r>
                        <a:rPr lang="fr-FR" sz="1400" b="1" dirty="0"/>
                        <a:t>0</a:t>
                      </a:r>
                      <a:endParaRPr lang="fr-FR" sz="1400" b="1" dirty="0">
                        <a:latin typeface="Calibri"/>
                        <a:ea typeface="Calibri"/>
                        <a:cs typeface="Times New Roman"/>
                      </a:endParaRPr>
                    </a:p>
                  </a:txBody>
                  <a:tcPr marL="50842" marR="50842" marT="0" marB="0" anchor="ctr">
                    <a:solidFill>
                      <a:schemeClr val="bg1"/>
                    </a:solidFill>
                  </a:tcPr>
                </a:tc>
                <a:tc>
                  <a:txBody>
                    <a:bodyPr/>
                    <a:lstStyle/>
                    <a:p>
                      <a:pPr algn="r">
                        <a:lnSpc>
                          <a:spcPct val="115000"/>
                        </a:lnSpc>
                        <a:spcAft>
                          <a:spcPts val="0"/>
                        </a:spcAft>
                      </a:pPr>
                      <a:r>
                        <a:rPr lang="fr-FR" sz="1400" b="1" dirty="0"/>
                        <a:t>24</a:t>
                      </a:r>
                      <a:endParaRPr lang="fr-FR" sz="1400" b="1" dirty="0">
                        <a:latin typeface="Calibri"/>
                        <a:ea typeface="Calibri"/>
                        <a:cs typeface="Times New Roman"/>
                      </a:endParaRPr>
                    </a:p>
                  </a:txBody>
                  <a:tcPr marL="50842" marR="50842" marT="0" marB="0" anchor="ctr">
                    <a:solidFill>
                      <a:schemeClr val="bg1"/>
                    </a:solidFill>
                  </a:tcPr>
                </a:tc>
                <a:tc>
                  <a:txBody>
                    <a:bodyPr/>
                    <a:lstStyle/>
                    <a:p>
                      <a:pPr algn="r">
                        <a:lnSpc>
                          <a:spcPct val="115000"/>
                        </a:lnSpc>
                        <a:spcAft>
                          <a:spcPts val="0"/>
                        </a:spcAft>
                      </a:pPr>
                      <a:r>
                        <a:rPr lang="fr-FR" sz="1400" b="1" dirty="0"/>
                        <a:t>63</a:t>
                      </a:r>
                      <a:endParaRPr lang="fr-FR" sz="1400" b="1" dirty="0">
                        <a:latin typeface="Calibri"/>
                        <a:ea typeface="Calibri"/>
                        <a:cs typeface="Times New Roman"/>
                      </a:endParaRPr>
                    </a:p>
                  </a:txBody>
                  <a:tcPr marL="50842" marR="50842" marT="0" marB="0" anchor="ctr">
                    <a:solidFill>
                      <a:schemeClr val="bg1"/>
                    </a:solidFill>
                  </a:tcPr>
                </a:tc>
                <a:tc>
                  <a:txBody>
                    <a:bodyPr/>
                    <a:lstStyle/>
                    <a:p>
                      <a:pPr algn="r">
                        <a:lnSpc>
                          <a:spcPct val="115000"/>
                        </a:lnSpc>
                        <a:spcAft>
                          <a:spcPts val="0"/>
                        </a:spcAft>
                      </a:pPr>
                      <a:r>
                        <a:rPr lang="fr-FR" sz="1400" b="1" dirty="0"/>
                        <a:t>26</a:t>
                      </a:r>
                      <a:endParaRPr lang="fr-FR" sz="1400" b="1" dirty="0">
                        <a:latin typeface="Calibri"/>
                        <a:ea typeface="Calibri"/>
                        <a:cs typeface="Times New Roman"/>
                      </a:endParaRPr>
                    </a:p>
                  </a:txBody>
                  <a:tcPr marL="50842" marR="50842" marT="0" marB="0" anchor="ctr">
                    <a:solidFill>
                      <a:schemeClr val="bg1"/>
                    </a:solidFill>
                  </a:tcPr>
                </a:tc>
                <a:tc>
                  <a:txBody>
                    <a:bodyPr/>
                    <a:lstStyle/>
                    <a:p>
                      <a:pPr algn="r">
                        <a:lnSpc>
                          <a:spcPct val="115000"/>
                        </a:lnSpc>
                        <a:spcAft>
                          <a:spcPts val="0"/>
                        </a:spcAft>
                      </a:pPr>
                      <a:r>
                        <a:rPr lang="fr-FR" sz="1400" b="1" dirty="0"/>
                        <a:t>42</a:t>
                      </a:r>
                      <a:endParaRPr lang="fr-FR" sz="1400" b="1" dirty="0">
                        <a:latin typeface="Calibri"/>
                        <a:ea typeface="Calibri"/>
                        <a:cs typeface="Times New Roman"/>
                      </a:endParaRPr>
                    </a:p>
                  </a:txBody>
                  <a:tcPr marL="50842" marR="50842" marT="0" marB="0" anchor="ctr">
                    <a:solidFill>
                      <a:schemeClr val="bg1"/>
                    </a:solidFill>
                  </a:tcPr>
                </a:tc>
                <a:tc>
                  <a:txBody>
                    <a:bodyPr/>
                    <a:lstStyle/>
                    <a:p>
                      <a:pPr algn="r">
                        <a:lnSpc>
                          <a:spcPct val="115000"/>
                        </a:lnSpc>
                        <a:spcAft>
                          <a:spcPts val="0"/>
                        </a:spcAft>
                      </a:pPr>
                      <a:r>
                        <a:rPr lang="fr-FR" sz="1400" b="1" dirty="0"/>
                        <a:t>163</a:t>
                      </a:r>
                      <a:endParaRPr lang="fr-FR" sz="1400" b="1" dirty="0">
                        <a:latin typeface="Calibri"/>
                        <a:ea typeface="Calibri"/>
                        <a:cs typeface="Times New Roman"/>
                      </a:endParaRPr>
                    </a:p>
                  </a:txBody>
                  <a:tcPr marL="50842" marR="50842" marT="0" marB="0" anchor="ctr">
                    <a:solidFill>
                      <a:schemeClr val="bg1"/>
                    </a:solidFill>
                  </a:tcPr>
                </a:tc>
              </a:tr>
              <a:tr h="153620">
                <a:tc vMerge="1">
                  <a:txBody>
                    <a:bodyPr/>
                    <a:lstStyle/>
                    <a:p>
                      <a:endParaRPr lang="fr-FR"/>
                    </a:p>
                  </a:txBody>
                  <a:tcPr/>
                </a:tc>
                <a:tc>
                  <a:txBody>
                    <a:bodyPr/>
                    <a:lstStyle/>
                    <a:p>
                      <a:r>
                        <a:rPr lang="fr-FR" sz="1400" b="1" dirty="0" smtClean="0"/>
                        <a:t>WITA </a:t>
                      </a:r>
                      <a:r>
                        <a:rPr lang="fr-FR" sz="1400" b="1" dirty="0"/>
                        <a:t>8</a:t>
                      </a:r>
                      <a:endParaRPr lang="fr-FR" sz="1400" b="1" dirty="0">
                        <a:latin typeface="Calibri"/>
                        <a:cs typeface="Times New Roman"/>
                      </a:endParaRPr>
                    </a:p>
                  </a:txBody>
                  <a:tcPr marL="50842" marR="50842" marT="0" marB="0">
                    <a:solidFill>
                      <a:schemeClr val="bg1"/>
                    </a:solidFill>
                  </a:tcPr>
                </a:tc>
                <a:tc>
                  <a:txBody>
                    <a:bodyPr/>
                    <a:lstStyle/>
                    <a:p>
                      <a:pPr algn="r">
                        <a:lnSpc>
                          <a:spcPct val="115000"/>
                        </a:lnSpc>
                        <a:spcAft>
                          <a:spcPts val="0"/>
                        </a:spcAft>
                      </a:pPr>
                      <a:r>
                        <a:rPr lang="fr-FR" sz="1400" b="1" dirty="0"/>
                        <a:t>0</a:t>
                      </a:r>
                      <a:endParaRPr lang="fr-FR" sz="1400" b="1" dirty="0">
                        <a:latin typeface="Calibri"/>
                        <a:ea typeface="Calibri"/>
                        <a:cs typeface="Times New Roman"/>
                      </a:endParaRPr>
                    </a:p>
                  </a:txBody>
                  <a:tcPr marL="50842" marR="50842" marT="0" marB="0" anchor="ctr">
                    <a:solidFill>
                      <a:schemeClr val="bg1"/>
                    </a:solidFill>
                  </a:tcPr>
                </a:tc>
                <a:tc>
                  <a:txBody>
                    <a:bodyPr/>
                    <a:lstStyle/>
                    <a:p>
                      <a:pPr algn="r">
                        <a:lnSpc>
                          <a:spcPct val="115000"/>
                        </a:lnSpc>
                        <a:spcAft>
                          <a:spcPts val="0"/>
                        </a:spcAft>
                      </a:pPr>
                      <a:r>
                        <a:rPr lang="fr-FR" sz="1400" b="1" dirty="0"/>
                        <a:t>0</a:t>
                      </a:r>
                      <a:endParaRPr lang="fr-FR" sz="1400" b="1" dirty="0">
                        <a:latin typeface="Calibri"/>
                        <a:ea typeface="Calibri"/>
                        <a:cs typeface="Times New Roman"/>
                      </a:endParaRPr>
                    </a:p>
                  </a:txBody>
                  <a:tcPr marL="50842" marR="50842" marT="0" marB="0" anchor="ctr">
                    <a:solidFill>
                      <a:schemeClr val="bg1"/>
                    </a:solidFill>
                  </a:tcPr>
                </a:tc>
                <a:tc>
                  <a:txBody>
                    <a:bodyPr/>
                    <a:lstStyle/>
                    <a:p>
                      <a:pPr algn="r">
                        <a:lnSpc>
                          <a:spcPct val="115000"/>
                        </a:lnSpc>
                        <a:spcAft>
                          <a:spcPts val="0"/>
                        </a:spcAft>
                      </a:pPr>
                      <a:r>
                        <a:rPr lang="fr-FR" sz="1400" b="1" dirty="0"/>
                        <a:t>0</a:t>
                      </a:r>
                      <a:endParaRPr lang="fr-FR" sz="1400" b="1" dirty="0">
                        <a:latin typeface="Calibri"/>
                        <a:ea typeface="Calibri"/>
                        <a:cs typeface="Times New Roman"/>
                      </a:endParaRPr>
                    </a:p>
                  </a:txBody>
                  <a:tcPr marL="50842" marR="50842" marT="0" marB="0" anchor="ctr">
                    <a:solidFill>
                      <a:schemeClr val="bg1"/>
                    </a:solidFill>
                  </a:tcPr>
                </a:tc>
                <a:tc>
                  <a:txBody>
                    <a:bodyPr/>
                    <a:lstStyle/>
                    <a:p>
                      <a:pPr algn="r">
                        <a:lnSpc>
                          <a:spcPct val="115000"/>
                        </a:lnSpc>
                        <a:spcAft>
                          <a:spcPts val="0"/>
                        </a:spcAft>
                      </a:pPr>
                      <a:r>
                        <a:rPr lang="fr-FR" sz="1400" b="1" dirty="0"/>
                        <a:t>6</a:t>
                      </a:r>
                      <a:endParaRPr lang="fr-FR" sz="1400" b="1" dirty="0">
                        <a:latin typeface="Calibri"/>
                        <a:ea typeface="Calibri"/>
                        <a:cs typeface="Times New Roman"/>
                      </a:endParaRPr>
                    </a:p>
                  </a:txBody>
                  <a:tcPr marL="50842" marR="50842" marT="0" marB="0" anchor="ctr">
                    <a:solidFill>
                      <a:schemeClr val="bg1"/>
                    </a:solidFill>
                  </a:tcPr>
                </a:tc>
                <a:tc>
                  <a:txBody>
                    <a:bodyPr/>
                    <a:lstStyle/>
                    <a:p>
                      <a:pPr algn="r">
                        <a:lnSpc>
                          <a:spcPct val="115000"/>
                        </a:lnSpc>
                        <a:spcAft>
                          <a:spcPts val="0"/>
                        </a:spcAft>
                      </a:pPr>
                      <a:r>
                        <a:rPr lang="fr-FR" sz="1400" b="1" dirty="0"/>
                        <a:t>0</a:t>
                      </a:r>
                      <a:endParaRPr lang="fr-FR" sz="1400" b="1" dirty="0">
                        <a:latin typeface="Calibri"/>
                        <a:ea typeface="Calibri"/>
                        <a:cs typeface="Times New Roman"/>
                      </a:endParaRPr>
                    </a:p>
                  </a:txBody>
                  <a:tcPr marL="50842" marR="50842" marT="0" marB="0" anchor="ctr">
                    <a:solidFill>
                      <a:schemeClr val="bg1"/>
                    </a:solidFill>
                  </a:tcPr>
                </a:tc>
                <a:tc>
                  <a:txBody>
                    <a:bodyPr/>
                    <a:lstStyle/>
                    <a:p>
                      <a:pPr algn="r">
                        <a:lnSpc>
                          <a:spcPct val="115000"/>
                        </a:lnSpc>
                        <a:spcAft>
                          <a:spcPts val="0"/>
                        </a:spcAft>
                      </a:pPr>
                      <a:r>
                        <a:rPr lang="fr-FR" sz="1400" b="1" dirty="0"/>
                        <a:t>0</a:t>
                      </a:r>
                      <a:endParaRPr lang="fr-FR" sz="1400" b="1" dirty="0">
                        <a:latin typeface="Calibri"/>
                        <a:ea typeface="Calibri"/>
                        <a:cs typeface="Times New Roman"/>
                      </a:endParaRPr>
                    </a:p>
                  </a:txBody>
                  <a:tcPr marL="50842" marR="50842" marT="0" marB="0" anchor="ctr">
                    <a:solidFill>
                      <a:schemeClr val="bg1"/>
                    </a:solidFill>
                  </a:tcPr>
                </a:tc>
                <a:tc>
                  <a:txBody>
                    <a:bodyPr/>
                    <a:lstStyle/>
                    <a:p>
                      <a:pPr algn="r">
                        <a:lnSpc>
                          <a:spcPct val="115000"/>
                        </a:lnSpc>
                        <a:spcAft>
                          <a:spcPts val="0"/>
                        </a:spcAft>
                      </a:pPr>
                      <a:r>
                        <a:rPr lang="fr-FR" sz="1400" b="1" dirty="0"/>
                        <a:t>16</a:t>
                      </a:r>
                      <a:endParaRPr lang="fr-FR" sz="1400" b="1" dirty="0">
                        <a:latin typeface="Calibri"/>
                        <a:ea typeface="Calibri"/>
                        <a:cs typeface="Times New Roman"/>
                      </a:endParaRPr>
                    </a:p>
                  </a:txBody>
                  <a:tcPr marL="50842" marR="50842" marT="0" marB="0" anchor="ctr">
                    <a:solidFill>
                      <a:schemeClr val="bg1"/>
                    </a:solidFill>
                  </a:tcPr>
                </a:tc>
                <a:tc>
                  <a:txBody>
                    <a:bodyPr/>
                    <a:lstStyle/>
                    <a:p>
                      <a:pPr algn="r">
                        <a:lnSpc>
                          <a:spcPct val="115000"/>
                        </a:lnSpc>
                        <a:spcAft>
                          <a:spcPts val="0"/>
                        </a:spcAft>
                      </a:pPr>
                      <a:r>
                        <a:rPr lang="fr-FR" sz="1400" b="1" dirty="0"/>
                        <a:t>22</a:t>
                      </a:r>
                      <a:endParaRPr lang="fr-FR" sz="1400" b="1" dirty="0">
                        <a:latin typeface="Calibri"/>
                        <a:ea typeface="Calibri"/>
                        <a:cs typeface="Times New Roman"/>
                      </a:endParaRPr>
                    </a:p>
                  </a:txBody>
                  <a:tcPr marL="50842" marR="50842" marT="0" marB="0" anchor="ctr">
                    <a:solidFill>
                      <a:schemeClr val="bg1"/>
                    </a:solidFill>
                  </a:tcPr>
                </a:tc>
              </a:tr>
              <a:tr h="153620">
                <a:tc vMerge="1">
                  <a:txBody>
                    <a:bodyPr/>
                    <a:lstStyle/>
                    <a:p>
                      <a:endParaRPr lang="fr-FR"/>
                    </a:p>
                  </a:txBody>
                  <a:tcPr/>
                </a:tc>
                <a:tc>
                  <a:txBody>
                    <a:bodyPr/>
                    <a:lstStyle/>
                    <a:p>
                      <a:r>
                        <a:rPr lang="fr-FR" sz="1400" b="1" dirty="0" smtClean="0"/>
                        <a:t>WITA </a:t>
                      </a:r>
                      <a:r>
                        <a:rPr lang="fr-FR" sz="1400" b="1" dirty="0"/>
                        <a:t>9</a:t>
                      </a:r>
                      <a:endParaRPr lang="fr-FR" sz="1400" b="1" dirty="0">
                        <a:latin typeface="Calibri"/>
                        <a:cs typeface="Times New Roman"/>
                      </a:endParaRPr>
                    </a:p>
                  </a:txBody>
                  <a:tcPr marL="50842" marR="50842" marT="0" marB="0"/>
                </a:tc>
                <a:tc>
                  <a:txBody>
                    <a:bodyPr/>
                    <a:lstStyle/>
                    <a:p>
                      <a:pPr algn="r">
                        <a:lnSpc>
                          <a:spcPct val="115000"/>
                        </a:lnSpc>
                        <a:spcAft>
                          <a:spcPts val="0"/>
                        </a:spcAft>
                      </a:pPr>
                      <a:r>
                        <a:rPr lang="fr-FR" sz="1400" b="1"/>
                        <a:t>0</a:t>
                      </a:r>
                      <a:endParaRPr lang="fr-FR" sz="1400" b="1">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a:t>0</a:t>
                      </a:r>
                      <a:endParaRPr lang="fr-FR" sz="1400" b="1">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dirty="0"/>
                        <a:t>0</a:t>
                      </a:r>
                      <a:endParaRPr lang="fr-FR" sz="1400" b="1" dirty="0">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dirty="0"/>
                        <a:t>0</a:t>
                      </a:r>
                      <a:endParaRPr lang="fr-FR" sz="1400" b="1" dirty="0">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a:t>0</a:t>
                      </a:r>
                      <a:endParaRPr lang="fr-FR" sz="1400" b="1">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dirty="0"/>
                        <a:t>1</a:t>
                      </a:r>
                      <a:endParaRPr lang="fr-FR" sz="1400" b="1" dirty="0">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a:t>0</a:t>
                      </a:r>
                      <a:endParaRPr lang="fr-FR" sz="1400" b="1">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a:t>1</a:t>
                      </a:r>
                      <a:endParaRPr lang="fr-FR" sz="1400" b="1">
                        <a:latin typeface="Calibri"/>
                        <a:ea typeface="Calibri"/>
                        <a:cs typeface="Times New Roman"/>
                      </a:endParaRPr>
                    </a:p>
                  </a:txBody>
                  <a:tcPr marL="50842" marR="50842" marT="0" marB="0" anchor="ctr"/>
                </a:tc>
              </a:tr>
              <a:tr h="236171">
                <a:tc vMerge="1">
                  <a:txBody>
                    <a:bodyPr/>
                    <a:lstStyle/>
                    <a:p>
                      <a:endParaRPr lang="fr-FR"/>
                    </a:p>
                  </a:txBody>
                  <a:tcPr/>
                </a:tc>
                <a:tc>
                  <a:txBody>
                    <a:bodyPr/>
                    <a:lstStyle/>
                    <a:p>
                      <a:r>
                        <a:rPr lang="fr-FR" sz="1400" b="1" dirty="0"/>
                        <a:t>RIZ MALAN VILLE</a:t>
                      </a:r>
                      <a:endParaRPr lang="fr-FR" sz="1400" b="1" dirty="0">
                        <a:latin typeface="Calibri"/>
                        <a:cs typeface="Times New Roman"/>
                      </a:endParaRPr>
                    </a:p>
                  </a:txBody>
                  <a:tcPr marL="50842" marR="50842" marT="0" marB="0"/>
                </a:tc>
                <a:tc>
                  <a:txBody>
                    <a:bodyPr/>
                    <a:lstStyle/>
                    <a:p>
                      <a:pPr algn="r">
                        <a:lnSpc>
                          <a:spcPct val="115000"/>
                        </a:lnSpc>
                        <a:spcAft>
                          <a:spcPts val="0"/>
                        </a:spcAft>
                      </a:pPr>
                      <a:r>
                        <a:rPr lang="fr-FR" sz="1400" b="1"/>
                        <a:t>0</a:t>
                      </a:r>
                      <a:endParaRPr lang="fr-FR" sz="1400" b="1">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dirty="0"/>
                        <a:t>0</a:t>
                      </a:r>
                      <a:endParaRPr lang="fr-FR" sz="1400" b="1" dirty="0">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a:t>0</a:t>
                      </a:r>
                      <a:endParaRPr lang="fr-FR" sz="1400" b="1">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dirty="0"/>
                        <a:t>0</a:t>
                      </a:r>
                      <a:endParaRPr lang="fr-FR" sz="1400" b="1" dirty="0">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a:t>0</a:t>
                      </a:r>
                      <a:endParaRPr lang="fr-FR" sz="1400" b="1">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a:t>0</a:t>
                      </a:r>
                      <a:endParaRPr lang="fr-FR" sz="1400" b="1">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a:t>1</a:t>
                      </a:r>
                      <a:endParaRPr lang="fr-FR" sz="1400" b="1">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a:t>1</a:t>
                      </a:r>
                      <a:endParaRPr lang="fr-FR" sz="1400" b="1">
                        <a:latin typeface="Calibri"/>
                        <a:ea typeface="Calibri"/>
                        <a:cs typeface="Times New Roman"/>
                      </a:endParaRPr>
                    </a:p>
                  </a:txBody>
                  <a:tcPr marL="50842" marR="50842" marT="0" marB="0" anchor="ctr"/>
                </a:tc>
              </a:tr>
              <a:tr h="153620">
                <a:tc vMerge="1">
                  <a:txBody>
                    <a:bodyPr/>
                    <a:lstStyle/>
                    <a:p>
                      <a:endParaRPr lang="fr-FR"/>
                    </a:p>
                  </a:txBody>
                  <a:tcPr/>
                </a:tc>
                <a:tc>
                  <a:txBody>
                    <a:bodyPr/>
                    <a:lstStyle/>
                    <a:p>
                      <a:r>
                        <a:rPr lang="fr-FR" sz="1400" b="1" dirty="0"/>
                        <a:t>BG</a:t>
                      </a:r>
                      <a:endParaRPr lang="fr-FR" sz="1400" b="1" dirty="0">
                        <a:latin typeface="Calibri"/>
                        <a:cs typeface="Times New Roman"/>
                      </a:endParaRPr>
                    </a:p>
                  </a:txBody>
                  <a:tcPr marL="50842" marR="50842" marT="0" marB="0"/>
                </a:tc>
                <a:tc>
                  <a:txBody>
                    <a:bodyPr/>
                    <a:lstStyle/>
                    <a:p>
                      <a:pPr algn="r">
                        <a:lnSpc>
                          <a:spcPct val="115000"/>
                        </a:lnSpc>
                        <a:spcAft>
                          <a:spcPts val="0"/>
                        </a:spcAft>
                      </a:pPr>
                      <a:r>
                        <a:rPr lang="fr-FR" sz="1400" b="1"/>
                        <a:t>0</a:t>
                      </a:r>
                      <a:endParaRPr lang="fr-FR" sz="1400" b="1">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a:t>0</a:t>
                      </a:r>
                      <a:endParaRPr lang="fr-FR" sz="1400" b="1">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dirty="0"/>
                        <a:t>10</a:t>
                      </a:r>
                      <a:endParaRPr lang="fr-FR" sz="1400" b="1" dirty="0">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dirty="0"/>
                        <a:t>0</a:t>
                      </a:r>
                      <a:endParaRPr lang="fr-FR" sz="1400" b="1" dirty="0">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dirty="0"/>
                        <a:t>0</a:t>
                      </a:r>
                      <a:endParaRPr lang="fr-FR" sz="1400" b="1" dirty="0">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dirty="0"/>
                        <a:t>0</a:t>
                      </a:r>
                      <a:endParaRPr lang="fr-FR" sz="1400" b="1" dirty="0">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a:t>0</a:t>
                      </a:r>
                      <a:endParaRPr lang="fr-FR" sz="1400" b="1">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a:t>10</a:t>
                      </a:r>
                      <a:endParaRPr lang="fr-FR" sz="1400" b="1">
                        <a:latin typeface="Calibri"/>
                        <a:ea typeface="Calibri"/>
                        <a:cs typeface="Times New Roman"/>
                      </a:endParaRPr>
                    </a:p>
                  </a:txBody>
                  <a:tcPr marL="50842" marR="50842" marT="0" marB="0" anchor="ctr"/>
                </a:tc>
              </a:tr>
              <a:tr h="236171">
                <a:tc vMerge="1">
                  <a:txBody>
                    <a:bodyPr/>
                    <a:lstStyle/>
                    <a:p>
                      <a:endParaRPr lang="fr-FR"/>
                    </a:p>
                  </a:txBody>
                  <a:tcPr/>
                </a:tc>
                <a:tc>
                  <a:txBody>
                    <a:bodyPr/>
                    <a:lstStyle/>
                    <a:p>
                      <a:r>
                        <a:rPr lang="fr-FR" sz="1400" b="1" dirty="0"/>
                        <a:t>DOGON BARO</a:t>
                      </a:r>
                      <a:endParaRPr lang="fr-FR" sz="1400" b="1" dirty="0">
                        <a:latin typeface="Calibri"/>
                        <a:cs typeface="Times New Roman"/>
                      </a:endParaRPr>
                    </a:p>
                  </a:txBody>
                  <a:tcPr marL="50842" marR="50842" marT="0" marB="0"/>
                </a:tc>
                <a:tc>
                  <a:txBody>
                    <a:bodyPr/>
                    <a:lstStyle/>
                    <a:p>
                      <a:pPr algn="r">
                        <a:lnSpc>
                          <a:spcPct val="115000"/>
                        </a:lnSpc>
                        <a:spcAft>
                          <a:spcPts val="0"/>
                        </a:spcAft>
                      </a:pPr>
                      <a:r>
                        <a:rPr lang="fr-FR" sz="1400" b="1"/>
                        <a:t>0</a:t>
                      </a:r>
                      <a:endParaRPr lang="fr-FR" sz="1400" b="1">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a:t>0</a:t>
                      </a:r>
                      <a:endParaRPr lang="fr-FR" sz="1400" b="1">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a:t>5</a:t>
                      </a:r>
                      <a:endParaRPr lang="fr-FR" sz="1400" b="1">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dirty="0"/>
                        <a:t>0</a:t>
                      </a:r>
                      <a:endParaRPr lang="fr-FR" sz="1400" b="1" dirty="0">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dirty="0"/>
                        <a:t>0</a:t>
                      </a:r>
                      <a:endParaRPr lang="fr-FR" sz="1400" b="1" dirty="0">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a:t>0</a:t>
                      </a:r>
                      <a:endParaRPr lang="fr-FR" sz="1400" b="1">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a:t>0</a:t>
                      </a:r>
                      <a:endParaRPr lang="fr-FR" sz="1400" b="1">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a:t>5</a:t>
                      </a:r>
                      <a:endParaRPr lang="fr-FR" sz="1400" b="1">
                        <a:latin typeface="Calibri"/>
                        <a:ea typeface="Calibri"/>
                        <a:cs typeface="Times New Roman"/>
                      </a:endParaRPr>
                    </a:p>
                  </a:txBody>
                  <a:tcPr marL="50842" marR="50842" marT="0" marB="0" anchor="ctr"/>
                </a:tc>
              </a:tr>
              <a:tr h="153620">
                <a:tc vMerge="1">
                  <a:txBody>
                    <a:bodyPr/>
                    <a:lstStyle/>
                    <a:p>
                      <a:endParaRPr lang="fr-FR"/>
                    </a:p>
                  </a:txBody>
                  <a:tcPr/>
                </a:tc>
                <a:tc>
                  <a:txBody>
                    <a:bodyPr/>
                    <a:lstStyle/>
                    <a:p>
                      <a:r>
                        <a:rPr lang="fr-FR" sz="1400" b="1" dirty="0"/>
                        <a:t>GAMBIACA</a:t>
                      </a:r>
                      <a:endParaRPr lang="fr-FR" sz="1400" b="1" dirty="0">
                        <a:latin typeface="Calibri"/>
                        <a:cs typeface="Times New Roman"/>
                      </a:endParaRPr>
                    </a:p>
                  </a:txBody>
                  <a:tcPr marL="50842" marR="50842" marT="0" marB="0">
                    <a:solidFill>
                      <a:schemeClr val="bg1"/>
                    </a:solidFill>
                  </a:tcPr>
                </a:tc>
                <a:tc>
                  <a:txBody>
                    <a:bodyPr/>
                    <a:lstStyle/>
                    <a:p>
                      <a:pPr algn="r">
                        <a:lnSpc>
                          <a:spcPct val="115000"/>
                        </a:lnSpc>
                        <a:spcAft>
                          <a:spcPts val="0"/>
                        </a:spcAft>
                      </a:pPr>
                      <a:r>
                        <a:rPr lang="fr-FR" sz="1400" b="1" dirty="0"/>
                        <a:t>0</a:t>
                      </a:r>
                      <a:endParaRPr lang="fr-FR" sz="1400" b="1" dirty="0">
                        <a:latin typeface="Calibri"/>
                        <a:ea typeface="Calibri"/>
                        <a:cs typeface="Times New Roman"/>
                      </a:endParaRPr>
                    </a:p>
                  </a:txBody>
                  <a:tcPr marL="50842" marR="50842" marT="0" marB="0" anchor="ctr">
                    <a:solidFill>
                      <a:schemeClr val="bg1"/>
                    </a:solidFill>
                  </a:tcPr>
                </a:tc>
                <a:tc>
                  <a:txBody>
                    <a:bodyPr/>
                    <a:lstStyle/>
                    <a:p>
                      <a:pPr algn="r">
                        <a:lnSpc>
                          <a:spcPct val="115000"/>
                        </a:lnSpc>
                        <a:spcAft>
                          <a:spcPts val="0"/>
                        </a:spcAft>
                      </a:pPr>
                      <a:r>
                        <a:rPr lang="fr-FR" sz="1400" b="1" dirty="0"/>
                        <a:t>1</a:t>
                      </a:r>
                      <a:endParaRPr lang="fr-FR" sz="1400" b="1" dirty="0">
                        <a:latin typeface="Calibri"/>
                        <a:ea typeface="Calibri"/>
                        <a:cs typeface="Times New Roman"/>
                      </a:endParaRPr>
                    </a:p>
                  </a:txBody>
                  <a:tcPr marL="50842" marR="50842" marT="0" marB="0" anchor="ctr">
                    <a:solidFill>
                      <a:schemeClr val="bg1"/>
                    </a:solidFill>
                  </a:tcPr>
                </a:tc>
                <a:tc>
                  <a:txBody>
                    <a:bodyPr/>
                    <a:lstStyle/>
                    <a:p>
                      <a:pPr algn="r">
                        <a:lnSpc>
                          <a:spcPct val="115000"/>
                        </a:lnSpc>
                        <a:spcAft>
                          <a:spcPts val="0"/>
                        </a:spcAft>
                      </a:pPr>
                      <a:r>
                        <a:rPr lang="fr-FR" sz="1400" b="1" dirty="0"/>
                        <a:t>0</a:t>
                      </a:r>
                      <a:endParaRPr lang="fr-FR" sz="1400" b="1" dirty="0">
                        <a:latin typeface="Calibri"/>
                        <a:ea typeface="Calibri"/>
                        <a:cs typeface="Times New Roman"/>
                      </a:endParaRPr>
                    </a:p>
                  </a:txBody>
                  <a:tcPr marL="50842" marR="50842" marT="0" marB="0" anchor="ctr">
                    <a:solidFill>
                      <a:schemeClr val="bg1"/>
                    </a:solidFill>
                  </a:tcPr>
                </a:tc>
                <a:tc>
                  <a:txBody>
                    <a:bodyPr/>
                    <a:lstStyle/>
                    <a:p>
                      <a:pPr algn="r">
                        <a:lnSpc>
                          <a:spcPct val="115000"/>
                        </a:lnSpc>
                        <a:spcAft>
                          <a:spcPts val="0"/>
                        </a:spcAft>
                      </a:pPr>
                      <a:r>
                        <a:rPr lang="fr-FR" sz="1400" b="1" dirty="0"/>
                        <a:t>0</a:t>
                      </a:r>
                      <a:endParaRPr lang="fr-FR" sz="1400" b="1" dirty="0">
                        <a:latin typeface="Calibri"/>
                        <a:ea typeface="Calibri"/>
                        <a:cs typeface="Times New Roman"/>
                      </a:endParaRPr>
                    </a:p>
                  </a:txBody>
                  <a:tcPr marL="50842" marR="50842" marT="0" marB="0" anchor="ctr">
                    <a:solidFill>
                      <a:schemeClr val="bg1"/>
                    </a:solidFill>
                  </a:tcPr>
                </a:tc>
                <a:tc>
                  <a:txBody>
                    <a:bodyPr/>
                    <a:lstStyle/>
                    <a:p>
                      <a:pPr algn="r">
                        <a:lnSpc>
                          <a:spcPct val="115000"/>
                        </a:lnSpc>
                        <a:spcAft>
                          <a:spcPts val="0"/>
                        </a:spcAft>
                      </a:pPr>
                      <a:r>
                        <a:rPr lang="fr-FR" sz="1400" b="1" dirty="0"/>
                        <a:t>1</a:t>
                      </a:r>
                      <a:endParaRPr lang="fr-FR" sz="1400" b="1" dirty="0">
                        <a:latin typeface="Calibri"/>
                        <a:ea typeface="Calibri"/>
                        <a:cs typeface="Times New Roman"/>
                      </a:endParaRPr>
                    </a:p>
                  </a:txBody>
                  <a:tcPr marL="50842" marR="50842" marT="0" marB="0" anchor="ctr">
                    <a:solidFill>
                      <a:schemeClr val="bg1"/>
                    </a:solidFill>
                  </a:tcPr>
                </a:tc>
                <a:tc>
                  <a:txBody>
                    <a:bodyPr/>
                    <a:lstStyle/>
                    <a:p>
                      <a:pPr algn="r">
                        <a:lnSpc>
                          <a:spcPct val="115000"/>
                        </a:lnSpc>
                        <a:spcAft>
                          <a:spcPts val="0"/>
                        </a:spcAft>
                      </a:pPr>
                      <a:r>
                        <a:rPr lang="fr-FR" sz="1400" b="1" dirty="0"/>
                        <a:t>43</a:t>
                      </a:r>
                      <a:endParaRPr lang="fr-FR" sz="1400" b="1" dirty="0">
                        <a:latin typeface="Calibri"/>
                        <a:ea typeface="Calibri"/>
                        <a:cs typeface="Times New Roman"/>
                      </a:endParaRPr>
                    </a:p>
                  </a:txBody>
                  <a:tcPr marL="50842" marR="50842" marT="0" marB="0" anchor="ctr">
                    <a:solidFill>
                      <a:schemeClr val="bg1"/>
                    </a:solidFill>
                  </a:tcPr>
                </a:tc>
                <a:tc>
                  <a:txBody>
                    <a:bodyPr/>
                    <a:lstStyle/>
                    <a:p>
                      <a:pPr algn="r">
                        <a:lnSpc>
                          <a:spcPct val="115000"/>
                        </a:lnSpc>
                        <a:spcAft>
                          <a:spcPts val="0"/>
                        </a:spcAft>
                      </a:pPr>
                      <a:r>
                        <a:rPr lang="fr-FR" sz="1400" b="1" dirty="0"/>
                        <a:t>0</a:t>
                      </a:r>
                      <a:endParaRPr lang="fr-FR" sz="1400" b="1" dirty="0">
                        <a:latin typeface="Calibri"/>
                        <a:ea typeface="Calibri"/>
                        <a:cs typeface="Times New Roman"/>
                      </a:endParaRPr>
                    </a:p>
                  </a:txBody>
                  <a:tcPr marL="50842" marR="50842" marT="0" marB="0" anchor="ctr">
                    <a:solidFill>
                      <a:schemeClr val="bg1"/>
                    </a:solidFill>
                  </a:tcPr>
                </a:tc>
                <a:tc>
                  <a:txBody>
                    <a:bodyPr/>
                    <a:lstStyle/>
                    <a:p>
                      <a:pPr algn="r">
                        <a:lnSpc>
                          <a:spcPct val="115000"/>
                        </a:lnSpc>
                        <a:spcAft>
                          <a:spcPts val="0"/>
                        </a:spcAft>
                      </a:pPr>
                      <a:r>
                        <a:rPr lang="fr-FR" sz="1400" b="1" dirty="0"/>
                        <a:t>45</a:t>
                      </a:r>
                      <a:endParaRPr lang="fr-FR" sz="1400" b="1" dirty="0">
                        <a:latin typeface="Calibri"/>
                        <a:ea typeface="Calibri"/>
                        <a:cs typeface="Times New Roman"/>
                      </a:endParaRPr>
                    </a:p>
                  </a:txBody>
                  <a:tcPr marL="50842" marR="50842" marT="0" marB="0" anchor="ctr">
                    <a:solidFill>
                      <a:schemeClr val="bg1"/>
                    </a:solidFill>
                  </a:tcPr>
                </a:tc>
              </a:tr>
              <a:tr h="153620">
                <a:tc vMerge="1">
                  <a:txBody>
                    <a:bodyPr/>
                    <a:lstStyle/>
                    <a:p>
                      <a:endParaRPr lang="fr-FR"/>
                    </a:p>
                  </a:txBody>
                  <a:tcPr/>
                </a:tc>
                <a:tc>
                  <a:txBody>
                    <a:bodyPr/>
                    <a:lstStyle/>
                    <a:p>
                      <a:r>
                        <a:rPr lang="fr-FR" sz="1400" b="1" dirty="0"/>
                        <a:t>NERICA</a:t>
                      </a:r>
                      <a:endParaRPr lang="fr-FR" sz="1400" b="1" dirty="0">
                        <a:latin typeface="Calibri"/>
                        <a:cs typeface="Times New Roman"/>
                      </a:endParaRPr>
                    </a:p>
                  </a:txBody>
                  <a:tcPr marL="50842" marR="50842" marT="0" marB="0"/>
                </a:tc>
                <a:tc>
                  <a:txBody>
                    <a:bodyPr/>
                    <a:lstStyle/>
                    <a:p>
                      <a:pPr algn="r">
                        <a:lnSpc>
                          <a:spcPct val="115000"/>
                        </a:lnSpc>
                        <a:spcAft>
                          <a:spcPts val="0"/>
                        </a:spcAft>
                      </a:pPr>
                      <a:r>
                        <a:rPr lang="fr-FR" sz="1400" b="1"/>
                        <a:t>0</a:t>
                      </a:r>
                      <a:endParaRPr lang="fr-FR" sz="1400" b="1">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a:t>0</a:t>
                      </a:r>
                      <a:endParaRPr lang="fr-FR" sz="1400" b="1">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a:t>16</a:t>
                      </a:r>
                      <a:endParaRPr lang="fr-FR" sz="1400" b="1">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a:t>0</a:t>
                      </a:r>
                      <a:endParaRPr lang="fr-FR" sz="1400" b="1">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dirty="0"/>
                        <a:t>0</a:t>
                      </a:r>
                      <a:endParaRPr lang="fr-FR" sz="1400" b="1" dirty="0">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dirty="0"/>
                        <a:t>0</a:t>
                      </a:r>
                      <a:endParaRPr lang="fr-FR" sz="1400" b="1" dirty="0">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a:t>0</a:t>
                      </a:r>
                      <a:endParaRPr lang="fr-FR" sz="1400" b="1">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a:t>16</a:t>
                      </a:r>
                      <a:endParaRPr lang="fr-FR" sz="1400" b="1">
                        <a:latin typeface="Calibri"/>
                        <a:ea typeface="Calibri"/>
                        <a:cs typeface="Times New Roman"/>
                      </a:endParaRPr>
                    </a:p>
                  </a:txBody>
                  <a:tcPr marL="50842" marR="50842" marT="0" marB="0" anchor="ctr"/>
                </a:tc>
              </a:tr>
              <a:tr h="236171">
                <a:tc vMerge="1">
                  <a:txBody>
                    <a:bodyPr/>
                    <a:lstStyle/>
                    <a:p>
                      <a:endParaRPr lang="fr-FR"/>
                    </a:p>
                  </a:txBody>
                  <a:tcPr/>
                </a:tc>
                <a:tc>
                  <a:txBody>
                    <a:bodyPr/>
                    <a:lstStyle/>
                    <a:p>
                      <a:r>
                        <a:rPr lang="fr-FR" sz="1400" b="1" dirty="0"/>
                        <a:t>WAYHIDJIO OU AMARIA</a:t>
                      </a:r>
                      <a:endParaRPr lang="fr-FR" sz="1400" b="1" dirty="0">
                        <a:latin typeface="Calibri"/>
                        <a:cs typeface="Times New Roman"/>
                      </a:endParaRPr>
                    </a:p>
                  </a:txBody>
                  <a:tcPr marL="50842" marR="50842" marT="0" marB="0">
                    <a:solidFill>
                      <a:schemeClr val="bg1"/>
                    </a:solidFill>
                  </a:tcPr>
                </a:tc>
                <a:tc>
                  <a:txBody>
                    <a:bodyPr/>
                    <a:lstStyle/>
                    <a:p>
                      <a:pPr algn="r">
                        <a:lnSpc>
                          <a:spcPct val="115000"/>
                        </a:lnSpc>
                        <a:spcAft>
                          <a:spcPts val="0"/>
                        </a:spcAft>
                      </a:pPr>
                      <a:r>
                        <a:rPr lang="fr-FR" sz="1400" b="1" dirty="0"/>
                        <a:t>34</a:t>
                      </a:r>
                      <a:endParaRPr lang="fr-FR" sz="1400" b="1" dirty="0">
                        <a:latin typeface="Calibri"/>
                        <a:ea typeface="Calibri"/>
                        <a:cs typeface="Times New Roman"/>
                      </a:endParaRPr>
                    </a:p>
                  </a:txBody>
                  <a:tcPr marL="50842" marR="50842" marT="0" marB="0" anchor="ctr">
                    <a:solidFill>
                      <a:schemeClr val="bg1"/>
                    </a:solidFill>
                  </a:tcPr>
                </a:tc>
                <a:tc>
                  <a:txBody>
                    <a:bodyPr/>
                    <a:lstStyle/>
                    <a:p>
                      <a:pPr algn="r">
                        <a:lnSpc>
                          <a:spcPct val="115000"/>
                        </a:lnSpc>
                        <a:spcAft>
                          <a:spcPts val="0"/>
                        </a:spcAft>
                      </a:pPr>
                      <a:r>
                        <a:rPr lang="fr-FR" sz="1400" b="1" dirty="0"/>
                        <a:t>3</a:t>
                      </a:r>
                      <a:endParaRPr lang="fr-FR" sz="1400" b="1" dirty="0">
                        <a:latin typeface="Calibri"/>
                        <a:ea typeface="Calibri"/>
                        <a:cs typeface="Times New Roman"/>
                      </a:endParaRPr>
                    </a:p>
                  </a:txBody>
                  <a:tcPr marL="50842" marR="50842" marT="0" marB="0" anchor="ctr">
                    <a:solidFill>
                      <a:schemeClr val="bg1"/>
                    </a:solidFill>
                  </a:tcPr>
                </a:tc>
                <a:tc>
                  <a:txBody>
                    <a:bodyPr/>
                    <a:lstStyle/>
                    <a:p>
                      <a:pPr algn="r">
                        <a:lnSpc>
                          <a:spcPct val="115000"/>
                        </a:lnSpc>
                        <a:spcAft>
                          <a:spcPts val="0"/>
                        </a:spcAft>
                      </a:pPr>
                      <a:r>
                        <a:rPr lang="fr-FR" sz="1400" b="1" dirty="0"/>
                        <a:t>19</a:t>
                      </a:r>
                      <a:endParaRPr lang="fr-FR" sz="1400" b="1" dirty="0">
                        <a:latin typeface="Calibri"/>
                        <a:ea typeface="Calibri"/>
                        <a:cs typeface="Times New Roman"/>
                      </a:endParaRPr>
                    </a:p>
                  </a:txBody>
                  <a:tcPr marL="50842" marR="50842" marT="0" marB="0" anchor="ctr">
                    <a:solidFill>
                      <a:schemeClr val="bg1"/>
                    </a:solidFill>
                  </a:tcPr>
                </a:tc>
                <a:tc>
                  <a:txBody>
                    <a:bodyPr/>
                    <a:lstStyle/>
                    <a:p>
                      <a:pPr algn="r">
                        <a:lnSpc>
                          <a:spcPct val="115000"/>
                        </a:lnSpc>
                        <a:spcAft>
                          <a:spcPts val="0"/>
                        </a:spcAft>
                      </a:pPr>
                      <a:r>
                        <a:rPr lang="fr-FR" sz="1400" b="1" dirty="0"/>
                        <a:t>0</a:t>
                      </a:r>
                      <a:endParaRPr lang="fr-FR" sz="1400" b="1" dirty="0">
                        <a:latin typeface="Calibri"/>
                        <a:ea typeface="Calibri"/>
                        <a:cs typeface="Times New Roman"/>
                      </a:endParaRPr>
                    </a:p>
                  </a:txBody>
                  <a:tcPr marL="50842" marR="50842" marT="0" marB="0" anchor="ctr">
                    <a:solidFill>
                      <a:schemeClr val="bg1"/>
                    </a:solidFill>
                  </a:tcPr>
                </a:tc>
                <a:tc>
                  <a:txBody>
                    <a:bodyPr/>
                    <a:lstStyle/>
                    <a:p>
                      <a:pPr algn="r">
                        <a:lnSpc>
                          <a:spcPct val="115000"/>
                        </a:lnSpc>
                        <a:spcAft>
                          <a:spcPts val="0"/>
                        </a:spcAft>
                      </a:pPr>
                      <a:r>
                        <a:rPr lang="fr-FR" sz="1400" b="1" dirty="0"/>
                        <a:t>12</a:t>
                      </a:r>
                      <a:endParaRPr lang="fr-FR" sz="1400" b="1" dirty="0">
                        <a:latin typeface="Calibri"/>
                        <a:ea typeface="Calibri"/>
                        <a:cs typeface="Times New Roman"/>
                      </a:endParaRPr>
                    </a:p>
                  </a:txBody>
                  <a:tcPr marL="50842" marR="50842" marT="0" marB="0" anchor="ctr">
                    <a:solidFill>
                      <a:schemeClr val="bg1"/>
                    </a:solidFill>
                  </a:tcPr>
                </a:tc>
                <a:tc>
                  <a:txBody>
                    <a:bodyPr/>
                    <a:lstStyle/>
                    <a:p>
                      <a:pPr algn="r">
                        <a:lnSpc>
                          <a:spcPct val="115000"/>
                        </a:lnSpc>
                        <a:spcAft>
                          <a:spcPts val="0"/>
                        </a:spcAft>
                      </a:pPr>
                      <a:r>
                        <a:rPr lang="fr-FR" sz="1400" b="1" dirty="0"/>
                        <a:t>3</a:t>
                      </a:r>
                      <a:endParaRPr lang="fr-FR" sz="1400" b="1" dirty="0">
                        <a:latin typeface="Calibri"/>
                        <a:ea typeface="Calibri"/>
                        <a:cs typeface="Times New Roman"/>
                      </a:endParaRPr>
                    </a:p>
                  </a:txBody>
                  <a:tcPr marL="50842" marR="50842" marT="0" marB="0" anchor="ctr">
                    <a:solidFill>
                      <a:schemeClr val="bg1"/>
                    </a:solidFill>
                  </a:tcPr>
                </a:tc>
                <a:tc>
                  <a:txBody>
                    <a:bodyPr/>
                    <a:lstStyle/>
                    <a:p>
                      <a:pPr algn="r">
                        <a:lnSpc>
                          <a:spcPct val="115000"/>
                        </a:lnSpc>
                        <a:spcAft>
                          <a:spcPts val="0"/>
                        </a:spcAft>
                      </a:pPr>
                      <a:r>
                        <a:rPr lang="fr-FR" sz="1400" b="1" dirty="0"/>
                        <a:t>0</a:t>
                      </a:r>
                      <a:endParaRPr lang="fr-FR" sz="1400" b="1" dirty="0">
                        <a:latin typeface="Calibri"/>
                        <a:ea typeface="Calibri"/>
                        <a:cs typeface="Times New Roman"/>
                      </a:endParaRPr>
                    </a:p>
                  </a:txBody>
                  <a:tcPr marL="50842" marR="50842" marT="0" marB="0" anchor="ctr">
                    <a:solidFill>
                      <a:schemeClr val="bg1"/>
                    </a:solidFill>
                  </a:tcPr>
                </a:tc>
                <a:tc>
                  <a:txBody>
                    <a:bodyPr/>
                    <a:lstStyle/>
                    <a:p>
                      <a:pPr algn="r">
                        <a:lnSpc>
                          <a:spcPct val="115000"/>
                        </a:lnSpc>
                        <a:spcAft>
                          <a:spcPts val="0"/>
                        </a:spcAft>
                      </a:pPr>
                      <a:r>
                        <a:rPr lang="fr-FR" sz="1400" b="1" dirty="0"/>
                        <a:t>71</a:t>
                      </a:r>
                      <a:endParaRPr lang="fr-FR" sz="1400" b="1" dirty="0">
                        <a:latin typeface="Calibri"/>
                        <a:ea typeface="Calibri"/>
                        <a:cs typeface="Times New Roman"/>
                      </a:endParaRPr>
                    </a:p>
                  </a:txBody>
                  <a:tcPr marL="50842" marR="50842" marT="0" marB="0" anchor="ctr">
                    <a:solidFill>
                      <a:schemeClr val="bg1"/>
                    </a:solidFill>
                  </a:tcPr>
                </a:tc>
              </a:tr>
              <a:tr h="153620">
                <a:tc vMerge="1">
                  <a:txBody>
                    <a:bodyPr/>
                    <a:lstStyle/>
                    <a:p>
                      <a:endParaRPr lang="fr-FR"/>
                    </a:p>
                  </a:txBody>
                  <a:tcPr/>
                </a:tc>
                <a:tc>
                  <a:txBody>
                    <a:bodyPr/>
                    <a:lstStyle/>
                    <a:p>
                      <a:r>
                        <a:rPr lang="fr-FR" sz="1400" b="1" dirty="0"/>
                        <a:t>ARHIDJO</a:t>
                      </a:r>
                      <a:endParaRPr lang="fr-FR" sz="1400" b="1" dirty="0">
                        <a:latin typeface="Calibri"/>
                        <a:cs typeface="Times New Roman"/>
                      </a:endParaRPr>
                    </a:p>
                  </a:txBody>
                  <a:tcPr marL="50842" marR="50842" marT="0" marB="0">
                    <a:solidFill>
                      <a:schemeClr val="bg1"/>
                    </a:solidFill>
                  </a:tcPr>
                </a:tc>
                <a:tc>
                  <a:txBody>
                    <a:bodyPr/>
                    <a:lstStyle/>
                    <a:p>
                      <a:pPr algn="r">
                        <a:lnSpc>
                          <a:spcPct val="115000"/>
                        </a:lnSpc>
                        <a:spcAft>
                          <a:spcPts val="0"/>
                        </a:spcAft>
                      </a:pPr>
                      <a:r>
                        <a:rPr lang="fr-FR" sz="1400" b="1" dirty="0"/>
                        <a:t>28</a:t>
                      </a:r>
                      <a:endParaRPr lang="fr-FR" sz="1400" b="1" dirty="0">
                        <a:latin typeface="Calibri"/>
                        <a:ea typeface="Calibri"/>
                        <a:cs typeface="Times New Roman"/>
                      </a:endParaRPr>
                    </a:p>
                  </a:txBody>
                  <a:tcPr marL="50842" marR="50842" marT="0" marB="0" anchor="ctr">
                    <a:solidFill>
                      <a:schemeClr val="bg1"/>
                    </a:solidFill>
                  </a:tcPr>
                </a:tc>
                <a:tc>
                  <a:txBody>
                    <a:bodyPr/>
                    <a:lstStyle/>
                    <a:p>
                      <a:pPr algn="r">
                        <a:lnSpc>
                          <a:spcPct val="115000"/>
                        </a:lnSpc>
                        <a:spcAft>
                          <a:spcPts val="0"/>
                        </a:spcAft>
                      </a:pPr>
                      <a:r>
                        <a:rPr lang="fr-FR" sz="1400" b="1" dirty="0"/>
                        <a:t>0</a:t>
                      </a:r>
                      <a:endParaRPr lang="fr-FR" sz="1400" b="1" dirty="0">
                        <a:latin typeface="Calibri"/>
                        <a:ea typeface="Calibri"/>
                        <a:cs typeface="Times New Roman"/>
                      </a:endParaRPr>
                    </a:p>
                  </a:txBody>
                  <a:tcPr marL="50842" marR="50842" marT="0" marB="0" anchor="ctr">
                    <a:solidFill>
                      <a:schemeClr val="bg1"/>
                    </a:solidFill>
                  </a:tcPr>
                </a:tc>
                <a:tc>
                  <a:txBody>
                    <a:bodyPr/>
                    <a:lstStyle/>
                    <a:p>
                      <a:pPr algn="r">
                        <a:lnSpc>
                          <a:spcPct val="115000"/>
                        </a:lnSpc>
                        <a:spcAft>
                          <a:spcPts val="0"/>
                        </a:spcAft>
                      </a:pPr>
                      <a:r>
                        <a:rPr lang="fr-FR" sz="1400" b="1" dirty="0"/>
                        <a:t>0</a:t>
                      </a:r>
                      <a:endParaRPr lang="fr-FR" sz="1400" b="1" dirty="0">
                        <a:latin typeface="Calibri"/>
                        <a:ea typeface="Calibri"/>
                        <a:cs typeface="Times New Roman"/>
                      </a:endParaRPr>
                    </a:p>
                  </a:txBody>
                  <a:tcPr marL="50842" marR="50842" marT="0" marB="0" anchor="ctr">
                    <a:solidFill>
                      <a:schemeClr val="bg1"/>
                    </a:solidFill>
                  </a:tcPr>
                </a:tc>
                <a:tc>
                  <a:txBody>
                    <a:bodyPr/>
                    <a:lstStyle/>
                    <a:p>
                      <a:pPr algn="r">
                        <a:lnSpc>
                          <a:spcPct val="115000"/>
                        </a:lnSpc>
                        <a:spcAft>
                          <a:spcPts val="0"/>
                        </a:spcAft>
                      </a:pPr>
                      <a:r>
                        <a:rPr lang="fr-FR" sz="1400" b="1" dirty="0"/>
                        <a:t>0</a:t>
                      </a:r>
                      <a:endParaRPr lang="fr-FR" sz="1400" b="1" dirty="0">
                        <a:latin typeface="Calibri"/>
                        <a:ea typeface="Calibri"/>
                        <a:cs typeface="Times New Roman"/>
                      </a:endParaRPr>
                    </a:p>
                  </a:txBody>
                  <a:tcPr marL="50842" marR="50842" marT="0" marB="0" anchor="ctr">
                    <a:solidFill>
                      <a:schemeClr val="bg1"/>
                    </a:solidFill>
                  </a:tcPr>
                </a:tc>
                <a:tc>
                  <a:txBody>
                    <a:bodyPr/>
                    <a:lstStyle/>
                    <a:p>
                      <a:pPr algn="r">
                        <a:lnSpc>
                          <a:spcPct val="115000"/>
                        </a:lnSpc>
                        <a:spcAft>
                          <a:spcPts val="0"/>
                        </a:spcAft>
                      </a:pPr>
                      <a:r>
                        <a:rPr lang="fr-FR" sz="1400" b="1" dirty="0"/>
                        <a:t>0</a:t>
                      </a:r>
                      <a:endParaRPr lang="fr-FR" sz="1400" b="1" dirty="0">
                        <a:latin typeface="Calibri"/>
                        <a:ea typeface="Calibri"/>
                        <a:cs typeface="Times New Roman"/>
                      </a:endParaRPr>
                    </a:p>
                  </a:txBody>
                  <a:tcPr marL="50842" marR="50842" marT="0" marB="0" anchor="ctr">
                    <a:solidFill>
                      <a:schemeClr val="bg1"/>
                    </a:solidFill>
                  </a:tcPr>
                </a:tc>
                <a:tc>
                  <a:txBody>
                    <a:bodyPr/>
                    <a:lstStyle/>
                    <a:p>
                      <a:pPr algn="r">
                        <a:lnSpc>
                          <a:spcPct val="115000"/>
                        </a:lnSpc>
                        <a:spcAft>
                          <a:spcPts val="0"/>
                        </a:spcAft>
                      </a:pPr>
                      <a:r>
                        <a:rPr lang="fr-FR" sz="1400" b="1" dirty="0"/>
                        <a:t>0</a:t>
                      </a:r>
                      <a:endParaRPr lang="fr-FR" sz="1400" b="1" dirty="0">
                        <a:latin typeface="Calibri"/>
                        <a:ea typeface="Calibri"/>
                        <a:cs typeface="Times New Roman"/>
                      </a:endParaRPr>
                    </a:p>
                  </a:txBody>
                  <a:tcPr marL="50842" marR="50842" marT="0" marB="0" anchor="ctr">
                    <a:solidFill>
                      <a:schemeClr val="bg1"/>
                    </a:solidFill>
                  </a:tcPr>
                </a:tc>
                <a:tc>
                  <a:txBody>
                    <a:bodyPr/>
                    <a:lstStyle/>
                    <a:p>
                      <a:pPr algn="r">
                        <a:lnSpc>
                          <a:spcPct val="115000"/>
                        </a:lnSpc>
                        <a:spcAft>
                          <a:spcPts val="0"/>
                        </a:spcAft>
                      </a:pPr>
                      <a:r>
                        <a:rPr lang="fr-FR" sz="1400" b="1" dirty="0"/>
                        <a:t>0</a:t>
                      </a:r>
                      <a:endParaRPr lang="fr-FR" sz="1400" b="1" dirty="0">
                        <a:latin typeface="Calibri"/>
                        <a:ea typeface="Calibri"/>
                        <a:cs typeface="Times New Roman"/>
                      </a:endParaRPr>
                    </a:p>
                  </a:txBody>
                  <a:tcPr marL="50842" marR="50842" marT="0" marB="0" anchor="ctr">
                    <a:solidFill>
                      <a:schemeClr val="bg1"/>
                    </a:solidFill>
                  </a:tcPr>
                </a:tc>
                <a:tc>
                  <a:txBody>
                    <a:bodyPr/>
                    <a:lstStyle/>
                    <a:p>
                      <a:pPr algn="r">
                        <a:lnSpc>
                          <a:spcPct val="115000"/>
                        </a:lnSpc>
                        <a:spcAft>
                          <a:spcPts val="0"/>
                        </a:spcAft>
                      </a:pPr>
                      <a:r>
                        <a:rPr lang="fr-FR" sz="1400" b="1" dirty="0"/>
                        <a:t>28</a:t>
                      </a:r>
                      <a:endParaRPr lang="fr-FR" sz="1400" b="1" dirty="0">
                        <a:latin typeface="Calibri"/>
                        <a:ea typeface="Calibri"/>
                        <a:cs typeface="Times New Roman"/>
                      </a:endParaRPr>
                    </a:p>
                  </a:txBody>
                  <a:tcPr marL="50842" marR="50842" marT="0" marB="0" anchor="ctr">
                    <a:solidFill>
                      <a:schemeClr val="bg1"/>
                    </a:solidFill>
                  </a:tcPr>
                </a:tc>
              </a:tr>
              <a:tr h="236171">
                <a:tc vMerge="1">
                  <a:txBody>
                    <a:bodyPr/>
                    <a:lstStyle/>
                    <a:p>
                      <a:endParaRPr lang="fr-FR"/>
                    </a:p>
                  </a:txBody>
                  <a:tcPr/>
                </a:tc>
                <a:tc>
                  <a:txBody>
                    <a:bodyPr/>
                    <a:lstStyle/>
                    <a:p>
                      <a:r>
                        <a:rPr lang="fr-FR" sz="1400" b="1" dirty="0"/>
                        <a:t>SOUNFAY KOYO</a:t>
                      </a:r>
                      <a:endParaRPr lang="fr-FR" sz="1400" b="1" dirty="0">
                        <a:latin typeface="Calibri"/>
                        <a:cs typeface="Times New Roman"/>
                      </a:endParaRPr>
                    </a:p>
                  </a:txBody>
                  <a:tcPr marL="50842" marR="50842" marT="0" marB="0">
                    <a:solidFill>
                      <a:schemeClr val="bg1"/>
                    </a:solidFill>
                  </a:tcPr>
                </a:tc>
                <a:tc>
                  <a:txBody>
                    <a:bodyPr/>
                    <a:lstStyle/>
                    <a:p>
                      <a:pPr algn="r">
                        <a:lnSpc>
                          <a:spcPct val="115000"/>
                        </a:lnSpc>
                        <a:spcAft>
                          <a:spcPts val="0"/>
                        </a:spcAft>
                      </a:pPr>
                      <a:r>
                        <a:rPr lang="fr-FR" sz="1400" b="1" dirty="0"/>
                        <a:t>23</a:t>
                      </a:r>
                      <a:endParaRPr lang="fr-FR" sz="1400" b="1" dirty="0">
                        <a:latin typeface="Calibri"/>
                        <a:ea typeface="Calibri"/>
                        <a:cs typeface="Times New Roman"/>
                      </a:endParaRPr>
                    </a:p>
                  </a:txBody>
                  <a:tcPr marL="50842" marR="50842" marT="0" marB="0" anchor="ctr">
                    <a:solidFill>
                      <a:schemeClr val="bg1"/>
                    </a:solidFill>
                  </a:tcPr>
                </a:tc>
                <a:tc>
                  <a:txBody>
                    <a:bodyPr/>
                    <a:lstStyle/>
                    <a:p>
                      <a:pPr algn="r">
                        <a:lnSpc>
                          <a:spcPct val="115000"/>
                        </a:lnSpc>
                        <a:spcAft>
                          <a:spcPts val="0"/>
                        </a:spcAft>
                      </a:pPr>
                      <a:r>
                        <a:rPr lang="fr-FR" sz="1400" b="1" dirty="0"/>
                        <a:t>0</a:t>
                      </a:r>
                      <a:endParaRPr lang="fr-FR" sz="1400" b="1" dirty="0">
                        <a:latin typeface="Calibri"/>
                        <a:ea typeface="Calibri"/>
                        <a:cs typeface="Times New Roman"/>
                      </a:endParaRPr>
                    </a:p>
                  </a:txBody>
                  <a:tcPr marL="50842" marR="50842" marT="0" marB="0" anchor="ctr">
                    <a:solidFill>
                      <a:schemeClr val="bg1"/>
                    </a:solidFill>
                  </a:tcPr>
                </a:tc>
                <a:tc>
                  <a:txBody>
                    <a:bodyPr/>
                    <a:lstStyle/>
                    <a:p>
                      <a:pPr algn="r">
                        <a:lnSpc>
                          <a:spcPct val="115000"/>
                        </a:lnSpc>
                        <a:spcAft>
                          <a:spcPts val="0"/>
                        </a:spcAft>
                      </a:pPr>
                      <a:r>
                        <a:rPr lang="fr-FR" sz="1400" b="1" dirty="0"/>
                        <a:t>0</a:t>
                      </a:r>
                      <a:endParaRPr lang="fr-FR" sz="1400" b="1" dirty="0">
                        <a:latin typeface="Calibri"/>
                        <a:ea typeface="Calibri"/>
                        <a:cs typeface="Times New Roman"/>
                      </a:endParaRPr>
                    </a:p>
                  </a:txBody>
                  <a:tcPr marL="50842" marR="50842" marT="0" marB="0" anchor="ctr">
                    <a:solidFill>
                      <a:schemeClr val="bg1"/>
                    </a:solidFill>
                  </a:tcPr>
                </a:tc>
                <a:tc>
                  <a:txBody>
                    <a:bodyPr/>
                    <a:lstStyle/>
                    <a:p>
                      <a:pPr algn="r">
                        <a:lnSpc>
                          <a:spcPct val="115000"/>
                        </a:lnSpc>
                        <a:spcAft>
                          <a:spcPts val="0"/>
                        </a:spcAft>
                      </a:pPr>
                      <a:r>
                        <a:rPr lang="fr-FR" sz="1400" b="1" dirty="0"/>
                        <a:t>0</a:t>
                      </a:r>
                      <a:endParaRPr lang="fr-FR" sz="1400" b="1" dirty="0">
                        <a:latin typeface="Calibri"/>
                        <a:ea typeface="Calibri"/>
                        <a:cs typeface="Times New Roman"/>
                      </a:endParaRPr>
                    </a:p>
                  </a:txBody>
                  <a:tcPr marL="50842" marR="50842" marT="0" marB="0" anchor="ctr">
                    <a:solidFill>
                      <a:schemeClr val="bg1"/>
                    </a:solidFill>
                  </a:tcPr>
                </a:tc>
                <a:tc>
                  <a:txBody>
                    <a:bodyPr/>
                    <a:lstStyle/>
                    <a:p>
                      <a:pPr algn="r">
                        <a:lnSpc>
                          <a:spcPct val="115000"/>
                        </a:lnSpc>
                        <a:spcAft>
                          <a:spcPts val="0"/>
                        </a:spcAft>
                      </a:pPr>
                      <a:r>
                        <a:rPr lang="fr-FR" sz="1400" b="1" dirty="0"/>
                        <a:t>0</a:t>
                      </a:r>
                      <a:endParaRPr lang="fr-FR" sz="1400" b="1" dirty="0">
                        <a:latin typeface="Calibri"/>
                        <a:ea typeface="Calibri"/>
                        <a:cs typeface="Times New Roman"/>
                      </a:endParaRPr>
                    </a:p>
                  </a:txBody>
                  <a:tcPr marL="50842" marR="50842" marT="0" marB="0" anchor="ctr">
                    <a:solidFill>
                      <a:schemeClr val="bg1"/>
                    </a:solidFill>
                  </a:tcPr>
                </a:tc>
                <a:tc>
                  <a:txBody>
                    <a:bodyPr/>
                    <a:lstStyle/>
                    <a:p>
                      <a:pPr algn="r">
                        <a:lnSpc>
                          <a:spcPct val="115000"/>
                        </a:lnSpc>
                        <a:spcAft>
                          <a:spcPts val="0"/>
                        </a:spcAft>
                      </a:pPr>
                      <a:r>
                        <a:rPr lang="fr-FR" sz="1400" b="1" dirty="0"/>
                        <a:t>0</a:t>
                      </a:r>
                      <a:endParaRPr lang="fr-FR" sz="1400" b="1" dirty="0">
                        <a:latin typeface="Calibri"/>
                        <a:ea typeface="Calibri"/>
                        <a:cs typeface="Times New Roman"/>
                      </a:endParaRPr>
                    </a:p>
                  </a:txBody>
                  <a:tcPr marL="50842" marR="50842" marT="0" marB="0" anchor="ctr">
                    <a:solidFill>
                      <a:schemeClr val="bg1"/>
                    </a:solidFill>
                  </a:tcPr>
                </a:tc>
                <a:tc>
                  <a:txBody>
                    <a:bodyPr/>
                    <a:lstStyle/>
                    <a:p>
                      <a:pPr algn="r">
                        <a:lnSpc>
                          <a:spcPct val="115000"/>
                        </a:lnSpc>
                        <a:spcAft>
                          <a:spcPts val="0"/>
                        </a:spcAft>
                      </a:pPr>
                      <a:r>
                        <a:rPr lang="fr-FR" sz="1400" b="1" dirty="0"/>
                        <a:t>0</a:t>
                      </a:r>
                      <a:endParaRPr lang="fr-FR" sz="1400" b="1" dirty="0">
                        <a:latin typeface="Calibri"/>
                        <a:ea typeface="Calibri"/>
                        <a:cs typeface="Times New Roman"/>
                      </a:endParaRPr>
                    </a:p>
                  </a:txBody>
                  <a:tcPr marL="50842" marR="50842" marT="0" marB="0" anchor="ctr">
                    <a:solidFill>
                      <a:schemeClr val="bg1"/>
                    </a:solidFill>
                  </a:tcPr>
                </a:tc>
                <a:tc>
                  <a:txBody>
                    <a:bodyPr/>
                    <a:lstStyle/>
                    <a:p>
                      <a:pPr algn="r">
                        <a:lnSpc>
                          <a:spcPct val="115000"/>
                        </a:lnSpc>
                        <a:spcAft>
                          <a:spcPts val="0"/>
                        </a:spcAft>
                      </a:pPr>
                      <a:r>
                        <a:rPr lang="fr-FR" sz="1400" b="1" dirty="0"/>
                        <a:t>23</a:t>
                      </a:r>
                      <a:endParaRPr lang="fr-FR" sz="1400" b="1" dirty="0">
                        <a:latin typeface="Calibri"/>
                        <a:ea typeface="Calibri"/>
                        <a:cs typeface="Times New Roman"/>
                      </a:endParaRPr>
                    </a:p>
                  </a:txBody>
                  <a:tcPr marL="50842" marR="50842" marT="0" marB="0" anchor="ctr">
                    <a:solidFill>
                      <a:schemeClr val="bg1"/>
                    </a:solidFill>
                  </a:tcPr>
                </a:tc>
              </a:tr>
              <a:tr h="153620">
                <a:tc vMerge="1">
                  <a:txBody>
                    <a:bodyPr/>
                    <a:lstStyle/>
                    <a:p>
                      <a:endParaRPr lang="fr-FR"/>
                    </a:p>
                  </a:txBody>
                  <a:tcPr/>
                </a:tc>
                <a:tc>
                  <a:txBody>
                    <a:bodyPr/>
                    <a:lstStyle/>
                    <a:p>
                      <a:r>
                        <a:rPr lang="fr-FR" sz="1400" b="1"/>
                        <a:t>MOKOUKA</a:t>
                      </a:r>
                      <a:endParaRPr lang="fr-FR" sz="1400" b="1">
                        <a:latin typeface="Calibri"/>
                        <a:cs typeface="Times New Roman"/>
                      </a:endParaRPr>
                    </a:p>
                  </a:txBody>
                  <a:tcPr marL="50842" marR="50842" marT="0" marB="0"/>
                </a:tc>
                <a:tc>
                  <a:txBody>
                    <a:bodyPr/>
                    <a:lstStyle/>
                    <a:p>
                      <a:pPr algn="r">
                        <a:lnSpc>
                          <a:spcPct val="115000"/>
                        </a:lnSpc>
                        <a:spcAft>
                          <a:spcPts val="0"/>
                        </a:spcAft>
                      </a:pPr>
                      <a:r>
                        <a:rPr lang="fr-FR" sz="1400" b="1"/>
                        <a:t>10</a:t>
                      </a:r>
                      <a:endParaRPr lang="fr-FR" sz="1400" b="1">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a:t>0</a:t>
                      </a:r>
                      <a:endParaRPr lang="fr-FR" sz="1400" b="1">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a:t>0</a:t>
                      </a:r>
                      <a:endParaRPr lang="fr-FR" sz="1400" b="1">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a:t>0</a:t>
                      </a:r>
                      <a:endParaRPr lang="fr-FR" sz="1400" b="1">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a:t>0</a:t>
                      </a:r>
                      <a:endParaRPr lang="fr-FR" sz="1400" b="1">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dirty="0"/>
                        <a:t>0</a:t>
                      </a:r>
                      <a:endParaRPr lang="fr-FR" sz="1400" b="1" dirty="0">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dirty="0"/>
                        <a:t>0</a:t>
                      </a:r>
                      <a:endParaRPr lang="fr-FR" sz="1400" b="1" dirty="0">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a:t>10</a:t>
                      </a:r>
                      <a:endParaRPr lang="fr-FR" sz="1400" b="1">
                        <a:latin typeface="Calibri"/>
                        <a:ea typeface="Calibri"/>
                        <a:cs typeface="Times New Roman"/>
                      </a:endParaRPr>
                    </a:p>
                  </a:txBody>
                  <a:tcPr marL="50842" marR="50842" marT="0" marB="0" anchor="ctr"/>
                </a:tc>
              </a:tr>
              <a:tr h="153620">
                <a:tc vMerge="1">
                  <a:txBody>
                    <a:bodyPr/>
                    <a:lstStyle/>
                    <a:p>
                      <a:endParaRPr lang="fr-FR"/>
                    </a:p>
                  </a:txBody>
                  <a:tcPr/>
                </a:tc>
                <a:tc>
                  <a:txBody>
                    <a:bodyPr/>
                    <a:lstStyle/>
                    <a:p>
                      <a:r>
                        <a:rPr lang="fr-FR" sz="1400" b="1" dirty="0"/>
                        <a:t>IDE KONO</a:t>
                      </a:r>
                      <a:endParaRPr lang="fr-FR" sz="1400" b="1" dirty="0">
                        <a:latin typeface="Calibri"/>
                        <a:cs typeface="Times New Roman"/>
                      </a:endParaRPr>
                    </a:p>
                  </a:txBody>
                  <a:tcPr marL="50842" marR="50842" marT="0" marB="0"/>
                </a:tc>
                <a:tc>
                  <a:txBody>
                    <a:bodyPr/>
                    <a:lstStyle/>
                    <a:p>
                      <a:pPr algn="r">
                        <a:lnSpc>
                          <a:spcPct val="115000"/>
                        </a:lnSpc>
                        <a:spcAft>
                          <a:spcPts val="0"/>
                        </a:spcAft>
                      </a:pPr>
                      <a:r>
                        <a:rPr lang="fr-FR" sz="1400" b="1"/>
                        <a:t>0</a:t>
                      </a:r>
                      <a:endParaRPr lang="fr-FR" sz="1400" b="1">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a:t>1</a:t>
                      </a:r>
                      <a:endParaRPr lang="fr-FR" sz="1400" b="1">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a:t>0</a:t>
                      </a:r>
                      <a:endParaRPr lang="fr-FR" sz="1400" b="1">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a:t>0</a:t>
                      </a:r>
                      <a:endParaRPr lang="fr-FR" sz="1400" b="1">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a:t>0</a:t>
                      </a:r>
                      <a:endParaRPr lang="fr-FR" sz="1400" b="1">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a:t>0</a:t>
                      </a:r>
                      <a:endParaRPr lang="fr-FR" sz="1400" b="1">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dirty="0"/>
                        <a:t>0</a:t>
                      </a:r>
                      <a:endParaRPr lang="fr-FR" sz="1400" b="1" dirty="0">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a:t>1</a:t>
                      </a:r>
                      <a:endParaRPr lang="fr-FR" sz="1400" b="1">
                        <a:latin typeface="Calibri"/>
                        <a:ea typeface="Calibri"/>
                        <a:cs typeface="Times New Roman"/>
                      </a:endParaRPr>
                    </a:p>
                  </a:txBody>
                  <a:tcPr marL="50842" marR="50842" marT="0" marB="0" anchor="ctr"/>
                </a:tc>
              </a:tr>
              <a:tr h="153620">
                <a:tc vMerge="1">
                  <a:txBody>
                    <a:bodyPr/>
                    <a:lstStyle/>
                    <a:p>
                      <a:endParaRPr lang="fr-FR"/>
                    </a:p>
                  </a:txBody>
                  <a:tcPr/>
                </a:tc>
                <a:tc>
                  <a:txBody>
                    <a:bodyPr/>
                    <a:lstStyle/>
                    <a:p>
                      <a:r>
                        <a:rPr lang="fr-FR" sz="1400" b="1" dirty="0"/>
                        <a:t>RIZ 33</a:t>
                      </a:r>
                      <a:endParaRPr lang="fr-FR" sz="1400" b="1" dirty="0">
                        <a:latin typeface="Calibri"/>
                        <a:cs typeface="Times New Roman"/>
                      </a:endParaRPr>
                    </a:p>
                  </a:txBody>
                  <a:tcPr marL="50842" marR="50842" marT="0" marB="0"/>
                </a:tc>
                <a:tc>
                  <a:txBody>
                    <a:bodyPr/>
                    <a:lstStyle/>
                    <a:p>
                      <a:pPr algn="r">
                        <a:lnSpc>
                          <a:spcPct val="115000"/>
                        </a:lnSpc>
                        <a:spcAft>
                          <a:spcPts val="0"/>
                        </a:spcAft>
                      </a:pPr>
                      <a:r>
                        <a:rPr lang="fr-FR" sz="1400" b="1"/>
                        <a:t>0</a:t>
                      </a:r>
                      <a:endParaRPr lang="fr-FR" sz="1400" b="1">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a:t>1</a:t>
                      </a:r>
                      <a:endParaRPr lang="fr-FR" sz="1400" b="1">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a:t>0</a:t>
                      </a:r>
                      <a:endParaRPr lang="fr-FR" sz="1400" b="1">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a:t>0</a:t>
                      </a:r>
                      <a:endParaRPr lang="fr-FR" sz="1400" b="1">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dirty="0"/>
                        <a:t>0</a:t>
                      </a:r>
                      <a:endParaRPr lang="fr-FR" sz="1400" b="1" dirty="0">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a:t>0</a:t>
                      </a:r>
                      <a:endParaRPr lang="fr-FR" sz="1400" b="1">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dirty="0"/>
                        <a:t>0</a:t>
                      </a:r>
                      <a:endParaRPr lang="fr-FR" sz="1400" b="1" dirty="0">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a:t>1</a:t>
                      </a:r>
                      <a:endParaRPr lang="fr-FR" sz="1400" b="1">
                        <a:latin typeface="Calibri"/>
                        <a:ea typeface="Calibri"/>
                        <a:cs typeface="Times New Roman"/>
                      </a:endParaRPr>
                    </a:p>
                  </a:txBody>
                  <a:tcPr marL="50842" marR="50842" marT="0" marB="0" anchor="ctr"/>
                </a:tc>
              </a:tr>
              <a:tr h="153620">
                <a:tc vMerge="1">
                  <a:txBody>
                    <a:bodyPr/>
                    <a:lstStyle/>
                    <a:p>
                      <a:endParaRPr lang="fr-FR"/>
                    </a:p>
                  </a:txBody>
                  <a:tcPr/>
                </a:tc>
                <a:tc>
                  <a:txBody>
                    <a:bodyPr/>
                    <a:lstStyle/>
                    <a:p>
                      <a:r>
                        <a:rPr lang="fr-FR" sz="1400" b="1" dirty="0"/>
                        <a:t>D 52</a:t>
                      </a:r>
                      <a:endParaRPr lang="fr-FR" sz="1400" b="1" dirty="0">
                        <a:latin typeface="Calibri"/>
                        <a:cs typeface="Times New Roman"/>
                      </a:endParaRPr>
                    </a:p>
                  </a:txBody>
                  <a:tcPr marL="50842" marR="50842" marT="0" marB="0"/>
                </a:tc>
                <a:tc>
                  <a:txBody>
                    <a:bodyPr/>
                    <a:lstStyle/>
                    <a:p>
                      <a:pPr algn="r">
                        <a:lnSpc>
                          <a:spcPct val="115000"/>
                        </a:lnSpc>
                        <a:spcAft>
                          <a:spcPts val="0"/>
                        </a:spcAft>
                      </a:pPr>
                      <a:r>
                        <a:rPr lang="fr-FR" sz="1400" b="1"/>
                        <a:t>0</a:t>
                      </a:r>
                      <a:endParaRPr lang="fr-FR" sz="1400" b="1">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a:t>1</a:t>
                      </a:r>
                      <a:endParaRPr lang="fr-FR" sz="1400" b="1">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a:t>1</a:t>
                      </a:r>
                      <a:endParaRPr lang="fr-FR" sz="1400" b="1">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a:t>0</a:t>
                      </a:r>
                      <a:endParaRPr lang="fr-FR" sz="1400" b="1">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dirty="0"/>
                        <a:t>4</a:t>
                      </a:r>
                      <a:endParaRPr lang="fr-FR" sz="1400" b="1" dirty="0">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a:t>3</a:t>
                      </a:r>
                      <a:endParaRPr lang="fr-FR" sz="1400" b="1">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dirty="0"/>
                        <a:t>0</a:t>
                      </a:r>
                      <a:endParaRPr lang="fr-FR" sz="1400" b="1" dirty="0">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a:t>9</a:t>
                      </a:r>
                      <a:endParaRPr lang="fr-FR" sz="1400" b="1">
                        <a:latin typeface="Calibri"/>
                        <a:ea typeface="Calibri"/>
                        <a:cs typeface="Times New Roman"/>
                      </a:endParaRPr>
                    </a:p>
                  </a:txBody>
                  <a:tcPr marL="50842" marR="50842" marT="0" marB="0" anchor="ctr"/>
                </a:tc>
              </a:tr>
              <a:tr h="153620">
                <a:tc vMerge="1">
                  <a:txBody>
                    <a:bodyPr/>
                    <a:lstStyle/>
                    <a:p>
                      <a:endParaRPr lang="fr-FR"/>
                    </a:p>
                  </a:txBody>
                  <a:tcPr/>
                </a:tc>
                <a:tc>
                  <a:txBody>
                    <a:bodyPr/>
                    <a:lstStyle/>
                    <a:p>
                      <a:r>
                        <a:rPr lang="fr-FR" sz="1400" b="1" dirty="0"/>
                        <a:t>KASSIMO</a:t>
                      </a:r>
                      <a:endParaRPr lang="fr-FR" sz="1400" b="1" dirty="0">
                        <a:latin typeface="Calibri"/>
                        <a:cs typeface="Times New Roman"/>
                      </a:endParaRPr>
                    </a:p>
                  </a:txBody>
                  <a:tcPr marL="50842" marR="50842" marT="0" marB="0"/>
                </a:tc>
                <a:tc>
                  <a:txBody>
                    <a:bodyPr/>
                    <a:lstStyle/>
                    <a:p>
                      <a:pPr algn="r">
                        <a:lnSpc>
                          <a:spcPct val="115000"/>
                        </a:lnSpc>
                        <a:spcAft>
                          <a:spcPts val="0"/>
                        </a:spcAft>
                      </a:pPr>
                      <a:r>
                        <a:rPr lang="fr-FR" sz="1400" b="1"/>
                        <a:t>0</a:t>
                      </a:r>
                      <a:endParaRPr lang="fr-FR" sz="1400" b="1">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a:t>1</a:t>
                      </a:r>
                      <a:endParaRPr lang="fr-FR" sz="1400" b="1">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a:t>0</a:t>
                      </a:r>
                      <a:endParaRPr lang="fr-FR" sz="1400" b="1">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a:t>0</a:t>
                      </a:r>
                      <a:endParaRPr lang="fr-FR" sz="1400" b="1">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a:t>0</a:t>
                      </a:r>
                      <a:endParaRPr lang="fr-FR" sz="1400" b="1">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a:t>5</a:t>
                      </a:r>
                      <a:endParaRPr lang="fr-FR" sz="1400" b="1">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dirty="0"/>
                        <a:t>0</a:t>
                      </a:r>
                      <a:endParaRPr lang="fr-FR" sz="1400" b="1" dirty="0">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a:t>6</a:t>
                      </a:r>
                      <a:endParaRPr lang="fr-FR" sz="1400" b="1">
                        <a:latin typeface="Calibri"/>
                        <a:ea typeface="Calibri"/>
                        <a:cs typeface="Times New Roman"/>
                      </a:endParaRPr>
                    </a:p>
                  </a:txBody>
                  <a:tcPr marL="50842" marR="50842" marT="0" marB="0" anchor="ctr"/>
                </a:tc>
              </a:tr>
              <a:tr h="236171">
                <a:tc vMerge="1">
                  <a:txBody>
                    <a:bodyPr/>
                    <a:lstStyle/>
                    <a:p>
                      <a:endParaRPr lang="fr-FR"/>
                    </a:p>
                  </a:txBody>
                  <a:tcPr/>
                </a:tc>
                <a:tc>
                  <a:txBody>
                    <a:bodyPr/>
                    <a:lstStyle/>
                    <a:p>
                      <a:r>
                        <a:rPr lang="fr-FR" sz="1400" b="1" dirty="0"/>
                        <a:t>SOMO SOGOUMI</a:t>
                      </a:r>
                      <a:endParaRPr lang="fr-FR" sz="1400" b="1" dirty="0">
                        <a:latin typeface="Calibri"/>
                        <a:cs typeface="Times New Roman"/>
                      </a:endParaRPr>
                    </a:p>
                  </a:txBody>
                  <a:tcPr marL="50842" marR="50842" marT="0" marB="0"/>
                </a:tc>
                <a:tc>
                  <a:txBody>
                    <a:bodyPr/>
                    <a:lstStyle/>
                    <a:p>
                      <a:pPr algn="r">
                        <a:lnSpc>
                          <a:spcPct val="115000"/>
                        </a:lnSpc>
                        <a:spcAft>
                          <a:spcPts val="0"/>
                        </a:spcAft>
                      </a:pPr>
                      <a:r>
                        <a:rPr lang="fr-FR" sz="1400" b="1"/>
                        <a:t>0</a:t>
                      </a:r>
                      <a:endParaRPr lang="fr-FR" sz="1400" b="1">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a:t>15</a:t>
                      </a:r>
                      <a:endParaRPr lang="fr-FR" sz="1400" b="1">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a:t>0</a:t>
                      </a:r>
                      <a:endParaRPr lang="fr-FR" sz="1400" b="1">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a:t>0</a:t>
                      </a:r>
                      <a:endParaRPr lang="fr-FR" sz="1400" b="1">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dirty="0"/>
                        <a:t>0</a:t>
                      </a:r>
                      <a:endParaRPr lang="fr-FR" sz="1400" b="1" dirty="0">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a:t>0</a:t>
                      </a:r>
                      <a:endParaRPr lang="fr-FR" sz="1400" b="1">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dirty="0"/>
                        <a:t>0</a:t>
                      </a:r>
                      <a:endParaRPr lang="fr-FR" sz="1400" b="1" dirty="0">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a:t>15</a:t>
                      </a:r>
                      <a:endParaRPr lang="fr-FR" sz="1400" b="1">
                        <a:latin typeface="Calibri"/>
                        <a:ea typeface="Calibri"/>
                        <a:cs typeface="Times New Roman"/>
                      </a:endParaRPr>
                    </a:p>
                  </a:txBody>
                  <a:tcPr marL="50842" marR="50842" marT="0" marB="0" anchor="ctr"/>
                </a:tc>
              </a:tr>
              <a:tr h="153620">
                <a:tc vMerge="1">
                  <a:txBody>
                    <a:bodyPr/>
                    <a:lstStyle/>
                    <a:p>
                      <a:endParaRPr lang="fr-FR"/>
                    </a:p>
                  </a:txBody>
                  <a:tcPr/>
                </a:tc>
                <a:tc>
                  <a:txBody>
                    <a:bodyPr/>
                    <a:lstStyle/>
                    <a:p>
                      <a:r>
                        <a:rPr lang="fr-FR" sz="1400" b="1" dirty="0"/>
                        <a:t>POFFI</a:t>
                      </a:r>
                      <a:endParaRPr lang="fr-FR" sz="1400" b="1" dirty="0">
                        <a:latin typeface="Calibri"/>
                        <a:cs typeface="Times New Roman"/>
                      </a:endParaRPr>
                    </a:p>
                  </a:txBody>
                  <a:tcPr marL="50842" marR="50842" marT="0" marB="0"/>
                </a:tc>
                <a:tc>
                  <a:txBody>
                    <a:bodyPr/>
                    <a:lstStyle/>
                    <a:p>
                      <a:pPr algn="r">
                        <a:lnSpc>
                          <a:spcPct val="115000"/>
                        </a:lnSpc>
                        <a:spcAft>
                          <a:spcPts val="0"/>
                        </a:spcAft>
                      </a:pPr>
                      <a:r>
                        <a:rPr lang="fr-FR" sz="1400" b="1"/>
                        <a:t>0</a:t>
                      </a:r>
                      <a:endParaRPr lang="fr-FR" sz="1400" b="1">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a:t>0</a:t>
                      </a:r>
                      <a:endParaRPr lang="fr-FR" sz="1400" b="1">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a:t>12</a:t>
                      </a:r>
                      <a:endParaRPr lang="fr-FR" sz="1400" b="1">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a:t>0</a:t>
                      </a:r>
                      <a:endParaRPr lang="fr-FR" sz="1400" b="1">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dirty="0"/>
                        <a:t>0</a:t>
                      </a:r>
                      <a:endParaRPr lang="fr-FR" sz="1400" b="1" dirty="0">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dirty="0"/>
                        <a:t>0</a:t>
                      </a:r>
                      <a:endParaRPr lang="fr-FR" sz="1400" b="1" dirty="0">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dirty="0"/>
                        <a:t>0</a:t>
                      </a:r>
                      <a:endParaRPr lang="fr-FR" sz="1400" b="1" dirty="0">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dirty="0"/>
                        <a:t>12</a:t>
                      </a:r>
                      <a:endParaRPr lang="fr-FR" sz="1400" b="1" dirty="0">
                        <a:latin typeface="Calibri"/>
                        <a:ea typeface="Calibri"/>
                        <a:cs typeface="Times New Roman"/>
                      </a:endParaRPr>
                    </a:p>
                  </a:txBody>
                  <a:tcPr marL="50842" marR="50842" marT="0" marB="0" anchor="ctr"/>
                </a:tc>
              </a:tr>
              <a:tr h="153620">
                <a:tc vMerge="1">
                  <a:txBody>
                    <a:bodyPr/>
                    <a:lstStyle/>
                    <a:p>
                      <a:endParaRPr lang="fr-FR"/>
                    </a:p>
                  </a:txBody>
                  <a:tcPr/>
                </a:tc>
                <a:tc>
                  <a:txBody>
                    <a:bodyPr/>
                    <a:lstStyle/>
                    <a:p>
                      <a:r>
                        <a:rPr lang="fr-FR" sz="1400" b="1" dirty="0"/>
                        <a:t>TARA IZO</a:t>
                      </a:r>
                      <a:endParaRPr lang="fr-FR" sz="1400" b="1" dirty="0">
                        <a:latin typeface="Calibri"/>
                        <a:cs typeface="Times New Roman"/>
                      </a:endParaRPr>
                    </a:p>
                  </a:txBody>
                  <a:tcPr marL="50842" marR="50842" marT="0" marB="0"/>
                </a:tc>
                <a:tc>
                  <a:txBody>
                    <a:bodyPr/>
                    <a:lstStyle/>
                    <a:p>
                      <a:pPr algn="r">
                        <a:lnSpc>
                          <a:spcPct val="115000"/>
                        </a:lnSpc>
                        <a:spcAft>
                          <a:spcPts val="0"/>
                        </a:spcAft>
                      </a:pPr>
                      <a:r>
                        <a:rPr lang="fr-FR" sz="1400" b="1"/>
                        <a:t>0</a:t>
                      </a:r>
                      <a:endParaRPr lang="fr-FR" sz="1400" b="1">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a:t>0</a:t>
                      </a:r>
                      <a:endParaRPr lang="fr-FR" sz="1400" b="1">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a:t>7</a:t>
                      </a:r>
                      <a:endParaRPr lang="fr-FR" sz="1400" b="1">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a:t>0</a:t>
                      </a:r>
                      <a:endParaRPr lang="fr-FR" sz="1400" b="1">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a:t>0</a:t>
                      </a:r>
                      <a:endParaRPr lang="fr-FR" sz="1400" b="1">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dirty="0"/>
                        <a:t>0</a:t>
                      </a:r>
                      <a:endParaRPr lang="fr-FR" sz="1400" b="1" dirty="0">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dirty="0"/>
                        <a:t>0</a:t>
                      </a:r>
                      <a:endParaRPr lang="fr-FR" sz="1400" b="1" dirty="0">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dirty="0"/>
                        <a:t>7</a:t>
                      </a:r>
                      <a:endParaRPr lang="fr-FR" sz="1400" b="1" dirty="0">
                        <a:latin typeface="Calibri"/>
                        <a:ea typeface="Calibri"/>
                        <a:cs typeface="Times New Roman"/>
                      </a:endParaRPr>
                    </a:p>
                  </a:txBody>
                  <a:tcPr marL="50842" marR="50842" marT="0" marB="0" anchor="ctr"/>
                </a:tc>
              </a:tr>
              <a:tr h="153620">
                <a:tc gridSpan="2">
                  <a:txBody>
                    <a:bodyPr/>
                    <a:lstStyle/>
                    <a:p>
                      <a:pPr>
                        <a:lnSpc>
                          <a:spcPct val="115000"/>
                        </a:lnSpc>
                        <a:spcAft>
                          <a:spcPts val="0"/>
                        </a:spcAft>
                      </a:pPr>
                      <a:r>
                        <a:rPr lang="fr-FR" sz="1400" b="1" dirty="0"/>
                        <a:t>Total</a:t>
                      </a:r>
                      <a:endParaRPr lang="fr-FR" sz="1400" b="1" dirty="0">
                        <a:latin typeface="Calibri"/>
                        <a:ea typeface="Calibri"/>
                        <a:cs typeface="Times New Roman"/>
                      </a:endParaRPr>
                    </a:p>
                  </a:txBody>
                  <a:tcPr marL="50842" marR="50842" marT="0" marB="0"/>
                </a:tc>
                <a:tc hMerge="1">
                  <a:txBody>
                    <a:bodyPr/>
                    <a:lstStyle/>
                    <a:p>
                      <a:endParaRPr lang="fr-FR"/>
                    </a:p>
                  </a:txBody>
                  <a:tcPr/>
                </a:tc>
                <a:tc>
                  <a:txBody>
                    <a:bodyPr/>
                    <a:lstStyle/>
                    <a:p>
                      <a:pPr algn="r">
                        <a:lnSpc>
                          <a:spcPct val="115000"/>
                        </a:lnSpc>
                        <a:spcAft>
                          <a:spcPts val="0"/>
                        </a:spcAft>
                      </a:pPr>
                      <a:r>
                        <a:rPr lang="fr-FR" sz="1400" b="1"/>
                        <a:t>95</a:t>
                      </a:r>
                      <a:endParaRPr lang="fr-FR" sz="1400" b="1">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a:t>33</a:t>
                      </a:r>
                      <a:endParaRPr lang="fr-FR" sz="1400" b="1">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a:t>70</a:t>
                      </a:r>
                      <a:endParaRPr lang="fr-FR" sz="1400" b="1">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a:t>30</a:t>
                      </a:r>
                      <a:endParaRPr lang="fr-FR" sz="1400" b="1">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a:t>80</a:t>
                      </a:r>
                      <a:endParaRPr lang="fr-FR" sz="1400" b="1">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a:t>81</a:t>
                      </a:r>
                      <a:endParaRPr lang="fr-FR" sz="1400" b="1">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dirty="0"/>
                        <a:t>59</a:t>
                      </a:r>
                      <a:endParaRPr lang="fr-FR" sz="1400" b="1" dirty="0">
                        <a:latin typeface="Calibri"/>
                        <a:ea typeface="Calibri"/>
                        <a:cs typeface="Times New Roman"/>
                      </a:endParaRPr>
                    </a:p>
                  </a:txBody>
                  <a:tcPr marL="50842" marR="50842" marT="0" marB="0" anchor="ctr"/>
                </a:tc>
                <a:tc>
                  <a:txBody>
                    <a:bodyPr/>
                    <a:lstStyle/>
                    <a:p>
                      <a:pPr algn="r">
                        <a:lnSpc>
                          <a:spcPct val="115000"/>
                        </a:lnSpc>
                        <a:spcAft>
                          <a:spcPts val="0"/>
                        </a:spcAft>
                      </a:pPr>
                      <a:r>
                        <a:rPr lang="fr-FR" sz="1400" b="1" dirty="0"/>
                        <a:t>448</a:t>
                      </a:r>
                      <a:endParaRPr lang="fr-FR" sz="1400" b="1" dirty="0">
                        <a:latin typeface="Calibri"/>
                        <a:ea typeface="Calibri"/>
                        <a:cs typeface="Times New Roman"/>
                      </a:endParaRPr>
                    </a:p>
                  </a:txBody>
                  <a:tcPr marL="50842" marR="50842" marT="0" marB="0" anchor="ctr"/>
                </a:tc>
              </a:tr>
            </a:tbl>
          </a:graphicData>
        </a:graphic>
      </p:graphicFrame>
      <p:sp>
        <p:nvSpPr>
          <p:cNvPr id="4" name="Espace réservé du numéro de diapositive 3"/>
          <p:cNvSpPr>
            <a:spLocks noGrp="1"/>
          </p:cNvSpPr>
          <p:nvPr>
            <p:ph type="sldNum" sz="quarter" idx="12"/>
          </p:nvPr>
        </p:nvSpPr>
        <p:spPr/>
        <p:txBody>
          <a:bodyPr/>
          <a:lstStyle/>
          <a:p>
            <a:pPr>
              <a:defRPr/>
            </a:pPr>
            <a:fld id="{0EC67EBC-3625-4BEA-9C58-6259D06F562C}" type="slidenum">
              <a:rPr lang="en-GB" smtClean="0"/>
              <a:pPr>
                <a:defRPr/>
              </a:pPr>
              <a:t>16</a:t>
            </a:fld>
            <a:endParaRPr lang="en-GB"/>
          </a:p>
        </p:txBody>
      </p:sp>
      <p:sp>
        <p:nvSpPr>
          <p:cNvPr id="6" name="ZoneTexte 5"/>
          <p:cNvSpPr txBox="1"/>
          <p:nvPr/>
        </p:nvSpPr>
        <p:spPr>
          <a:xfrm>
            <a:off x="1857356" y="142852"/>
            <a:ext cx="5500726" cy="584775"/>
          </a:xfrm>
          <a:prstGeom prst="rect">
            <a:avLst/>
          </a:prstGeom>
          <a:noFill/>
        </p:spPr>
        <p:txBody>
          <a:bodyPr wrap="square" rtlCol="0">
            <a:spAutoFit/>
          </a:bodyPr>
          <a:lstStyle/>
          <a:p>
            <a:pPr algn="ctr"/>
            <a:r>
              <a:rPr lang="fr-FR" sz="3200" b="1" u="none" dirty="0" smtClean="0">
                <a:solidFill>
                  <a:srgbClr val="970508"/>
                </a:solidFill>
                <a:latin typeface="Arial" pitchFamily="34" charset="0"/>
                <a:cs typeface="Arial" pitchFamily="34" charset="0"/>
              </a:rPr>
              <a:t>Multiplicité des variétés</a:t>
            </a:r>
            <a:endParaRPr lang="fr-FR" sz="3200" b="1" u="none" dirty="0">
              <a:solidFill>
                <a:srgbClr val="970508"/>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phique 1"/>
          <p:cNvGraphicFramePr/>
          <p:nvPr/>
        </p:nvGraphicFramePr>
        <p:xfrm>
          <a:off x="1500166" y="1428736"/>
          <a:ext cx="6286544" cy="4357718"/>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1142976" y="642918"/>
            <a:ext cx="6715172" cy="584775"/>
          </a:xfrm>
          <a:prstGeom prst="rect">
            <a:avLst/>
          </a:prstGeom>
        </p:spPr>
        <p:txBody>
          <a:bodyPr wrap="square">
            <a:spAutoFit/>
          </a:bodyPr>
          <a:lstStyle/>
          <a:p>
            <a:r>
              <a:rPr lang="fr-FR" sz="3200" b="1" u="none" dirty="0" smtClean="0">
                <a:solidFill>
                  <a:srgbClr val="970508"/>
                </a:solidFill>
                <a:latin typeface="+mn-lt"/>
              </a:rPr>
              <a:t>Répartition globale des types de sol </a:t>
            </a:r>
            <a:endParaRPr lang="fr-FR" sz="3200" b="1" u="none" dirty="0">
              <a:solidFill>
                <a:srgbClr val="970508"/>
              </a:solidFill>
              <a:latin typeface="+mn-lt"/>
            </a:endParaRPr>
          </a:p>
        </p:txBody>
      </p:sp>
      <p:sp>
        <p:nvSpPr>
          <p:cNvPr id="5" name="Espace réservé du numéro de diapositive 4"/>
          <p:cNvSpPr>
            <a:spLocks noGrp="1"/>
          </p:cNvSpPr>
          <p:nvPr>
            <p:ph type="sldNum" sz="quarter" idx="12"/>
          </p:nvPr>
        </p:nvSpPr>
        <p:spPr/>
        <p:txBody>
          <a:bodyPr/>
          <a:lstStyle/>
          <a:p>
            <a:pPr>
              <a:defRPr/>
            </a:pPr>
            <a:fld id="{0EC67EBC-3625-4BEA-9C58-6259D06F562C}" type="slidenum">
              <a:rPr lang="en-GB" smtClean="0"/>
              <a:pPr>
                <a:defRPr/>
              </a:pPr>
              <a:t>17</a:t>
            </a:fld>
            <a:endParaRPr lang="en-GB"/>
          </a:p>
        </p:txBody>
      </p:sp>
      <p:pic>
        <p:nvPicPr>
          <p:cNvPr id="7" name="Image 6"/>
          <p:cNvPicPr/>
          <p:nvPr/>
        </p:nvPicPr>
        <p:blipFill>
          <a:blip r:embed="rId3" cstate="print"/>
          <a:srcRect/>
          <a:stretch>
            <a:fillRect/>
          </a:stretch>
        </p:blipFill>
        <p:spPr bwMode="auto">
          <a:xfrm>
            <a:off x="0" y="5953125"/>
            <a:ext cx="1419225" cy="904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aphique 2"/>
          <p:cNvGraphicFramePr>
            <a:graphicFrameLocks/>
          </p:cNvGraphicFramePr>
          <p:nvPr/>
        </p:nvGraphicFramePr>
        <p:xfrm>
          <a:off x="1000100" y="3786190"/>
          <a:ext cx="7358114" cy="3714776"/>
        </p:xfrm>
        <a:graphic>
          <a:graphicData uri="http://schemas.openxmlformats.org/drawingml/2006/chart">
            <c:chart xmlns:c="http://schemas.openxmlformats.org/drawingml/2006/chart" xmlns:r="http://schemas.openxmlformats.org/officeDocument/2006/relationships" r:id="rId2"/>
          </a:graphicData>
        </a:graphic>
      </p:graphicFrame>
      <p:sp>
        <p:nvSpPr>
          <p:cNvPr id="73731" name="Rectangle 3"/>
          <p:cNvSpPr>
            <a:spLocks noChangeArrowheads="1"/>
          </p:cNvSpPr>
          <p:nvPr/>
        </p:nvSpPr>
        <p:spPr bwMode="auto">
          <a:xfrm>
            <a:off x="457200" y="3257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5" name="Tableau 4"/>
          <p:cNvGraphicFramePr>
            <a:graphicFrameLocks noGrp="1"/>
          </p:cNvGraphicFramePr>
          <p:nvPr/>
        </p:nvGraphicFramePr>
        <p:xfrm>
          <a:off x="357159" y="857232"/>
          <a:ext cx="7715303" cy="3154680"/>
        </p:xfrm>
        <a:graphic>
          <a:graphicData uri="http://schemas.openxmlformats.org/drawingml/2006/table">
            <a:tbl>
              <a:tblPr>
                <a:tableStyleId>{08FB837D-C827-4EFA-A057-4D05807E0F7C}</a:tableStyleId>
              </a:tblPr>
              <a:tblGrid>
                <a:gridCol w="1042608"/>
                <a:gridCol w="1258447"/>
                <a:gridCol w="1691952"/>
                <a:gridCol w="2165699"/>
                <a:gridCol w="1556597"/>
              </a:tblGrid>
              <a:tr h="89598">
                <a:tc>
                  <a:txBody>
                    <a:bodyPr/>
                    <a:lstStyle/>
                    <a:p>
                      <a:pPr algn="ctr">
                        <a:lnSpc>
                          <a:spcPct val="115000"/>
                        </a:lnSpc>
                        <a:spcAft>
                          <a:spcPts val="0"/>
                        </a:spcAft>
                      </a:pPr>
                      <a:r>
                        <a:rPr lang="fr-FR" sz="2000" b="1" dirty="0"/>
                        <a:t>SITE</a:t>
                      </a:r>
                      <a:endParaRPr lang="fr-FR" sz="2000" b="1" dirty="0">
                        <a:latin typeface="Calibri"/>
                        <a:ea typeface="Calibri"/>
                        <a:cs typeface="Times New Roman"/>
                      </a:endParaRPr>
                    </a:p>
                  </a:txBody>
                  <a:tcPr marL="44450" marR="44450" marT="0" marB="0" anchor="b"/>
                </a:tc>
                <a:tc>
                  <a:txBody>
                    <a:bodyPr/>
                    <a:lstStyle/>
                    <a:p>
                      <a:pPr>
                        <a:lnSpc>
                          <a:spcPct val="115000"/>
                        </a:lnSpc>
                        <a:spcAft>
                          <a:spcPts val="0"/>
                        </a:spcAft>
                      </a:pPr>
                      <a:r>
                        <a:rPr lang="fr-FR" sz="2000" b="1" dirty="0" smtClean="0">
                          <a:latin typeface="Calibri"/>
                          <a:ea typeface="Calibri"/>
                          <a:cs typeface="Times New Roman"/>
                        </a:rPr>
                        <a:t>Améliorée</a:t>
                      </a:r>
                      <a:endParaRPr lang="fr-FR" sz="2000" b="1" dirty="0">
                        <a:latin typeface="Calibri"/>
                        <a:ea typeface="Calibri"/>
                        <a:cs typeface="Times New Roman"/>
                      </a:endParaRPr>
                    </a:p>
                  </a:txBody>
                  <a:tcPr marL="44450" marR="44450" marT="0" marB="0" anchor="b"/>
                </a:tc>
                <a:tc>
                  <a:txBody>
                    <a:bodyPr/>
                    <a:lstStyle/>
                    <a:p>
                      <a:pPr>
                        <a:lnSpc>
                          <a:spcPct val="115000"/>
                        </a:lnSpc>
                        <a:spcAft>
                          <a:spcPts val="0"/>
                        </a:spcAft>
                      </a:pPr>
                      <a:r>
                        <a:rPr lang="fr-FR" sz="2000" b="1" dirty="0"/>
                        <a:t> Locale</a:t>
                      </a:r>
                      <a:endParaRPr lang="fr-FR" sz="2000" b="1" dirty="0">
                        <a:latin typeface="Calibri"/>
                        <a:ea typeface="Calibri"/>
                        <a:cs typeface="Times New Roman"/>
                      </a:endParaRPr>
                    </a:p>
                  </a:txBody>
                  <a:tcPr marL="44450" marR="44450" marT="0" marB="0" anchor="b"/>
                </a:tc>
                <a:tc>
                  <a:txBody>
                    <a:bodyPr/>
                    <a:lstStyle/>
                    <a:p>
                      <a:pPr>
                        <a:lnSpc>
                          <a:spcPct val="115000"/>
                        </a:lnSpc>
                        <a:spcAft>
                          <a:spcPts val="0"/>
                        </a:spcAft>
                      </a:pPr>
                      <a:r>
                        <a:rPr lang="fr-FR" sz="2000" b="1" dirty="0"/>
                        <a:t>locale améliorée</a:t>
                      </a:r>
                      <a:endParaRPr lang="fr-FR" sz="2000" b="1" dirty="0">
                        <a:latin typeface="Calibri"/>
                        <a:ea typeface="Calibri"/>
                        <a:cs typeface="Times New Roman"/>
                      </a:endParaRPr>
                    </a:p>
                  </a:txBody>
                  <a:tcPr marL="44450" marR="44450" marT="0" marB="0" anchor="b"/>
                </a:tc>
                <a:tc>
                  <a:txBody>
                    <a:bodyPr/>
                    <a:lstStyle/>
                    <a:p>
                      <a:pPr>
                        <a:lnSpc>
                          <a:spcPct val="115000"/>
                        </a:lnSpc>
                        <a:spcAft>
                          <a:spcPts val="0"/>
                        </a:spcAft>
                      </a:pPr>
                      <a:r>
                        <a:rPr lang="fr-FR" sz="2000" b="1" dirty="0"/>
                        <a:t>Total</a:t>
                      </a:r>
                      <a:endParaRPr lang="fr-FR" sz="2000" b="1" dirty="0">
                        <a:latin typeface="Calibri"/>
                        <a:ea typeface="Calibri"/>
                        <a:cs typeface="Times New Roman"/>
                      </a:endParaRPr>
                    </a:p>
                  </a:txBody>
                  <a:tcPr marL="44450" marR="44450" marT="0" marB="0" anchor="b"/>
                </a:tc>
              </a:tr>
              <a:tr h="89598">
                <a:tc>
                  <a:txBody>
                    <a:bodyPr/>
                    <a:lstStyle/>
                    <a:p>
                      <a:pPr>
                        <a:lnSpc>
                          <a:spcPct val="115000"/>
                        </a:lnSpc>
                        <a:spcAft>
                          <a:spcPts val="0"/>
                        </a:spcAft>
                      </a:pPr>
                      <a:r>
                        <a:rPr lang="fr-FR" sz="2000" b="1" dirty="0"/>
                        <a:t>SAGA</a:t>
                      </a:r>
                      <a:endParaRPr lang="fr-FR" sz="2000" b="1" dirty="0">
                        <a:latin typeface="Calibri"/>
                        <a:ea typeface="Calibri"/>
                        <a:cs typeface="Times New Roman"/>
                      </a:endParaRPr>
                    </a:p>
                  </a:txBody>
                  <a:tcPr marL="44450" marR="44450" marT="0" marB="0" anchor="b"/>
                </a:tc>
                <a:tc>
                  <a:txBody>
                    <a:bodyPr/>
                    <a:lstStyle/>
                    <a:p>
                      <a:pPr algn="r">
                        <a:lnSpc>
                          <a:spcPct val="115000"/>
                        </a:lnSpc>
                        <a:spcAft>
                          <a:spcPts val="0"/>
                        </a:spcAft>
                      </a:pPr>
                      <a:r>
                        <a:rPr lang="fr-FR" sz="2000" b="1" dirty="0"/>
                        <a:t>0</a:t>
                      </a:r>
                      <a:endParaRPr lang="fr-FR" sz="2000" b="1" dirty="0">
                        <a:latin typeface="Calibri"/>
                        <a:ea typeface="Calibri"/>
                        <a:cs typeface="Times New Roman"/>
                      </a:endParaRPr>
                    </a:p>
                  </a:txBody>
                  <a:tcPr marL="44450" marR="44450" marT="0" marB="0" anchor="b"/>
                </a:tc>
                <a:tc>
                  <a:txBody>
                    <a:bodyPr/>
                    <a:lstStyle/>
                    <a:p>
                      <a:pPr algn="r">
                        <a:lnSpc>
                          <a:spcPct val="115000"/>
                        </a:lnSpc>
                        <a:spcAft>
                          <a:spcPts val="0"/>
                        </a:spcAft>
                      </a:pPr>
                      <a:r>
                        <a:rPr lang="fr-FR" sz="2000" b="1" dirty="0"/>
                        <a:t>5</a:t>
                      </a:r>
                      <a:endParaRPr lang="fr-FR" sz="2000" b="1" dirty="0">
                        <a:latin typeface="Calibri"/>
                        <a:ea typeface="Calibri"/>
                        <a:cs typeface="Times New Roman"/>
                      </a:endParaRPr>
                    </a:p>
                  </a:txBody>
                  <a:tcPr marL="44450" marR="44450" marT="0" marB="0" anchor="b"/>
                </a:tc>
                <a:tc>
                  <a:txBody>
                    <a:bodyPr/>
                    <a:lstStyle/>
                    <a:p>
                      <a:pPr algn="r">
                        <a:lnSpc>
                          <a:spcPct val="115000"/>
                        </a:lnSpc>
                        <a:spcAft>
                          <a:spcPts val="0"/>
                        </a:spcAft>
                      </a:pPr>
                      <a:r>
                        <a:rPr lang="fr-FR" sz="2000" b="1"/>
                        <a:t>94</a:t>
                      </a:r>
                      <a:endParaRPr lang="fr-FR" sz="2000" b="1">
                        <a:latin typeface="Calibri"/>
                        <a:ea typeface="Calibri"/>
                        <a:cs typeface="Times New Roman"/>
                      </a:endParaRPr>
                    </a:p>
                  </a:txBody>
                  <a:tcPr marL="44450" marR="44450" marT="0" marB="0" anchor="b"/>
                </a:tc>
                <a:tc>
                  <a:txBody>
                    <a:bodyPr/>
                    <a:lstStyle/>
                    <a:p>
                      <a:pPr algn="r">
                        <a:lnSpc>
                          <a:spcPct val="115000"/>
                        </a:lnSpc>
                        <a:spcAft>
                          <a:spcPts val="0"/>
                        </a:spcAft>
                      </a:pPr>
                      <a:r>
                        <a:rPr lang="fr-FR" sz="2000" b="1"/>
                        <a:t>99</a:t>
                      </a:r>
                      <a:endParaRPr lang="fr-FR" sz="2000" b="1">
                        <a:latin typeface="Calibri"/>
                        <a:ea typeface="Calibri"/>
                        <a:cs typeface="Times New Roman"/>
                      </a:endParaRPr>
                    </a:p>
                  </a:txBody>
                  <a:tcPr marL="44450" marR="44450" marT="0" marB="0" anchor="b"/>
                </a:tc>
              </a:tr>
              <a:tr h="89598">
                <a:tc>
                  <a:txBody>
                    <a:bodyPr/>
                    <a:lstStyle/>
                    <a:p>
                      <a:pPr>
                        <a:lnSpc>
                          <a:spcPct val="115000"/>
                        </a:lnSpc>
                        <a:spcAft>
                          <a:spcPts val="0"/>
                        </a:spcAft>
                      </a:pPr>
                      <a:r>
                        <a:rPr lang="fr-FR" sz="2000" b="1"/>
                        <a:t>GAYA</a:t>
                      </a:r>
                      <a:endParaRPr lang="fr-FR" sz="2000" b="1">
                        <a:latin typeface="Calibri"/>
                        <a:ea typeface="Calibri"/>
                        <a:cs typeface="Times New Roman"/>
                      </a:endParaRPr>
                    </a:p>
                  </a:txBody>
                  <a:tcPr marL="44450" marR="44450" marT="0" marB="0" anchor="b"/>
                </a:tc>
                <a:tc>
                  <a:txBody>
                    <a:bodyPr/>
                    <a:lstStyle/>
                    <a:p>
                      <a:pPr algn="r">
                        <a:lnSpc>
                          <a:spcPct val="115000"/>
                        </a:lnSpc>
                        <a:spcAft>
                          <a:spcPts val="0"/>
                        </a:spcAft>
                      </a:pPr>
                      <a:r>
                        <a:rPr lang="fr-FR" sz="2000" b="1" dirty="0"/>
                        <a:t>3</a:t>
                      </a:r>
                      <a:endParaRPr lang="fr-FR" sz="2000" b="1" dirty="0">
                        <a:latin typeface="Calibri"/>
                        <a:ea typeface="Calibri"/>
                        <a:cs typeface="Times New Roman"/>
                      </a:endParaRPr>
                    </a:p>
                  </a:txBody>
                  <a:tcPr marL="44450" marR="44450" marT="0" marB="0" anchor="b"/>
                </a:tc>
                <a:tc>
                  <a:txBody>
                    <a:bodyPr/>
                    <a:lstStyle/>
                    <a:p>
                      <a:pPr algn="r">
                        <a:lnSpc>
                          <a:spcPct val="115000"/>
                        </a:lnSpc>
                        <a:spcAft>
                          <a:spcPts val="0"/>
                        </a:spcAft>
                      </a:pPr>
                      <a:r>
                        <a:rPr lang="fr-FR" sz="2000" b="1" dirty="0"/>
                        <a:t>24</a:t>
                      </a:r>
                      <a:endParaRPr lang="fr-FR" sz="2000" b="1" dirty="0">
                        <a:latin typeface="Calibri"/>
                        <a:ea typeface="Calibri"/>
                        <a:cs typeface="Times New Roman"/>
                      </a:endParaRPr>
                    </a:p>
                  </a:txBody>
                  <a:tcPr marL="44450" marR="44450" marT="0" marB="0" anchor="b"/>
                </a:tc>
                <a:tc>
                  <a:txBody>
                    <a:bodyPr/>
                    <a:lstStyle/>
                    <a:p>
                      <a:pPr algn="r">
                        <a:lnSpc>
                          <a:spcPct val="115000"/>
                        </a:lnSpc>
                        <a:spcAft>
                          <a:spcPts val="0"/>
                        </a:spcAft>
                      </a:pPr>
                      <a:r>
                        <a:rPr lang="fr-FR" sz="2000" b="1" dirty="0"/>
                        <a:t>7</a:t>
                      </a:r>
                      <a:endParaRPr lang="fr-FR" sz="2000" b="1" dirty="0">
                        <a:latin typeface="Calibri"/>
                        <a:ea typeface="Calibri"/>
                        <a:cs typeface="Times New Roman"/>
                      </a:endParaRPr>
                    </a:p>
                  </a:txBody>
                  <a:tcPr marL="44450" marR="44450" marT="0" marB="0" anchor="b"/>
                </a:tc>
                <a:tc>
                  <a:txBody>
                    <a:bodyPr/>
                    <a:lstStyle/>
                    <a:p>
                      <a:pPr algn="r">
                        <a:lnSpc>
                          <a:spcPct val="115000"/>
                        </a:lnSpc>
                        <a:spcAft>
                          <a:spcPts val="0"/>
                        </a:spcAft>
                      </a:pPr>
                      <a:r>
                        <a:rPr lang="fr-FR" sz="2000" b="1"/>
                        <a:t>34</a:t>
                      </a:r>
                      <a:endParaRPr lang="fr-FR" sz="2000" b="1">
                        <a:latin typeface="Calibri"/>
                        <a:ea typeface="Calibri"/>
                        <a:cs typeface="Times New Roman"/>
                      </a:endParaRPr>
                    </a:p>
                  </a:txBody>
                  <a:tcPr marL="44450" marR="44450" marT="0" marB="0" anchor="b"/>
                </a:tc>
              </a:tr>
              <a:tr h="89598">
                <a:tc>
                  <a:txBody>
                    <a:bodyPr/>
                    <a:lstStyle/>
                    <a:p>
                      <a:pPr>
                        <a:lnSpc>
                          <a:spcPct val="115000"/>
                        </a:lnSpc>
                        <a:spcAft>
                          <a:spcPts val="0"/>
                        </a:spcAft>
                      </a:pPr>
                      <a:r>
                        <a:rPr lang="fr-FR" sz="2000" b="1"/>
                        <a:t>SEBERI</a:t>
                      </a:r>
                      <a:endParaRPr lang="fr-FR" sz="2000" b="1">
                        <a:latin typeface="Calibri"/>
                        <a:ea typeface="Calibri"/>
                        <a:cs typeface="Times New Roman"/>
                      </a:endParaRPr>
                    </a:p>
                  </a:txBody>
                  <a:tcPr marL="44450" marR="44450" marT="0" marB="0" anchor="b"/>
                </a:tc>
                <a:tc>
                  <a:txBody>
                    <a:bodyPr/>
                    <a:lstStyle/>
                    <a:p>
                      <a:pPr algn="r">
                        <a:lnSpc>
                          <a:spcPct val="115000"/>
                        </a:lnSpc>
                        <a:spcAft>
                          <a:spcPts val="0"/>
                        </a:spcAft>
                      </a:pPr>
                      <a:r>
                        <a:rPr lang="fr-FR" sz="2000" b="1" dirty="0"/>
                        <a:t>17</a:t>
                      </a:r>
                      <a:endParaRPr lang="fr-FR" sz="2000" b="1" dirty="0">
                        <a:latin typeface="Calibri"/>
                        <a:ea typeface="Calibri"/>
                        <a:cs typeface="Times New Roman"/>
                      </a:endParaRPr>
                    </a:p>
                  </a:txBody>
                  <a:tcPr marL="44450" marR="44450" marT="0" marB="0" anchor="b"/>
                </a:tc>
                <a:tc>
                  <a:txBody>
                    <a:bodyPr/>
                    <a:lstStyle/>
                    <a:p>
                      <a:pPr algn="r">
                        <a:lnSpc>
                          <a:spcPct val="115000"/>
                        </a:lnSpc>
                        <a:spcAft>
                          <a:spcPts val="0"/>
                        </a:spcAft>
                      </a:pPr>
                      <a:r>
                        <a:rPr lang="fr-FR" sz="2000" b="1" dirty="0"/>
                        <a:t>13</a:t>
                      </a:r>
                      <a:endParaRPr lang="fr-FR" sz="2000" b="1" dirty="0">
                        <a:latin typeface="Calibri"/>
                        <a:ea typeface="Calibri"/>
                        <a:cs typeface="Times New Roman"/>
                      </a:endParaRPr>
                    </a:p>
                  </a:txBody>
                  <a:tcPr marL="44450" marR="44450" marT="0" marB="0" anchor="b"/>
                </a:tc>
                <a:tc>
                  <a:txBody>
                    <a:bodyPr/>
                    <a:lstStyle/>
                    <a:p>
                      <a:pPr algn="r">
                        <a:lnSpc>
                          <a:spcPct val="115000"/>
                        </a:lnSpc>
                        <a:spcAft>
                          <a:spcPts val="0"/>
                        </a:spcAft>
                      </a:pPr>
                      <a:r>
                        <a:rPr lang="fr-FR" sz="2000" b="1" dirty="0"/>
                        <a:t>9</a:t>
                      </a:r>
                      <a:endParaRPr lang="fr-FR" sz="2000" b="1" dirty="0">
                        <a:latin typeface="Calibri"/>
                        <a:ea typeface="Calibri"/>
                        <a:cs typeface="Times New Roman"/>
                      </a:endParaRPr>
                    </a:p>
                  </a:txBody>
                  <a:tcPr marL="44450" marR="44450" marT="0" marB="0" anchor="b"/>
                </a:tc>
                <a:tc>
                  <a:txBody>
                    <a:bodyPr/>
                    <a:lstStyle/>
                    <a:p>
                      <a:pPr algn="r">
                        <a:lnSpc>
                          <a:spcPct val="115000"/>
                        </a:lnSpc>
                        <a:spcAft>
                          <a:spcPts val="0"/>
                        </a:spcAft>
                      </a:pPr>
                      <a:r>
                        <a:rPr lang="fr-FR" sz="2000" b="1"/>
                        <a:t>39</a:t>
                      </a:r>
                      <a:endParaRPr lang="fr-FR" sz="2000" b="1">
                        <a:latin typeface="Calibri"/>
                        <a:ea typeface="Calibri"/>
                        <a:cs typeface="Times New Roman"/>
                      </a:endParaRPr>
                    </a:p>
                  </a:txBody>
                  <a:tcPr marL="44450" marR="44450" marT="0" marB="0" anchor="b"/>
                </a:tc>
              </a:tr>
              <a:tr h="89598">
                <a:tc>
                  <a:txBody>
                    <a:bodyPr/>
                    <a:lstStyle/>
                    <a:p>
                      <a:pPr>
                        <a:lnSpc>
                          <a:spcPct val="115000"/>
                        </a:lnSpc>
                        <a:spcAft>
                          <a:spcPts val="0"/>
                        </a:spcAft>
                      </a:pPr>
                      <a:r>
                        <a:rPr lang="fr-FR" sz="2000" b="1"/>
                        <a:t>FS SAADI</a:t>
                      </a:r>
                      <a:endParaRPr lang="fr-FR" sz="2000" b="1">
                        <a:latin typeface="Calibri"/>
                        <a:ea typeface="Calibri"/>
                        <a:cs typeface="Times New Roman"/>
                      </a:endParaRPr>
                    </a:p>
                  </a:txBody>
                  <a:tcPr marL="44450" marR="44450" marT="0" marB="0" anchor="b"/>
                </a:tc>
                <a:tc>
                  <a:txBody>
                    <a:bodyPr/>
                    <a:lstStyle/>
                    <a:p>
                      <a:pPr algn="r">
                        <a:lnSpc>
                          <a:spcPct val="115000"/>
                        </a:lnSpc>
                        <a:spcAft>
                          <a:spcPts val="0"/>
                        </a:spcAft>
                      </a:pPr>
                      <a:r>
                        <a:rPr lang="fr-FR" sz="2000" b="1"/>
                        <a:t>29</a:t>
                      </a:r>
                      <a:endParaRPr lang="fr-FR" sz="2000" b="1">
                        <a:latin typeface="Calibri"/>
                        <a:ea typeface="Calibri"/>
                        <a:cs typeface="Times New Roman"/>
                      </a:endParaRPr>
                    </a:p>
                  </a:txBody>
                  <a:tcPr marL="44450" marR="44450" marT="0" marB="0" anchor="b"/>
                </a:tc>
                <a:tc>
                  <a:txBody>
                    <a:bodyPr/>
                    <a:lstStyle/>
                    <a:p>
                      <a:pPr algn="r">
                        <a:lnSpc>
                          <a:spcPct val="115000"/>
                        </a:lnSpc>
                        <a:spcAft>
                          <a:spcPts val="0"/>
                        </a:spcAft>
                      </a:pPr>
                      <a:r>
                        <a:rPr lang="fr-FR" sz="2000" b="1" dirty="0"/>
                        <a:t>2</a:t>
                      </a:r>
                      <a:endParaRPr lang="fr-FR" sz="2000" b="1" dirty="0">
                        <a:latin typeface="Calibri"/>
                        <a:ea typeface="Calibri"/>
                        <a:cs typeface="Times New Roman"/>
                      </a:endParaRPr>
                    </a:p>
                  </a:txBody>
                  <a:tcPr marL="44450" marR="44450" marT="0" marB="0" anchor="b"/>
                </a:tc>
                <a:tc>
                  <a:txBody>
                    <a:bodyPr/>
                    <a:lstStyle/>
                    <a:p>
                      <a:pPr algn="r">
                        <a:lnSpc>
                          <a:spcPct val="115000"/>
                        </a:lnSpc>
                        <a:spcAft>
                          <a:spcPts val="0"/>
                        </a:spcAft>
                      </a:pPr>
                      <a:r>
                        <a:rPr lang="fr-FR" sz="2000" b="1" dirty="0"/>
                        <a:t>0</a:t>
                      </a:r>
                      <a:endParaRPr lang="fr-FR" sz="2000" b="1" dirty="0">
                        <a:latin typeface="Calibri"/>
                        <a:ea typeface="Calibri"/>
                        <a:cs typeface="Times New Roman"/>
                      </a:endParaRPr>
                    </a:p>
                  </a:txBody>
                  <a:tcPr marL="44450" marR="44450" marT="0" marB="0" anchor="b"/>
                </a:tc>
                <a:tc>
                  <a:txBody>
                    <a:bodyPr/>
                    <a:lstStyle/>
                    <a:p>
                      <a:pPr algn="r">
                        <a:lnSpc>
                          <a:spcPct val="115000"/>
                        </a:lnSpc>
                        <a:spcAft>
                          <a:spcPts val="0"/>
                        </a:spcAft>
                      </a:pPr>
                      <a:r>
                        <a:rPr lang="fr-FR" sz="2000" b="1"/>
                        <a:t>31</a:t>
                      </a:r>
                      <a:endParaRPr lang="fr-FR" sz="2000" b="1">
                        <a:latin typeface="Calibri"/>
                        <a:ea typeface="Calibri"/>
                        <a:cs typeface="Times New Roman"/>
                      </a:endParaRPr>
                    </a:p>
                  </a:txBody>
                  <a:tcPr marL="44450" marR="44450" marT="0" marB="0" anchor="b"/>
                </a:tc>
              </a:tr>
              <a:tr h="89598">
                <a:tc>
                  <a:txBody>
                    <a:bodyPr/>
                    <a:lstStyle/>
                    <a:p>
                      <a:pPr>
                        <a:lnSpc>
                          <a:spcPct val="115000"/>
                        </a:lnSpc>
                        <a:spcAft>
                          <a:spcPts val="0"/>
                        </a:spcAft>
                      </a:pPr>
                      <a:r>
                        <a:rPr lang="fr-FR" sz="2000" b="1" dirty="0"/>
                        <a:t>TOULA</a:t>
                      </a:r>
                      <a:endParaRPr lang="fr-FR" sz="2000" b="1" dirty="0">
                        <a:latin typeface="Calibri"/>
                        <a:ea typeface="Calibri"/>
                        <a:cs typeface="Times New Roman"/>
                      </a:endParaRPr>
                    </a:p>
                  </a:txBody>
                  <a:tcPr marL="44450" marR="44450" marT="0" marB="0" anchor="b"/>
                </a:tc>
                <a:tc>
                  <a:txBody>
                    <a:bodyPr/>
                    <a:lstStyle/>
                    <a:p>
                      <a:pPr algn="r">
                        <a:lnSpc>
                          <a:spcPct val="115000"/>
                        </a:lnSpc>
                        <a:spcAft>
                          <a:spcPts val="0"/>
                        </a:spcAft>
                      </a:pPr>
                      <a:r>
                        <a:rPr lang="fr-FR" sz="2000" b="1" dirty="0"/>
                        <a:t>72</a:t>
                      </a:r>
                      <a:endParaRPr lang="fr-FR" sz="2000" b="1" dirty="0">
                        <a:latin typeface="Calibri"/>
                        <a:ea typeface="Calibri"/>
                        <a:cs typeface="Times New Roman"/>
                      </a:endParaRPr>
                    </a:p>
                  </a:txBody>
                  <a:tcPr marL="44450" marR="44450" marT="0" marB="0" anchor="b"/>
                </a:tc>
                <a:tc>
                  <a:txBody>
                    <a:bodyPr/>
                    <a:lstStyle/>
                    <a:p>
                      <a:pPr algn="r">
                        <a:lnSpc>
                          <a:spcPct val="115000"/>
                        </a:lnSpc>
                        <a:spcAft>
                          <a:spcPts val="0"/>
                        </a:spcAft>
                      </a:pPr>
                      <a:r>
                        <a:rPr lang="fr-FR" sz="2000" b="1" dirty="0"/>
                        <a:t>27</a:t>
                      </a:r>
                      <a:endParaRPr lang="fr-FR" sz="2000" b="1" dirty="0">
                        <a:latin typeface="Calibri"/>
                        <a:ea typeface="Calibri"/>
                        <a:cs typeface="Times New Roman"/>
                      </a:endParaRPr>
                    </a:p>
                  </a:txBody>
                  <a:tcPr marL="44450" marR="44450" marT="0" marB="0" anchor="b"/>
                </a:tc>
                <a:tc>
                  <a:txBody>
                    <a:bodyPr/>
                    <a:lstStyle/>
                    <a:p>
                      <a:pPr algn="r">
                        <a:lnSpc>
                          <a:spcPct val="115000"/>
                        </a:lnSpc>
                        <a:spcAft>
                          <a:spcPts val="0"/>
                        </a:spcAft>
                      </a:pPr>
                      <a:r>
                        <a:rPr lang="fr-FR" sz="2000" b="1" dirty="0"/>
                        <a:t>8</a:t>
                      </a:r>
                      <a:endParaRPr lang="fr-FR" sz="2000" b="1" dirty="0">
                        <a:latin typeface="Calibri"/>
                        <a:ea typeface="Calibri"/>
                        <a:cs typeface="Times New Roman"/>
                      </a:endParaRPr>
                    </a:p>
                  </a:txBody>
                  <a:tcPr marL="44450" marR="44450" marT="0" marB="0" anchor="b"/>
                </a:tc>
                <a:tc>
                  <a:txBody>
                    <a:bodyPr/>
                    <a:lstStyle/>
                    <a:p>
                      <a:pPr algn="r">
                        <a:lnSpc>
                          <a:spcPct val="115000"/>
                        </a:lnSpc>
                        <a:spcAft>
                          <a:spcPts val="0"/>
                        </a:spcAft>
                      </a:pPr>
                      <a:r>
                        <a:rPr lang="fr-FR" sz="2000" b="1" dirty="0"/>
                        <a:t>107</a:t>
                      </a:r>
                      <a:endParaRPr lang="fr-FR" sz="2000" b="1" dirty="0">
                        <a:latin typeface="Calibri"/>
                        <a:ea typeface="Calibri"/>
                        <a:cs typeface="Times New Roman"/>
                      </a:endParaRPr>
                    </a:p>
                  </a:txBody>
                  <a:tcPr marL="44450" marR="44450" marT="0" marB="0" anchor="b"/>
                </a:tc>
              </a:tr>
              <a:tr h="89598">
                <a:tc>
                  <a:txBody>
                    <a:bodyPr/>
                    <a:lstStyle/>
                    <a:p>
                      <a:pPr>
                        <a:lnSpc>
                          <a:spcPct val="115000"/>
                        </a:lnSpc>
                        <a:spcAft>
                          <a:spcPts val="0"/>
                        </a:spcAft>
                      </a:pPr>
                      <a:r>
                        <a:rPr lang="fr-FR" sz="2000" b="1"/>
                        <a:t>DAIBERI</a:t>
                      </a:r>
                      <a:endParaRPr lang="fr-FR" sz="2000" b="1">
                        <a:latin typeface="Calibri"/>
                        <a:ea typeface="Calibri"/>
                        <a:cs typeface="Times New Roman"/>
                      </a:endParaRPr>
                    </a:p>
                  </a:txBody>
                  <a:tcPr marL="44450" marR="44450" marT="0" marB="0" anchor="b"/>
                </a:tc>
                <a:tc>
                  <a:txBody>
                    <a:bodyPr/>
                    <a:lstStyle/>
                    <a:p>
                      <a:pPr algn="r">
                        <a:lnSpc>
                          <a:spcPct val="115000"/>
                        </a:lnSpc>
                        <a:spcAft>
                          <a:spcPts val="0"/>
                        </a:spcAft>
                      </a:pPr>
                      <a:r>
                        <a:rPr lang="fr-FR" sz="2000" b="1" dirty="0"/>
                        <a:t>73</a:t>
                      </a:r>
                      <a:endParaRPr lang="fr-FR" sz="2000" b="1" dirty="0">
                        <a:latin typeface="Calibri"/>
                        <a:ea typeface="Calibri"/>
                        <a:cs typeface="Times New Roman"/>
                      </a:endParaRPr>
                    </a:p>
                  </a:txBody>
                  <a:tcPr marL="44450" marR="44450" marT="0" marB="0" anchor="b"/>
                </a:tc>
                <a:tc>
                  <a:txBody>
                    <a:bodyPr/>
                    <a:lstStyle/>
                    <a:p>
                      <a:pPr algn="r">
                        <a:lnSpc>
                          <a:spcPct val="115000"/>
                        </a:lnSpc>
                        <a:spcAft>
                          <a:spcPts val="0"/>
                        </a:spcAft>
                      </a:pPr>
                      <a:r>
                        <a:rPr lang="fr-FR" sz="2000" b="1" dirty="0"/>
                        <a:t>8</a:t>
                      </a:r>
                      <a:endParaRPr lang="fr-FR" sz="2000" b="1" dirty="0">
                        <a:latin typeface="Calibri"/>
                        <a:ea typeface="Calibri"/>
                        <a:cs typeface="Times New Roman"/>
                      </a:endParaRPr>
                    </a:p>
                  </a:txBody>
                  <a:tcPr marL="44450" marR="44450" marT="0" marB="0" anchor="b"/>
                </a:tc>
                <a:tc>
                  <a:txBody>
                    <a:bodyPr/>
                    <a:lstStyle/>
                    <a:p>
                      <a:pPr algn="r">
                        <a:lnSpc>
                          <a:spcPct val="115000"/>
                        </a:lnSpc>
                        <a:spcAft>
                          <a:spcPts val="0"/>
                        </a:spcAft>
                      </a:pPr>
                      <a:r>
                        <a:rPr lang="fr-FR" sz="2000" b="1" dirty="0"/>
                        <a:t>11</a:t>
                      </a:r>
                      <a:endParaRPr lang="fr-FR" sz="2000" b="1" dirty="0">
                        <a:latin typeface="Calibri"/>
                        <a:ea typeface="Calibri"/>
                        <a:cs typeface="Times New Roman"/>
                      </a:endParaRPr>
                    </a:p>
                  </a:txBody>
                  <a:tcPr marL="44450" marR="44450" marT="0" marB="0" anchor="b"/>
                </a:tc>
                <a:tc>
                  <a:txBody>
                    <a:bodyPr/>
                    <a:lstStyle/>
                    <a:p>
                      <a:pPr algn="r">
                        <a:lnSpc>
                          <a:spcPct val="115000"/>
                        </a:lnSpc>
                        <a:spcAft>
                          <a:spcPts val="0"/>
                        </a:spcAft>
                      </a:pPr>
                      <a:r>
                        <a:rPr lang="fr-FR" sz="2000" b="1" dirty="0"/>
                        <a:t>92</a:t>
                      </a:r>
                      <a:endParaRPr lang="fr-FR" sz="2000" b="1" dirty="0">
                        <a:latin typeface="Calibri"/>
                        <a:ea typeface="Calibri"/>
                        <a:cs typeface="Times New Roman"/>
                      </a:endParaRPr>
                    </a:p>
                  </a:txBody>
                  <a:tcPr marL="44450" marR="44450" marT="0" marB="0" anchor="b"/>
                </a:tc>
              </a:tr>
              <a:tr h="89598">
                <a:tc>
                  <a:txBody>
                    <a:bodyPr/>
                    <a:lstStyle/>
                    <a:p>
                      <a:pPr>
                        <a:lnSpc>
                          <a:spcPct val="115000"/>
                        </a:lnSpc>
                        <a:spcAft>
                          <a:spcPts val="0"/>
                        </a:spcAft>
                      </a:pPr>
                      <a:r>
                        <a:rPr lang="fr-FR" sz="2000" b="1"/>
                        <a:t>SAY</a:t>
                      </a:r>
                      <a:endParaRPr lang="fr-FR" sz="2000" b="1">
                        <a:latin typeface="Calibri"/>
                        <a:ea typeface="Calibri"/>
                        <a:cs typeface="Times New Roman"/>
                      </a:endParaRPr>
                    </a:p>
                  </a:txBody>
                  <a:tcPr marL="44450" marR="44450" marT="0" marB="0" anchor="b"/>
                </a:tc>
                <a:tc>
                  <a:txBody>
                    <a:bodyPr/>
                    <a:lstStyle/>
                    <a:p>
                      <a:pPr algn="r">
                        <a:lnSpc>
                          <a:spcPct val="115000"/>
                        </a:lnSpc>
                        <a:spcAft>
                          <a:spcPts val="0"/>
                        </a:spcAft>
                      </a:pPr>
                      <a:r>
                        <a:rPr lang="fr-FR" sz="2000" b="1"/>
                        <a:t>0</a:t>
                      </a:r>
                      <a:endParaRPr lang="fr-FR" sz="2000" b="1">
                        <a:latin typeface="Calibri"/>
                        <a:ea typeface="Calibri"/>
                        <a:cs typeface="Times New Roman"/>
                      </a:endParaRPr>
                    </a:p>
                  </a:txBody>
                  <a:tcPr marL="44450" marR="44450" marT="0" marB="0" anchor="b"/>
                </a:tc>
                <a:tc>
                  <a:txBody>
                    <a:bodyPr/>
                    <a:lstStyle/>
                    <a:p>
                      <a:pPr algn="r">
                        <a:lnSpc>
                          <a:spcPct val="115000"/>
                        </a:lnSpc>
                        <a:spcAft>
                          <a:spcPts val="0"/>
                        </a:spcAft>
                      </a:pPr>
                      <a:r>
                        <a:rPr lang="fr-FR" sz="2000" b="1"/>
                        <a:t>59</a:t>
                      </a:r>
                      <a:endParaRPr lang="fr-FR" sz="2000" b="1">
                        <a:latin typeface="Calibri"/>
                        <a:ea typeface="Calibri"/>
                        <a:cs typeface="Times New Roman"/>
                      </a:endParaRPr>
                    </a:p>
                  </a:txBody>
                  <a:tcPr marL="44450" marR="44450" marT="0" marB="0" anchor="b"/>
                </a:tc>
                <a:tc>
                  <a:txBody>
                    <a:bodyPr/>
                    <a:lstStyle/>
                    <a:p>
                      <a:pPr algn="r">
                        <a:lnSpc>
                          <a:spcPct val="115000"/>
                        </a:lnSpc>
                        <a:spcAft>
                          <a:spcPts val="0"/>
                        </a:spcAft>
                      </a:pPr>
                      <a:r>
                        <a:rPr lang="fr-FR" sz="2000" b="1" dirty="0"/>
                        <a:t>0</a:t>
                      </a:r>
                      <a:endParaRPr lang="fr-FR" sz="2000" b="1" dirty="0">
                        <a:latin typeface="Calibri"/>
                        <a:ea typeface="Calibri"/>
                        <a:cs typeface="Times New Roman"/>
                      </a:endParaRPr>
                    </a:p>
                  </a:txBody>
                  <a:tcPr marL="44450" marR="44450" marT="0" marB="0" anchor="b"/>
                </a:tc>
                <a:tc>
                  <a:txBody>
                    <a:bodyPr/>
                    <a:lstStyle/>
                    <a:p>
                      <a:pPr algn="r">
                        <a:lnSpc>
                          <a:spcPct val="115000"/>
                        </a:lnSpc>
                        <a:spcAft>
                          <a:spcPts val="0"/>
                        </a:spcAft>
                      </a:pPr>
                      <a:r>
                        <a:rPr lang="fr-FR" sz="2000" b="1" dirty="0"/>
                        <a:t>59</a:t>
                      </a:r>
                      <a:endParaRPr lang="fr-FR" sz="2000" b="1" dirty="0">
                        <a:latin typeface="Calibri"/>
                        <a:ea typeface="Calibri"/>
                        <a:cs typeface="Times New Roman"/>
                      </a:endParaRPr>
                    </a:p>
                  </a:txBody>
                  <a:tcPr marL="44450" marR="44450" marT="0" marB="0" anchor="b"/>
                </a:tc>
              </a:tr>
              <a:tr h="89598">
                <a:tc>
                  <a:txBody>
                    <a:bodyPr/>
                    <a:lstStyle/>
                    <a:p>
                      <a:pPr>
                        <a:lnSpc>
                          <a:spcPct val="115000"/>
                        </a:lnSpc>
                        <a:spcAft>
                          <a:spcPts val="0"/>
                        </a:spcAft>
                      </a:pPr>
                      <a:r>
                        <a:rPr lang="fr-FR" sz="2000" b="1"/>
                        <a:t>Total</a:t>
                      </a:r>
                      <a:endParaRPr lang="fr-FR" sz="2000" b="1">
                        <a:latin typeface="Calibri"/>
                        <a:ea typeface="Calibri"/>
                        <a:cs typeface="Times New Roman"/>
                      </a:endParaRPr>
                    </a:p>
                  </a:txBody>
                  <a:tcPr marL="44450" marR="44450" marT="0" marB="0" anchor="b"/>
                </a:tc>
                <a:tc>
                  <a:txBody>
                    <a:bodyPr/>
                    <a:lstStyle/>
                    <a:p>
                      <a:pPr algn="r">
                        <a:lnSpc>
                          <a:spcPct val="115000"/>
                        </a:lnSpc>
                        <a:spcAft>
                          <a:spcPts val="0"/>
                        </a:spcAft>
                      </a:pPr>
                      <a:r>
                        <a:rPr lang="fr-FR" sz="2000" b="1" dirty="0"/>
                        <a:t>194</a:t>
                      </a:r>
                      <a:endParaRPr lang="fr-FR" sz="2000" b="1" dirty="0">
                        <a:latin typeface="Calibri"/>
                        <a:ea typeface="Calibri"/>
                        <a:cs typeface="Times New Roman"/>
                      </a:endParaRPr>
                    </a:p>
                  </a:txBody>
                  <a:tcPr marL="44450" marR="44450" marT="0" marB="0" anchor="b"/>
                </a:tc>
                <a:tc>
                  <a:txBody>
                    <a:bodyPr/>
                    <a:lstStyle/>
                    <a:p>
                      <a:pPr algn="r">
                        <a:lnSpc>
                          <a:spcPct val="115000"/>
                        </a:lnSpc>
                        <a:spcAft>
                          <a:spcPts val="0"/>
                        </a:spcAft>
                      </a:pPr>
                      <a:r>
                        <a:rPr lang="fr-FR" sz="2000" b="1"/>
                        <a:t>138</a:t>
                      </a:r>
                      <a:endParaRPr lang="fr-FR" sz="2000" b="1">
                        <a:latin typeface="Calibri"/>
                        <a:ea typeface="Calibri"/>
                        <a:cs typeface="Times New Roman"/>
                      </a:endParaRPr>
                    </a:p>
                  </a:txBody>
                  <a:tcPr marL="44450" marR="44450" marT="0" marB="0" anchor="b"/>
                </a:tc>
                <a:tc>
                  <a:txBody>
                    <a:bodyPr/>
                    <a:lstStyle/>
                    <a:p>
                      <a:pPr algn="r">
                        <a:lnSpc>
                          <a:spcPct val="115000"/>
                        </a:lnSpc>
                        <a:spcAft>
                          <a:spcPts val="0"/>
                        </a:spcAft>
                      </a:pPr>
                      <a:r>
                        <a:rPr lang="fr-FR" sz="2000" b="1" dirty="0"/>
                        <a:t>129</a:t>
                      </a:r>
                      <a:endParaRPr lang="fr-FR" sz="2000" b="1" dirty="0">
                        <a:latin typeface="Calibri"/>
                        <a:ea typeface="Calibri"/>
                        <a:cs typeface="Times New Roman"/>
                      </a:endParaRPr>
                    </a:p>
                  </a:txBody>
                  <a:tcPr marL="44450" marR="44450" marT="0" marB="0" anchor="b"/>
                </a:tc>
                <a:tc>
                  <a:txBody>
                    <a:bodyPr/>
                    <a:lstStyle/>
                    <a:p>
                      <a:pPr algn="r">
                        <a:lnSpc>
                          <a:spcPct val="115000"/>
                        </a:lnSpc>
                        <a:spcAft>
                          <a:spcPts val="0"/>
                        </a:spcAft>
                      </a:pPr>
                      <a:r>
                        <a:rPr lang="fr-FR" sz="2000" b="1" dirty="0"/>
                        <a:t>461</a:t>
                      </a:r>
                      <a:endParaRPr lang="fr-FR" sz="2000" b="1" dirty="0">
                        <a:latin typeface="Calibri"/>
                        <a:ea typeface="Calibri"/>
                        <a:cs typeface="Times New Roman"/>
                      </a:endParaRPr>
                    </a:p>
                  </a:txBody>
                  <a:tcPr marL="44450" marR="44450" marT="0" marB="0" anchor="b"/>
                </a:tc>
              </a:tr>
            </a:tbl>
          </a:graphicData>
        </a:graphic>
      </p:graphicFrame>
      <p:sp>
        <p:nvSpPr>
          <p:cNvPr id="73732" name="Rectangle 4"/>
          <p:cNvSpPr>
            <a:spLocks noChangeArrowheads="1"/>
          </p:cNvSpPr>
          <p:nvPr/>
        </p:nvSpPr>
        <p:spPr bwMode="auto">
          <a:xfrm>
            <a:off x="571472" y="285728"/>
            <a:ext cx="7092006"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sz="2000" b="1" u="none" dirty="0" smtClean="0">
                <a:solidFill>
                  <a:srgbClr val="970508"/>
                </a:solidFill>
                <a:latin typeface="Arial" pitchFamily="34" charset="0"/>
                <a:ea typeface="Calibri" pitchFamily="34" charset="0"/>
                <a:cs typeface="Times New Roman" pitchFamily="18" charset="0"/>
              </a:rPr>
              <a:t>R</a:t>
            </a:r>
            <a:r>
              <a:rPr kumimoji="0" lang="fr-FR" sz="2000" b="1" i="0" u="none" strike="noStrike" cap="none" normalizeH="0" baseline="0" dirty="0" smtClean="0">
                <a:ln>
                  <a:noFill/>
                </a:ln>
                <a:solidFill>
                  <a:srgbClr val="970508"/>
                </a:solidFill>
                <a:effectLst/>
                <a:latin typeface="Arial" pitchFamily="34" charset="0"/>
                <a:ea typeface="Calibri" pitchFamily="34" charset="0"/>
                <a:cs typeface="Times New Roman" pitchFamily="18" charset="0"/>
              </a:rPr>
              <a:t>épartition des types de semences en fonction des sites</a:t>
            </a:r>
            <a:endParaRPr kumimoji="0" lang="fr-FR" sz="2000" b="1" i="0" u="none" strike="noStrike" cap="none" normalizeH="0" baseline="0" dirty="0" smtClean="0">
              <a:ln>
                <a:noFill/>
              </a:ln>
              <a:solidFill>
                <a:srgbClr val="970508"/>
              </a:solidFill>
              <a:effectLst/>
              <a:latin typeface="Arial" pitchFamily="34" charset="0"/>
              <a:cs typeface="Arial" pitchFamily="34" charset="0"/>
            </a:endParaRPr>
          </a:p>
        </p:txBody>
      </p:sp>
      <p:sp>
        <p:nvSpPr>
          <p:cNvPr id="8" name="Espace réservé du numéro de diapositive 7"/>
          <p:cNvSpPr>
            <a:spLocks noGrp="1"/>
          </p:cNvSpPr>
          <p:nvPr>
            <p:ph type="sldNum" sz="quarter" idx="12"/>
          </p:nvPr>
        </p:nvSpPr>
        <p:spPr/>
        <p:txBody>
          <a:bodyPr/>
          <a:lstStyle/>
          <a:p>
            <a:pPr>
              <a:defRPr/>
            </a:pPr>
            <a:fld id="{0EC67EBC-3625-4BEA-9C58-6259D06F562C}" type="slidenum">
              <a:rPr lang="en-GB" smtClean="0"/>
              <a:pPr>
                <a:defRPr/>
              </a:pPr>
              <a:t>18</a:t>
            </a:fld>
            <a:endParaRPr lang="en-GB"/>
          </a:p>
        </p:txBody>
      </p:sp>
      <p:pic>
        <p:nvPicPr>
          <p:cNvPr id="10" name="Image 9"/>
          <p:cNvPicPr/>
          <p:nvPr/>
        </p:nvPicPr>
        <p:blipFill>
          <a:blip r:embed="rId3" cstate="print"/>
          <a:srcRect/>
          <a:stretch>
            <a:fillRect/>
          </a:stretch>
        </p:blipFill>
        <p:spPr bwMode="auto">
          <a:xfrm>
            <a:off x="0" y="5786454"/>
            <a:ext cx="1419225" cy="904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785787" y="714356"/>
          <a:ext cx="6643735" cy="3154680"/>
        </p:xfrm>
        <a:graphic>
          <a:graphicData uri="http://schemas.openxmlformats.org/drawingml/2006/table">
            <a:tbl>
              <a:tblPr>
                <a:tableStyleId>{08FB837D-C827-4EFA-A057-4D05807E0F7C}</a:tableStyleId>
              </a:tblPr>
              <a:tblGrid>
                <a:gridCol w="1328747"/>
                <a:gridCol w="1328747"/>
                <a:gridCol w="1328747"/>
                <a:gridCol w="1328747"/>
                <a:gridCol w="1328747"/>
              </a:tblGrid>
              <a:tr h="208915">
                <a:tc>
                  <a:txBody>
                    <a:bodyPr/>
                    <a:lstStyle/>
                    <a:p>
                      <a:pPr>
                        <a:lnSpc>
                          <a:spcPct val="115000"/>
                        </a:lnSpc>
                        <a:spcAft>
                          <a:spcPts val="0"/>
                        </a:spcAft>
                      </a:pPr>
                      <a:r>
                        <a:rPr lang="fr-FR" sz="2000" b="1" dirty="0"/>
                        <a:t>SITE</a:t>
                      </a:r>
                      <a:endParaRPr lang="fr-FR" sz="2000" b="1" dirty="0">
                        <a:latin typeface="Calibri"/>
                        <a:ea typeface="Calibri"/>
                        <a:cs typeface="Times New Roman"/>
                      </a:endParaRPr>
                    </a:p>
                  </a:txBody>
                  <a:tcPr marL="44450" marR="44450" marT="0" marB="0" anchor="b"/>
                </a:tc>
                <a:tc>
                  <a:txBody>
                    <a:bodyPr/>
                    <a:lstStyle/>
                    <a:p>
                      <a:pPr>
                        <a:lnSpc>
                          <a:spcPct val="115000"/>
                        </a:lnSpc>
                        <a:spcAft>
                          <a:spcPts val="0"/>
                        </a:spcAft>
                      </a:pPr>
                      <a:r>
                        <a:rPr lang="fr-FR" sz="2000" b="1" dirty="0"/>
                        <a:t>UREE</a:t>
                      </a:r>
                      <a:endParaRPr lang="fr-FR" sz="2000" b="1" dirty="0">
                        <a:latin typeface="Calibri"/>
                        <a:ea typeface="Calibri"/>
                        <a:cs typeface="Times New Roman"/>
                      </a:endParaRPr>
                    </a:p>
                  </a:txBody>
                  <a:tcPr marL="44450" marR="44450" marT="0" marB="0" anchor="b"/>
                </a:tc>
                <a:tc>
                  <a:txBody>
                    <a:bodyPr/>
                    <a:lstStyle/>
                    <a:p>
                      <a:pPr>
                        <a:lnSpc>
                          <a:spcPct val="115000"/>
                        </a:lnSpc>
                        <a:spcAft>
                          <a:spcPts val="0"/>
                        </a:spcAft>
                      </a:pPr>
                      <a:r>
                        <a:rPr lang="fr-FR" sz="2000" b="1" dirty="0"/>
                        <a:t>DAP</a:t>
                      </a:r>
                      <a:endParaRPr lang="fr-FR" sz="2000" b="1" dirty="0">
                        <a:latin typeface="Calibri"/>
                        <a:ea typeface="Calibri"/>
                        <a:cs typeface="Times New Roman"/>
                      </a:endParaRPr>
                    </a:p>
                  </a:txBody>
                  <a:tcPr marL="44450" marR="44450" marT="0" marB="0" anchor="b"/>
                </a:tc>
                <a:tc>
                  <a:txBody>
                    <a:bodyPr/>
                    <a:lstStyle/>
                    <a:p>
                      <a:pPr>
                        <a:lnSpc>
                          <a:spcPct val="115000"/>
                        </a:lnSpc>
                        <a:spcAft>
                          <a:spcPts val="0"/>
                        </a:spcAft>
                      </a:pPr>
                      <a:r>
                        <a:rPr lang="fr-FR" sz="2000" b="1" dirty="0" smtClean="0"/>
                        <a:t>NPK151515</a:t>
                      </a:r>
                      <a:endParaRPr lang="fr-FR" sz="2000" b="1" dirty="0">
                        <a:latin typeface="Calibri"/>
                        <a:ea typeface="Calibri"/>
                        <a:cs typeface="Times New Roman"/>
                      </a:endParaRPr>
                    </a:p>
                  </a:txBody>
                  <a:tcPr marL="44450" marR="44450" marT="0" marB="0" anchor="b"/>
                </a:tc>
                <a:tc>
                  <a:txBody>
                    <a:bodyPr/>
                    <a:lstStyle/>
                    <a:p>
                      <a:pPr>
                        <a:lnSpc>
                          <a:spcPct val="115000"/>
                        </a:lnSpc>
                        <a:spcAft>
                          <a:spcPts val="0"/>
                        </a:spcAft>
                      </a:pPr>
                      <a:r>
                        <a:rPr lang="fr-FR" sz="2000" b="1" dirty="0"/>
                        <a:t>Total</a:t>
                      </a:r>
                      <a:endParaRPr lang="fr-FR" sz="2000" b="1" dirty="0">
                        <a:latin typeface="Calibri"/>
                        <a:ea typeface="Calibri"/>
                        <a:cs typeface="Times New Roman"/>
                      </a:endParaRPr>
                    </a:p>
                  </a:txBody>
                  <a:tcPr marL="44450" marR="44450" marT="0" marB="0" anchor="b"/>
                </a:tc>
              </a:tr>
              <a:tr h="208915">
                <a:tc>
                  <a:txBody>
                    <a:bodyPr/>
                    <a:lstStyle/>
                    <a:p>
                      <a:pPr>
                        <a:lnSpc>
                          <a:spcPct val="115000"/>
                        </a:lnSpc>
                        <a:spcAft>
                          <a:spcPts val="0"/>
                        </a:spcAft>
                      </a:pPr>
                      <a:r>
                        <a:rPr lang="fr-FR" sz="2000" b="1" dirty="0"/>
                        <a:t>SAGA</a:t>
                      </a:r>
                      <a:endParaRPr lang="fr-FR" sz="2000" b="1" dirty="0">
                        <a:latin typeface="Calibri"/>
                        <a:ea typeface="Calibri"/>
                        <a:cs typeface="Times New Roman"/>
                      </a:endParaRPr>
                    </a:p>
                  </a:txBody>
                  <a:tcPr marL="44450" marR="44450" marT="0" marB="0" anchor="b"/>
                </a:tc>
                <a:tc>
                  <a:txBody>
                    <a:bodyPr/>
                    <a:lstStyle/>
                    <a:p>
                      <a:pPr algn="r">
                        <a:lnSpc>
                          <a:spcPct val="115000"/>
                        </a:lnSpc>
                        <a:spcAft>
                          <a:spcPts val="0"/>
                        </a:spcAft>
                      </a:pPr>
                      <a:r>
                        <a:rPr lang="fr-FR" sz="2000" b="1" dirty="0"/>
                        <a:t>92</a:t>
                      </a:r>
                      <a:endParaRPr lang="fr-FR" sz="2000" b="1" dirty="0">
                        <a:latin typeface="Calibri"/>
                        <a:ea typeface="Calibri"/>
                        <a:cs typeface="Times New Roman"/>
                      </a:endParaRPr>
                    </a:p>
                  </a:txBody>
                  <a:tcPr marL="44450" marR="44450" marT="0" marB="0" anchor="b"/>
                </a:tc>
                <a:tc>
                  <a:txBody>
                    <a:bodyPr/>
                    <a:lstStyle/>
                    <a:p>
                      <a:pPr algn="r">
                        <a:lnSpc>
                          <a:spcPct val="115000"/>
                        </a:lnSpc>
                        <a:spcAft>
                          <a:spcPts val="0"/>
                        </a:spcAft>
                      </a:pPr>
                      <a:r>
                        <a:rPr lang="fr-FR" sz="2000" b="1" dirty="0"/>
                        <a:t>0</a:t>
                      </a:r>
                      <a:endParaRPr lang="fr-FR" sz="2000" b="1" dirty="0">
                        <a:latin typeface="Calibri"/>
                        <a:ea typeface="Calibri"/>
                        <a:cs typeface="Times New Roman"/>
                      </a:endParaRPr>
                    </a:p>
                  </a:txBody>
                  <a:tcPr marL="44450" marR="44450" marT="0" marB="0" anchor="b"/>
                </a:tc>
                <a:tc>
                  <a:txBody>
                    <a:bodyPr/>
                    <a:lstStyle/>
                    <a:p>
                      <a:pPr algn="r">
                        <a:lnSpc>
                          <a:spcPct val="115000"/>
                        </a:lnSpc>
                        <a:spcAft>
                          <a:spcPts val="0"/>
                        </a:spcAft>
                      </a:pPr>
                      <a:r>
                        <a:rPr lang="fr-FR" sz="2000" b="1"/>
                        <a:t>96</a:t>
                      </a:r>
                      <a:endParaRPr lang="fr-FR" sz="2000" b="1">
                        <a:latin typeface="Calibri"/>
                        <a:ea typeface="Calibri"/>
                        <a:cs typeface="Times New Roman"/>
                      </a:endParaRPr>
                    </a:p>
                  </a:txBody>
                  <a:tcPr marL="44450" marR="44450" marT="0" marB="0" anchor="b"/>
                </a:tc>
                <a:tc>
                  <a:txBody>
                    <a:bodyPr/>
                    <a:lstStyle/>
                    <a:p>
                      <a:pPr algn="r">
                        <a:lnSpc>
                          <a:spcPct val="115000"/>
                        </a:lnSpc>
                        <a:spcAft>
                          <a:spcPts val="0"/>
                        </a:spcAft>
                      </a:pPr>
                      <a:r>
                        <a:rPr lang="fr-FR" sz="2000" b="1" dirty="0"/>
                        <a:t>188</a:t>
                      </a:r>
                      <a:endParaRPr lang="fr-FR" sz="2000" b="1" dirty="0">
                        <a:latin typeface="Calibri"/>
                        <a:ea typeface="Calibri"/>
                        <a:cs typeface="Times New Roman"/>
                      </a:endParaRPr>
                    </a:p>
                  </a:txBody>
                  <a:tcPr marL="44450" marR="44450" marT="0" marB="0" anchor="b"/>
                </a:tc>
              </a:tr>
              <a:tr h="208915">
                <a:tc>
                  <a:txBody>
                    <a:bodyPr/>
                    <a:lstStyle/>
                    <a:p>
                      <a:pPr>
                        <a:lnSpc>
                          <a:spcPct val="115000"/>
                        </a:lnSpc>
                        <a:spcAft>
                          <a:spcPts val="0"/>
                        </a:spcAft>
                      </a:pPr>
                      <a:r>
                        <a:rPr lang="fr-FR" sz="2000" b="1"/>
                        <a:t>GAYA</a:t>
                      </a:r>
                      <a:endParaRPr lang="fr-FR" sz="2000" b="1">
                        <a:latin typeface="Calibri"/>
                        <a:ea typeface="Calibri"/>
                        <a:cs typeface="Times New Roman"/>
                      </a:endParaRPr>
                    </a:p>
                  </a:txBody>
                  <a:tcPr marL="44450" marR="44450" marT="0" marB="0" anchor="b"/>
                </a:tc>
                <a:tc>
                  <a:txBody>
                    <a:bodyPr/>
                    <a:lstStyle/>
                    <a:p>
                      <a:pPr algn="r">
                        <a:lnSpc>
                          <a:spcPct val="115000"/>
                        </a:lnSpc>
                        <a:spcAft>
                          <a:spcPts val="0"/>
                        </a:spcAft>
                      </a:pPr>
                      <a:r>
                        <a:rPr lang="fr-FR" sz="2000" b="1" dirty="0"/>
                        <a:t>32</a:t>
                      </a:r>
                      <a:endParaRPr lang="fr-FR" sz="2000" b="1" dirty="0">
                        <a:latin typeface="Calibri"/>
                        <a:ea typeface="Calibri"/>
                        <a:cs typeface="Times New Roman"/>
                      </a:endParaRPr>
                    </a:p>
                  </a:txBody>
                  <a:tcPr marL="44450" marR="44450" marT="0" marB="0" anchor="b"/>
                </a:tc>
                <a:tc>
                  <a:txBody>
                    <a:bodyPr/>
                    <a:lstStyle/>
                    <a:p>
                      <a:pPr algn="r">
                        <a:lnSpc>
                          <a:spcPct val="115000"/>
                        </a:lnSpc>
                        <a:spcAft>
                          <a:spcPts val="0"/>
                        </a:spcAft>
                      </a:pPr>
                      <a:r>
                        <a:rPr lang="fr-FR" sz="2000" b="1" dirty="0"/>
                        <a:t>0</a:t>
                      </a:r>
                      <a:endParaRPr lang="fr-FR" sz="2000" b="1" dirty="0">
                        <a:latin typeface="Calibri"/>
                        <a:ea typeface="Calibri"/>
                        <a:cs typeface="Times New Roman"/>
                      </a:endParaRPr>
                    </a:p>
                  </a:txBody>
                  <a:tcPr marL="44450" marR="44450" marT="0" marB="0" anchor="b"/>
                </a:tc>
                <a:tc>
                  <a:txBody>
                    <a:bodyPr/>
                    <a:lstStyle/>
                    <a:p>
                      <a:pPr algn="r">
                        <a:lnSpc>
                          <a:spcPct val="115000"/>
                        </a:lnSpc>
                        <a:spcAft>
                          <a:spcPts val="0"/>
                        </a:spcAft>
                      </a:pPr>
                      <a:r>
                        <a:rPr lang="fr-FR" sz="2000" b="1"/>
                        <a:t>33</a:t>
                      </a:r>
                      <a:endParaRPr lang="fr-FR" sz="2000" b="1">
                        <a:latin typeface="Calibri"/>
                        <a:ea typeface="Calibri"/>
                        <a:cs typeface="Times New Roman"/>
                      </a:endParaRPr>
                    </a:p>
                  </a:txBody>
                  <a:tcPr marL="44450" marR="44450" marT="0" marB="0" anchor="b"/>
                </a:tc>
                <a:tc>
                  <a:txBody>
                    <a:bodyPr/>
                    <a:lstStyle/>
                    <a:p>
                      <a:pPr algn="r">
                        <a:lnSpc>
                          <a:spcPct val="115000"/>
                        </a:lnSpc>
                        <a:spcAft>
                          <a:spcPts val="0"/>
                        </a:spcAft>
                      </a:pPr>
                      <a:r>
                        <a:rPr lang="fr-FR" sz="2000" b="1"/>
                        <a:t>65</a:t>
                      </a:r>
                      <a:endParaRPr lang="fr-FR" sz="2000" b="1">
                        <a:latin typeface="Calibri"/>
                        <a:ea typeface="Calibri"/>
                        <a:cs typeface="Times New Roman"/>
                      </a:endParaRPr>
                    </a:p>
                  </a:txBody>
                  <a:tcPr marL="44450" marR="44450" marT="0" marB="0" anchor="b"/>
                </a:tc>
              </a:tr>
              <a:tr h="208915">
                <a:tc>
                  <a:txBody>
                    <a:bodyPr/>
                    <a:lstStyle/>
                    <a:p>
                      <a:pPr>
                        <a:lnSpc>
                          <a:spcPct val="115000"/>
                        </a:lnSpc>
                        <a:spcAft>
                          <a:spcPts val="0"/>
                        </a:spcAft>
                      </a:pPr>
                      <a:r>
                        <a:rPr lang="fr-FR" sz="2000" b="1"/>
                        <a:t>SEBERI</a:t>
                      </a:r>
                      <a:endParaRPr lang="fr-FR" sz="2000" b="1">
                        <a:latin typeface="Calibri"/>
                        <a:ea typeface="Calibri"/>
                        <a:cs typeface="Times New Roman"/>
                      </a:endParaRPr>
                    </a:p>
                  </a:txBody>
                  <a:tcPr marL="44450" marR="44450" marT="0" marB="0" anchor="b"/>
                </a:tc>
                <a:tc>
                  <a:txBody>
                    <a:bodyPr/>
                    <a:lstStyle/>
                    <a:p>
                      <a:pPr algn="r">
                        <a:lnSpc>
                          <a:spcPct val="115000"/>
                        </a:lnSpc>
                        <a:spcAft>
                          <a:spcPts val="0"/>
                        </a:spcAft>
                      </a:pPr>
                      <a:r>
                        <a:rPr lang="fr-FR" sz="2000" b="1" dirty="0"/>
                        <a:t>64</a:t>
                      </a:r>
                      <a:endParaRPr lang="fr-FR" sz="2000" b="1" dirty="0">
                        <a:latin typeface="Calibri"/>
                        <a:ea typeface="Calibri"/>
                        <a:cs typeface="Times New Roman"/>
                      </a:endParaRPr>
                    </a:p>
                  </a:txBody>
                  <a:tcPr marL="44450" marR="44450" marT="0" marB="0" anchor="b"/>
                </a:tc>
                <a:tc>
                  <a:txBody>
                    <a:bodyPr/>
                    <a:lstStyle/>
                    <a:p>
                      <a:pPr algn="r">
                        <a:lnSpc>
                          <a:spcPct val="115000"/>
                        </a:lnSpc>
                        <a:spcAft>
                          <a:spcPts val="0"/>
                        </a:spcAft>
                      </a:pPr>
                      <a:r>
                        <a:rPr lang="fr-FR" sz="2000" b="1" dirty="0"/>
                        <a:t>0</a:t>
                      </a:r>
                      <a:endParaRPr lang="fr-FR" sz="2000" b="1" dirty="0">
                        <a:latin typeface="Calibri"/>
                        <a:ea typeface="Calibri"/>
                        <a:cs typeface="Times New Roman"/>
                      </a:endParaRPr>
                    </a:p>
                  </a:txBody>
                  <a:tcPr marL="44450" marR="44450" marT="0" marB="0" anchor="b"/>
                </a:tc>
                <a:tc>
                  <a:txBody>
                    <a:bodyPr/>
                    <a:lstStyle/>
                    <a:p>
                      <a:pPr algn="r">
                        <a:lnSpc>
                          <a:spcPct val="115000"/>
                        </a:lnSpc>
                        <a:spcAft>
                          <a:spcPts val="0"/>
                        </a:spcAft>
                      </a:pPr>
                      <a:r>
                        <a:rPr lang="fr-FR" sz="2000" b="1" dirty="0"/>
                        <a:t>66</a:t>
                      </a:r>
                      <a:endParaRPr lang="fr-FR" sz="2000" b="1" dirty="0">
                        <a:latin typeface="Calibri"/>
                        <a:ea typeface="Calibri"/>
                        <a:cs typeface="Times New Roman"/>
                      </a:endParaRPr>
                    </a:p>
                  </a:txBody>
                  <a:tcPr marL="44450" marR="44450" marT="0" marB="0" anchor="b"/>
                </a:tc>
                <a:tc>
                  <a:txBody>
                    <a:bodyPr/>
                    <a:lstStyle/>
                    <a:p>
                      <a:pPr algn="r">
                        <a:lnSpc>
                          <a:spcPct val="115000"/>
                        </a:lnSpc>
                        <a:spcAft>
                          <a:spcPts val="0"/>
                        </a:spcAft>
                      </a:pPr>
                      <a:r>
                        <a:rPr lang="fr-FR" sz="2000" b="1" dirty="0"/>
                        <a:t>130</a:t>
                      </a:r>
                      <a:endParaRPr lang="fr-FR" sz="2000" b="1" dirty="0">
                        <a:latin typeface="Calibri"/>
                        <a:ea typeface="Calibri"/>
                        <a:cs typeface="Times New Roman"/>
                      </a:endParaRPr>
                    </a:p>
                  </a:txBody>
                  <a:tcPr marL="44450" marR="44450" marT="0" marB="0" anchor="b"/>
                </a:tc>
              </a:tr>
              <a:tr h="208915">
                <a:tc>
                  <a:txBody>
                    <a:bodyPr/>
                    <a:lstStyle/>
                    <a:p>
                      <a:pPr>
                        <a:lnSpc>
                          <a:spcPct val="115000"/>
                        </a:lnSpc>
                        <a:spcAft>
                          <a:spcPts val="0"/>
                        </a:spcAft>
                      </a:pPr>
                      <a:r>
                        <a:rPr lang="fr-FR" sz="2000" b="1" dirty="0"/>
                        <a:t>FS </a:t>
                      </a:r>
                      <a:r>
                        <a:rPr lang="fr-FR" sz="2000" b="1" dirty="0" smtClean="0"/>
                        <a:t>SAADIA</a:t>
                      </a:r>
                      <a:endParaRPr lang="fr-FR" sz="2000" b="1" dirty="0">
                        <a:latin typeface="Calibri"/>
                        <a:ea typeface="Calibri"/>
                        <a:cs typeface="Times New Roman"/>
                      </a:endParaRPr>
                    </a:p>
                  </a:txBody>
                  <a:tcPr marL="44450" marR="44450" marT="0" marB="0" anchor="b"/>
                </a:tc>
                <a:tc>
                  <a:txBody>
                    <a:bodyPr/>
                    <a:lstStyle/>
                    <a:p>
                      <a:pPr algn="r">
                        <a:lnSpc>
                          <a:spcPct val="115000"/>
                        </a:lnSpc>
                        <a:spcAft>
                          <a:spcPts val="0"/>
                        </a:spcAft>
                      </a:pPr>
                      <a:r>
                        <a:rPr lang="fr-FR" sz="2000" b="1"/>
                        <a:t>30</a:t>
                      </a:r>
                      <a:endParaRPr lang="fr-FR" sz="2000" b="1">
                        <a:latin typeface="Calibri"/>
                        <a:ea typeface="Calibri"/>
                        <a:cs typeface="Times New Roman"/>
                      </a:endParaRPr>
                    </a:p>
                  </a:txBody>
                  <a:tcPr marL="44450" marR="44450" marT="0" marB="0" anchor="b"/>
                </a:tc>
                <a:tc>
                  <a:txBody>
                    <a:bodyPr/>
                    <a:lstStyle/>
                    <a:p>
                      <a:pPr algn="r">
                        <a:lnSpc>
                          <a:spcPct val="115000"/>
                        </a:lnSpc>
                        <a:spcAft>
                          <a:spcPts val="0"/>
                        </a:spcAft>
                      </a:pPr>
                      <a:r>
                        <a:rPr lang="fr-FR" sz="2000" b="1" dirty="0"/>
                        <a:t>0</a:t>
                      </a:r>
                      <a:endParaRPr lang="fr-FR" sz="2000" b="1" dirty="0">
                        <a:latin typeface="Calibri"/>
                        <a:ea typeface="Calibri"/>
                        <a:cs typeface="Times New Roman"/>
                      </a:endParaRPr>
                    </a:p>
                  </a:txBody>
                  <a:tcPr marL="44450" marR="44450" marT="0" marB="0" anchor="b"/>
                </a:tc>
                <a:tc>
                  <a:txBody>
                    <a:bodyPr/>
                    <a:lstStyle/>
                    <a:p>
                      <a:pPr algn="r">
                        <a:lnSpc>
                          <a:spcPct val="115000"/>
                        </a:lnSpc>
                        <a:spcAft>
                          <a:spcPts val="0"/>
                        </a:spcAft>
                      </a:pPr>
                      <a:r>
                        <a:rPr lang="fr-FR" sz="2000" b="1" dirty="0"/>
                        <a:t>30</a:t>
                      </a:r>
                      <a:endParaRPr lang="fr-FR" sz="2000" b="1" dirty="0">
                        <a:latin typeface="Calibri"/>
                        <a:ea typeface="Calibri"/>
                        <a:cs typeface="Times New Roman"/>
                      </a:endParaRPr>
                    </a:p>
                  </a:txBody>
                  <a:tcPr marL="44450" marR="44450" marT="0" marB="0" anchor="b"/>
                </a:tc>
                <a:tc>
                  <a:txBody>
                    <a:bodyPr/>
                    <a:lstStyle/>
                    <a:p>
                      <a:pPr algn="r">
                        <a:lnSpc>
                          <a:spcPct val="115000"/>
                        </a:lnSpc>
                        <a:spcAft>
                          <a:spcPts val="0"/>
                        </a:spcAft>
                      </a:pPr>
                      <a:r>
                        <a:rPr lang="fr-FR" sz="2000" b="1"/>
                        <a:t>60</a:t>
                      </a:r>
                      <a:endParaRPr lang="fr-FR" sz="2000" b="1">
                        <a:latin typeface="Calibri"/>
                        <a:ea typeface="Calibri"/>
                        <a:cs typeface="Times New Roman"/>
                      </a:endParaRPr>
                    </a:p>
                  </a:txBody>
                  <a:tcPr marL="44450" marR="44450" marT="0" marB="0" anchor="b"/>
                </a:tc>
              </a:tr>
              <a:tr h="208915">
                <a:tc>
                  <a:txBody>
                    <a:bodyPr/>
                    <a:lstStyle/>
                    <a:p>
                      <a:pPr>
                        <a:lnSpc>
                          <a:spcPct val="115000"/>
                        </a:lnSpc>
                        <a:spcAft>
                          <a:spcPts val="0"/>
                        </a:spcAft>
                      </a:pPr>
                      <a:r>
                        <a:rPr lang="fr-FR" sz="2000" b="1"/>
                        <a:t>TOULA</a:t>
                      </a:r>
                      <a:endParaRPr lang="fr-FR" sz="2000" b="1">
                        <a:latin typeface="Calibri"/>
                        <a:ea typeface="Calibri"/>
                        <a:cs typeface="Times New Roman"/>
                      </a:endParaRPr>
                    </a:p>
                  </a:txBody>
                  <a:tcPr marL="44450" marR="44450" marT="0" marB="0" anchor="b"/>
                </a:tc>
                <a:tc>
                  <a:txBody>
                    <a:bodyPr/>
                    <a:lstStyle/>
                    <a:p>
                      <a:pPr algn="r">
                        <a:lnSpc>
                          <a:spcPct val="115000"/>
                        </a:lnSpc>
                        <a:spcAft>
                          <a:spcPts val="0"/>
                        </a:spcAft>
                      </a:pPr>
                      <a:r>
                        <a:rPr lang="fr-FR" sz="2000" b="1"/>
                        <a:t>79</a:t>
                      </a:r>
                      <a:endParaRPr lang="fr-FR" sz="2000" b="1">
                        <a:latin typeface="Calibri"/>
                        <a:ea typeface="Calibri"/>
                        <a:cs typeface="Times New Roman"/>
                      </a:endParaRPr>
                    </a:p>
                  </a:txBody>
                  <a:tcPr marL="44450" marR="44450" marT="0" marB="0" anchor="b"/>
                </a:tc>
                <a:tc>
                  <a:txBody>
                    <a:bodyPr/>
                    <a:lstStyle/>
                    <a:p>
                      <a:pPr algn="r">
                        <a:lnSpc>
                          <a:spcPct val="115000"/>
                        </a:lnSpc>
                        <a:spcAft>
                          <a:spcPts val="0"/>
                        </a:spcAft>
                      </a:pPr>
                      <a:r>
                        <a:rPr lang="fr-FR" sz="2000" b="1"/>
                        <a:t>6</a:t>
                      </a:r>
                      <a:endParaRPr lang="fr-FR" sz="2000" b="1">
                        <a:latin typeface="Calibri"/>
                        <a:ea typeface="Calibri"/>
                        <a:cs typeface="Times New Roman"/>
                      </a:endParaRPr>
                    </a:p>
                  </a:txBody>
                  <a:tcPr marL="44450" marR="44450" marT="0" marB="0" anchor="b"/>
                </a:tc>
                <a:tc>
                  <a:txBody>
                    <a:bodyPr/>
                    <a:lstStyle/>
                    <a:p>
                      <a:pPr algn="r">
                        <a:lnSpc>
                          <a:spcPct val="115000"/>
                        </a:lnSpc>
                        <a:spcAft>
                          <a:spcPts val="0"/>
                        </a:spcAft>
                      </a:pPr>
                      <a:r>
                        <a:rPr lang="fr-FR" sz="2000" b="1" dirty="0"/>
                        <a:t>80</a:t>
                      </a:r>
                      <a:endParaRPr lang="fr-FR" sz="2000" b="1" dirty="0">
                        <a:latin typeface="Calibri"/>
                        <a:ea typeface="Calibri"/>
                        <a:cs typeface="Times New Roman"/>
                      </a:endParaRPr>
                    </a:p>
                  </a:txBody>
                  <a:tcPr marL="44450" marR="44450" marT="0" marB="0" anchor="b"/>
                </a:tc>
                <a:tc>
                  <a:txBody>
                    <a:bodyPr/>
                    <a:lstStyle/>
                    <a:p>
                      <a:pPr algn="r">
                        <a:lnSpc>
                          <a:spcPct val="115000"/>
                        </a:lnSpc>
                        <a:spcAft>
                          <a:spcPts val="0"/>
                        </a:spcAft>
                      </a:pPr>
                      <a:r>
                        <a:rPr lang="fr-FR" sz="2000" b="1" dirty="0"/>
                        <a:t>165</a:t>
                      </a:r>
                      <a:endParaRPr lang="fr-FR" sz="2000" b="1" dirty="0">
                        <a:latin typeface="Calibri"/>
                        <a:ea typeface="Calibri"/>
                        <a:cs typeface="Times New Roman"/>
                      </a:endParaRPr>
                    </a:p>
                  </a:txBody>
                  <a:tcPr marL="44450" marR="44450" marT="0" marB="0" anchor="b"/>
                </a:tc>
              </a:tr>
              <a:tr h="208915">
                <a:tc>
                  <a:txBody>
                    <a:bodyPr/>
                    <a:lstStyle/>
                    <a:p>
                      <a:pPr>
                        <a:lnSpc>
                          <a:spcPct val="115000"/>
                        </a:lnSpc>
                        <a:spcAft>
                          <a:spcPts val="0"/>
                        </a:spcAft>
                      </a:pPr>
                      <a:r>
                        <a:rPr lang="fr-FR" sz="2000" b="1"/>
                        <a:t>DAIBERI</a:t>
                      </a:r>
                      <a:endParaRPr lang="fr-FR" sz="2000" b="1">
                        <a:latin typeface="Calibri"/>
                        <a:ea typeface="Calibri"/>
                        <a:cs typeface="Times New Roman"/>
                      </a:endParaRPr>
                    </a:p>
                  </a:txBody>
                  <a:tcPr marL="44450" marR="44450" marT="0" marB="0" anchor="b"/>
                </a:tc>
                <a:tc>
                  <a:txBody>
                    <a:bodyPr/>
                    <a:lstStyle/>
                    <a:p>
                      <a:pPr algn="r">
                        <a:lnSpc>
                          <a:spcPct val="115000"/>
                        </a:lnSpc>
                        <a:spcAft>
                          <a:spcPts val="0"/>
                        </a:spcAft>
                      </a:pPr>
                      <a:r>
                        <a:rPr lang="fr-FR" sz="2000" b="1"/>
                        <a:t>78</a:t>
                      </a:r>
                      <a:endParaRPr lang="fr-FR" sz="2000" b="1">
                        <a:latin typeface="Calibri"/>
                        <a:ea typeface="Calibri"/>
                        <a:cs typeface="Times New Roman"/>
                      </a:endParaRPr>
                    </a:p>
                  </a:txBody>
                  <a:tcPr marL="44450" marR="44450" marT="0" marB="0" anchor="b"/>
                </a:tc>
                <a:tc>
                  <a:txBody>
                    <a:bodyPr/>
                    <a:lstStyle/>
                    <a:p>
                      <a:pPr algn="r">
                        <a:lnSpc>
                          <a:spcPct val="115000"/>
                        </a:lnSpc>
                        <a:spcAft>
                          <a:spcPts val="0"/>
                        </a:spcAft>
                      </a:pPr>
                      <a:r>
                        <a:rPr lang="fr-FR" sz="2000" b="1"/>
                        <a:t>0</a:t>
                      </a:r>
                      <a:endParaRPr lang="fr-FR" sz="2000" b="1">
                        <a:latin typeface="Calibri"/>
                        <a:ea typeface="Calibri"/>
                        <a:cs typeface="Times New Roman"/>
                      </a:endParaRPr>
                    </a:p>
                  </a:txBody>
                  <a:tcPr marL="44450" marR="44450" marT="0" marB="0" anchor="b"/>
                </a:tc>
                <a:tc>
                  <a:txBody>
                    <a:bodyPr/>
                    <a:lstStyle/>
                    <a:p>
                      <a:pPr algn="r">
                        <a:lnSpc>
                          <a:spcPct val="115000"/>
                        </a:lnSpc>
                        <a:spcAft>
                          <a:spcPts val="0"/>
                        </a:spcAft>
                      </a:pPr>
                      <a:r>
                        <a:rPr lang="fr-FR" sz="2000" b="1" dirty="0"/>
                        <a:t>79</a:t>
                      </a:r>
                      <a:endParaRPr lang="fr-FR" sz="2000" b="1" dirty="0">
                        <a:latin typeface="Calibri"/>
                        <a:ea typeface="Calibri"/>
                        <a:cs typeface="Times New Roman"/>
                      </a:endParaRPr>
                    </a:p>
                  </a:txBody>
                  <a:tcPr marL="44450" marR="44450" marT="0" marB="0" anchor="b"/>
                </a:tc>
                <a:tc>
                  <a:txBody>
                    <a:bodyPr/>
                    <a:lstStyle/>
                    <a:p>
                      <a:pPr algn="r">
                        <a:lnSpc>
                          <a:spcPct val="115000"/>
                        </a:lnSpc>
                        <a:spcAft>
                          <a:spcPts val="0"/>
                        </a:spcAft>
                      </a:pPr>
                      <a:r>
                        <a:rPr lang="fr-FR" sz="2000" b="1" dirty="0"/>
                        <a:t>157</a:t>
                      </a:r>
                      <a:endParaRPr lang="fr-FR" sz="2000" b="1" dirty="0">
                        <a:latin typeface="Calibri"/>
                        <a:ea typeface="Calibri"/>
                        <a:cs typeface="Times New Roman"/>
                      </a:endParaRPr>
                    </a:p>
                  </a:txBody>
                  <a:tcPr marL="44450" marR="44450" marT="0" marB="0" anchor="b"/>
                </a:tc>
              </a:tr>
              <a:tr h="208915">
                <a:tc>
                  <a:txBody>
                    <a:bodyPr/>
                    <a:lstStyle/>
                    <a:p>
                      <a:pPr>
                        <a:lnSpc>
                          <a:spcPct val="115000"/>
                        </a:lnSpc>
                        <a:spcAft>
                          <a:spcPts val="0"/>
                        </a:spcAft>
                      </a:pPr>
                      <a:r>
                        <a:rPr lang="fr-FR" sz="2000" b="1"/>
                        <a:t>SAY</a:t>
                      </a:r>
                      <a:endParaRPr lang="fr-FR" sz="2000" b="1">
                        <a:latin typeface="Calibri"/>
                        <a:ea typeface="Calibri"/>
                        <a:cs typeface="Times New Roman"/>
                      </a:endParaRPr>
                    </a:p>
                  </a:txBody>
                  <a:tcPr marL="44450" marR="44450" marT="0" marB="0" anchor="b"/>
                </a:tc>
                <a:tc>
                  <a:txBody>
                    <a:bodyPr/>
                    <a:lstStyle/>
                    <a:p>
                      <a:pPr algn="r">
                        <a:lnSpc>
                          <a:spcPct val="115000"/>
                        </a:lnSpc>
                        <a:spcAft>
                          <a:spcPts val="0"/>
                        </a:spcAft>
                      </a:pPr>
                      <a:r>
                        <a:rPr lang="fr-FR" sz="2000" b="1" dirty="0"/>
                        <a:t>59</a:t>
                      </a:r>
                      <a:endParaRPr lang="fr-FR" sz="2000" b="1" dirty="0">
                        <a:latin typeface="Calibri"/>
                        <a:ea typeface="Calibri"/>
                        <a:cs typeface="Times New Roman"/>
                      </a:endParaRPr>
                    </a:p>
                  </a:txBody>
                  <a:tcPr marL="44450" marR="44450" marT="0" marB="0" anchor="b"/>
                </a:tc>
                <a:tc>
                  <a:txBody>
                    <a:bodyPr/>
                    <a:lstStyle/>
                    <a:p>
                      <a:pPr algn="r">
                        <a:lnSpc>
                          <a:spcPct val="115000"/>
                        </a:lnSpc>
                        <a:spcAft>
                          <a:spcPts val="0"/>
                        </a:spcAft>
                      </a:pPr>
                      <a:r>
                        <a:rPr lang="fr-FR" sz="2000" b="1"/>
                        <a:t>0</a:t>
                      </a:r>
                      <a:endParaRPr lang="fr-FR" sz="2000" b="1">
                        <a:latin typeface="Calibri"/>
                        <a:ea typeface="Calibri"/>
                        <a:cs typeface="Times New Roman"/>
                      </a:endParaRPr>
                    </a:p>
                  </a:txBody>
                  <a:tcPr marL="44450" marR="44450" marT="0" marB="0" anchor="b"/>
                </a:tc>
                <a:tc>
                  <a:txBody>
                    <a:bodyPr/>
                    <a:lstStyle/>
                    <a:p>
                      <a:pPr algn="r">
                        <a:lnSpc>
                          <a:spcPct val="115000"/>
                        </a:lnSpc>
                        <a:spcAft>
                          <a:spcPts val="0"/>
                        </a:spcAft>
                      </a:pPr>
                      <a:r>
                        <a:rPr lang="fr-FR" sz="2000" b="1" dirty="0"/>
                        <a:t>59</a:t>
                      </a:r>
                      <a:endParaRPr lang="fr-FR" sz="2000" b="1" dirty="0">
                        <a:latin typeface="Calibri"/>
                        <a:ea typeface="Calibri"/>
                        <a:cs typeface="Times New Roman"/>
                      </a:endParaRPr>
                    </a:p>
                  </a:txBody>
                  <a:tcPr marL="44450" marR="44450" marT="0" marB="0" anchor="b"/>
                </a:tc>
                <a:tc>
                  <a:txBody>
                    <a:bodyPr/>
                    <a:lstStyle/>
                    <a:p>
                      <a:pPr algn="r">
                        <a:lnSpc>
                          <a:spcPct val="115000"/>
                        </a:lnSpc>
                        <a:spcAft>
                          <a:spcPts val="0"/>
                        </a:spcAft>
                      </a:pPr>
                      <a:r>
                        <a:rPr lang="fr-FR" sz="2000" b="1" dirty="0"/>
                        <a:t>118</a:t>
                      </a:r>
                      <a:endParaRPr lang="fr-FR" sz="2000" b="1" dirty="0">
                        <a:latin typeface="Calibri"/>
                        <a:ea typeface="Calibri"/>
                        <a:cs typeface="Times New Roman"/>
                      </a:endParaRPr>
                    </a:p>
                  </a:txBody>
                  <a:tcPr marL="44450" marR="44450" marT="0" marB="0" anchor="b"/>
                </a:tc>
              </a:tr>
              <a:tr h="208915">
                <a:tc>
                  <a:txBody>
                    <a:bodyPr/>
                    <a:lstStyle/>
                    <a:p>
                      <a:pPr>
                        <a:lnSpc>
                          <a:spcPct val="115000"/>
                        </a:lnSpc>
                        <a:spcAft>
                          <a:spcPts val="0"/>
                        </a:spcAft>
                      </a:pPr>
                      <a:r>
                        <a:rPr lang="fr-FR" sz="2000" b="1"/>
                        <a:t>Total</a:t>
                      </a:r>
                      <a:endParaRPr lang="fr-FR" sz="2000" b="1">
                        <a:latin typeface="Calibri"/>
                        <a:ea typeface="Calibri"/>
                        <a:cs typeface="Times New Roman"/>
                      </a:endParaRPr>
                    </a:p>
                  </a:txBody>
                  <a:tcPr marL="44450" marR="44450" marT="0" marB="0" anchor="b"/>
                </a:tc>
                <a:tc>
                  <a:txBody>
                    <a:bodyPr/>
                    <a:lstStyle/>
                    <a:p>
                      <a:pPr algn="r">
                        <a:lnSpc>
                          <a:spcPct val="115000"/>
                        </a:lnSpc>
                        <a:spcAft>
                          <a:spcPts val="0"/>
                        </a:spcAft>
                      </a:pPr>
                      <a:r>
                        <a:rPr lang="fr-FR" sz="2000" b="1" dirty="0"/>
                        <a:t>434</a:t>
                      </a:r>
                      <a:endParaRPr lang="fr-FR" sz="2000" b="1" dirty="0">
                        <a:latin typeface="Calibri"/>
                        <a:ea typeface="Calibri"/>
                        <a:cs typeface="Times New Roman"/>
                      </a:endParaRPr>
                    </a:p>
                  </a:txBody>
                  <a:tcPr marL="44450" marR="44450" marT="0" marB="0" anchor="b"/>
                </a:tc>
                <a:tc>
                  <a:txBody>
                    <a:bodyPr/>
                    <a:lstStyle/>
                    <a:p>
                      <a:pPr algn="r">
                        <a:lnSpc>
                          <a:spcPct val="115000"/>
                        </a:lnSpc>
                        <a:spcAft>
                          <a:spcPts val="0"/>
                        </a:spcAft>
                      </a:pPr>
                      <a:r>
                        <a:rPr lang="fr-FR" sz="2000" b="1"/>
                        <a:t>6</a:t>
                      </a:r>
                      <a:endParaRPr lang="fr-FR" sz="2000" b="1">
                        <a:latin typeface="Calibri"/>
                        <a:ea typeface="Calibri"/>
                        <a:cs typeface="Times New Roman"/>
                      </a:endParaRPr>
                    </a:p>
                  </a:txBody>
                  <a:tcPr marL="44450" marR="44450" marT="0" marB="0" anchor="b"/>
                </a:tc>
                <a:tc>
                  <a:txBody>
                    <a:bodyPr/>
                    <a:lstStyle/>
                    <a:p>
                      <a:pPr algn="r">
                        <a:lnSpc>
                          <a:spcPct val="115000"/>
                        </a:lnSpc>
                        <a:spcAft>
                          <a:spcPts val="0"/>
                        </a:spcAft>
                      </a:pPr>
                      <a:r>
                        <a:rPr lang="fr-FR" sz="2000" b="1"/>
                        <a:t>443</a:t>
                      </a:r>
                      <a:endParaRPr lang="fr-FR" sz="2000" b="1">
                        <a:latin typeface="Calibri"/>
                        <a:ea typeface="Calibri"/>
                        <a:cs typeface="Times New Roman"/>
                      </a:endParaRPr>
                    </a:p>
                  </a:txBody>
                  <a:tcPr marL="44450" marR="44450" marT="0" marB="0" anchor="b"/>
                </a:tc>
                <a:tc>
                  <a:txBody>
                    <a:bodyPr/>
                    <a:lstStyle/>
                    <a:p>
                      <a:pPr algn="r">
                        <a:lnSpc>
                          <a:spcPct val="115000"/>
                        </a:lnSpc>
                        <a:spcAft>
                          <a:spcPts val="0"/>
                        </a:spcAft>
                      </a:pPr>
                      <a:r>
                        <a:rPr lang="fr-FR" sz="2000" b="1" dirty="0"/>
                        <a:t>883</a:t>
                      </a:r>
                      <a:endParaRPr lang="fr-FR" sz="2000" b="1" dirty="0">
                        <a:latin typeface="Calibri"/>
                        <a:ea typeface="Calibri"/>
                        <a:cs typeface="Times New Roman"/>
                      </a:endParaRPr>
                    </a:p>
                  </a:txBody>
                  <a:tcPr marL="44450" marR="44450" marT="0" marB="0" anchor="b"/>
                </a:tc>
              </a:tr>
            </a:tbl>
          </a:graphicData>
        </a:graphic>
      </p:graphicFrame>
      <p:sp>
        <p:nvSpPr>
          <p:cNvPr id="74753" name="Rectangle 1"/>
          <p:cNvSpPr>
            <a:spLocks noChangeArrowheads="1"/>
          </p:cNvSpPr>
          <p:nvPr/>
        </p:nvSpPr>
        <p:spPr bwMode="auto">
          <a:xfrm>
            <a:off x="1071538" y="285728"/>
            <a:ext cx="6505307"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970508"/>
                </a:solidFill>
                <a:effectLst/>
                <a:latin typeface="Arial" pitchFamily="34" charset="0"/>
                <a:ea typeface="Calibri" pitchFamily="34" charset="0"/>
                <a:cs typeface="Times New Roman" pitchFamily="18" charset="0"/>
              </a:rPr>
              <a:t>Utilisation</a:t>
            </a:r>
            <a:r>
              <a:rPr kumimoji="0" lang="fr-FR" sz="2000" b="1" i="0" u="none" strike="noStrike" cap="none" normalizeH="0" dirty="0" smtClean="0">
                <a:ln>
                  <a:noFill/>
                </a:ln>
                <a:solidFill>
                  <a:srgbClr val="970508"/>
                </a:solidFill>
                <a:effectLst/>
                <a:latin typeface="Arial" pitchFamily="34" charset="0"/>
                <a:ea typeface="Calibri" pitchFamily="34" charset="0"/>
                <a:cs typeface="Times New Roman" pitchFamily="18" charset="0"/>
              </a:rPr>
              <a:t> </a:t>
            </a:r>
            <a:r>
              <a:rPr kumimoji="0" lang="fr-FR" sz="2000" b="1" i="0" u="none" strike="noStrike" cap="none" normalizeH="0" baseline="0" dirty="0" smtClean="0">
                <a:ln>
                  <a:noFill/>
                </a:ln>
                <a:solidFill>
                  <a:srgbClr val="970508"/>
                </a:solidFill>
                <a:effectLst/>
                <a:latin typeface="Arial" pitchFamily="34" charset="0"/>
                <a:ea typeface="Calibri" pitchFamily="34" charset="0"/>
                <a:cs typeface="Times New Roman" pitchFamily="18" charset="0"/>
              </a:rPr>
              <a:t>des types d’engrais en fonction des sites</a:t>
            </a:r>
            <a:endParaRPr kumimoji="0" lang="fr-FR" sz="2000" b="1" i="0" u="none" strike="noStrike" cap="none" normalizeH="0" baseline="0" dirty="0" smtClean="0">
              <a:ln>
                <a:noFill/>
              </a:ln>
              <a:solidFill>
                <a:srgbClr val="970508"/>
              </a:solidFill>
              <a:effectLst/>
              <a:latin typeface="Arial" pitchFamily="34" charset="0"/>
              <a:cs typeface="Arial" pitchFamily="34" charset="0"/>
            </a:endParaRPr>
          </a:p>
        </p:txBody>
      </p:sp>
      <p:graphicFrame>
        <p:nvGraphicFramePr>
          <p:cNvPr id="4" name="Graphique 3"/>
          <p:cNvGraphicFramePr/>
          <p:nvPr/>
        </p:nvGraphicFramePr>
        <p:xfrm>
          <a:off x="1571604" y="3500414"/>
          <a:ext cx="6357982" cy="3357586"/>
        </p:xfrm>
        <a:graphic>
          <a:graphicData uri="http://schemas.openxmlformats.org/drawingml/2006/chart">
            <c:chart xmlns:c="http://schemas.openxmlformats.org/drawingml/2006/chart" xmlns:r="http://schemas.openxmlformats.org/officeDocument/2006/relationships" r:id="rId2"/>
          </a:graphicData>
        </a:graphic>
      </p:graphicFrame>
      <p:sp>
        <p:nvSpPr>
          <p:cNvPr id="7" name="Espace réservé du numéro de diapositive 6"/>
          <p:cNvSpPr>
            <a:spLocks noGrp="1"/>
          </p:cNvSpPr>
          <p:nvPr>
            <p:ph type="sldNum" sz="quarter" idx="12"/>
          </p:nvPr>
        </p:nvSpPr>
        <p:spPr/>
        <p:txBody>
          <a:bodyPr/>
          <a:lstStyle/>
          <a:p>
            <a:pPr>
              <a:defRPr/>
            </a:pPr>
            <a:fld id="{0EC67EBC-3625-4BEA-9C58-6259D06F562C}" type="slidenum">
              <a:rPr lang="en-GB" smtClean="0"/>
              <a:pPr>
                <a:defRPr/>
              </a:pPr>
              <a:t>19</a:t>
            </a:fld>
            <a:endParaRPr lang="en-GB"/>
          </a:p>
        </p:txBody>
      </p:sp>
      <p:pic>
        <p:nvPicPr>
          <p:cNvPr id="9" name="Image 8"/>
          <p:cNvPicPr/>
          <p:nvPr/>
        </p:nvPicPr>
        <p:blipFill>
          <a:blip r:embed="rId3" cstate="print"/>
          <a:srcRect/>
          <a:stretch>
            <a:fillRect/>
          </a:stretch>
        </p:blipFill>
        <p:spPr bwMode="auto">
          <a:xfrm>
            <a:off x="0" y="5953125"/>
            <a:ext cx="1419225" cy="904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a:xfrm>
            <a:off x="0" y="142852"/>
            <a:ext cx="7772400" cy="914400"/>
          </a:xfrm>
        </p:spPr>
        <p:txBody>
          <a:bodyPr/>
          <a:lstStyle/>
          <a:p>
            <a:pPr algn="ctr"/>
            <a:r>
              <a:rPr lang="fr-FR" b="1" dirty="0" smtClean="0">
                <a:solidFill>
                  <a:schemeClr val="accent6">
                    <a:lumMod val="75000"/>
                  </a:schemeClr>
                </a:solidFill>
                <a:cs typeface="Arial" pitchFamily="34" charset="0"/>
              </a:rPr>
              <a:t>Plan de Présentation</a:t>
            </a:r>
          </a:p>
        </p:txBody>
      </p:sp>
      <p:sp>
        <p:nvSpPr>
          <p:cNvPr id="3" name="ZoneTexte 2"/>
          <p:cNvSpPr txBox="1">
            <a:spLocks noChangeArrowheads="1"/>
          </p:cNvSpPr>
          <p:nvPr/>
        </p:nvSpPr>
        <p:spPr bwMode="auto">
          <a:xfrm>
            <a:off x="428596" y="1428736"/>
            <a:ext cx="5072063" cy="461963"/>
          </a:xfrm>
          <a:prstGeom prst="rect">
            <a:avLst/>
          </a:prstGeom>
          <a:noFill/>
          <a:ln w="9525">
            <a:noFill/>
            <a:miter lim="800000"/>
            <a:headEnd/>
            <a:tailEnd/>
          </a:ln>
        </p:spPr>
        <p:txBody>
          <a:bodyPr>
            <a:spAutoFit/>
          </a:bodyPr>
          <a:lstStyle/>
          <a:p>
            <a:pPr marL="457200" indent="-457200">
              <a:defRPr/>
            </a:pPr>
            <a:r>
              <a:rPr lang="fr-FR" sz="2400" b="1" u="none" dirty="0" smtClean="0">
                <a:solidFill>
                  <a:schemeClr val="tx1"/>
                </a:solidFill>
                <a:latin typeface="Arial" charset="0"/>
                <a:cs typeface="Arial" charset="0"/>
              </a:rPr>
              <a:t>1. </a:t>
            </a:r>
            <a:endParaRPr lang="fr-FR" sz="2400" b="1" u="none" dirty="0">
              <a:solidFill>
                <a:schemeClr val="tx1"/>
              </a:solidFill>
              <a:latin typeface="Arial" charset="0"/>
              <a:cs typeface="Arial" charset="0"/>
            </a:endParaRPr>
          </a:p>
        </p:txBody>
      </p:sp>
      <p:sp>
        <p:nvSpPr>
          <p:cNvPr id="5" name="ZoneTexte 4"/>
          <p:cNvSpPr txBox="1">
            <a:spLocks noChangeArrowheads="1"/>
          </p:cNvSpPr>
          <p:nvPr/>
        </p:nvSpPr>
        <p:spPr bwMode="auto">
          <a:xfrm>
            <a:off x="428596" y="2143116"/>
            <a:ext cx="6215106" cy="461665"/>
          </a:xfrm>
          <a:prstGeom prst="rect">
            <a:avLst/>
          </a:prstGeom>
          <a:noFill/>
          <a:ln w="9525">
            <a:noFill/>
            <a:miter lim="800000"/>
            <a:headEnd/>
            <a:tailEnd/>
          </a:ln>
        </p:spPr>
        <p:txBody>
          <a:bodyPr wrap="square">
            <a:spAutoFit/>
          </a:bodyPr>
          <a:lstStyle/>
          <a:p>
            <a:pPr marL="457200" indent="-457200">
              <a:defRPr/>
            </a:pPr>
            <a:r>
              <a:rPr lang="fr-FR" sz="2400" b="1" u="none" dirty="0" smtClean="0">
                <a:solidFill>
                  <a:schemeClr val="tx1"/>
                </a:solidFill>
                <a:latin typeface="Arial" charset="0"/>
                <a:cs typeface="Arial" charset="0"/>
                <a:sym typeface="Wingdings 2" pitchFamily="18" charset="2"/>
              </a:rPr>
              <a:t>2. </a:t>
            </a:r>
            <a:r>
              <a:rPr lang="fr-FR" sz="2400" b="1" u="none" dirty="0" smtClean="0">
                <a:latin typeface="Arial" charset="0"/>
                <a:cs typeface="Arial" charset="0"/>
              </a:rPr>
              <a:t>OBJECTIFS NATIONAUX  DU PROJET</a:t>
            </a:r>
            <a:endParaRPr lang="fr-FR" sz="2400" b="1" u="none" dirty="0">
              <a:latin typeface="Arial" charset="0"/>
              <a:cs typeface="Arial" charset="0"/>
            </a:endParaRPr>
          </a:p>
        </p:txBody>
      </p:sp>
      <p:sp>
        <p:nvSpPr>
          <p:cNvPr id="7" name="ZoneTexte 6"/>
          <p:cNvSpPr txBox="1">
            <a:spLocks noChangeArrowheads="1"/>
          </p:cNvSpPr>
          <p:nvPr/>
        </p:nvSpPr>
        <p:spPr bwMode="auto">
          <a:xfrm>
            <a:off x="428596" y="2786058"/>
            <a:ext cx="5643563" cy="461963"/>
          </a:xfrm>
          <a:prstGeom prst="rect">
            <a:avLst/>
          </a:prstGeom>
          <a:noFill/>
          <a:ln w="9525">
            <a:noFill/>
            <a:miter lim="800000"/>
            <a:headEnd/>
            <a:tailEnd/>
          </a:ln>
        </p:spPr>
        <p:txBody>
          <a:bodyPr>
            <a:spAutoFit/>
          </a:bodyPr>
          <a:lstStyle/>
          <a:p>
            <a:pPr>
              <a:defRPr/>
            </a:pPr>
            <a:r>
              <a:rPr lang="fr-FR" sz="2400" b="1" u="none" dirty="0" smtClean="0">
                <a:solidFill>
                  <a:schemeClr val="tx1"/>
                </a:solidFill>
                <a:latin typeface="Arial" charset="0"/>
                <a:cs typeface="Arial" charset="0"/>
                <a:sym typeface="Wingdings 2" pitchFamily="18" charset="2"/>
              </a:rPr>
              <a:t>3.</a:t>
            </a:r>
            <a:r>
              <a:rPr lang="fr-FR" sz="2400" b="1" u="none" dirty="0" smtClean="0">
                <a:solidFill>
                  <a:srgbClr val="C00000"/>
                </a:solidFill>
                <a:latin typeface="Arial" charset="0"/>
                <a:cs typeface="Arial" charset="0"/>
                <a:sym typeface="Wingdings 2" pitchFamily="18" charset="2"/>
              </a:rPr>
              <a:t>  </a:t>
            </a:r>
            <a:endParaRPr lang="fr-FR" sz="2400" b="1" u="none" dirty="0">
              <a:solidFill>
                <a:schemeClr val="accent6">
                  <a:lumMod val="50000"/>
                </a:schemeClr>
              </a:solidFill>
              <a:latin typeface="Arial" charset="0"/>
              <a:cs typeface="Arial" charset="0"/>
            </a:endParaRPr>
          </a:p>
        </p:txBody>
      </p:sp>
      <p:sp>
        <p:nvSpPr>
          <p:cNvPr id="10" name="ZoneTexte 9"/>
          <p:cNvSpPr txBox="1">
            <a:spLocks noChangeArrowheads="1"/>
          </p:cNvSpPr>
          <p:nvPr/>
        </p:nvSpPr>
        <p:spPr bwMode="auto">
          <a:xfrm>
            <a:off x="428596" y="3429000"/>
            <a:ext cx="5643563" cy="461962"/>
          </a:xfrm>
          <a:prstGeom prst="rect">
            <a:avLst/>
          </a:prstGeom>
          <a:noFill/>
          <a:ln w="9525">
            <a:noFill/>
            <a:miter lim="800000"/>
            <a:headEnd/>
            <a:tailEnd/>
          </a:ln>
        </p:spPr>
        <p:txBody>
          <a:bodyPr>
            <a:spAutoFit/>
          </a:bodyPr>
          <a:lstStyle/>
          <a:p>
            <a:pPr>
              <a:defRPr/>
            </a:pPr>
            <a:r>
              <a:rPr lang="fr-FR" sz="2400" b="1" u="none" dirty="0" smtClean="0">
                <a:solidFill>
                  <a:schemeClr val="tx1"/>
                </a:solidFill>
                <a:latin typeface="Arial" charset="0"/>
                <a:cs typeface="Arial" charset="0"/>
                <a:sym typeface="Wingdings 2" pitchFamily="18" charset="2"/>
              </a:rPr>
              <a:t>4. </a:t>
            </a:r>
            <a:endParaRPr lang="fr-FR" sz="2400" b="1" u="none" dirty="0">
              <a:solidFill>
                <a:schemeClr val="tx1"/>
              </a:solidFill>
              <a:latin typeface="Arial" charset="0"/>
              <a:cs typeface="Arial" charset="0"/>
            </a:endParaRPr>
          </a:p>
        </p:txBody>
      </p:sp>
      <p:sp>
        <p:nvSpPr>
          <p:cNvPr id="11" name="ZoneTexte 10"/>
          <p:cNvSpPr txBox="1">
            <a:spLocks noChangeArrowheads="1"/>
          </p:cNvSpPr>
          <p:nvPr/>
        </p:nvSpPr>
        <p:spPr bwMode="auto">
          <a:xfrm>
            <a:off x="428596" y="4143380"/>
            <a:ext cx="5643563" cy="461963"/>
          </a:xfrm>
          <a:prstGeom prst="rect">
            <a:avLst/>
          </a:prstGeom>
          <a:noFill/>
          <a:ln w="9525">
            <a:noFill/>
            <a:miter lim="800000"/>
            <a:headEnd/>
            <a:tailEnd/>
          </a:ln>
        </p:spPr>
        <p:txBody>
          <a:bodyPr>
            <a:spAutoFit/>
          </a:bodyPr>
          <a:lstStyle/>
          <a:p>
            <a:pPr>
              <a:defRPr/>
            </a:pPr>
            <a:r>
              <a:rPr lang="fr-FR" sz="2400" b="1" u="none" dirty="0" smtClean="0">
                <a:solidFill>
                  <a:schemeClr val="tx1"/>
                </a:solidFill>
                <a:latin typeface="Arial" charset="0"/>
                <a:cs typeface="Arial" charset="0"/>
                <a:sym typeface="Wingdings 2" pitchFamily="18" charset="2"/>
              </a:rPr>
              <a:t>5.  </a:t>
            </a:r>
            <a:endParaRPr lang="fr-FR" sz="2400" b="1" u="none" dirty="0">
              <a:solidFill>
                <a:schemeClr val="tx1"/>
              </a:solidFill>
              <a:latin typeface="Arial" charset="0"/>
              <a:cs typeface="Arial" charset="0"/>
            </a:endParaRPr>
          </a:p>
        </p:txBody>
      </p:sp>
      <p:sp>
        <p:nvSpPr>
          <p:cNvPr id="13" name="ZoneTexte 12"/>
          <p:cNvSpPr txBox="1">
            <a:spLocks noChangeArrowheads="1"/>
          </p:cNvSpPr>
          <p:nvPr/>
        </p:nvSpPr>
        <p:spPr bwMode="auto">
          <a:xfrm>
            <a:off x="428596" y="5429264"/>
            <a:ext cx="5643563" cy="461963"/>
          </a:xfrm>
          <a:prstGeom prst="rect">
            <a:avLst/>
          </a:prstGeom>
          <a:noFill/>
          <a:ln w="9525">
            <a:noFill/>
            <a:miter lim="800000"/>
            <a:headEnd/>
            <a:tailEnd/>
          </a:ln>
        </p:spPr>
        <p:txBody>
          <a:bodyPr>
            <a:spAutoFit/>
          </a:bodyPr>
          <a:lstStyle/>
          <a:p>
            <a:pPr>
              <a:defRPr/>
            </a:pPr>
            <a:r>
              <a:rPr lang="fr-FR" sz="2400" b="1" u="none" dirty="0" smtClean="0">
                <a:solidFill>
                  <a:schemeClr val="tx1"/>
                </a:solidFill>
                <a:latin typeface="Arial" charset="0"/>
                <a:cs typeface="Arial" charset="0"/>
                <a:sym typeface="Wingdings 2" pitchFamily="18" charset="2"/>
              </a:rPr>
              <a:t>7</a:t>
            </a:r>
            <a:r>
              <a:rPr lang="fr-FR" sz="2400" b="1" u="none" dirty="0" smtClean="0">
                <a:solidFill>
                  <a:srgbClr val="00B050"/>
                </a:solidFill>
                <a:latin typeface="Arial" charset="0"/>
                <a:cs typeface="Arial" charset="0"/>
                <a:sym typeface="Wingdings 2" pitchFamily="18" charset="2"/>
              </a:rPr>
              <a:t>.  </a:t>
            </a:r>
            <a:endParaRPr lang="fr-FR" sz="2400" b="1" u="none" dirty="0">
              <a:solidFill>
                <a:schemeClr val="accent6">
                  <a:lumMod val="50000"/>
                </a:schemeClr>
              </a:solidFill>
              <a:latin typeface="Arial" charset="0"/>
              <a:cs typeface="Arial" charset="0"/>
            </a:endParaRPr>
          </a:p>
        </p:txBody>
      </p:sp>
      <p:sp>
        <p:nvSpPr>
          <p:cNvPr id="16" name="Rectangle 15"/>
          <p:cNvSpPr/>
          <p:nvPr/>
        </p:nvSpPr>
        <p:spPr>
          <a:xfrm>
            <a:off x="857224" y="1428736"/>
            <a:ext cx="2544286" cy="461665"/>
          </a:xfrm>
          <a:prstGeom prst="rect">
            <a:avLst/>
          </a:prstGeom>
        </p:spPr>
        <p:txBody>
          <a:bodyPr wrap="none">
            <a:spAutoFit/>
          </a:bodyPr>
          <a:lstStyle/>
          <a:p>
            <a:r>
              <a:rPr lang="fr-FR" sz="2400" b="1" u="none" dirty="0" smtClean="0">
                <a:latin typeface="Arial" pitchFamily="34" charset="0"/>
                <a:cs typeface="Arial" pitchFamily="34" charset="0"/>
              </a:rPr>
              <a:t>INTRODUCTION</a:t>
            </a:r>
            <a:endParaRPr lang="fr-FR" sz="2400" u="none" dirty="0">
              <a:latin typeface="Arial" pitchFamily="34" charset="0"/>
              <a:cs typeface="Arial" pitchFamily="34" charset="0"/>
            </a:endParaRPr>
          </a:p>
        </p:txBody>
      </p:sp>
      <p:sp>
        <p:nvSpPr>
          <p:cNvPr id="17" name="Rectangle 16"/>
          <p:cNvSpPr/>
          <p:nvPr/>
        </p:nvSpPr>
        <p:spPr>
          <a:xfrm>
            <a:off x="785786" y="2786058"/>
            <a:ext cx="6924140" cy="461665"/>
          </a:xfrm>
          <a:prstGeom prst="rect">
            <a:avLst/>
          </a:prstGeom>
        </p:spPr>
        <p:txBody>
          <a:bodyPr wrap="none">
            <a:spAutoFit/>
          </a:bodyPr>
          <a:lstStyle/>
          <a:p>
            <a:r>
              <a:rPr lang="fr-FR" sz="2400" b="1" u="none" dirty="0" smtClean="0">
                <a:latin typeface="Arial" pitchFamily="34" charset="0"/>
                <a:cs typeface="Arial" pitchFamily="34" charset="0"/>
              </a:rPr>
              <a:t>SECTEURS ET STRATEGIE  D’INTERVENTION</a:t>
            </a:r>
            <a:endParaRPr lang="fr-FR" sz="2400" u="none" dirty="0">
              <a:latin typeface="Arial" pitchFamily="34" charset="0"/>
              <a:cs typeface="Arial" pitchFamily="34" charset="0"/>
            </a:endParaRPr>
          </a:p>
        </p:txBody>
      </p:sp>
      <p:sp>
        <p:nvSpPr>
          <p:cNvPr id="18" name="Rectangle 17"/>
          <p:cNvSpPr/>
          <p:nvPr/>
        </p:nvSpPr>
        <p:spPr>
          <a:xfrm>
            <a:off x="857224" y="3429000"/>
            <a:ext cx="2031325" cy="461665"/>
          </a:xfrm>
          <a:prstGeom prst="rect">
            <a:avLst/>
          </a:prstGeom>
        </p:spPr>
        <p:txBody>
          <a:bodyPr wrap="none">
            <a:spAutoFit/>
          </a:bodyPr>
          <a:lstStyle/>
          <a:p>
            <a:r>
              <a:rPr lang="fr-FR" sz="2400" b="1" u="none" dirty="0" smtClean="0">
                <a:latin typeface="Arial" pitchFamily="34" charset="0"/>
                <a:cs typeface="Arial" pitchFamily="34" charset="0"/>
              </a:rPr>
              <a:t>RESULTATS</a:t>
            </a:r>
            <a:r>
              <a:rPr lang="fr-FR" b="1" u="none" dirty="0" smtClean="0"/>
              <a:t>	</a:t>
            </a:r>
            <a:endParaRPr lang="fr-FR" u="none" dirty="0"/>
          </a:p>
        </p:txBody>
      </p:sp>
      <p:sp>
        <p:nvSpPr>
          <p:cNvPr id="19" name="Rectangle 18"/>
          <p:cNvSpPr/>
          <p:nvPr/>
        </p:nvSpPr>
        <p:spPr>
          <a:xfrm>
            <a:off x="857224" y="4143380"/>
            <a:ext cx="7571303" cy="461665"/>
          </a:xfrm>
          <a:prstGeom prst="rect">
            <a:avLst/>
          </a:prstGeom>
        </p:spPr>
        <p:txBody>
          <a:bodyPr wrap="none">
            <a:spAutoFit/>
          </a:bodyPr>
          <a:lstStyle/>
          <a:p>
            <a:r>
              <a:rPr lang="fr-FR" sz="2400" b="1" u="none" dirty="0" smtClean="0">
                <a:latin typeface="Arial" pitchFamily="34" charset="0"/>
                <a:cs typeface="Arial" pitchFamily="34" charset="0"/>
              </a:rPr>
              <a:t>PARTENARIATS DEVELOPPES ET SYNERGIES</a:t>
            </a:r>
            <a:r>
              <a:rPr lang="fr-FR" b="1" u="none" dirty="0" smtClean="0"/>
              <a:t>	</a:t>
            </a:r>
            <a:endParaRPr lang="fr-FR" u="none" dirty="0"/>
          </a:p>
        </p:txBody>
      </p:sp>
      <p:sp>
        <p:nvSpPr>
          <p:cNvPr id="20" name="Rectangle 19"/>
          <p:cNvSpPr/>
          <p:nvPr/>
        </p:nvSpPr>
        <p:spPr>
          <a:xfrm>
            <a:off x="857224" y="5429264"/>
            <a:ext cx="1107996" cy="246221"/>
          </a:xfrm>
          <a:prstGeom prst="rect">
            <a:avLst/>
          </a:prstGeom>
        </p:spPr>
        <p:txBody>
          <a:bodyPr wrap="none">
            <a:spAutoFit/>
          </a:bodyPr>
          <a:lstStyle/>
          <a:p>
            <a:r>
              <a:rPr lang="fr-FR" b="1" u="none" dirty="0" smtClean="0">
                <a:latin typeface="Arial" pitchFamily="34" charset="0"/>
                <a:cs typeface="Arial" pitchFamily="34" charset="0"/>
              </a:rPr>
              <a:t>	</a:t>
            </a:r>
            <a:endParaRPr lang="fr-FR" u="none" dirty="0">
              <a:latin typeface="Arial" pitchFamily="34" charset="0"/>
              <a:cs typeface="Arial" pitchFamily="34" charset="0"/>
            </a:endParaRPr>
          </a:p>
        </p:txBody>
      </p:sp>
      <p:sp>
        <p:nvSpPr>
          <p:cNvPr id="21" name="Espace réservé du numéro de diapositive 20"/>
          <p:cNvSpPr>
            <a:spLocks noGrp="1"/>
          </p:cNvSpPr>
          <p:nvPr>
            <p:ph type="sldNum" sz="quarter" idx="12"/>
          </p:nvPr>
        </p:nvSpPr>
        <p:spPr/>
        <p:txBody>
          <a:bodyPr/>
          <a:lstStyle/>
          <a:p>
            <a:pPr>
              <a:defRPr/>
            </a:pPr>
            <a:fld id="{3F9EB976-AD77-4818-8BC7-901D1F159EF8}" type="slidenum">
              <a:rPr lang="en-GB" smtClean="0"/>
              <a:pPr>
                <a:defRPr/>
              </a:pPr>
              <a:t>2</a:t>
            </a:fld>
            <a:endParaRPr lang="en-GB"/>
          </a:p>
        </p:txBody>
      </p:sp>
      <p:sp>
        <p:nvSpPr>
          <p:cNvPr id="22" name="Rectangle 21"/>
          <p:cNvSpPr/>
          <p:nvPr/>
        </p:nvSpPr>
        <p:spPr>
          <a:xfrm>
            <a:off x="428596" y="4786322"/>
            <a:ext cx="2954655" cy="461665"/>
          </a:xfrm>
          <a:prstGeom prst="rect">
            <a:avLst/>
          </a:prstGeom>
        </p:spPr>
        <p:txBody>
          <a:bodyPr wrap="none">
            <a:spAutoFit/>
          </a:bodyPr>
          <a:lstStyle/>
          <a:p>
            <a:r>
              <a:rPr lang="fr-FR" sz="2400" b="1" u="none" dirty="0" smtClean="0">
                <a:solidFill>
                  <a:schemeClr val="tx1"/>
                </a:solidFill>
                <a:latin typeface="Arial" pitchFamily="34" charset="0"/>
                <a:cs typeface="Arial" pitchFamily="34" charset="0"/>
              </a:rPr>
              <a:t>6.  </a:t>
            </a:r>
            <a:r>
              <a:rPr lang="fr-FR" sz="2400" b="1" u="none" dirty="0" smtClean="0">
                <a:latin typeface="Arial" pitchFamily="34" charset="0"/>
                <a:cs typeface="Arial" pitchFamily="34" charset="0"/>
              </a:rPr>
              <a:t>CONCLUSION </a:t>
            </a:r>
            <a:r>
              <a:rPr lang="fr-FR" b="1" u="none" dirty="0" smtClean="0">
                <a:latin typeface="Arial" pitchFamily="34" charset="0"/>
                <a:cs typeface="Arial" pitchFamily="34" charset="0"/>
              </a:rPr>
              <a:t>	</a:t>
            </a:r>
            <a:endParaRPr lang="fr-FR" u="none" dirty="0">
              <a:latin typeface="Arial" pitchFamily="34" charset="0"/>
              <a:cs typeface="Arial" pitchFamily="34" charset="0"/>
            </a:endParaRPr>
          </a:p>
        </p:txBody>
      </p:sp>
      <p:pic>
        <p:nvPicPr>
          <p:cNvPr id="24" name="Image 23"/>
          <p:cNvPicPr/>
          <p:nvPr/>
        </p:nvPicPr>
        <p:blipFill>
          <a:blip r:embed="rId2" cstate="print"/>
          <a:srcRect/>
          <a:stretch>
            <a:fillRect/>
          </a:stretch>
        </p:blipFill>
        <p:spPr bwMode="auto">
          <a:xfrm>
            <a:off x="0" y="5953125"/>
            <a:ext cx="1419225" cy="904875"/>
          </a:xfrm>
          <a:prstGeom prst="rect">
            <a:avLst/>
          </a:prstGeom>
          <a:noFill/>
          <a:ln w="9525">
            <a:noFill/>
            <a:miter lim="800000"/>
            <a:headEnd/>
            <a:tailEnd/>
          </a:ln>
        </p:spPr>
      </p:pic>
      <p:sp>
        <p:nvSpPr>
          <p:cNvPr id="23" name="Rectangle 22"/>
          <p:cNvSpPr/>
          <p:nvPr/>
        </p:nvSpPr>
        <p:spPr>
          <a:xfrm>
            <a:off x="785786" y="5429264"/>
            <a:ext cx="5724644" cy="461665"/>
          </a:xfrm>
          <a:prstGeom prst="rect">
            <a:avLst/>
          </a:prstGeom>
        </p:spPr>
        <p:txBody>
          <a:bodyPr wrap="none">
            <a:spAutoFit/>
          </a:bodyPr>
          <a:lstStyle/>
          <a:p>
            <a:r>
              <a:rPr lang="fr-FR" sz="2400" b="1" u="none" dirty="0" smtClean="0">
                <a:latin typeface="Arial" pitchFamily="34" charset="0"/>
                <a:cs typeface="Arial" pitchFamily="34" charset="0"/>
              </a:rPr>
              <a:t>PERSPECTIVES (Plan de travail 2012)</a:t>
            </a:r>
            <a:r>
              <a:rPr lang="fr-FR" b="1" u="none" dirty="0" smtClean="0">
                <a:latin typeface="Arial" pitchFamily="34" charset="0"/>
                <a:cs typeface="Arial" pitchFamily="34" charset="0"/>
              </a:rPr>
              <a:t>	</a:t>
            </a:r>
            <a:endParaRPr lang="fr-FR" u="none"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1071538" y="1357298"/>
          <a:ext cx="6500858" cy="4295716"/>
        </p:xfrm>
        <a:graphic>
          <a:graphicData uri="http://schemas.openxmlformats.org/drawingml/2006/table">
            <a:tbl>
              <a:tblPr>
                <a:tableStyleId>{08FB837D-C827-4EFA-A057-4D05807E0F7C}</a:tableStyleId>
              </a:tblPr>
              <a:tblGrid>
                <a:gridCol w="143510"/>
                <a:gridCol w="1142374"/>
                <a:gridCol w="928694"/>
                <a:gridCol w="1187170"/>
                <a:gridCol w="845415"/>
                <a:gridCol w="1039249"/>
                <a:gridCol w="1214446"/>
              </a:tblGrid>
              <a:tr h="621499">
                <a:tc rowSpan="2" gridSpan="2">
                  <a:txBody>
                    <a:bodyPr/>
                    <a:lstStyle/>
                    <a:p>
                      <a:pPr>
                        <a:lnSpc>
                          <a:spcPct val="115000"/>
                        </a:lnSpc>
                        <a:spcAft>
                          <a:spcPts val="0"/>
                        </a:spcAft>
                      </a:pPr>
                      <a:r>
                        <a:rPr lang="fr-FR" sz="2000" b="1" dirty="0" smtClean="0"/>
                        <a:t>Site</a:t>
                      </a:r>
                    </a:p>
                    <a:p>
                      <a:pPr>
                        <a:lnSpc>
                          <a:spcPct val="115000"/>
                        </a:lnSpc>
                        <a:spcAft>
                          <a:spcPts val="0"/>
                        </a:spcAft>
                      </a:pPr>
                      <a:endParaRPr lang="fr-FR" sz="2000" b="1" dirty="0" smtClean="0"/>
                    </a:p>
                    <a:p>
                      <a:pPr>
                        <a:lnSpc>
                          <a:spcPct val="115000"/>
                        </a:lnSpc>
                        <a:spcAft>
                          <a:spcPts val="0"/>
                        </a:spcAft>
                      </a:pPr>
                      <a:endParaRPr lang="fr-FR" sz="2000" b="1" dirty="0">
                        <a:latin typeface="Calibri"/>
                        <a:ea typeface="Calibri"/>
                        <a:cs typeface="Times New Roman"/>
                      </a:endParaRPr>
                    </a:p>
                  </a:txBody>
                  <a:tcPr marL="59055" marR="59055" marT="0" marB="0" anchor="b"/>
                </a:tc>
                <a:tc rowSpan="2" hMerge="1">
                  <a:txBody>
                    <a:bodyPr/>
                    <a:lstStyle/>
                    <a:p>
                      <a:endParaRPr lang="fr-FR"/>
                    </a:p>
                  </a:txBody>
                  <a:tcPr/>
                </a:tc>
                <a:tc gridSpan="4">
                  <a:txBody>
                    <a:bodyPr/>
                    <a:lstStyle/>
                    <a:p>
                      <a:pPr algn="ctr">
                        <a:lnSpc>
                          <a:spcPct val="115000"/>
                        </a:lnSpc>
                        <a:spcAft>
                          <a:spcPts val="0"/>
                        </a:spcAft>
                      </a:pPr>
                      <a:r>
                        <a:rPr lang="fr-FR" sz="1800" b="1" dirty="0"/>
                        <a:t>Classes des rendements en saison </a:t>
                      </a:r>
                      <a:r>
                        <a:rPr lang="fr-FR" sz="1800" b="1" dirty="0" smtClean="0"/>
                        <a:t>d’hivernage</a:t>
                      </a:r>
                      <a:r>
                        <a:rPr lang="fr-FR" sz="1800" b="1" baseline="0" dirty="0" smtClean="0"/>
                        <a:t> </a:t>
                      </a:r>
                      <a:r>
                        <a:rPr lang="fr-FR" sz="1800" b="1" dirty="0" smtClean="0"/>
                        <a:t> </a:t>
                      </a:r>
                      <a:r>
                        <a:rPr lang="fr-FR" sz="1800" b="1" dirty="0"/>
                        <a:t>(T/ha)</a:t>
                      </a:r>
                      <a:endParaRPr lang="fr-FR" sz="1800" b="1" dirty="0">
                        <a:latin typeface="Calibri"/>
                        <a:ea typeface="Calibri"/>
                        <a:cs typeface="Times New Roman"/>
                      </a:endParaRPr>
                    </a:p>
                  </a:txBody>
                  <a:tcPr marL="59055" marR="59055" marT="0" marB="0" anchor="b"/>
                </a:tc>
                <a:tc hMerge="1">
                  <a:txBody>
                    <a:bodyPr/>
                    <a:lstStyle/>
                    <a:p>
                      <a:endParaRPr lang="fr-FR"/>
                    </a:p>
                  </a:txBody>
                  <a:tcPr/>
                </a:tc>
                <a:tc hMerge="1">
                  <a:txBody>
                    <a:bodyPr/>
                    <a:lstStyle/>
                    <a:p>
                      <a:endParaRPr lang="fr-FR"/>
                    </a:p>
                  </a:txBody>
                  <a:tcPr/>
                </a:tc>
                <a:tc hMerge="1">
                  <a:txBody>
                    <a:bodyPr/>
                    <a:lstStyle/>
                    <a:p>
                      <a:endParaRPr lang="fr-FR"/>
                    </a:p>
                  </a:txBody>
                  <a:tcPr/>
                </a:tc>
                <a:tc rowSpan="2">
                  <a:txBody>
                    <a:bodyPr/>
                    <a:lstStyle/>
                    <a:p>
                      <a:pPr algn="ctr">
                        <a:lnSpc>
                          <a:spcPct val="115000"/>
                        </a:lnSpc>
                        <a:spcAft>
                          <a:spcPts val="0"/>
                        </a:spcAft>
                      </a:pPr>
                      <a:r>
                        <a:rPr lang="fr-FR" sz="2000" b="1" dirty="0" smtClean="0"/>
                        <a:t>Total</a:t>
                      </a:r>
                    </a:p>
                    <a:p>
                      <a:pPr algn="ctr">
                        <a:lnSpc>
                          <a:spcPct val="115000"/>
                        </a:lnSpc>
                        <a:spcAft>
                          <a:spcPts val="0"/>
                        </a:spcAft>
                      </a:pPr>
                      <a:endParaRPr lang="fr-FR" sz="2000" b="1" dirty="0" smtClean="0">
                        <a:latin typeface="Calibri"/>
                        <a:ea typeface="Calibri"/>
                        <a:cs typeface="Times New Roman"/>
                      </a:endParaRPr>
                    </a:p>
                    <a:p>
                      <a:pPr algn="ctr">
                        <a:lnSpc>
                          <a:spcPct val="115000"/>
                        </a:lnSpc>
                        <a:spcAft>
                          <a:spcPts val="0"/>
                        </a:spcAft>
                      </a:pPr>
                      <a:endParaRPr lang="fr-FR" sz="2000" b="1" dirty="0">
                        <a:latin typeface="Calibri"/>
                        <a:ea typeface="Calibri"/>
                        <a:cs typeface="Times New Roman"/>
                      </a:endParaRPr>
                    </a:p>
                  </a:txBody>
                  <a:tcPr marL="59055" marR="59055" marT="0" marB="0" anchor="b"/>
                </a:tc>
              </a:tr>
              <a:tr h="887914">
                <a:tc gridSpan="2" vMerge="1">
                  <a:txBody>
                    <a:bodyPr/>
                    <a:lstStyle/>
                    <a:p>
                      <a:endParaRPr lang="fr-FR"/>
                    </a:p>
                  </a:txBody>
                  <a:tcPr/>
                </a:tc>
                <a:tc hMerge="1" vMerge="1">
                  <a:txBody>
                    <a:bodyPr/>
                    <a:lstStyle/>
                    <a:p>
                      <a:endParaRPr lang="fr-FR"/>
                    </a:p>
                  </a:txBody>
                  <a:tcPr/>
                </a:tc>
                <a:tc>
                  <a:txBody>
                    <a:bodyPr/>
                    <a:lstStyle/>
                    <a:p>
                      <a:r>
                        <a:rPr lang="fr-FR" sz="2000" b="1" dirty="0"/>
                        <a:t>[0,5 à 3]</a:t>
                      </a:r>
                      <a:endParaRPr lang="fr-FR" sz="2000" b="1" dirty="0">
                        <a:latin typeface="Calibri"/>
                        <a:cs typeface="Times New Roman"/>
                      </a:endParaRPr>
                    </a:p>
                  </a:txBody>
                  <a:tcPr marL="59055" marR="59055" marT="0" marB="0" anchor="b"/>
                </a:tc>
                <a:tc>
                  <a:txBody>
                    <a:bodyPr/>
                    <a:lstStyle/>
                    <a:p>
                      <a:pPr algn="ctr">
                        <a:lnSpc>
                          <a:spcPct val="115000"/>
                        </a:lnSpc>
                        <a:spcAft>
                          <a:spcPts val="0"/>
                        </a:spcAft>
                      </a:pPr>
                      <a:r>
                        <a:rPr lang="fr-FR" sz="2000" b="1" dirty="0"/>
                        <a:t>[3,01 à 5,5]</a:t>
                      </a:r>
                      <a:endParaRPr lang="fr-FR" sz="2000" b="1" dirty="0">
                        <a:latin typeface="Calibri"/>
                        <a:ea typeface="Calibri"/>
                        <a:cs typeface="Times New Roman"/>
                      </a:endParaRPr>
                    </a:p>
                  </a:txBody>
                  <a:tcPr marL="59055" marR="59055" marT="0" marB="0" anchor="b"/>
                </a:tc>
                <a:tc>
                  <a:txBody>
                    <a:bodyPr/>
                    <a:lstStyle/>
                    <a:p>
                      <a:pPr algn="ctr">
                        <a:lnSpc>
                          <a:spcPct val="115000"/>
                        </a:lnSpc>
                        <a:spcAft>
                          <a:spcPts val="0"/>
                        </a:spcAft>
                      </a:pPr>
                      <a:r>
                        <a:rPr lang="fr-FR" sz="2000" b="1" dirty="0"/>
                        <a:t>[5,51 à 8]</a:t>
                      </a:r>
                      <a:endParaRPr lang="fr-FR" sz="2000" b="1" dirty="0">
                        <a:latin typeface="Calibri"/>
                        <a:ea typeface="Calibri"/>
                        <a:cs typeface="Times New Roman"/>
                      </a:endParaRPr>
                    </a:p>
                  </a:txBody>
                  <a:tcPr marL="59055" marR="59055" marT="0" marB="0" anchor="b"/>
                </a:tc>
                <a:tc>
                  <a:txBody>
                    <a:bodyPr/>
                    <a:lstStyle/>
                    <a:p>
                      <a:pPr algn="ctr">
                        <a:lnSpc>
                          <a:spcPct val="115000"/>
                        </a:lnSpc>
                        <a:spcAft>
                          <a:spcPts val="0"/>
                        </a:spcAft>
                      </a:pPr>
                      <a:r>
                        <a:rPr lang="fr-FR" sz="2000" b="1" dirty="0"/>
                        <a:t>[8,01 à 10]</a:t>
                      </a:r>
                      <a:endParaRPr lang="fr-FR" sz="2000" b="1" dirty="0">
                        <a:latin typeface="Calibri"/>
                        <a:ea typeface="Calibri"/>
                        <a:cs typeface="Times New Roman"/>
                      </a:endParaRPr>
                    </a:p>
                  </a:txBody>
                  <a:tcPr marL="59055" marR="59055" marT="0" marB="0" anchor="b"/>
                </a:tc>
                <a:tc vMerge="1">
                  <a:txBody>
                    <a:bodyPr/>
                    <a:lstStyle/>
                    <a:p>
                      <a:endParaRPr lang="fr-FR"/>
                    </a:p>
                  </a:txBody>
                  <a:tcPr/>
                </a:tc>
              </a:tr>
              <a:tr h="462811">
                <a:tc rowSpan="5">
                  <a:txBody>
                    <a:bodyPr/>
                    <a:lstStyle/>
                    <a:p>
                      <a:endParaRPr lang="fr-FR" sz="2000" dirty="0">
                        <a:solidFill>
                          <a:srgbClr val="000000"/>
                        </a:solidFill>
                        <a:latin typeface="Arial"/>
                        <a:ea typeface="Calibri"/>
                        <a:cs typeface="Times New Roman"/>
                      </a:endParaRPr>
                    </a:p>
                  </a:txBody>
                  <a:tcPr marL="59055" marR="59055" marT="0" marB="0"/>
                </a:tc>
                <a:tc>
                  <a:txBody>
                    <a:bodyPr/>
                    <a:lstStyle/>
                    <a:p>
                      <a:pPr>
                        <a:lnSpc>
                          <a:spcPct val="115000"/>
                        </a:lnSpc>
                        <a:spcAft>
                          <a:spcPts val="0"/>
                        </a:spcAft>
                      </a:pPr>
                      <a:r>
                        <a:rPr lang="fr-FR" sz="2000" b="1" dirty="0"/>
                        <a:t>SAGA</a:t>
                      </a:r>
                      <a:endParaRPr lang="fr-FR" sz="2000" b="1" dirty="0">
                        <a:latin typeface="Calibri"/>
                        <a:ea typeface="Calibri"/>
                        <a:cs typeface="Times New Roman"/>
                      </a:endParaRPr>
                    </a:p>
                  </a:txBody>
                  <a:tcPr marL="59055" marR="59055" marT="0" marB="0"/>
                </a:tc>
                <a:tc>
                  <a:txBody>
                    <a:bodyPr/>
                    <a:lstStyle/>
                    <a:p>
                      <a:pPr algn="r">
                        <a:lnSpc>
                          <a:spcPct val="115000"/>
                        </a:lnSpc>
                        <a:spcAft>
                          <a:spcPts val="0"/>
                        </a:spcAft>
                      </a:pPr>
                      <a:r>
                        <a:rPr lang="fr-FR" sz="2000" b="1" dirty="0"/>
                        <a:t>0</a:t>
                      </a:r>
                      <a:endParaRPr lang="fr-FR" sz="2000" b="1" dirty="0">
                        <a:latin typeface="Calibri"/>
                        <a:ea typeface="Calibri"/>
                        <a:cs typeface="Times New Roman"/>
                      </a:endParaRPr>
                    </a:p>
                  </a:txBody>
                  <a:tcPr marL="59055" marR="59055" marT="0" marB="0" anchor="ctr"/>
                </a:tc>
                <a:tc>
                  <a:txBody>
                    <a:bodyPr/>
                    <a:lstStyle/>
                    <a:p>
                      <a:pPr algn="r">
                        <a:lnSpc>
                          <a:spcPct val="115000"/>
                        </a:lnSpc>
                        <a:spcAft>
                          <a:spcPts val="0"/>
                        </a:spcAft>
                      </a:pPr>
                      <a:r>
                        <a:rPr lang="fr-FR" sz="2000" b="1" dirty="0"/>
                        <a:t>18</a:t>
                      </a:r>
                      <a:endParaRPr lang="fr-FR" sz="2000" b="1" dirty="0">
                        <a:latin typeface="Calibri"/>
                        <a:ea typeface="Calibri"/>
                        <a:cs typeface="Times New Roman"/>
                      </a:endParaRPr>
                    </a:p>
                  </a:txBody>
                  <a:tcPr marL="59055" marR="59055" marT="0" marB="0" anchor="ctr"/>
                </a:tc>
                <a:tc>
                  <a:txBody>
                    <a:bodyPr/>
                    <a:lstStyle/>
                    <a:p>
                      <a:pPr algn="r">
                        <a:lnSpc>
                          <a:spcPct val="115000"/>
                        </a:lnSpc>
                        <a:spcAft>
                          <a:spcPts val="0"/>
                        </a:spcAft>
                      </a:pPr>
                      <a:r>
                        <a:rPr lang="fr-FR" sz="2000" b="1" dirty="0"/>
                        <a:t>7</a:t>
                      </a:r>
                      <a:endParaRPr lang="fr-FR" sz="2000" b="1" dirty="0">
                        <a:latin typeface="Calibri"/>
                        <a:ea typeface="Calibri"/>
                        <a:cs typeface="Times New Roman"/>
                      </a:endParaRPr>
                    </a:p>
                  </a:txBody>
                  <a:tcPr marL="59055" marR="59055" marT="0" marB="0" anchor="ctr"/>
                </a:tc>
                <a:tc>
                  <a:txBody>
                    <a:bodyPr/>
                    <a:lstStyle/>
                    <a:p>
                      <a:pPr algn="r">
                        <a:lnSpc>
                          <a:spcPct val="115000"/>
                        </a:lnSpc>
                        <a:spcAft>
                          <a:spcPts val="0"/>
                        </a:spcAft>
                      </a:pPr>
                      <a:r>
                        <a:rPr lang="fr-FR" sz="2000" b="1" dirty="0"/>
                        <a:t>0</a:t>
                      </a:r>
                      <a:endParaRPr lang="fr-FR" sz="2000" b="1" dirty="0">
                        <a:latin typeface="Calibri"/>
                        <a:ea typeface="Calibri"/>
                        <a:cs typeface="Times New Roman"/>
                      </a:endParaRPr>
                    </a:p>
                  </a:txBody>
                  <a:tcPr marL="59055" marR="59055" marT="0" marB="0" anchor="ctr"/>
                </a:tc>
                <a:tc>
                  <a:txBody>
                    <a:bodyPr/>
                    <a:lstStyle/>
                    <a:p>
                      <a:pPr algn="r">
                        <a:lnSpc>
                          <a:spcPct val="115000"/>
                        </a:lnSpc>
                        <a:spcAft>
                          <a:spcPts val="0"/>
                        </a:spcAft>
                      </a:pPr>
                      <a:r>
                        <a:rPr lang="fr-FR" sz="2000" b="1" dirty="0"/>
                        <a:t>25</a:t>
                      </a:r>
                      <a:endParaRPr lang="fr-FR" sz="2000" b="1" dirty="0">
                        <a:solidFill>
                          <a:srgbClr val="FF0000"/>
                        </a:solidFill>
                        <a:latin typeface="Calibri"/>
                        <a:ea typeface="Calibri"/>
                        <a:cs typeface="Times New Roman"/>
                      </a:endParaRPr>
                    </a:p>
                  </a:txBody>
                  <a:tcPr marL="59055" marR="59055" marT="0" marB="0" anchor="ctr"/>
                </a:tc>
              </a:tr>
              <a:tr h="462811">
                <a:tc vMerge="1">
                  <a:txBody>
                    <a:bodyPr/>
                    <a:lstStyle/>
                    <a:p>
                      <a:endParaRPr lang="fr-FR"/>
                    </a:p>
                  </a:txBody>
                  <a:tcPr/>
                </a:tc>
                <a:tc>
                  <a:txBody>
                    <a:bodyPr/>
                    <a:lstStyle/>
                    <a:p>
                      <a:r>
                        <a:rPr lang="fr-FR" sz="2000" b="1" dirty="0"/>
                        <a:t>GAYA</a:t>
                      </a:r>
                      <a:endParaRPr lang="fr-FR" sz="2000" b="1" dirty="0">
                        <a:latin typeface="Calibri"/>
                        <a:cs typeface="Times New Roman"/>
                      </a:endParaRPr>
                    </a:p>
                  </a:txBody>
                  <a:tcPr marL="59055" marR="59055" marT="0" marB="0"/>
                </a:tc>
                <a:tc>
                  <a:txBody>
                    <a:bodyPr/>
                    <a:lstStyle/>
                    <a:p>
                      <a:pPr algn="r">
                        <a:lnSpc>
                          <a:spcPct val="115000"/>
                        </a:lnSpc>
                        <a:spcAft>
                          <a:spcPts val="0"/>
                        </a:spcAft>
                      </a:pPr>
                      <a:r>
                        <a:rPr lang="fr-FR" sz="2000" b="1" dirty="0"/>
                        <a:t>7</a:t>
                      </a:r>
                      <a:endParaRPr lang="fr-FR" sz="2000" b="1" dirty="0">
                        <a:latin typeface="Calibri"/>
                        <a:ea typeface="Calibri"/>
                        <a:cs typeface="Times New Roman"/>
                      </a:endParaRPr>
                    </a:p>
                  </a:txBody>
                  <a:tcPr marL="59055" marR="59055" marT="0" marB="0" anchor="ctr"/>
                </a:tc>
                <a:tc>
                  <a:txBody>
                    <a:bodyPr/>
                    <a:lstStyle/>
                    <a:p>
                      <a:pPr algn="r">
                        <a:lnSpc>
                          <a:spcPct val="115000"/>
                        </a:lnSpc>
                        <a:spcAft>
                          <a:spcPts val="0"/>
                        </a:spcAft>
                      </a:pPr>
                      <a:r>
                        <a:rPr lang="fr-FR" sz="2000" b="1" dirty="0"/>
                        <a:t>12</a:t>
                      </a:r>
                      <a:endParaRPr lang="fr-FR" sz="2000" b="1" dirty="0">
                        <a:latin typeface="Calibri"/>
                        <a:ea typeface="Calibri"/>
                        <a:cs typeface="Times New Roman"/>
                      </a:endParaRPr>
                    </a:p>
                  </a:txBody>
                  <a:tcPr marL="59055" marR="59055" marT="0" marB="0" anchor="ctr"/>
                </a:tc>
                <a:tc>
                  <a:txBody>
                    <a:bodyPr/>
                    <a:lstStyle/>
                    <a:p>
                      <a:pPr algn="r">
                        <a:lnSpc>
                          <a:spcPct val="115000"/>
                        </a:lnSpc>
                        <a:spcAft>
                          <a:spcPts val="0"/>
                        </a:spcAft>
                      </a:pPr>
                      <a:r>
                        <a:rPr lang="fr-FR" sz="2000" b="1" dirty="0"/>
                        <a:t>5</a:t>
                      </a:r>
                      <a:endParaRPr lang="fr-FR" sz="2000" b="1" dirty="0">
                        <a:latin typeface="Calibri"/>
                        <a:ea typeface="Calibri"/>
                        <a:cs typeface="Times New Roman"/>
                      </a:endParaRPr>
                    </a:p>
                  </a:txBody>
                  <a:tcPr marL="59055" marR="59055" marT="0" marB="0" anchor="ctr"/>
                </a:tc>
                <a:tc>
                  <a:txBody>
                    <a:bodyPr/>
                    <a:lstStyle/>
                    <a:p>
                      <a:pPr algn="r">
                        <a:lnSpc>
                          <a:spcPct val="115000"/>
                        </a:lnSpc>
                        <a:spcAft>
                          <a:spcPts val="0"/>
                        </a:spcAft>
                      </a:pPr>
                      <a:r>
                        <a:rPr lang="fr-FR" sz="2000" b="1" dirty="0"/>
                        <a:t>0</a:t>
                      </a:r>
                      <a:endParaRPr lang="fr-FR" sz="2000" b="1" dirty="0">
                        <a:latin typeface="Calibri"/>
                        <a:ea typeface="Calibri"/>
                        <a:cs typeface="Times New Roman"/>
                      </a:endParaRPr>
                    </a:p>
                  </a:txBody>
                  <a:tcPr marL="59055" marR="59055" marT="0" marB="0" anchor="ctr"/>
                </a:tc>
                <a:tc>
                  <a:txBody>
                    <a:bodyPr/>
                    <a:lstStyle/>
                    <a:p>
                      <a:pPr algn="r">
                        <a:lnSpc>
                          <a:spcPct val="115000"/>
                        </a:lnSpc>
                        <a:spcAft>
                          <a:spcPts val="0"/>
                        </a:spcAft>
                      </a:pPr>
                      <a:r>
                        <a:rPr lang="fr-FR" sz="2000" b="1" dirty="0"/>
                        <a:t>24</a:t>
                      </a:r>
                      <a:endParaRPr lang="fr-FR" sz="2000" b="1" dirty="0">
                        <a:solidFill>
                          <a:srgbClr val="FF0000"/>
                        </a:solidFill>
                        <a:latin typeface="Calibri"/>
                        <a:ea typeface="Calibri"/>
                        <a:cs typeface="Times New Roman"/>
                      </a:endParaRPr>
                    </a:p>
                  </a:txBody>
                  <a:tcPr marL="59055" marR="59055" marT="0" marB="0" anchor="ctr"/>
                </a:tc>
              </a:tr>
              <a:tr h="462811">
                <a:tc vMerge="1">
                  <a:txBody>
                    <a:bodyPr/>
                    <a:lstStyle/>
                    <a:p>
                      <a:endParaRPr lang="fr-FR"/>
                    </a:p>
                  </a:txBody>
                  <a:tcPr/>
                </a:tc>
                <a:tc>
                  <a:txBody>
                    <a:bodyPr/>
                    <a:lstStyle/>
                    <a:p>
                      <a:r>
                        <a:rPr lang="fr-FR" sz="2000" b="1" dirty="0"/>
                        <a:t>SEBERI</a:t>
                      </a:r>
                      <a:endParaRPr lang="fr-FR" sz="2000" b="1" dirty="0">
                        <a:latin typeface="Calibri"/>
                        <a:cs typeface="Times New Roman"/>
                      </a:endParaRPr>
                    </a:p>
                  </a:txBody>
                  <a:tcPr marL="59055" marR="59055" marT="0" marB="0"/>
                </a:tc>
                <a:tc>
                  <a:txBody>
                    <a:bodyPr/>
                    <a:lstStyle/>
                    <a:p>
                      <a:pPr algn="r">
                        <a:lnSpc>
                          <a:spcPct val="115000"/>
                        </a:lnSpc>
                        <a:spcAft>
                          <a:spcPts val="0"/>
                        </a:spcAft>
                      </a:pPr>
                      <a:r>
                        <a:rPr lang="fr-FR" sz="2000" b="1"/>
                        <a:t>0</a:t>
                      </a:r>
                      <a:endParaRPr lang="fr-FR" sz="2000" b="1">
                        <a:latin typeface="Calibri"/>
                        <a:ea typeface="Calibri"/>
                        <a:cs typeface="Times New Roman"/>
                      </a:endParaRPr>
                    </a:p>
                  </a:txBody>
                  <a:tcPr marL="59055" marR="59055" marT="0" marB="0" anchor="ctr"/>
                </a:tc>
                <a:tc>
                  <a:txBody>
                    <a:bodyPr/>
                    <a:lstStyle/>
                    <a:p>
                      <a:pPr algn="r">
                        <a:lnSpc>
                          <a:spcPct val="115000"/>
                        </a:lnSpc>
                        <a:spcAft>
                          <a:spcPts val="0"/>
                        </a:spcAft>
                      </a:pPr>
                      <a:r>
                        <a:rPr lang="fr-FR" sz="2000" b="1"/>
                        <a:t>39</a:t>
                      </a:r>
                      <a:endParaRPr lang="fr-FR" sz="2000" b="1">
                        <a:latin typeface="Calibri"/>
                        <a:ea typeface="Calibri"/>
                        <a:cs typeface="Times New Roman"/>
                      </a:endParaRPr>
                    </a:p>
                  </a:txBody>
                  <a:tcPr marL="59055" marR="59055" marT="0" marB="0" anchor="ctr"/>
                </a:tc>
                <a:tc>
                  <a:txBody>
                    <a:bodyPr/>
                    <a:lstStyle/>
                    <a:p>
                      <a:pPr algn="r">
                        <a:lnSpc>
                          <a:spcPct val="115000"/>
                        </a:lnSpc>
                        <a:spcAft>
                          <a:spcPts val="0"/>
                        </a:spcAft>
                      </a:pPr>
                      <a:r>
                        <a:rPr lang="fr-FR" sz="2000" b="1" dirty="0"/>
                        <a:t>4</a:t>
                      </a:r>
                      <a:endParaRPr lang="fr-FR" sz="2000" b="1" dirty="0">
                        <a:latin typeface="Calibri"/>
                        <a:ea typeface="Calibri"/>
                        <a:cs typeface="Times New Roman"/>
                      </a:endParaRPr>
                    </a:p>
                  </a:txBody>
                  <a:tcPr marL="59055" marR="59055" marT="0" marB="0" anchor="ctr"/>
                </a:tc>
                <a:tc>
                  <a:txBody>
                    <a:bodyPr/>
                    <a:lstStyle/>
                    <a:p>
                      <a:pPr algn="r">
                        <a:lnSpc>
                          <a:spcPct val="115000"/>
                        </a:lnSpc>
                        <a:spcAft>
                          <a:spcPts val="0"/>
                        </a:spcAft>
                      </a:pPr>
                      <a:r>
                        <a:rPr lang="fr-FR" sz="2000" b="1" dirty="0"/>
                        <a:t>0</a:t>
                      </a:r>
                      <a:endParaRPr lang="fr-FR" sz="2000" b="1" dirty="0">
                        <a:latin typeface="Calibri"/>
                        <a:ea typeface="Calibri"/>
                        <a:cs typeface="Times New Roman"/>
                      </a:endParaRPr>
                    </a:p>
                  </a:txBody>
                  <a:tcPr marL="59055" marR="59055" marT="0" marB="0" anchor="ctr"/>
                </a:tc>
                <a:tc>
                  <a:txBody>
                    <a:bodyPr/>
                    <a:lstStyle/>
                    <a:p>
                      <a:pPr algn="r">
                        <a:lnSpc>
                          <a:spcPct val="115000"/>
                        </a:lnSpc>
                        <a:spcAft>
                          <a:spcPts val="0"/>
                        </a:spcAft>
                      </a:pPr>
                      <a:r>
                        <a:rPr lang="fr-FR" sz="2000" b="1" dirty="0"/>
                        <a:t>43</a:t>
                      </a:r>
                      <a:endParaRPr lang="fr-FR" sz="2000" b="1" dirty="0">
                        <a:solidFill>
                          <a:srgbClr val="FF0000"/>
                        </a:solidFill>
                        <a:latin typeface="Calibri"/>
                        <a:ea typeface="Calibri"/>
                        <a:cs typeface="Times New Roman"/>
                      </a:endParaRPr>
                    </a:p>
                  </a:txBody>
                  <a:tcPr marL="59055" marR="59055" marT="0" marB="0" anchor="ctr"/>
                </a:tc>
              </a:tr>
              <a:tr h="462811">
                <a:tc vMerge="1">
                  <a:txBody>
                    <a:bodyPr/>
                    <a:lstStyle/>
                    <a:p>
                      <a:endParaRPr lang="fr-FR"/>
                    </a:p>
                  </a:txBody>
                  <a:tcPr/>
                </a:tc>
                <a:tc>
                  <a:txBody>
                    <a:bodyPr/>
                    <a:lstStyle/>
                    <a:p>
                      <a:r>
                        <a:rPr lang="fr-FR" sz="2000" b="1" dirty="0"/>
                        <a:t>TOULA</a:t>
                      </a:r>
                      <a:endParaRPr lang="fr-FR" sz="2000" b="1" dirty="0">
                        <a:latin typeface="Calibri"/>
                        <a:cs typeface="Times New Roman"/>
                      </a:endParaRPr>
                    </a:p>
                  </a:txBody>
                  <a:tcPr marL="59055" marR="59055" marT="0" marB="0"/>
                </a:tc>
                <a:tc>
                  <a:txBody>
                    <a:bodyPr/>
                    <a:lstStyle/>
                    <a:p>
                      <a:pPr algn="r">
                        <a:lnSpc>
                          <a:spcPct val="115000"/>
                        </a:lnSpc>
                        <a:spcAft>
                          <a:spcPts val="0"/>
                        </a:spcAft>
                      </a:pPr>
                      <a:r>
                        <a:rPr lang="fr-FR" sz="2000" b="1"/>
                        <a:t>4</a:t>
                      </a:r>
                      <a:endParaRPr lang="fr-FR" sz="2000" b="1">
                        <a:latin typeface="Calibri"/>
                        <a:ea typeface="Calibri"/>
                        <a:cs typeface="Times New Roman"/>
                      </a:endParaRPr>
                    </a:p>
                  </a:txBody>
                  <a:tcPr marL="59055" marR="59055" marT="0" marB="0" anchor="ctr"/>
                </a:tc>
                <a:tc>
                  <a:txBody>
                    <a:bodyPr/>
                    <a:lstStyle/>
                    <a:p>
                      <a:pPr algn="r">
                        <a:lnSpc>
                          <a:spcPct val="115000"/>
                        </a:lnSpc>
                        <a:spcAft>
                          <a:spcPts val="0"/>
                        </a:spcAft>
                      </a:pPr>
                      <a:r>
                        <a:rPr lang="fr-FR" sz="2000" b="1"/>
                        <a:t>3</a:t>
                      </a:r>
                      <a:endParaRPr lang="fr-FR" sz="2000" b="1">
                        <a:latin typeface="Calibri"/>
                        <a:ea typeface="Calibri"/>
                        <a:cs typeface="Times New Roman"/>
                      </a:endParaRPr>
                    </a:p>
                  </a:txBody>
                  <a:tcPr marL="59055" marR="59055" marT="0" marB="0" anchor="ctr"/>
                </a:tc>
                <a:tc>
                  <a:txBody>
                    <a:bodyPr/>
                    <a:lstStyle/>
                    <a:p>
                      <a:pPr algn="r">
                        <a:lnSpc>
                          <a:spcPct val="115000"/>
                        </a:lnSpc>
                        <a:spcAft>
                          <a:spcPts val="0"/>
                        </a:spcAft>
                      </a:pPr>
                      <a:r>
                        <a:rPr lang="fr-FR" sz="2000" b="1"/>
                        <a:t>0</a:t>
                      </a:r>
                      <a:endParaRPr lang="fr-FR" sz="2000" b="1">
                        <a:latin typeface="Calibri"/>
                        <a:ea typeface="Calibri"/>
                        <a:cs typeface="Times New Roman"/>
                      </a:endParaRPr>
                    </a:p>
                  </a:txBody>
                  <a:tcPr marL="59055" marR="59055" marT="0" marB="0" anchor="ctr"/>
                </a:tc>
                <a:tc>
                  <a:txBody>
                    <a:bodyPr/>
                    <a:lstStyle/>
                    <a:p>
                      <a:pPr algn="r">
                        <a:lnSpc>
                          <a:spcPct val="115000"/>
                        </a:lnSpc>
                        <a:spcAft>
                          <a:spcPts val="0"/>
                        </a:spcAft>
                      </a:pPr>
                      <a:r>
                        <a:rPr lang="fr-FR" sz="2000" b="1" dirty="0"/>
                        <a:t>0</a:t>
                      </a:r>
                      <a:endParaRPr lang="fr-FR" sz="2000" b="1" dirty="0">
                        <a:latin typeface="Calibri"/>
                        <a:ea typeface="Calibri"/>
                        <a:cs typeface="Times New Roman"/>
                      </a:endParaRPr>
                    </a:p>
                  </a:txBody>
                  <a:tcPr marL="59055" marR="59055" marT="0" marB="0" anchor="ctr"/>
                </a:tc>
                <a:tc>
                  <a:txBody>
                    <a:bodyPr/>
                    <a:lstStyle/>
                    <a:p>
                      <a:pPr algn="r">
                        <a:lnSpc>
                          <a:spcPct val="115000"/>
                        </a:lnSpc>
                        <a:spcAft>
                          <a:spcPts val="0"/>
                        </a:spcAft>
                      </a:pPr>
                      <a:r>
                        <a:rPr lang="fr-FR" sz="2000" b="1" dirty="0"/>
                        <a:t>7</a:t>
                      </a:r>
                      <a:endParaRPr lang="fr-FR" sz="2000" b="1" dirty="0">
                        <a:solidFill>
                          <a:srgbClr val="FF0000"/>
                        </a:solidFill>
                        <a:latin typeface="Calibri"/>
                        <a:ea typeface="Calibri"/>
                        <a:cs typeface="Times New Roman"/>
                      </a:endParaRPr>
                    </a:p>
                  </a:txBody>
                  <a:tcPr marL="59055" marR="59055" marT="0" marB="0" anchor="ctr"/>
                </a:tc>
              </a:tr>
              <a:tr h="462811">
                <a:tc vMerge="1">
                  <a:txBody>
                    <a:bodyPr/>
                    <a:lstStyle/>
                    <a:p>
                      <a:endParaRPr lang="fr-FR"/>
                    </a:p>
                  </a:txBody>
                  <a:tcPr/>
                </a:tc>
                <a:tc>
                  <a:txBody>
                    <a:bodyPr/>
                    <a:lstStyle/>
                    <a:p>
                      <a:r>
                        <a:rPr lang="fr-FR" sz="2000" b="1" dirty="0"/>
                        <a:t>DAIBERI</a:t>
                      </a:r>
                      <a:endParaRPr lang="fr-FR" sz="2000" b="1" dirty="0">
                        <a:latin typeface="Calibri"/>
                        <a:cs typeface="Times New Roman"/>
                      </a:endParaRPr>
                    </a:p>
                  </a:txBody>
                  <a:tcPr marL="59055" marR="59055" marT="0" marB="0"/>
                </a:tc>
                <a:tc>
                  <a:txBody>
                    <a:bodyPr/>
                    <a:lstStyle/>
                    <a:p>
                      <a:pPr algn="r">
                        <a:lnSpc>
                          <a:spcPct val="115000"/>
                        </a:lnSpc>
                        <a:spcAft>
                          <a:spcPts val="0"/>
                        </a:spcAft>
                      </a:pPr>
                      <a:r>
                        <a:rPr lang="fr-FR" sz="2000" b="1"/>
                        <a:t>13</a:t>
                      </a:r>
                      <a:endParaRPr lang="fr-FR" sz="2000" b="1">
                        <a:latin typeface="Calibri"/>
                        <a:ea typeface="Calibri"/>
                        <a:cs typeface="Times New Roman"/>
                      </a:endParaRPr>
                    </a:p>
                  </a:txBody>
                  <a:tcPr marL="59055" marR="59055" marT="0" marB="0" anchor="ctr"/>
                </a:tc>
                <a:tc>
                  <a:txBody>
                    <a:bodyPr/>
                    <a:lstStyle/>
                    <a:p>
                      <a:pPr algn="r">
                        <a:lnSpc>
                          <a:spcPct val="115000"/>
                        </a:lnSpc>
                        <a:spcAft>
                          <a:spcPts val="0"/>
                        </a:spcAft>
                      </a:pPr>
                      <a:r>
                        <a:rPr lang="fr-FR" sz="2000" b="1"/>
                        <a:t>16</a:t>
                      </a:r>
                      <a:endParaRPr lang="fr-FR" sz="2000" b="1">
                        <a:latin typeface="Calibri"/>
                        <a:ea typeface="Calibri"/>
                        <a:cs typeface="Times New Roman"/>
                      </a:endParaRPr>
                    </a:p>
                  </a:txBody>
                  <a:tcPr marL="59055" marR="59055" marT="0" marB="0" anchor="ctr"/>
                </a:tc>
                <a:tc>
                  <a:txBody>
                    <a:bodyPr/>
                    <a:lstStyle/>
                    <a:p>
                      <a:pPr algn="r">
                        <a:lnSpc>
                          <a:spcPct val="115000"/>
                        </a:lnSpc>
                        <a:spcAft>
                          <a:spcPts val="0"/>
                        </a:spcAft>
                      </a:pPr>
                      <a:r>
                        <a:rPr lang="fr-FR" sz="2000" b="1"/>
                        <a:t>36</a:t>
                      </a:r>
                      <a:endParaRPr lang="fr-FR" sz="2000" b="1">
                        <a:latin typeface="Calibri"/>
                        <a:ea typeface="Calibri"/>
                        <a:cs typeface="Times New Roman"/>
                      </a:endParaRPr>
                    </a:p>
                  </a:txBody>
                  <a:tcPr marL="59055" marR="59055" marT="0" marB="0" anchor="ctr"/>
                </a:tc>
                <a:tc>
                  <a:txBody>
                    <a:bodyPr/>
                    <a:lstStyle/>
                    <a:p>
                      <a:pPr algn="r">
                        <a:lnSpc>
                          <a:spcPct val="115000"/>
                        </a:lnSpc>
                        <a:spcAft>
                          <a:spcPts val="0"/>
                        </a:spcAft>
                      </a:pPr>
                      <a:r>
                        <a:rPr lang="fr-FR" sz="2000" b="1" dirty="0"/>
                        <a:t>1</a:t>
                      </a:r>
                      <a:endParaRPr lang="fr-FR" sz="2000" b="1" dirty="0">
                        <a:latin typeface="Calibri"/>
                        <a:ea typeface="Calibri"/>
                        <a:cs typeface="Times New Roman"/>
                      </a:endParaRPr>
                    </a:p>
                  </a:txBody>
                  <a:tcPr marL="59055" marR="59055" marT="0" marB="0" anchor="ctr"/>
                </a:tc>
                <a:tc>
                  <a:txBody>
                    <a:bodyPr/>
                    <a:lstStyle/>
                    <a:p>
                      <a:pPr algn="r">
                        <a:lnSpc>
                          <a:spcPct val="115000"/>
                        </a:lnSpc>
                        <a:spcAft>
                          <a:spcPts val="0"/>
                        </a:spcAft>
                      </a:pPr>
                      <a:r>
                        <a:rPr lang="fr-FR" sz="2000" b="1" dirty="0"/>
                        <a:t>66</a:t>
                      </a:r>
                      <a:endParaRPr lang="fr-FR" sz="2000" b="1" dirty="0">
                        <a:solidFill>
                          <a:srgbClr val="FF0000"/>
                        </a:solidFill>
                        <a:latin typeface="Calibri"/>
                        <a:ea typeface="Calibri"/>
                        <a:cs typeface="Times New Roman"/>
                      </a:endParaRPr>
                    </a:p>
                  </a:txBody>
                  <a:tcPr marL="59055" marR="59055" marT="0" marB="0" anchor="ctr"/>
                </a:tc>
              </a:tr>
              <a:tr h="462811">
                <a:tc gridSpan="2">
                  <a:txBody>
                    <a:bodyPr/>
                    <a:lstStyle/>
                    <a:p>
                      <a:pPr>
                        <a:lnSpc>
                          <a:spcPct val="115000"/>
                        </a:lnSpc>
                        <a:spcAft>
                          <a:spcPts val="0"/>
                        </a:spcAft>
                      </a:pPr>
                      <a:r>
                        <a:rPr lang="fr-FR" sz="2000" b="1" dirty="0"/>
                        <a:t>Total</a:t>
                      </a:r>
                      <a:endParaRPr lang="fr-FR" sz="2000" b="1" dirty="0">
                        <a:latin typeface="Calibri"/>
                        <a:ea typeface="Calibri"/>
                        <a:cs typeface="Times New Roman"/>
                      </a:endParaRPr>
                    </a:p>
                  </a:txBody>
                  <a:tcPr marL="59055" marR="59055" marT="0" marB="0"/>
                </a:tc>
                <a:tc hMerge="1">
                  <a:txBody>
                    <a:bodyPr/>
                    <a:lstStyle/>
                    <a:p>
                      <a:endParaRPr lang="fr-FR"/>
                    </a:p>
                  </a:txBody>
                  <a:tcPr/>
                </a:tc>
                <a:tc>
                  <a:txBody>
                    <a:bodyPr/>
                    <a:lstStyle/>
                    <a:p>
                      <a:pPr algn="r">
                        <a:lnSpc>
                          <a:spcPct val="115000"/>
                        </a:lnSpc>
                        <a:spcAft>
                          <a:spcPts val="0"/>
                        </a:spcAft>
                      </a:pPr>
                      <a:r>
                        <a:rPr lang="fr-FR" sz="2000" b="1"/>
                        <a:t>24</a:t>
                      </a:r>
                      <a:endParaRPr lang="fr-FR" sz="2000" b="1">
                        <a:latin typeface="Calibri"/>
                        <a:ea typeface="Calibri"/>
                        <a:cs typeface="Times New Roman"/>
                      </a:endParaRPr>
                    </a:p>
                  </a:txBody>
                  <a:tcPr marL="59055" marR="59055" marT="0" marB="0" anchor="ctr"/>
                </a:tc>
                <a:tc>
                  <a:txBody>
                    <a:bodyPr/>
                    <a:lstStyle/>
                    <a:p>
                      <a:pPr algn="r">
                        <a:lnSpc>
                          <a:spcPct val="115000"/>
                        </a:lnSpc>
                        <a:spcAft>
                          <a:spcPts val="0"/>
                        </a:spcAft>
                      </a:pPr>
                      <a:r>
                        <a:rPr lang="fr-FR" sz="2000" b="1"/>
                        <a:t>88</a:t>
                      </a:r>
                      <a:endParaRPr lang="fr-FR" sz="2000" b="1">
                        <a:latin typeface="Calibri"/>
                        <a:ea typeface="Calibri"/>
                        <a:cs typeface="Times New Roman"/>
                      </a:endParaRPr>
                    </a:p>
                  </a:txBody>
                  <a:tcPr marL="59055" marR="59055" marT="0" marB="0" anchor="ctr"/>
                </a:tc>
                <a:tc>
                  <a:txBody>
                    <a:bodyPr/>
                    <a:lstStyle/>
                    <a:p>
                      <a:pPr algn="r">
                        <a:lnSpc>
                          <a:spcPct val="115000"/>
                        </a:lnSpc>
                        <a:spcAft>
                          <a:spcPts val="0"/>
                        </a:spcAft>
                      </a:pPr>
                      <a:r>
                        <a:rPr lang="fr-FR" sz="2000" b="1"/>
                        <a:t>52</a:t>
                      </a:r>
                      <a:endParaRPr lang="fr-FR" sz="2000" b="1">
                        <a:latin typeface="Calibri"/>
                        <a:ea typeface="Calibri"/>
                        <a:cs typeface="Times New Roman"/>
                      </a:endParaRPr>
                    </a:p>
                  </a:txBody>
                  <a:tcPr marL="59055" marR="59055" marT="0" marB="0" anchor="ctr"/>
                </a:tc>
                <a:tc>
                  <a:txBody>
                    <a:bodyPr/>
                    <a:lstStyle/>
                    <a:p>
                      <a:pPr algn="r">
                        <a:lnSpc>
                          <a:spcPct val="115000"/>
                        </a:lnSpc>
                        <a:spcAft>
                          <a:spcPts val="0"/>
                        </a:spcAft>
                      </a:pPr>
                      <a:r>
                        <a:rPr lang="fr-FR" sz="2000" b="1" dirty="0"/>
                        <a:t>1</a:t>
                      </a:r>
                      <a:endParaRPr lang="fr-FR" sz="2000" b="1" dirty="0">
                        <a:latin typeface="Calibri"/>
                        <a:ea typeface="Calibri"/>
                        <a:cs typeface="Times New Roman"/>
                      </a:endParaRPr>
                    </a:p>
                  </a:txBody>
                  <a:tcPr marL="59055" marR="59055" marT="0" marB="0" anchor="ctr"/>
                </a:tc>
                <a:tc>
                  <a:txBody>
                    <a:bodyPr/>
                    <a:lstStyle/>
                    <a:p>
                      <a:pPr algn="r">
                        <a:lnSpc>
                          <a:spcPct val="115000"/>
                        </a:lnSpc>
                        <a:spcAft>
                          <a:spcPts val="0"/>
                        </a:spcAft>
                      </a:pPr>
                      <a:r>
                        <a:rPr lang="fr-FR" sz="2000" b="1" dirty="0"/>
                        <a:t>165</a:t>
                      </a:r>
                      <a:endParaRPr lang="fr-FR" sz="2000" b="1" dirty="0">
                        <a:solidFill>
                          <a:srgbClr val="FF0000"/>
                        </a:solidFill>
                        <a:latin typeface="Calibri"/>
                        <a:ea typeface="Calibri"/>
                        <a:cs typeface="Times New Roman"/>
                      </a:endParaRPr>
                    </a:p>
                  </a:txBody>
                  <a:tcPr marL="59055" marR="59055" marT="0" marB="0" anchor="ctr"/>
                </a:tc>
              </a:tr>
            </a:tbl>
          </a:graphicData>
        </a:graphic>
      </p:graphicFrame>
      <p:sp>
        <p:nvSpPr>
          <p:cNvPr id="71681" name="Rectangle 1"/>
          <p:cNvSpPr>
            <a:spLocks noChangeArrowheads="1"/>
          </p:cNvSpPr>
          <p:nvPr/>
        </p:nvSpPr>
        <p:spPr bwMode="auto">
          <a:xfrm>
            <a:off x="928662" y="500042"/>
            <a:ext cx="6725239" cy="73866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970508"/>
                </a:solidFill>
                <a:effectLst/>
                <a:latin typeface="Arial" pitchFamily="34" charset="0"/>
                <a:ea typeface="Calibri" pitchFamily="34" charset="0"/>
                <a:cs typeface="Times New Roman" pitchFamily="18" charset="0"/>
              </a:rPr>
              <a:t>Répartition de rendements selon les sites</a:t>
            </a:r>
            <a:endParaRPr kumimoji="0" lang="fr-FR" sz="2400" b="1" i="0" u="none" strike="noStrike" cap="none" normalizeH="0" baseline="0" dirty="0" smtClean="0">
              <a:ln>
                <a:noFill/>
              </a:ln>
              <a:solidFill>
                <a:srgbClr val="970508"/>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Espace réservé du numéro de diapositive 4"/>
          <p:cNvSpPr>
            <a:spLocks noGrp="1"/>
          </p:cNvSpPr>
          <p:nvPr>
            <p:ph type="sldNum" sz="quarter" idx="12"/>
          </p:nvPr>
        </p:nvSpPr>
        <p:spPr/>
        <p:txBody>
          <a:bodyPr/>
          <a:lstStyle/>
          <a:p>
            <a:pPr>
              <a:defRPr/>
            </a:pPr>
            <a:fld id="{0EC67EBC-3625-4BEA-9C58-6259D06F562C}" type="slidenum">
              <a:rPr lang="en-GB" smtClean="0"/>
              <a:pPr>
                <a:defRPr/>
              </a:pPr>
              <a:t>20</a:t>
            </a:fld>
            <a:endParaRPr lang="en-GB"/>
          </a:p>
        </p:txBody>
      </p:sp>
      <p:pic>
        <p:nvPicPr>
          <p:cNvPr id="7" name="Image 6"/>
          <p:cNvPicPr/>
          <p:nvPr/>
        </p:nvPicPr>
        <p:blipFill>
          <a:blip r:embed="rId2" cstate="print"/>
          <a:srcRect/>
          <a:stretch>
            <a:fillRect/>
          </a:stretch>
        </p:blipFill>
        <p:spPr bwMode="auto">
          <a:xfrm>
            <a:off x="0" y="5953125"/>
            <a:ext cx="1419225" cy="904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phique 1"/>
          <p:cNvGraphicFramePr/>
          <p:nvPr/>
        </p:nvGraphicFramePr>
        <p:xfrm>
          <a:off x="1357290" y="1428736"/>
          <a:ext cx="6786610" cy="4572032"/>
        </p:xfrm>
        <a:graphic>
          <a:graphicData uri="http://schemas.openxmlformats.org/drawingml/2006/chart">
            <c:chart xmlns:c="http://schemas.openxmlformats.org/drawingml/2006/chart" xmlns:r="http://schemas.openxmlformats.org/officeDocument/2006/relationships" r:id="rId2"/>
          </a:graphicData>
        </a:graphic>
      </p:graphicFrame>
      <p:sp>
        <p:nvSpPr>
          <p:cNvPr id="4" name="Espace réservé du numéro de diapositive 3"/>
          <p:cNvSpPr>
            <a:spLocks noGrp="1"/>
          </p:cNvSpPr>
          <p:nvPr>
            <p:ph type="sldNum" sz="quarter" idx="12"/>
          </p:nvPr>
        </p:nvSpPr>
        <p:spPr/>
        <p:txBody>
          <a:bodyPr/>
          <a:lstStyle/>
          <a:p>
            <a:pPr>
              <a:defRPr/>
            </a:pPr>
            <a:fld id="{0EC67EBC-3625-4BEA-9C58-6259D06F562C}" type="slidenum">
              <a:rPr lang="en-GB" smtClean="0"/>
              <a:pPr>
                <a:defRPr/>
              </a:pPr>
              <a:t>21</a:t>
            </a:fld>
            <a:endParaRPr lang="en-GB"/>
          </a:p>
        </p:txBody>
      </p:sp>
      <p:sp>
        <p:nvSpPr>
          <p:cNvPr id="36865" name="Rectangle 1"/>
          <p:cNvSpPr>
            <a:spLocks noChangeArrowheads="1"/>
          </p:cNvSpPr>
          <p:nvPr/>
        </p:nvSpPr>
        <p:spPr bwMode="auto">
          <a:xfrm>
            <a:off x="1643042" y="357166"/>
            <a:ext cx="5072066"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tab pos="1266825" algn="l"/>
              </a:tabLst>
            </a:pPr>
            <a:r>
              <a:rPr kumimoji="0" lang="fr-FR" sz="2800" b="1" i="0" u="none" strike="noStrike" cap="none" normalizeH="0" baseline="0" dirty="0" smtClean="0">
                <a:ln>
                  <a:noFill/>
                </a:ln>
                <a:solidFill>
                  <a:srgbClr val="970508"/>
                </a:solidFill>
                <a:effectLst/>
                <a:latin typeface="Arial" pitchFamily="34" charset="0"/>
                <a:ea typeface="Calibri" pitchFamily="34" charset="0"/>
                <a:cs typeface="Times New Roman" pitchFamily="18" charset="0"/>
              </a:rPr>
              <a:t>Accès au marché </a:t>
            </a:r>
            <a:endParaRPr kumimoji="0" lang="fr-FR" sz="2800" b="0" i="0" u="none" strike="noStrike" cap="none" normalizeH="0" baseline="0" dirty="0" smtClean="0">
              <a:ln>
                <a:noFill/>
              </a:ln>
              <a:solidFill>
                <a:srgbClr val="970508"/>
              </a:solidFill>
              <a:effectLst/>
              <a:latin typeface="Arial" pitchFamily="34" charset="0"/>
              <a:cs typeface="Arial" pitchFamily="34" charset="0"/>
            </a:endParaRPr>
          </a:p>
        </p:txBody>
      </p:sp>
      <p:pic>
        <p:nvPicPr>
          <p:cNvPr id="6" name="Image 5"/>
          <p:cNvPicPr/>
          <p:nvPr/>
        </p:nvPicPr>
        <p:blipFill>
          <a:blip r:embed="rId3" cstate="print"/>
          <a:srcRect/>
          <a:stretch>
            <a:fillRect/>
          </a:stretch>
        </p:blipFill>
        <p:spPr bwMode="auto">
          <a:xfrm>
            <a:off x="0" y="5715016"/>
            <a:ext cx="1419225" cy="904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phique 1"/>
          <p:cNvGraphicFramePr/>
          <p:nvPr/>
        </p:nvGraphicFramePr>
        <p:xfrm>
          <a:off x="500034" y="285728"/>
          <a:ext cx="5972175" cy="33337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Graphique 2"/>
          <p:cNvGraphicFramePr/>
          <p:nvPr/>
        </p:nvGraphicFramePr>
        <p:xfrm>
          <a:off x="3286116" y="3857628"/>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5" name="Espace réservé du numéro de diapositive 4"/>
          <p:cNvSpPr>
            <a:spLocks noGrp="1"/>
          </p:cNvSpPr>
          <p:nvPr>
            <p:ph type="sldNum" sz="quarter" idx="12"/>
          </p:nvPr>
        </p:nvSpPr>
        <p:spPr/>
        <p:txBody>
          <a:bodyPr/>
          <a:lstStyle/>
          <a:p>
            <a:pPr>
              <a:defRPr/>
            </a:pPr>
            <a:fld id="{0EC67EBC-3625-4BEA-9C58-6259D06F562C}" type="slidenum">
              <a:rPr lang="en-GB" smtClean="0"/>
              <a:pPr>
                <a:defRPr/>
              </a:pPr>
              <a:t>22</a:t>
            </a:fld>
            <a:endParaRPr lang="en-GB"/>
          </a:p>
        </p:txBody>
      </p:sp>
      <p:sp>
        <p:nvSpPr>
          <p:cNvPr id="7" name="ZoneTexte 6"/>
          <p:cNvSpPr txBox="1"/>
          <p:nvPr/>
        </p:nvSpPr>
        <p:spPr>
          <a:xfrm>
            <a:off x="3929058" y="0"/>
            <a:ext cx="5857884" cy="1231106"/>
          </a:xfrm>
          <a:prstGeom prst="rect">
            <a:avLst/>
          </a:prstGeom>
          <a:noFill/>
        </p:spPr>
        <p:txBody>
          <a:bodyPr wrap="square" rtlCol="0">
            <a:spAutoFit/>
          </a:bodyPr>
          <a:lstStyle/>
          <a:p>
            <a:pPr lvl="0"/>
            <a:r>
              <a:rPr lang="fr-FR" sz="2800" b="1" u="none" dirty="0" smtClean="0">
                <a:solidFill>
                  <a:srgbClr val="970508"/>
                </a:solidFill>
                <a:latin typeface="Arial" pitchFamily="34" charset="0"/>
                <a:cs typeface="Arial" pitchFamily="34" charset="0"/>
              </a:rPr>
              <a:t>Accès aux services de vulgarisation</a:t>
            </a:r>
          </a:p>
          <a:p>
            <a:endParaRPr lang="fr-FR" sz="1800" b="1" u="none" dirty="0">
              <a:solidFill>
                <a:srgbClr val="CC6600"/>
              </a:solidFill>
              <a:latin typeface="Arial" pitchFamily="34" charset="0"/>
              <a:cs typeface="Arial" pitchFamily="34" charset="0"/>
            </a:endParaRPr>
          </a:p>
        </p:txBody>
      </p:sp>
      <p:pic>
        <p:nvPicPr>
          <p:cNvPr id="8" name="Image 7"/>
          <p:cNvPicPr/>
          <p:nvPr/>
        </p:nvPicPr>
        <p:blipFill>
          <a:blip r:embed="rId4" cstate="print"/>
          <a:srcRect/>
          <a:stretch>
            <a:fillRect/>
          </a:stretch>
        </p:blipFill>
        <p:spPr bwMode="auto">
          <a:xfrm>
            <a:off x="0" y="5786454"/>
            <a:ext cx="1419225" cy="904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0"/>
            <a:ext cx="8229600" cy="1143000"/>
          </a:xfrm>
        </p:spPr>
        <p:txBody>
          <a:bodyPr>
            <a:normAutofit fontScale="90000"/>
          </a:bodyPr>
          <a:lstStyle/>
          <a:p>
            <a:r>
              <a:rPr lang="fr-FR" b="1" dirty="0" smtClean="0">
                <a:solidFill>
                  <a:srgbClr val="00B050"/>
                </a:solidFill>
              </a:rPr>
              <a:t>Mise en place de fond de roulement</a:t>
            </a:r>
            <a:endParaRPr lang="fr-FR" b="1" dirty="0">
              <a:solidFill>
                <a:srgbClr val="00B050"/>
              </a:solidFill>
            </a:endParaRPr>
          </a:p>
        </p:txBody>
      </p:sp>
      <p:sp>
        <p:nvSpPr>
          <p:cNvPr id="3" name="Espace réservé du contenu 2"/>
          <p:cNvSpPr>
            <a:spLocks noGrp="1"/>
          </p:cNvSpPr>
          <p:nvPr>
            <p:ph idx="1"/>
          </p:nvPr>
        </p:nvSpPr>
        <p:spPr>
          <a:xfrm>
            <a:off x="714348" y="1285860"/>
            <a:ext cx="8229600" cy="5000660"/>
          </a:xfrm>
        </p:spPr>
        <p:txBody>
          <a:bodyPr/>
          <a:lstStyle/>
          <a:p>
            <a:pPr>
              <a:buFont typeface="Wingdings" pitchFamily="2" charset="2"/>
              <a:buChar char="§"/>
            </a:pPr>
            <a:r>
              <a:rPr lang="fr-FR" b="1" dirty="0" smtClean="0"/>
              <a:t>30 tonnes de semences R1 </a:t>
            </a:r>
          </a:p>
          <a:p>
            <a:pPr>
              <a:buNone/>
            </a:pPr>
            <a:r>
              <a:rPr lang="fr-FR" b="1" dirty="0" smtClean="0"/>
              <a:t>      </a:t>
            </a:r>
          </a:p>
          <a:p>
            <a:pPr>
              <a:buNone/>
            </a:pPr>
            <a:r>
              <a:rPr lang="fr-FR" b="1" dirty="0" smtClean="0"/>
              <a:t>                        </a:t>
            </a:r>
          </a:p>
          <a:p>
            <a:pPr>
              <a:buNone/>
            </a:pPr>
            <a:endParaRPr lang="fr-FR" b="1" dirty="0" smtClean="0"/>
          </a:p>
          <a:p>
            <a:pPr>
              <a:buFont typeface="Wingdings" pitchFamily="2" charset="2"/>
              <a:buChar char="§"/>
            </a:pPr>
            <a:r>
              <a:rPr lang="fr-FR" b="1" dirty="0" smtClean="0"/>
              <a:t> 14,1 tonnes d’engrais 15-15-15 et urée</a:t>
            </a:r>
            <a:endParaRPr lang="fr-FR" b="1" dirty="0"/>
          </a:p>
        </p:txBody>
      </p:sp>
      <p:sp>
        <p:nvSpPr>
          <p:cNvPr id="4" name="Espace réservé du numéro de diapositive 3"/>
          <p:cNvSpPr>
            <a:spLocks noGrp="1"/>
          </p:cNvSpPr>
          <p:nvPr>
            <p:ph type="sldNum" sz="quarter" idx="12"/>
          </p:nvPr>
        </p:nvSpPr>
        <p:spPr/>
        <p:txBody>
          <a:bodyPr/>
          <a:lstStyle/>
          <a:p>
            <a:pPr>
              <a:defRPr/>
            </a:pPr>
            <a:fld id="{CFCE3D5F-29C1-4D04-99FE-D529156104A6}" type="slidenum">
              <a:rPr lang="en-GB" smtClean="0"/>
              <a:pPr>
                <a:defRPr/>
              </a:pPr>
              <a:t>23</a:t>
            </a:fld>
            <a:endParaRPr lang="en-GB"/>
          </a:p>
        </p:txBody>
      </p:sp>
      <p:sp>
        <p:nvSpPr>
          <p:cNvPr id="6" name="Flèche vers le bas 5"/>
          <p:cNvSpPr/>
          <p:nvPr/>
        </p:nvSpPr>
        <p:spPr>
          <a:xfrm>
            <a:off x="3214678" y="1857364"/>
            <a:ext cx="714380" cy="642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vers le bas 6"/>
          <p:cNvSpPr/>
          <p:nvPr/>
        </p:nvSpPr>
        <p:spPr>
          <a:xfrm>
            <a:off x="3286116" y="4286256"/>
            <a:ext cx="785818" cy="8572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2143108" y="5143512"/>
            <a:ext cx="3214710"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FR" sz="3600" b="1" u="none" dirty="0" smtClean="0">
                <a:solidFill>
                  <a:srgbClr val="0070C0"/>
                </a:solidFill>
              </a:rPr>
              <a:t>4.200.000 FCFA</a:t>
            </a:r>
            <a:endParaRPr lang="fr-FR" sz="3600" b="1" u="none" dirty="0"/>
          </a:p>
        </p:txBody>
      </p:sp>
      <p:sp>
        <p:nvSpPr>
          <p:cNvPr id="9" name="Rectangle 8"/>
          <p:cNvSpPr/>
          <p:nvPr/>
        </p:nvSpPr>
        <p:spPr>
          <a:xfrm>
            <a:off x="2071670" y="2500306"/>
            <a:ext cx="3500462"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FR" sz="3600" b="1" u="none" dirty="0" smtClean="0">
                <a:solidFill>
                  <a:srgbClr val="0070C0"/>
                </a:solidFill>
              </a:rPr>
              <a:t>15.000.000 FCFA</a:t>
            </a:r>
            <a:endParaRPr lang="fr-FR" sz="3600" b="1" u="none" dirty="0">
              <a:solidFill>
                <a:srgbClr val="0070C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14290"/>
            <a:ext cx="8929718" cy="646331"/>
          </a:xfrm>
          <a:prstGeom prst="rect">
            <a:avLst/>
          </a:prstGeom>
        </p:spPr>
        <p:txBody>
          <a:bodyPr wrap="square">
            <a:spAutoFit/>
          </a:bodyPr>
          <a:lstStyle/>
          <a:p>
            <a:pPr algn="ctr"/>
            <a:r>
              <a:rPr lang="fr-FR" sz="3600" b="1" u="none" dirty="0" smtClean="0">
                <a:solidFill>
                  <a:srgbClr val="00B050"/>
                </a:solidFill>
                <a:latin typeface="Arial" pitchFamily="34" charset="0"/>
                <a:cs typeface="Arial" pitchFamily="34" charset="0"/>
              </a:rPr>
              <a:t>Production de semences)</a:t>
            </a:r>
            <a:endParaRPr lang="fr-FR" sz="3600" b="1" u="none" dirty="0">
              <a:solidFill>
                <a:srgbClr val="00B050"/>
              </a:solidFill>
              <a:latin typeface="Arial" pitchFamily="34" charset="0"/>
              <a:cs typeface="Arial" pitchFamily="34" charset="0"/>
            </a:endParaRPr>
          </a:p>
        </p:txBody>
      </p:sp>
      <p:pic>
        <p:nvPicPr>
          <p:cNvPr id="3" name="Image 2" descr="C:\Users\USER\Pictures\08-06-2011\DSC00171.JPG"/>
          <p:cNvPicPr/>
          <p:nvPr/>
        </p:nvPicPr>
        <p:blipFill>
          <a:blip r:embed="rId2" cstate="print"/>
          <a:srcRect/>
          <a:stretch>
            <a:fillRect/>
          </a:stretch>
        </p:blipFill>
        <p:spPr bwMode="auto">
          <a:xfrm>
            <a:off x="5500694" y="1714488"/>
            <a:ext cx="3428992" cy="3176587"/>
          </a:xfrm>
          <a:prstGeom prst="rect">
            <a:avLst/>
          </a:prstGeom>
          <a:noFill/>
          <a:ln w="9525">
            <a:noFill/>
            <a:miter lim="800000"/>
            <a:headEnd/>
            <a:tailEnd/>
          </a:ln>
          <a:scene3d>
            <a:camera prst="orthographicFront">
              <a:rot lat="0" lon="0" rev="16200000"/>
            </a:camera>
            <a:lightRig rig="threePt" dir="t"/>
          </a:scene3d>
          <a:sp3d z="31750"/>
        </p:spPr>
      </p:pic>
      <p:graphicFrame>
        <p:nvGraphicFramePr>
          <p:cNvPr id="4" name="Tableau 3"/>
          <p:cNvGraphicFramePr>
            <a:graphicFrameLocks noGrp="1"/>
          </p:cNvGraphicFramePr>
          <p:nvPr/>
        </p:nvGraphicFramePr>
        <p:xfrm>
          <a:off x="642910" y="1142984"/>
          <a:ext cx="8072462" cy="1071570"/>
        </p:xfrm>
        <a:graphic>
          <a:graphicData uri="http://schemas.openxmlformats.org/drawingml/2006/table">
            <a:tbl>
              <a:tblPr/>
              <a:tblGrid>
                <a:gridCol w="8072462"/>
              </a:tblGrid>
              <a:tr h="1071570">
                <a:tc>
                  <a:txBody>
                    <a:bodyPr/>
                    <a:lstStyle/>
                    <a:p>
                      <a:pPr algn="l">
                        <a:lnSpc>
                          <a:spcPct val="115000"/>
                        </a:lnSpc>
                        <a:spcAft>
                          <a:spcPts val="0"/>
                        </a:spcAft>
                        <a:buFont typeface="Wingdings" pitchFamily="2" charset="2"/>
                        <a:buChar char="Ø"/>
                      </a:pPr>
                      <a:r>
                        <a:rPr lang="fr-FR" sz="2000" dirty="0" smtClean="0">
                          <a:solidFill>
                            <a:srgbClr val="C00000"/>
                          </a:solidFill>
                          <a:latin typeface="Comic Sans MS"/>
                          <a:ea typeface="Calibri"/>
                          <a:cs typeface="Arial"/>
                        </a:rPr>
                        <a:t> </a:t>
                      </a:r>
                      <a:r>
                        <a:rPr lang="fr-FR" sz="2000" b="1" dirty="0" smtClean="0">
                          <a:solidFill>
                            <a:srgbClr val="C00000"/>
                          </a:solidFill>
                          <a:latin typeface="Comic Sans MS"/>
                          <a:ea typeface="Calibri"/>
                          <a:cs typeface="Arial"/>
                        </a:rPr>
                        <a:t>700 </a:t>
                      </a:r>
                      <a:r>
                        <a:rPr lang="fr-FR" sz="2000" b="1" dirty="0">
                          <a:solidFill>
                            <a:srgbClr val="C00000"/>
                          </a:solidFill>
                          <a:latin typeface="Comic Sans MS"/>
                          <a:ea typeface="Calibri"/>
                          <a:cs typeface="Arial"/>
                        </a:rPr>
                        <a:t>kg de Semences (G4</a:t>
                      </a:r>
                      <a:r>
                        <a:rPr lang="fr-FR" sz="2000" b="1" dirty="0" smtClean="0">
                          <a:solidFill>
                            <a:srgbClr val="C00000"/>
                          </a:solidFill>
                          <a:latin typeface="Comic Sans MS"/>
                          <a:ea typeface="Calibri"/>
                          <a:cs typeface="Arial"/>
                        </a:rPr>
                        <a:t>)</a:t>
                      </a:r>
                    </a:p>
                  </a:txBody>
                  <a:tcPr marL="89535" marR="89535" marT="0" marB="0">
                    <a:lnL>
                      <a:noFill/>
                    </a:lnL>
                    <a:lnR>
                      <a:noFill/>
                    </a:lnR>
                    <a:lnT>
                      <a:noFill/>
                    </a:lnT>
                    <a:lnB>
                      <a:noFill/>
                    </a:lnB>
                  </a:tcPr>
                </a:tc>
              </a:tr>
            </a:tbl>
          </a:graphicData>
        </a:graphic>
      </p:graphicFrame>
      <p:graphicFrame>
        <p:nvGraphicFramePr>
          <p:cNvPr id="6" name="Tableau 5"/>
          <p:cNvGraphicFramePr>
            <a:graphicFrameLocks noGrp="1"/>
          </p:cNvGraphicFramePr>
          <p:nvPr/>
        </p:nvGraphicFramePr>
        <p:xfrm>
          <a:off x="1000100" y="1643051"/>
          <a:ext cx="4429156" cy="4806302"/>
        </p:xfrm>
        <a:graphic>
          <a:graphicData uri="http://schemas.openxmlformats.org/drawingml/2006/table">
            <a:tbl>
              <a:tblPr>
                <a:tableStyleId>{3C2FFA5D-87B4-456A-9821-1D502468CF0F}</a:tableStyleId>
              </a:tblPr>
              <a:tblGrid>
                <a:gridCol w="1546689"/>
                <a:gridCol w="2882467"/>
              </a:tblGrid>
              <a:tr h="375744">
                <a:tc>
                  <a:txBody>
                    <a:bodyPr/>
                    <a:lstStyle/>
                    <a:p>
                      <a:pPr>
                        <a:lnSpc>
                          <a:spcPct val="115000"/>
                        </a:lnSpc>
                        <a:spcAft>
                          <a:spcPts val="0"/>
                        </a:spcAft>
                      </a:pPr>
                      <a:r>
                        <a:rPr lang="fr-FR" sz="1800" b="1" dirty="0"/>
                        <a:t>Sites</a:t>
                      </a:r>
                      <a:endParaRPr lang="fr-FR" sz="1800" b="1" dirty="0">
                        <a:latin typeface="Calibri"/>
                        <a:ea typeface="Calibri"/>
                        <a:cs typeface="Times New Roman"/>
                      </a:endParaRPr>
                    </a:p>
                  </a:txBody>
                  <a:tcPr marL="47508" marR="47508" marT="0" marB="0"/>
                </a:tc>
                <a:tc>
                  <a:txBody>
                    <a:bodyPr/>
                    <a:lstStyle/>
                    <a:p>
                      <a:pPr>
                        <a:lnSpc>
                          <a:spcPct val="115000"/>
                        </a:lnSpc>
                        <a:spcAft>
                          <a:spcPts val="0"/>
                        </a:spcAft>
                      </a:pPr>
                      <a:r>
                        <a:rPr lang="fr-FR" sz="1800" b="1" dirty="0"/>
                        <a:t>Quantité</a:t>
                      </a:r>
                      <a:endParaRPr lang="fr-FR" sz="1800" b="1" dirty="0">
                        <a:latin typeface="Calibri"/>
                        <a:ea typeface="Calibri"/>
                        <a:cs typeface="Times New Roman"/>
                      </a:endParaRPr>
                    </a:p>
                  </a:txBody>
                  <a:tcPr marL="47508" marR="47508" marT="0" marB="0"/>
                </a:tc>
              </a:tr>
              <a:tr h="689238">
                <a:tc>
                  <a:txBody>
                    <a:bodyPr/>
                    <a:lstStyle/>
                    <a:p>
                      <a:pPr>
                        <a:lnSpc>
                          <a:spcPct val="115000"/>
                        </a:lnSpc>
                        <a:spcAft>
                          <a:spcPts val="0"/>
                        </a:spcAft>
                      </a:pPr>
                      <a:r>
                        <a:rPr lang="fr-FR" sz="2000" b="1" dirty="0"/>
                        <a:t>Say</a:t>
                      </a:r>
                      <a:endParaRPr lang="fr-FR" sz="2000" b="1" dirty="0">
                        <a:latin typeface="Calibri"/>
                        <a:ea typeface="Calibri"/>
                        <a:cs typeface="Times New Roman"/>
                      </a:endParaRPr>
                    </a:p>
                  </a:txBody>
                  <a:tcPr marL="47508" marR="47508" marT="0" marB="0"/>
                </a:tc>
                <a:tc>
                  <a:txBody>
                    <a:bodyPr/>
                    <a:lstStyle/>
                    <a:p>
                      <a:pPr>
                        <a:lnSpc>
                          <a:spcPct val="115000"/>
                        </a:lnSpc>
                        <a:spcAft>
                          <a:spcPts val="0"/>
                        </a:spcAft>
                      </a:pPr>
                      <a:r>
                        <a:rPr lang="fr-FR" sz="1400" b="1" dirty="0"/>
                        <a:t>Totale = 96 Kg  dont :</a:t>
                      </a:r>
                    </a:p>
                    <a:p>
                      <a:pPr marL="342900" lvl="0" indent="-342900">
                        <a:lnSpc>
                          <a:spcPct val="115000"/>
                        </a:lnSpc>
                        <a:spcAft>
                          <a:spcPts val="0"/>
                        </a:spcAft>
                        <a:buFont typeface="Calibri"/>
                        <a:buChar char="-"/>
                      </a:pPr>
                      <a:r>
                        <a:rPr lang="fr-FR" sz="1400" b="1" dirty="0" err="1"/>
                        <a:t>Gambiaka</a:t>
                      </a:r>
                      <a:r>
                        <a:rPr lang="fr-FR" sz="1400" b="1" dirty="0"/>
                        <a:t> = 48 kg</a:t>
                      </a:r>
                    </a:p>
                    <a:p>
                      <a:pPr marL="342900" lvl="0" indent="-342900">
                        <a:lnSpc>
                          <a:spcPct val="115000"/>
                        </a:lnSpc>
                        <a:spcAft>
                          <a:spcPts val="0"/>
                        </a:spcAft>
                        <a:buFont typeface="Calibri"/>
                        <a:buChar char="-"/>
                      </a:pPr>
                      <a:r>
                        <a:rPr lang="fr-FR" sz="1400" b="1" dirty="0"/>
                        <a:t>NERICA L-49= 48 kg</a:t>
                      </a:r>
                      <a:endParaRPr lang="fr-FR" sz="1400" b="1" dirty="0">
                        <a:latin typeface="Calibri"/>
                        <a:ea typeface="Calibri"/>
                        <a:cs typeface="Times New Roman"/>
                      </a:endParaRPr>
                    </a:p>
                  </a:txBody>
                  <a:tcPr marL="47508" marR="47508" marT="0" marB="0"/>
                </a:tc>
              </a:tr>
              <a:tr h="689238">
                <a:tc>
                  <a:txBody>
                    <a:bodyPr/>
                    <a:lstStyle/>
                    <a:p>
                      <a:pPr>
                        <a:lnSpc>
                          <a:spcPct val="115000"/>
                        </a:lnSpc>
                        <a:spcAft>
                          <a:spcPts val="0"/>
                        </a:spcAft>
                      </a:pPr>
                      <a:r>
                        <a:rPr lang="fr-FR" sz="2000" b="1" dirty="0"/>
                        <a:t>Toula</a:t>
                      </a:r>
                      <a:endParaRPr lang="fr-FR" sz="2000" b="1" dirty="0">
                        <a:latin typeface="Calibri"/>
                        <a:ea typeface="Calibri"/>
                        <a:cs typeface="Times New Roman"/>
                      </a:endParaRPr>
                    </a:p>
                  </a:txBody>
                  <a:tcPr marL="47508" marR="47508" marT="0" marB="0"/>
                </a:tc>
                <a:tc>
                  <a:txBody>
                    <a:bodyPr/>
                    <a:lstStyle/>
                    <a:p>
                      <a:pPr>
                        <a:lnSpc>
                          <a:spcPct val="115000"/>
                        </a:lnSpc>
                        <a:spcAft>
                          <a:spcPts val="0"/>
                        </a:spcAft>
                      </a:pPr>
                      <a:r>
                        <a:rPr lang="fr-FR" sz="1400" b="1" dirty="0"/>
                        <a:t>Totale = 144 kg dont : </a:t>
                      </a:r>
                    </a:p>
                    <a:p>
                      <a:pPr marL="342900" lvl="0" indent="-342900">
                        <a:lnSpc>
                          <a:spcPct val="115000"/>
                        </a:lnSpc>
                        <a:spcAft>
                          <a:spcPts val="0"/>
                        </a:spcAft>
                        <a:buFont typeface="Calibri"/>
                        <a:buChar char="-"/>
                      </a:pPr>
                      <a:r>
                        <a:rPr lang="fr-FR" sz="1400" b="1" dirty="0" err="1"/>
                        <a:t>Gambiaka</a:t>
                      </a:r>
                      <a:r>
                        <a:rPr lang="fr-FR" sz="1400" b="1" dirty="0"/>
                        <a:t> = 72 kg</a:t>
                      </a:r>
                    </a:p>
                    <a:p>
                      <a:pPr marL="342900" lvl="0" indent="-342900">
                        <a:lnSpc>
                          <a:spcPct val="115000"/>
                        </a:lnSpc>
                        <a:spcAft>
                          <a:spcPts val="0"/>
                        </a:spcAft>
                        <a:buFont typeface="Calibri"/>
                        <a:buChar char="-"/>
                      </a:pPr>
                      <a:r>
                        <a:rPr lang="fr-FR" sz="1400" b="1" dirty="0"/>
                        <a:t>NERICA L-49 = 72 kg</a:t>
                      </a:r>
                      <a:endParaRPr lang="fr-FR" sz="1400" b="1" dirty="0">
                        <a:latin typeface="Calibri"/>
                        <a:ea typeface="Calibri"/>
                        <a:cs typeface="Times New Roman"/>
                      </a:endParaRPr>
                    </a:p>
                  </a:txBody>
                  <a:tcPr marL="47508" marR="47508" marT="0" marB="0"/>
                </a:tc>
              </a:tr>
              <a:tr h="689238">
                <a:tc>
                  <a:txBody>
                    <a:bodyPr/>
                    <a:lstStyle/>
                    <a:p>
                      <a:pPr>
                        <a:lnSpc>
                          <a:spcPct val="115000"/>
                        </a:lnSpc>
                        <a:spcAft>
                          <a:spcPts val="0"/>
                        </a:spcAft>
                      </a:pPr>
                      <a:r>
                        <a:rPr lang="fr-FR" sz="2000" b="1" dirty="0"/>
                        <a:t>Tara</a:t>
                      </a:r>
                      <a:endParaRPr lang="fr-FR" sz="2000" b="1" dirty="0">
                        <a:latin typeface="Calibri"/>
                        <a:ea typeface="Calibri"/>
                        <a:cs typeface="Times New Roman"/>
                      </a:endParaRPr>
                    </a:p>
                  </a:txBody>
                  <a:tcPr marL="47508" marR="47508" marT="0" marB="0"/>
                </a:tc>
                <a:tc>
                  <a:txBody>
                    <a:bodyPr/>
                    <a:lstStyle/>
                    <a:p>
                      <a:pPr>
                        <a:lnSpc>
                          <a:spcPct val="115000"/>
                        </a:lnSpc>
                        <a:spcAft>
                          <a:spcPts val="0"/>
                        </a:spcAft>
                      </a:pPr>
                      <a:r>
                        <a:rPr lang="fr-FR" sz="1400" b="1" dirty="0"/>
                        <a:t>Totale = 96 kg dont :</a:t>
                      </a:r>
                    </a:p>
                    <a:p>
                      <a:pPr marL="342900" lvl="0" indent="-342900">
                        <a:lnSpc>
                          <a:spcPct val="115000"/>
                        </a:lnSpc>
                        <a:spcAft>
                          <a:spcPts val="0"/>
                        </a:spcAft>
                        <a:buFont typeface="Calibri"/>
                        <a:buChar char="-"/>
                      </a:pPr>
                      <a:r>
                        <a:rPr lang="fr-FR" sz="1400" b="1" dirty="0" err="1"/>
                        <a:t>Gambiaka</a:t>
                      </a:r>
                      <a:r>
                        <a:rPr lang="fr-FR" sz="1400" b="1" dirty="0"/>
                        <a:t> = 48 kg</a:t>
                      </a:r>
                    </a:p>
                    <a:p>
                      <a:pPr marL="342900" lvl="0" indent="-342900">
                        <a:lnSpc>
                          <a:spcPct val="115000"/>
                        </a:lnSpc>
                        <a:spcAft>
                          <a:spcPts val="0"/>
                        </a:spcAft>
                        <a:buFont typeface="Calibri"/>
                        <a:buChar char="-"/>
                      </a:pPr>
                      <a:r>
                        <a:rPr lang="fr-FR" sz="1400" b="1" dirty="0"/>
                        <a:t>NERICA L-49 = 48 kg</a:t>
                      </a:r>
                      <a:endParaRPr lang="fr-FR" sz="1400" b="1" dirty="0">
                        <a:latin typeface="Calibri"/>
                        <a:ea typeface="Calibri"/>
                        <a:cs typeface="Times New Roman"/>
                      </a:endParaRPr>
                    </a:p>
                  </a:txBody>
                  <a:tcPr marL="47508" marR="47508" marT="0" marB="0"/>
                </a:tc>
              </a:tr>
              <a:tr h="689238">
                <a:tc>
                  <a:txBody>
                    <a:bodyPr/>
                    <a:lstStyle/>
                    <a:p>
                      <a:pPr>
                        <a:lnSpc>
                          <a:spcPct val="115000"/>
                        </a:lnSpc>
                        <a:spcAft>
                          <a:spcPts val="0"/>
                        </a:spcAft>
                      </a:pPr>
                      <a:r>
                        <a:rPr lang="fr-FR" sz="2000" b="1" dirty="0" err="1"/>
                        <a:t>Sébery</a:t>
                      </a:r>
                      <a:endParaRPr lang="fr-FR" sz="2000" b="1" dirty="0">
                        <a:latin typeface="Calibri"/>
                        <a:ea typeface="Calibri"/>
                        <a:cs typeface="Times New Roman"/>
                      </a:endParaRPr>
                    </a:p>
                  </a:txBody>
                  <a:tcPr marL="47508" marR="47508" marT="0" marB="0"/>
                </a:tc>
                <a:tc>
                  <a:txBody>
                    <a:bodyPr/>
                    <a:lstStyle/>
                    <a:p>
                      <a:pPr>
                        <a:lnSpc>
                          <a:spcPct val="115000"/>
                        </a:lnSpc>
                        <a:spcAft>
                          <a:spcPts val="0"/>
                        </a:spcAft>
                      </a:pPr>
                      <a:r>
                        <a:rPr lang="fr-FR" sz="1400" b="1" dirty="0"/>
                        <a:t>Totale = 72 kg dont : </a:t>
                      </a:r>
                    </a:p>
                    <a:p>
                      <a:pPr marL="342900" lvl="0" indent="-342900">
                        <a:lnSpc>
                          <a:spcPct val="115000"/>
                        </a:lnSpc>
                        <a:spcAft>
                          <a:spcPts val="0"/>
                        </a:spcAft>
                        <a:buFont typeface="Calibri"/>
                        <a:buChar char="-"/>
                      </a:pPr>
                      <a:r>
                        <a:rPr lang="fr-FR" sz="1400" b="1" dirty="0" err="1"/>
                        <a:t>Gambiaka</a:t>
                      </a:r>
                      <a:r>
                        <a:rPr lang="fr-FR" sz="1400" b="1" dirty="0"/>
                        <a:t> = 36 kg</a:t>
                      </a:r>
                    </a:p>
                    <a:p>
                      <a:pPr marL="342900" lvl="0" indent="-342900">
                        <a:lnSpc>
                          <a:spcPct val="115000"/>
                        </a:lnSpc>
                        <a:spcAft>
                          <a:spcPts val="0"/>
                        </a:spcAft>
                        <a:buFont typeface="Calibri"/>
                        <a:buChar char="-"/>
                      </a:pPr>
                      <a:r>
                        <a:rPr lang="en-US" sz="1400" b="1" dirty="0"/>
                        <a:t>NERICA L-49 = 36 kg</a:t>
                      </a:r>
                      <a:endParaRPr lang="fr-FR" sz="1400" b="1" dirty="0">
                        <a:latin typeface="Calibri"/>
                        <a:ea typeface="Calibri"/>
                        <a:cs typeface="Times New Roman"/>
                      </a:endParaRPr>
                    </a:p>
                  </a:txBody>
                  <a:tcPr marL="47508" marR="47508" marT="0" marB="0"/>
                </a:tc>
              </a:tr>
              <a:tr h="689238">
                <a:tc>
                  <a:txBody>
                    <a:bodyPr/>
                    <a:lstStyle/>
                    <a:p>
                      <a:pPr>
                        <a:lnSpc>
                          <a:spcPct val="115000"/>
                        </a:lnSpc>
                        <a:spcAft>
                          <a:spcPts val="0"/>
                        </a:spcAft>
                      </a:pPr>
                      <a:r>
                        <a:rPr lang="fr-FR" sz="2000" b="1" dirty="0"/>
                        <a:t>Saga</a:t>
                      </a:r>
                      <a:endParaRPr lang="fr-FR" sz="2000" b="1" dirty="0">
                        <a:latin typeface="Calibri"/>
                        <a:ea typeface="Calibri"/>
                        <a:cs typeface="Times New Roman"/>
                      </a:endParaRPr>
                    </a:p>
                  </a:txBody>
                  <a:tcPr marL="47508" marR="47508" marT="0" marB="0"/>
                </a:tc>
                <a:tc>
                  <a:txBody>
                    <a:bodyPr/>
                    <a:lstStyle/>
                    <a:p>
                      <a:pPr>
                        <a:lnSpc>
                          <a:spcPct val="115000"/>
                        </a:lnSpc>
                        <a:spcAft>
                          <a:spcPts val="0"/>
                        </a:spcAft>
                      </a:pPr>
                      <a:r>
                        <a:rPr lang="fr-FR" sz="1400" b="1" dirty="0"/>
                        <a:t>Totale = 84 kg dont :</a:t>
                      </a:r>
                    </a:p>
                    <a:p>
                      <a:pPr marL="342900" lvl="0" indent="-342900">
                        <a:lnSpc>
                          <a:spcPct val="115000"/>
                        </a:lnSpc>
                        <a:spcAft>
                          <a:spcPts val="0"/>
                        </a:spcAft>
                        <a:buFont typeface="Calibri"/>
                        <a:buChar char="-"/>
                      </a:pPr>
                      <a:r>
                        <a:rPr lang="fr-FR" sz="1400" b="1" dirty="0" err="1"/>
                        <a:t>Gambiaka</a:t>
                      </a:r>
                      <a:r>
                        <a:rPr lang="fr-FR" sz="1400" b="1" dirty="0"/>
                        <a:t> = 48 kg</a:t>
                      </a:r>
                    </a:p>
                    <a:p>
                      <a:pPr marL="342900" lvl="0" indent="-342900">
                        <a:lnSpc>
                          <a:spcPct val="115000"/>
                        </a:lnSpc>
                        <a:spcAft>
                          <a:spcPts val="0"/>
                        </a:spcAft>
                        <a:buFont typeface="Calibri"/>
                        <a:buChar char="-"/>
                      </a:pPr>
                      <a:r>
                        <a:rPr lang="en-US" sz="1400" b="1" dirty="0"/>
                        <a:t>NERICA L-49 = 36 kg</a:t>
                      </a:r>
                      <a:endParaRPr lang="fr-FR" sz="1400" b="1" dirty="0">
                        <a:latin typeface="Calibri"/>
                        <a:ea typeface="Calibri"/>
                        <a:cs typeface="Times New Roman"/>
                      </a:endParaRPr>
                    </a:p>
                  </a:txBody>
                  <a:tcPr marL="47508" marR="47508" marT="0" marB="0"/>
                </a:tc>
              </a:tr>
              <a:tr h="750098">
                <a:tc>
                  <a:txBody>
                    <a:bodyPr/>
                    <a:lstStyle/>
                    <a:p>
                      <a:pPr>
                        <a:lnSpc>
                          <a:spcPct val="115000"/>
                        </a:lnSpc>
                        <a:spcAft>
                          <a:spcPts val="0"/>
                        </a:spcAft>
                      </a:pPr>
                      <a:r>
                        <a:rPr lang="fr-FR" sz="2000" b="1" dirty="0" err="1" smtClean="0"/>
                        <a:t>Daibery</a:t>
                      </a:r>
                      <a:endParaRPr lang="fr-FR" sz="2000" b="1" dirty="0">
                        <a:latin typeface="Calibri"/>
                        <a:ea typeface="Calibri"/>
                        <a:cs typeface="Times New Roman"/>
                      </a:endParaRPr>
                    </a:p>
                  </a:txBody>
                  <a:tcPr marL="47508" marR="47508" marT="0" marB="0"/>
                </a:tc>
                <a:tc>
                  <a:txBody>
                    <a:bodyPr/>
                    <a:lstStyle/>
                    <a:p>
                      <a:r>
                        <a:rPr lang="fr-FR" sz="1400" b="1" kern="1200" dirty="0" smtClean="0"/>
                        <a:t>Totale = 84 kg dont :</a:t>
                      </a:r>
                    </a:p>
                    <a:p>
                      <a:pPr lvl="0"/>
                      <a:r>
                        <a:rPr lang="fr-FR" sz="1400" b="1" kern="1200" dirty="0" smtClean="0"/>
                        <a:t>-</a:t>
                      </a:r>
                      <a:r>
                        <a:rPr lang="fr-FR" sz="1400" b="1" kern="1200" baseline="0" dirty="0" smtClean="0"/>
                        <a:t>       </a:t>
                      </a:r>
                      <a:r>
                        <a:rPr lang="fr-FR" sz="1400" b="1" kern="1200" dirty="0" err="1" smtClean="0"/>
                        <a:t>Gambiaka</a:t>
                      </a:r>
                      <a:r>
                        <a:rPr lang="fr-FR" sz="1400" b="1" kern="1200" dirty="0" smtClean="0"/>
                        <a:t> = 48 kg</a:t>
                      </a:r>
                    </a:p>
                    <a:p>
                      <a:pPr lvl="0"/>
                      <a:r>
                        <a:rPr lang="en-US" sz="1400" b="1" kern="1200" dirty="0" smtClean="0"/>
                        <a:t>-       NERICA L-49 = 36 kg</a:t>
                      </a:r>
                      <a:endParaRPr lang="fr-FR" sz="1400" b="1" kern="1200" dirty="0" smtClean="0">
                        <a:solidFill>
                          <a:schemeClr val="tx1"/>
                        </a:solidFill>
                        <a:latin typeface="+mn-lt"/>
                        <a:ea typeface="+mn-ea"/>
                        <a:cs typeface="+mn-cs"/>
                      </a:endParaRPr>
                    </a:p>
                  </a:txBody>
                  <a:tcPr marL="47508" marR="47508" marT="0" marB="0"/>
                </a:tc>
              </a:tr>
            </a:tbl>
          </a:graphicData>
        </a:graphic>
      </p:graphicFrame>
      <p:sp>
        <p:nvSpPr>
          <p:cNvPr id="10" name="ZoneTexte 9"/>
          <p:cNvSpPr txBox="1"/>
          <p:nvPr/>
        </p:nvSpPr>
        <p:spPr>
          <a:xfrm>
            <a:off x="6500826" y="5572140"/>
            <a:ext cx="2428892" cy="523220"/>
          </a:xfrm>
          <a:prstGeom prst="rect">
            <a:avLst/>
          </a:prstGeom>
          <a:noFill/>
        </p:spPr>
        <p:txBody>
          <a:bodyPr wrap="square" rtlCol="0">
            <a:spAutoFit/>
          </a:bodyPr>
          <a:lstStyle/>
          <a:p>
            <a:r>
              <a:rPr lang="fr-FR" sz="2800" b="1" dirty="0" smtClean="0">
                <a:solidFill>
                  <a:srgbClr val="FF0000"/>
                </a:solidFill>
              </a:rPr>
              <a:t>S2= 12.25 ha</a:t>
            </a:r>
            <a:endParaRPr lang="fr-FR" sz="2800" b="1" dirty="0">
              <a:solidFill>
                <a:srgbClr val="FF0000"/>
              </a:solidFill>
            </a:endParaRPr>
          </a:p>
        </p:txBody>
      </p:sp>
      <p:pic>
        <p:nvPicPr>
          <p:cNvPr id="11" name="Image 10"/>
          <p:cNvPicPr/>
          <p:nvPr/>
        </p:nvPicPr>
        <p:blipFill>
          <a:blip r:embed="rId3" cstate="print"/>
          <a:srcRect/>
          <a:stretch>
            <a:fillRect/>
          </a:stretch>
        </p:blipFill>
        <p:spPr bwMode="auto">
          <a:xfrm>
            <a:off x="1" y="6000768"/>
            <a:ext cx="1142976" cy="8572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0"/>
            <a:ext cx="7858180" cy="954107"/>
          </a:xfrm>
          <a:prstGeom prst="rect">
            <a:avLst/>
          </a:prstGeom>
        </p:spPr>
        <p:txBody>
          <a:bodyPr wrap="square">
            <a:spAutoFit/>
          </a:bodyPr>
          <a:lstStyle/>
          <a:p>
            <a:r>
              <a:rPr lang="fr-FR" sz="2800" b="1" u="none" dirty="0" smtClean="0">
                <a:solidFill>
                  <a:srgbClr val="970508"/>
                </a:solidFill>
                <a:latin typeface="Arial" pitchFamily="34" charset="0"/>
                <a:cs typeface="Arial" pitchFamily="34" charset="0"/>
              </a:rPr>
              <a:t>Quantité de semences (R1) produites en SH 2011</a:t>
            </a:r>
            <a:endParaRPr lang="fr-FR" sz="2800" b="1" u="none" dirty="0">
              <a:solidFill>
                <a:srgbClr val="970508"/>
              </a:solidFill>
              <a:latin typeface="Arial" pitchFamily="34" charset="0"/>
              <a:cs typeface="Arial" pitchFamily="34" charset="0"/>
            </a:endParaRPr>
          </a:p>
        </p:txBody>
      </p:sp>
      <p:graphicFrame>
        <p:nvGraphicFramePr>
          <p:cNvPr id="3" name="Tableau 2"/>
          <p:cNvGraphicFramePr>
            <a:graphicFrameLocks noGrp="1"/>
          </p:cNvGraphicFramePr>
          <p:nvPr/>
        </p:nvGraphicFramePr>
        <p:xfrm>
          <a:off x="285720" y="1000108"/>
          <a:ext cx="4143404" cy="4998720"/>
        </p:xfrm>
        <a:graphic>
          <a:graphicData uri="http://schemas.openxmlformats.org/drawingml/2006/table">
            <a:tbl>
              <a:tblPr firstRow="1" bandRow="1">
                <a:tableStyleId>{5C22544A-7EE6-4342-B048-85BDC9FD1C3A}</a:tableStyleId>
              </a:tblPr>
              <a:tblGrid>
                <a:gridCol w="1363652"/>
                <a:gridCol w="2779752"/>
              </a:tblGrid>
              <a:tr h="370840">
                <a:tc>
                  <a:txBody>
                    <a:bodyPr/>
                    <a:lstStyle/>
                    <a:p>
                      <a:r>
                        <a:rPr lang="fr-FR" sz="2800" dirty="0" smtClean="0"/>
                        <a:t>Site</a:t>
                      </a:r>
                      <a:endParaRPr lang="fr-FR" sz="2800" dirty="0"/>
                    </a:p>
                  </a:txBody>
                  <a:tcPr/>
                </a:tc>
                <a:tc>
                  <a:txBody>
                    <a:bodyPr/>
                    <a:lstStyle/>
                    <a:p>
                      <a:r>
                        <a:rPr lang="fr-FR" sz="2800" dirty="0" smtClean="0"/>
                        <a:t>Quantité produites</a:t>
                      </a:r>
                    </a:p>
                    <a:p>
                      <a:r>
                        <a:rPr lang="fr-FR" sz="2800" baseline="0" dirty="0" smtClean="0"/>
                        <a:t> (kg) </a:t>
                      </a:r>
                      <a:endParaRPr lang="fr-FR" sz="2800" dirty="0"/>
                    </a:p>
                  </a:txBody>
                  <a:tcPr/>
                </a:tc>
              </a:tr>
              <a:tr h="370840">
                <a:tc>
                  <a:txBody>
                    <a:bodyPr/>
                    <a:lstStyle/>
                    <a:p>
                      <a:r>
                        <a:rPr lang="fr-FR" sz="2800" b="1" dirty="0" smtClean="0"/>
                        <a:t>Toula</a:t>
                      </a:r>
                      <a:endParaRPr lang="fr-FR" sz="2800" b="1" dirty="0"/>
                    </a:p>
                  </a:txBody>
                  <a:tcPr/>
                </a:tc>
                <a:tc>
                  <a:txBody>
                    <a:bodyPr/>
                    <a:lstStyle/>
                    <a:p>
                      <a:r>
                        <a:rPr lang="fr-FR" sz="2800" b="0" dirty="0" smtClean="0">
                          <a:solidFill>
                            <a:schemeClr val="tx1"/>
                          </a:solidFill>
                        </a:rPr>
                        <a:t>4903</a:t>
                      </a:r>
                      <a:endParaRPr lang="fr-FR" sz="2800" b="0" dirty="0">
                        <a:solidFill>
                          <a:schemeClr val="tx1"/>
                        </a:solidFill>
                      </a:endParaRPr>
                    </a:p>
                  </a:txBody>
                  <a:tcPr/>
                </a:tc>
              </a:tr>
              <a:tr h="370840">
                <a:tc>
                  <a:txBody>
                    <a:bodyPr/>
                    <a:lstStyle/>
                    <a:p>
                      <a:r>
                        <a:rPr lang="fr-FR" sz="2800" b="1" dirty="0" err="1" smtClean="0"/>
                        <a:t>Daibery</a:t>
                      </a:r>
                      <a:endParaRPr lang="fr-FR" sz="2800" b="1" dirty="0"/>
                    </a:p>
                  </a:txBody>
                  <a:tcPr/>
                </a:tc>
                <a:tc>
                  <a:txBody>
                    <a:bodyPr/>
                    <a:lstStyle/>
                    <a:p>
                      <a:r>
                        <a:rPr lang="fr-FR" sz="2800" dirty="0" smtClean="0"/>
                        <a:t>4104</a:t>
                      </a:r>
                      <a:endParaRPr lang="fr-FR" sz="2800" dirty="0"/>
                    </a:p>
                  </a:txBody>
                  <a:tcPr/>
                </a:tc>
              </a:tr>
              <a:tr h="370840">
                <a:tc>
                  <a:txBody>
                    <a:bodyPr/>
                    <a:lstStyle/>
                    <a:p>
                      <a:r>
                        <a:rPr lang="fr-FR" sz="2800" b="1" dirty="0" smtClean="0"/>
                        <a:t>Say</a:t>
                      </a:r>
                      <a:endParaRPr lang="fr-FR" sz="2800" b="1" dirty="0"/>
                    </a:p>
                  </a:txBody>
                  <a:tcPr/>
                </a:tc>
                <a:tc>
                  <a:txBody>
                    <a:bodyPr/>
                    <a:lstStyle/>
                    <a:p>
                      <a:r>
                        <a:rPr lang="fr-FR" sz="2800" dirty="0" smtClean="0"/>
                        <a:t>4903</a:t>
                      </a:r>
                      <a:endParaRPr lang="fr-FR" sz="2800" dirty="0"/>
                    </a:p>
                  </a:txBody>
                  <a:tcPr/>
                </a:tc>
              </a:tr>
              <a:tr h="370840">
                <a:tc>
                  <a:txBody>
                    <a:bodyPr/>
                    <a:lstStyle/>
                    <a:p>
                      <a:r>
                        <a:rPr lang="fr-FR" sz="2800" b="1" dirty="0" smtClean="0"/>
                        <a:t>Saga</a:t>
                      </a:r>
                      <a:endParaRPr lang="fr-FR" sz="2800" b="1" dirty="0"/>
                    </a:p>
                  </a:txBody>
                  <a:tcPr>
                    <a:solidFill>
                      <a:srgbClr val="FF0000"/>
                    </a:solidFill>
                  </a:tcPr>
                </a:tc>
                <a:tc>
                  <a:txBody>
                    <a:bodyPr/>
                    <a:lstStyle/>
                    <a:p>
                      <a:r>
                        <a:rPr lang="fr-FR" sz="2800" dirty="0" smtClean="0"/>
                        <a:t>5616</a:t>
                      </a:r>
                      <a:endParaRPr lang="fr-FR" sz="2800" dirty="0"/>
                    </a:p>
                  </a:txBody>
                  <a:tcPr>
                    <a:solidFill>
                      <a:srgbClr val="FF0000"/>
                    </a:solidFill>
                  </a:tcPr>
                </a:tc>
              </a:tr>
              <a:tr h="370840">
                <a:tc>
                  <a:txBody>
                    <a:bodyPr/>
                    <a:lstStyle/>
                    <a:p>
                      <a:r>
                        <a:rPr lang="fr-FR" sz="2800" b="1" dirty="0" err="1" smtClean="0"/>
                        <a:t>Sébery</a:t>
                      </a:r>
                      <a:endParaRPr lang="fr-FR" sz="2800" b="1" dirty="0"/>
                    </a:p>
                  </a:txBody>
                  <a:tcPr/>
                </a:tc>
                <a:tc>
                  <a:txBody>
                    <a:bodyPr/>
                    <a:lstStyle/>
                    <a:p>
                      <a:r>
                        <a:rPr lang="fr-FR" sz="2800" dirty="0" smtClean="0">
                          <a:solidFill>
                            <a:schemeClr val="tx1"/>
                          </a:solidFill>
                        </a:rPr>
                        <a:t>3384</a:t>
                      </a:r>
                      <a:endParaRPr lang="fr-FR" sz="2800" dirty="0">
                        <a:solidFill>
                          <a:schemeClr val="tx1"/>
                        </a:solidFill>
                      </a:endParaRPr>
                    </a:p>
                  </a:txBody>
                  <a:tcPr/>
                </a:tc>
              </a:tr>
              <a:tr h="370840">
                <a:tc>
                  <a:txBody>
                    <a:bodyPr/>
                    <a:lstStyle/>
                    <a:p>
                      <a:r>
                        <a:rPr lang="fr-FR" sz="2800" b="1" dirty="0" smtClean="0"/>
                        <a:t>Tara</a:t>
                      </a:r>
                      <a:endParaRPr lang="fr-FR" sz="2800" b="1" dirty="0"/>
                    </a:p>
                  </a:txBody>
                  <a:tcPr/>
                </a:tc>
                <a:tc>
                  <a:txBody>
                    <a:bodyPr/>
                    <a:lstStyle/>
                    <a:p>
                      <a:r>
                        <a:rPr lang="fr-FR" sz="2800" dirty="0" smtClean="0"/>
                        <a:t>6977</a:t>
                      </a:r>
                      <a:endParaRPr lang="fr-FR" sz="2800" dirty="0"/>
                    </a:p>
                  </a:txBody>
                  <a:tcPr/>
                </a:tc>
              </a:tr>
              <a:tr h="370840">
                <a:tc>
                  <a:txBody>
                    <a:bodyPr/>
                    <a:lstStyle/>
                    <a:p>
                      <a:r>
                        <a:rPr lang="fr-FR" sz="2800" b="1" dirty="0" smtClean="0"/>
                        <a:t>Total</a:t>
                      </a:r>
                      <a:endParaRPr lang="fr-FR" sz="2800" b="1" dirty="0"/>
                    </a:p>
                  </a:txBody>
                  <a:tcPr/>
                </a:tc>
                <a:tc>
                  <a:txBody>
                    <a:bodyPr/>
                    <a:lstStyle/>
                    <a:p>
                      <a:r>
                        <a:rPr lang="fr-FR" sz="2800" b="1" dirty="0" smtClean="0">
                          <a:solidFill>
                            <a:srgbClr val="00B050"/>
                          </a:solidFill>
                        </a:rPr>
                        <a:t>29 893</a:t>
                      </a:r>
                      <a:endParaRPr lang="fr-FR" sz="2800" b="1" dirty="0">
                        <a:solidFill>
                          <a:srgbClr val="00B050"/>
                        </a:solidFill>
                      </a:endParaRPr>
                    </a:p>
                  </a:txBody>
                  <a:tcPr/>
                </a:tc>
              </a:tr>
            </a:tbl>
          </a:graphicData>
        </a:graphic>
      </p:graphicFrame>
      <p:sp>
        <p:nvSpPr>
          <p:cNvPr id="5" name="Espace réservé du numéro de diapositive 4"/>
          <p:cNvSpPr>
            <a:spLocks noGrp="1"/>
          </p:cNvSpPr>
          <p:nvPr>
            <p:ph type="sldNum" sz="quarter" idx="12"/>
          </p:nvPr>
        </p:nvSpPr>
        <p:spPr/>
        <p:txBody>
          <a:bodyPr/>
          <a:lstStyle/>
          <a:p>
            <a:pPr>
              <a:defRPr/>
            </a:pPr>
            <a:fld id="{0EC67EBC-3625-4BEA-9C58-6259D06F562C}" type="slidenum">
              <a:rPr lang="en-GB" smtClean="0"/>
              <a:pPr>
                <a:defRPr/>
              </a:pPr>
              <a:t>25</a:t>
            </a:fld>
            <a:endParaRPr lang="en-GB"/>
          </a:p>
        </p:txBody>
      </p:sp>
      <p:pic>
        <p:nvPicPr>
          <p:cNvPr id="7" name="Image 6"/>
          <p:cNvPicPr/>
          <p:nvPr/>
        </p:nvPicPr>
        <p:blipFill>
          <a:blip r:embed="rId2" cstate="print"/>
          <a:srcRect/>
          <a:stretch>
            <a:fillRect/>
          </a:stretch>
        </p:blipFill>
        <p:spPr bwMode="auto">
          <a:xfrm>
            <a:off x="0" y="5953125"/>
            <a:ext cx="1419225" cy="904875"/>
          </a:xfrm>
          <a:prstGeom prst="rect">
            <a:avLst/>
          </a:prstGeom>
          <a:noFill/>
          <a:ln w="9525">
            <a:noFill/>
            <a:miter lim="800000"/>
            <a:headEnd/>
            <a:tailEnd/>
          </a:ln>
        </p:spPr>
      </p:pic>
      <p:pic>
        <p:nvPicPr>
          <p:cNvPr id="6" name="Picture 75" descr="C:\Users\USER\Pictures\10-05-2012\DSC01432.JPG"/>
          <p:cNvPicPr>
            <a:picLocks noChangeAspect="1" noChangeArrowheads="1"/>
          </p:cNvPicPr>
          <p:nvPr/>
        </p:nvPicPr>
        <p:blipFill>
          <a:blip r:embed="rId3" cstate="print"/>
          <a:srcRect/>
          <a:stretch>
            <a:fillRect/>
          </a:stretch>
        </p:blipFill>
        <p:spPr bwMode="auto">
          <a:xfrm>
            <a:off x="4572000" y="1214422"/>
            <a:ext cx="4572000" cy="3614364"/>
          </a:xfrm>
          <a:prstGeom prst="rect">
            <a:avLst/>
          </a:prstGeom>
          <a:noFill/>
          <a:ln w="9525">
            <a:noFill/>
            <a:miter lim="800000"/>
            <a:headEnd/>
            <a:tailEnd/>
          </a:ln>
        </p:spPr>
      </p:pic>
      <p:sp>
        <p:nvSpPr>
          <p:cNvPr id="9" name="Rectangle à coins arrondis 8"/>
          <p:cNvSpPr/>
          <p:nvPr/>
        </p:nvSpPr>
        <p:spPr>
          <a:xfrm>
            <a:off x="5357818" y="5643578"/>
            <a:ext cx="2643206" cy="10001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u="none" dirty="0" smtClean="0">
                <a:solidFill>
                  <a:schemeClr val="tx1"/>
                </a:solidFill>
              </a:rPr>
              <a:t>3600 t de semences R1</a:t>
            </a:r>
            <a:r>
              <a:rPr lang="fr-FR" b="1" u="none" dirty="0" smtClean="0"/>
              <a:t>0</a:t>
            </a:r>
            <a:endParaRPr lang="fr-FR" b="1" u="none" dirty="0"/>
          </a:p>
        </p:txBody>
      </p:sp>
      <p:sp>
        <p:nvSpPr>
          <p:cNvPr id="10" name="Flèche droite à entaille 9"/>
          <p:cNvSpPr/>
          <p:nvPr/>
        </p:nvSpPr>
        <p:spPr>
          <a:xfrm>
            <a:off x="4286248" y="6000768"/>
            <a:ext cx="1000132" cy="42862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357158" y="1071546"/>
          <a:ext cx="4064000" cy="4053840"/>
        </p:xfrm>
        <a:graphic>
          <a:graphicData uri="http://schemas.openxmlformats.org/drawingml/2006/table">
            <a:tbl>
              <a:tblPr firstRow="1" bandRow="1">
                <a:tableStyleId>{5C22544A-7EE6-4342-B048-85BDC9FD1C3A}</a:tableStyleId>
              </a:tblPr>
              <a:tblGrid>
                <a:gridCol w="2032000"/>
                <a:gridCol w="2032000"/>
              </a:tblGrid>
              <a:tr h="370840">
                <a:tc>
                  <a:txBody>
                    <a:bodyPr/>
                    <a:lstStyle/>
                    <a:p>
                      <a:r>
                        <a:rPr lang="fr-FR" sz="2800" b="1" dirty="0" smtClean="0"/>
                        <a:t>Variétés </a:t>
                      </a:r>
                      <a:endParaRPr lang="fr-FR" sz="2800" b="1" dirty="0"/>
                    </a:p>
                  </a:txBody>
                  <a:tcPr/>
                </a:tc>
                <a:tc>
                  <a:txBody>
                    <a:bodyPr/>
                    <a:lstStyle/>
                    <a:p>
                      <a:r>
                        <a:rPr lang="fr-FR" sz="2800" b="1" dirty="0" smtClean="0"/>
                        <a:t>Quantité (kg)</a:t>
                      </a:r>
                      <a:endParaRPr lang="fr-FR" sz="2800" b="1" dirty="0"/>
                    </a:p>
                  </a:txBody>
                  <a:tcPr/>
                </a:tc>
              </a:tr>
              <a:tr h="370840">
                <a:tc>
                  <a:txBody>
                    <a:bodyPr/>
                    <a:lstStyle/>
                    <a:p>
                      <a:r>
                        <a:rPr lang="fr-FR" sz="2800" b="1" dirty="0" err="1" smtClean="0"/>
                        <a:t>Kogoni</a:t>
                      </a:r>
                      <a:r>
                        <a:rPr lang="fr-FR" sz="2800" b="1" dirty="0" smtClean="0"/>
                        <a:t> 91-1 </a:t>
                      </a:r>
                      <a:endParaRPr lang="fr-FR" sz="2800" b="1" dirty="0"/>
                    </a:p>
                  </a:txBody>
                  <a:tcPr/>
                </a:tc>
                <a:tc>
                  <a:txBody>
                    <a:bodyPr/>
                    <a:lstStyle/>
                    <a:p>
                      <a:r>
                        <a:rPr lang="fr-FR" sz="2800" b="1" dirty="0" smtClean="0"/>
                        <a:t>70</a:t>
                      </a:r>
                      <a:endParaRPr lang="fr-FR" sz="2800" b="1" dirty="0"/>
                    </a:p>
                  </a:txBody>
                  <a:tcPr/>
                </a:tc>
              </a:tr>
              <a:tr h="370840">
                <a:tc>
                  <a:txBody>
                    <a:bodyPr/>
                    <a:lstStyle/>
                    <a:p>
                      <a:r>
                        <a:rPr lang="fr-FR" sz="2800" b="1" dirty="0" smtClean="0"/>
                        <a:t>NERICA L-49</a:t>
                      </a:r>
                      <a:endParaRPr lang="fr-FR" sz="2800" b="1" dirty="0"/>
                    </a:p>
                  </a:txBody>
                  <a:tcPr/>
                </a:tc>
                <a:tc>
                  <a:txBody>
                    <a:bodyPr/>
                    <a:lstStyle/>
                    <a:p>
                      <a:r>
                        <a:rPr lang="fr-FR" sz="2800" b="1" dirty="0" smtClean="0"/>
                        <a:t>70</a:t>
                      </a:r>
                      <a:endParaRPr lang="fr-FR" sz="2800" b="1" dirty="0"/>
                    </a:p>
                  </a:txBody>
                  <a:tcPr/>
                </a:tc>
              </a:tr>
              <a:tr h="370840">
                <a:tc>
                  <a:txBody>
                    <a:bodyPr/>
                    <a:lstStyle/>
                    <a:p>
                      <a:r>
                        <a:rPr lang="fr-FR" sz="2800" b="1" dirty="0" smtClean="0"/>
                        <a:t>SK</a:t>
                      </a:r>
                      <a:r>
                        <a:rPr lang="fr-FR" sz="2400" b="1" kern="1200" dirty="0" smtClean="0">
                          <a:solidFill>
                            <a:schemeClr val="dk1"/>
                          </a:solidFill>
                          <a:latin typeface="+mn-lt"/>
                          <a:ea typeface="+mn-ea"/>
                          <a:cs typeface="+mn-cs"/>
                        </a:rPr>
                        <a:t>95-4</a:t>
                      </a:r>
                      <a:endParaRPr lang="fr-FR" sz="2400" b="1" dirty="0"/>
                    </a:p>
                  </a:txBody>
                  <a:tcPr/>
                </a:tc>
                <a:tc>
                  <a:txBody>
                    <a:bodyPr/>
                    <a:lstStyle/>
                    <a:p>
                      <a:r>
                        <a:rPr lang="fr-FR" sz="2800" b="1" dirty="0" smtClean="0"/>
                        <a:t>10</a:t>
                      </a:r>
                      <a:endParaRPr lang="fr-FR" sz="2800" b="1" dirty="0"/>
                    </a:p>
                  </a:txBody>
                  <a:tcPr/>
                </a:tc>
              </a:tr>
              <a:tr h="370840">
                <a:tc>
                  <a:txBody>
                    <a:bodyPr/>
                    <a:lstStyle/>
                    <a:p>
                      <a:r>
                        <a:rPr lang="fr-FR" sz="2800" b="1" dirty="0" smtClean="0"/>
                        <a:t>S</a:t>
                      </a:r>
                      <a:r>
                        <a:rPr lang="fr-FR" sz="2400" b="1" dirty="0" smtClean="0"/>
                        <a:t>K</a:t>
                      </a:r>
                      <a:r>
                        <a:rPr lang="fr-FR" sz="2400" b="1" kern="1200" dirty="0" smtClean="0">
                          <a:solidFill>
                            <a:schemeClr val="dk1"/>
                          </a:solidFill>
                          <a:latin typeface="+mn-lt"/>
                          <a:ea typeface="+mn-ea"/>
                          <a:cs typeface="+mn-cs"/>
                        </a:rPr>
                        <a:t>20-28</a:t>
                      </a:r>
                      <a:endParaRPr lang="fr-FR" sz="2400" b="1" dirty="0"/>
                    </a:p>
                  </a:txBody>
                  <a:tcPr/>
                </a:tc>
                <a:tc>
                  <a:txBody>
                    <a:bodyPr/>
                    <a:lstStyle/>
                    <a:p>
                      <a:r>
                        <a:rPr lang="fr-FR" sz="2800" b="1" dirty="0" smtClean="0"/>
                        <a:t>10</a:t>
                      </a:r>
                      <a:endParaRPr lang="fr-FR" sz="2800" b="1" dirty="0"/>
                    </a:p>
                  </a:txBody>
                  <a:tcPr/>
                </a:tc>
              </a:tr>
              <a:tr h="370840">
                <a:tc>
                  <a:txBody>
                    <a:bodyPr/>
                    <a:lstStyle/>
                    <a:p>
                      <a:r>
                        <a:rPr lang="fr-FR" sz="2800" b="1" dirty="0" smtClean="0"/>
                        <a:t>SK</a:t>
                      </a:r>
                      <a:r>
                        <a:rPr lang="fr-FR" sz="2400" b="1" kern="1200" dirty="0" smtClean="0">
                          <a:solidFill>
                            <a:schemeClr val="dk1"/>
                          </a:solidFill>
                          <a:latin typeface="+mn-lt"/>
                          <a:ea typeface="+mn-ea"/>
                          <a:cs typeface="+mn-cs"/>
                        </a:rPr>
                        <a:t>7-8</a:t>
                      </a:r>
                      <a:endParaRPr lang="fr-FR" sz="2400" b="1" dirty="0"/>
                    </a:p>
                  </a:txBody>
                  <a:tcPr/>
                </a:tc>
                <a:tc>
                  <a:txBody>
                    <a:bodyPr/>
                    <a:lstStyle/>
                    <a:p>
                      <a:r>
                        <a:rPr lang="fr-FR" sz="2800" b="1" dirty="0" smtClean="0"/>
                        <a:t>10</a:t>
                      </a:r>
                      <a:endParaRPr lang="fr-FR" sz="2800" b="1" dirty="0"/>
                    </a:p>
                  </a:txBody>
                  <a:tcPr/>
                </a:tc>
              </a:tr>
              <a:tr h="370840">
                <a:tc>
                  <a:txBody>
                    <a:bodyPr/>
                    <a:lstStyle/>
                    <a:p>
                      <a:r>
                        <a:rPr lang="fr-FR" sz="2800" b="1" dirty="0" smtClean="0"/>
                        <a:t>Total</a:t>
                      </a:r>
                      <a:endParaRPr lang="fr-FR" sz="2800" b="1" dirty="0"/>
                    </a:p>
                  </a:txBody>
                  <a:tcPr/>
                </a:tc>
                <a:tc>
                  <a:txBody>
                    <a:bodyPr/>
                    <a:lstStyle/>
                    <a:p>
                      <a:r>
                        <a:rPr lang="fr-FR" sz="2800" b="1" dirty="0" smtClean="0">
                          <a:solidFill>
                            <a:srgbClr val="00B050"/>
                          </a:solidFill>
                        </a:rPr>
                        <a:t>170</a:t>
                      </a:r>
                      <a:endParaRPr lang="fr-FR" sz="2800" b="1" dirty="0">
                        <a:solidFill>
                          <a:srgbClr val="00B050"/>
                        </a:solidFill>
                      </a:endParaRPr>
                    </a:p>
                  </a:txBody>
                  <a:tcPr/>
                </a:tc>
              </a:tr>
            </a:tbl>
          </a:graphicData>
        </a:graphic>
      </p:graphicFrame>
      <p:sp>
        <p:nvSpPr>
          <p:cNvPr id="4" name="Espace réservé du numéro de diapositive 3"/>
          <p:cNvSpPr>
            <a:spLocks noGrp="1"/>
          </p:cNvSpPr>
          <p:nvPr>
            <p:ph type="sldNum" sz="quarter" idx="12"/>
          </p:nvPr>
        </p:nvSpPr>
        <p:spPr/>
        <p:txBody>
          <a:bodyPr/>
          <a:lstStyle/>
          <a:p>
            <a:pPr>
              <a:defRPr/>
            </a:pPr>
            <a:fld id="{0EC67EBC-3625-4BEA-9C58-6259D06F562C}" type="slidenum">
              <a:rPr lang="en-GB" smtClean="0"/>
              <a:pPr>
                <a:defRPr/>
              </a:pPr>
              <a:t>26</a:t>
            </a:fld>
            <a:endParaRPr lang="en-GB"/>
          </a:p>
        </p:txBody>
      </p:sp>
      <p:sp>
        <p:nvSpPr>
          <p:cNvPr id="5" name="ZoneTexte 4"/>
          <p:cNvSpPr txBox="1"/>
          <p:nvPr/>
        </p:nvSpPr>
        <p:spPr>
          <a:xfrm>
            <a:off x="0" y="0"/>
            <a:ext cx="6643702" cy="523220"/>
          </a:xfrm>
          <a:prstGeom prst="rect">
            <a:avLst/>
          </a:prstGeom>
          <a:noFill/>
        </p:spPr>
        <p:txBody>
          <a:bodyPr wrap="square" rtlCol="0">
            <a:spAutoFit/>
          </a:bodyPr>
          <a:lstStyle/>
          <a:p>
            <a:r>
              <a:rPr lang="fr-FR" sz="2800" b="1" u="none" dirty="0" smtClean="0">
                <a:solidFill>
                  <a:srgbClr val="970508"/>
                </a:solidFill>
              </a:rPr>
              <a:t>Quantité de semences pré base (G3</a:t>
            </a:r>
            <a:r>
              <a:rPr lang="fr-FR" sz="2800" b="1" u="none" dirty="0" smtClean="0"/>
              <a:t>)</a:t>
            </a:r>
            <a:endParaRPr lang="fr-FR" sz="2800" b="1" u="none" dirty="0"/>
          </a:p>
        </p:txBody>
      </p:sp>
      <p:pic>
        <p:nvPicPr>
          <p:cNvPr id="6" name="Picture 5" descr="C:\Users\USER\Pictures\30-11-2011\DSC01036.JPG"/>
          <p:cNvPicPr>
            <a:picLocks noChangeAspect="1" noChangeArrowheads="1"/>
          </p:cNvPicPr>
          <p:nvPr/>
        </p:nvPicPr>
        <p:blipFill>
          <a:blip r:embed="rId2" cstate="print"/>
          <a:srcRect/>
          <a:stretch>
            <a:fillRect/>
          </a:stretch>
        </p:blipFill>
        <p:spPr bwMode="auto">
          <a:xfrm>
            <a:off x="4643438" y="642919"/>
            <a:ext cx="4071966" cy="2714644"/>
          </a:xfrm>
          <a:prstGeom prst="rect">
            <a:avLst/>
          </a:prstGeom>
          <a:noFill/>
        </p:spPr>
      </p:pic>
      <p:pic>
        <p:nvPicPr>
          <p:cNvPr id="7" name="Picture 3" descr="C:\Users\USER\Pictures\30-11-2011\DSC01049.JPG"/>
          <p:cNvPicPr>
            <a:picLocks noChangeAspect="1" noChangeArrowheads="1"/>
          </p:cNvPicPr>
          <p:nvPr/>
        </p:nvPicPr>
        <p:blipFill>
          <a:blip r:embed="rId3" cstate="print"/>
          <a:srcRect/>
          <a:stretch>
            <a:fillRect/>
          </a:stretch>
        </p:blipFill>
        <p:spPr bwMode="auto">
          <a:xfrm>
            <a:off x="4572001" y="3429000"/>
            <a:ext cx="4214841" cy="3214710"/>
          </a:xfrm>
          <a:prstGeom prst="rect">
            <a:avLst/>
          </a:prstGeom>
          <a:noFill/>
        </p:spPr>
      </p:pic>
      <p:pic>
        <p:nvPicPr>
          <p:cNvPr id="9" name="Image 8"/>
          <p:cNvPicPr/>
          <p:nvPr/>
        </p:nvPicPr>
        <p:blipFill>
          <a:blip r:embed="rId4" cstate="print"/>
          <a:srcRect/>
          <a:stretch>
            <a:fillRect/>
          </a:stretch>
        </p:blipFill>
        <p:spPr bwMode="auto">
          <a:xfrm>
            <a:off x="0" y="5953125"/>
            <a:ext cx="1419225" cy="904875"/>
          </a:xfrm>
          <a:prstGeom prst="rect">
            <a:avLst/>
          </a:prstGeom>
          <a:noFill/>
          <a:ln w="9525">
            <a:noFill/>
            <a:miter lim="800000"/>
            <a:headEnd/>
            <a:tailEnd/>
          </a:ln>
        </p:spPr>
      </p:pic>
      <p:sp>
        <p:nvSpPr>
          <p:cNvPr id="8" name="Rectangle à coins arrondis 7"/>
          <p:cNvSpPr/>
          <p:nvPr/>
        </p:nvSpPr>
        <p:spPr>
          <a:xfrm>
            <a:off x="1928794" y="5572140"/>
            <a:ext cx="2357454" cy="8572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u="none" dirty="0" smtClean="0">
                <a:solidFill>
                  <a:schemeClr val="tx1"/>
                </a:solidFill>
              </a:rPr>
              <a:t>23.8 t de semences G4</a:t>
            </a:r>
            <a:r>
              <a:rPr lang="fr-FR" b="1" u="none" dirty="0" smtClean="0"/>
              <a:t>0</a:t>
            </a:r>
            <a:endParaRPr lang="fr-FR" b="1" u="none" dirty="0"/>
          </a:p>
        </p:txBody>
      </p:sp>
      <p:sp>
        <p:nvSpPr>
          <p:cNvPr id="10" name="Flèche courbée vers la droite 9"/>
          <p:cNvSpPr/>
          <p:nvPr/>
        </p:nvSpPr>
        <p:spPr>
          <a:xfrm>
            <a:off x="1285852" y="5143512"/>
            <a:ext cx="642942" cy="85725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C:\Users\USER\Pictures\05-12-2011\DSC01060.JPG"/>
          <p:cNvPicPr>
            <a:picLocks noChangeAspect="1" noChangeArrowheads="1"/>
          </p:cNvPicPr>
          <p:nvPr/>
        </p:nvPicPr>
        <p:blipFill>
          <a:blip r:embed="rId2" cstate="print"/>
          <a:srcRect/>
          <a:stretch>
            <a:fillRect/>
          </a:stretch>
        </p:blipFill>
        <p:spPr bwMode="auto">
          <a:xfrm>
            <a:off x="4286248" y="500042"/>
            <a:ext cx="4349752" cy="3262314"/>
          </a:xfrm>
          <a:prstGeom prst="rect">
            <a:avLst/>
          </a:prstGeom>
          <a:noFill/>
        </p:spPr>
      </p:pic>
      <p:graphicFrame>
        <p:nvGraphicFramePr>
          <p:cNvPr id="3" name="Tableau 2"/>
          <p:cNvGraphicFramePr>
            <a:graphicFrameLocks noGrp="1"/>
          </p:cNvGraphicFramePr>
          <p:nvPr/>
        </p:nvGraphicFramePr>
        <p:xfrm>
          <a:off x="214282" y="1285860"/>
          <a:ext cx="4064000" cy="2644629"/>
        </p:xfrm>
        <a:graphic>
          <a:graphicData uri="http://schemas.openxmlformats.org/drawingml/2006/table">
            <a:tbl>
              <a:tblPr firstRow="1" bandRow="1">
                <a:tableStyleId>{5C22544A-7EE6-4342-B048-85BDC9FD1C3A}</a:tableStyleId>
              </a:tblPr>
              <a:tblGrid>
                <a:gridCol w="2032000"/>
                <a:gridCol w="2032000"/>
              </a:tblGrid>
              <a:tr h="607223">
                <a:tc>
                  <a:txBody>
                    <a:bodyPr/>
                    <a:lstStyle/>
                    <a:p>
                      <a:r>
                        <a:rPr lang="fr-FR" sz="2400" b="1" dirty="0" smtClean="0"/>
                        <a:t>Variétés </a:t>
                      </a:r>
                      <a:endParaRPr lang="fr-FR" sz="2400" b="1" dirty="0"/>
                    </a:p>
                  </a:txBody>
                  <a:tcPr/>
                </a:tc>
                <a:tc>
                  <a:txBody>
                    <a:bodyPr/>
                    <a:lstStyle/>
                    <a:p>
                      <a:r>
                        <a:rPr lang="fr-FR" sz="2400" b="1" dirty="0" smtClean="0"/>
                        <a:t>Quantité</a:t>
                      </a:r>
                    </a:p>
                    <a:p>
                      <a:r>
                        <a:rPr lang="fr-FR" sz="2400" b="1" dirty="0" smtClean="0"/>
                        <a:t> (kg)</a:t>
                      </a:r>
                      <a:endParaRPr lang="fr-FR" sz="2400" b="1" dirty="0"/>
                    </a:p>
                  </a:txBody>
                  <a:tcPr/>
                </a:tc>
              </a:tr>
              <a:tr h="607223">
                <a:tc>
                  <a:txBody>
                    <a:bodyPr/>
                    <a:lstStyle/>
                    <a:p>
                      <a:r>
                        <a:rPr lang="fr-FR" sz="2400" b="1" dirty="0" err="1" smtClean="0"/>
                        <a:t>Kogoni</a:t>
                      </a:r>
                      <a:r>
                        <a:rPr lang="fr-FR" sz="2400" b="1" dirty="0" smtClean="0"/>
                        <a:t> 91-1 </a:t>
                      </a:r>
                      <a:endParaRPr lang="fr-FR" sz="2400" b="1" dirty="0"/>
                    </a:p>
                  </a:txBody>
                  <a:tcPr/>
                </a:tc>
                <a:tc>
                  <a:txBody>
                    <a:bodyPr/>
                    <a:lstStyle/>
                    <a:p>
                      <a:r>
                        <a:rPr lang="fr-FR" sz="2400" b="1" dirty="0" smtClean="0"/>
                        <a:t>70</a:t>
                      </a:r>
                      <a:endParaRPr lang="fr-FR" sz="2400" b="1" dirty="0"/>
                    </a:p>
                  </a:txBody>
                  <a:tcPr/>
                </a:tc>
              </a:tr>
              <a:tr h="607223">
                <a:tc>
                  <a:txBody>
                    <a:bodyPr/>
                    <a:lstStyle/>
                    <a:p>
                      <a:r>
                        <a:rPr lang="fr-FR" sz="2400" b="1" dirty="0" smtClean="0"/>
                        <a:t>NERICA L-49</a:t>
                      </a:r>
                      <a:endParaRPr lang="fr-FR" sz="2400" b="1" dirty="0"/>
                    </a:p>
                  </a:txBody>
                  <a:tcPr/>
                </a:tc>
                <a:tc>
                  <a:txBody>
                    <a:bodyPr/>
                    <a:lstStyle/>
                    <a:p>
                      <a:r>
                        <a:rPr lang="fr-FR" sz="2400" b="1" dirty="0" smtClean="0"/>
                        <a:t>70</a:t>
                      </a:r>
                      <a:endParaRPr lang="fr-FR" sz="2400" b="1" dirty="0"/>
                    </a:p>
                  </a:txBody>
                  <a:tcPr/>
                </a:tc>
              </a:tr>
              <a:tr h="607223">
                <a:tc>
                  <a:txBody>
                    <a:bodyPr/>
                    <a:lstStyle/>
                    <a:p>
                      <a:r>
                        <a:rPr lang="fr-FR" sz="2400" b="1" dirty="0" smtClean="0"/>
                        <a:t>Total</a:t>
                      </a:r>
                      <a:endParaRPr lang="fr-FR" sz="2400" b="1" dirty="0"/>
                    </a:p>
                  </a:txBody>
                  <a:tcPr/>
                </a:tc>
                <a:tc>
                  <a:txBody>
                    <a:bodyPr/>
                    <a:lstStyle/>
                    <a:p>
                      <a:r>
                        <a:rPr lang="fr-FR" sz="2400" b="1" dirty="0" smtClean="0">
                          <a:solidFill>
                            <a:srgbClr val="00B050"/>
                          </a:solidFill>
                        </a:rPr>
                        <a:t>140</a:t>
                      </a:r>
                      <a:endParaRPr lang="fr-FR" sz="2400" b="1" dirty="0">
                        <a:solidFill>
                          <a:srgbClr val="00B050"/>
                        </a:solidFill>
                      </a:endParaRPr>
                    </a:p>
                  </a:txBody>
                  <a:tcPr/>
                </a:tc>
              </a:tr>
            </a:tbl>
          </a:graphicData>
        </a:graphic>
      </p:graphicFrame>
      <p:sp>
        <p:nvSpPr>
          <p:cNvPr id="4" name="Espace réservé du numéro de diapositive 3"/>
          <p:cNvSpPr>
            <a:spLocks noGrp="1"/>
          </p:cNvSpPr>
          <p:nvPr>
            <p:ph type="sldNum" sz="quarter" idx="12"/>
          </p:nvPr>
        </p:nvSpPr>
        <p:spPr/>
        <p:txBody>
          <a:bodyPr/>
          <a:lstStyle/>
          <a:p>
            <a:pPr>
              <a:defRPr/>
            </a:pPr>
            <a:fld id="{0EC67EBC-3625-4BEA-9C58-6259D06F562C}" type="slidenum">
              <a:rPr lang="en-GB" smtClean="0"/>
              <a:pPr>
                <a:defRPr/>
              </a:pPr>
              <a:t>27</a:t>
            </a:fld>
            <a:endParaRPr lang="en-GB"/>
          </a:p>
        </p:txBody>
      </p:sp>
      <p:pic>
        <p:nvPicPr>
          <p:cNvPr id="5" name="Picture 2" descr="C:\Users\USER\Pictures\30-11-2011\DSC01034.JPG"/>
          <p:cNvPicPr>
            <a:picLocks noChangeAspect="1" noChangeArrowheads="1"/>
          </p:cNvPicPr>
          <p:nvPr/>
        </p:nvPicPr>
        <p:blipFill>
          <a:blip r:embed="rId3" cstate="print"/>
          <a:srcRect/>
          <a:stretch>
            <a:fillRect/>
          </a:stretch>
        </p:blipFill>
        <p:spPr bwMode="auto">
          <a:xfrm>
            <a:off x="4286248" y="3786190"/>
            <a:ext cx="4429156" cy="2857520"/>
          </a:xfrm>
          <a:prstGeom prst="rect">
            <a:avLst/>
          </a:prstGeom>
          <a:noFill/>
        </p:spPr>
      </p:pic>
      <p:sp>
        <p:nvSpPr>
          <p:cNvPr id="6" name="ZoneTexte 5"/>
          <p:cNvSpPr txBox="1"/>
          <p:nvPr/>
        </p:nvSpPr>
        <p:spPr>
          <a:xfrm>
            <a:off x="214282" y="214290"/>
            <a:ext cx="3857652" cy="646331"/>
          </a:xfrm>
          <a:prstGeom prst="rect">
            <a:avLst/>
          </a:prstGeom>
          <a:noFill/>
        </p:spPr>
        <p:txBody>
          <a:bodyPr wrap="square" rtlCol="0">
            <a:spAutoFit/>
          </a:bodyPr>
          <a:lstStyle/>
          <a:p>
            <a:r>
              <a:rPr lang="fr-FR" sz="1800" b="1" u="none" dirty="0" smtClean="0">
                <a:solidFill>
                  <a:srgbClr val="970508"/>
                </a:solidFill>
                <a:latin typeface="Arial" pitchFamily="34" charset="0"/>
                <a:cs typeface="Arial" pitchFamily="34" charset="0"/>
              </a:rPr>
              <a:t>Quantité de semences G4 à la ferme semencière</a:t>
            </a:r>
            <a:endParaRPr lang="fr-FR" sz="1800" b="1" u="none" dirty="0">
              <a:solidFill>
                <a:srgbClr val="970508"/>
              </a:solidFill>
              <a:latin typeface="Arial" pitchFamily="34" charset="0"/>
              <a:cs typeface="Arial" pitchFamily="34" charset="0"/>
            </a:endParaRPr>
          </a:p>
        </p:txBody>
      </p:sp>
      <p:pic>
        <p:nvPicPr>
          <p:cNvPr id="9" name="Image 8"/>
          <p:cNvPicPr/>
          <p:nvPr/>
        </p:nvPicPr>
        <p:blipFill>
          <a:blip r:embed="rId4" cstate="print"/>
          <a:srcRect/>
          <a:stretch>
            <a:fillRect/>
          </a:stretch>
        </p:blipFill>
        <p:spPr bwMode="auto">
          <a:xfrm>
            <a:off x="0" y="5786454"/>
            <a:ext cx="1419225" cy="904875"/>
          </a:xfrm>
          <a:prstGeom prst="rect">
            <a:avLst/>
          </a:prstGeom>
          <a:noFill/>
          <a:ln w="9525">
            <a:noFill/>
            <a:miter lim="800000"/>
            <a:headEnd/>
            <a:tailEnd/>
          </a:ln>
        </p:spPr>
      </p:pic>
      <p:sp>
        <p:nvSpPr>
          <p:cNvPr id="8" name="Rectangle à coins arrondis 7"/>
          <p:cNvSpPr/>
          <p:nvPr/>
        </p:nvSpPr>
        <p:spPr>
          <a:xfrm>
            <a:off x="1357290" y="4929198"/>
            <a:ext cx="2357454" cy="8572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u="none" dirty="0" smtClean="0">
                <a:solidFill>
                  <a:schemeClr val="tx1"/>
                </a:solidFill>
              </a:rPr>
              <a:t>19,6 t semences R1</a:t>
            </a:r>
            <a:r>
              <a:rPr lang="fr-FR" b="1" u="none" dirty="0" smtClean="0"/>
              <a:t>0</a:t>
            </a:r>
            <a:endParaRPr lang="fr-FR" b="1" u="none" dirty="0"/>
          </a:p>
        </p:txBody>
      </p:sp>
      <p:sp>
        <p:nvSpPr>
          <p:cNvPr id="10" name="Flèche vers le bas 9"/>
          <p:cNvSpPr/>
          <p:nvPr/>
        </p:nvSpPr>
        <p:spPr>
          <a:xfrm>
            <a:off x="2285984" y="4071942"/>
            <a:ext cx="571504" cy="7143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0EC67EBC-3625-4BEA-9C58-6259D06F562C}" type="slidenum">
              <a:rPr lang="en-GB" smtClean="0"/>
              <a:pPr>
                <a:defRPr/>
              </a:pPr>
              <a:t>28</a:t>
            </a:fld>
            <a:endParaRPr lang="en-GB"/>
          </a:p>
        </p:txBody>
      </p:sp>
      <p:graphicFrame>
        <p:nvGraphicFramePr>
          <p:cNvPr id="4" name="Graphique 3"/>
          <p:cNvGraphicFramePr/>
          <p:nvPr/>
        </p:nvGraphicFramePr>
        <p:xfrm>
          <a:off x="642910" y="928670"/>
          <a:ext cx="7786742" cy="492922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229600" cy="1143000"/>
          </a:xfrm>
        </p:spPr>
        <p:txBody>
          <a:bodyPr>
            <a:normAutofit/>
          </a:bodyPr>
          <a:lstStyle/>
          <a:p>
            <a:r>
              <a:rPr lang="fr-FR" sz="3200" b="1" dirty="0" smtClean="0">
                <a:solidFill>
                  <a:srgbClr val="C00000"/>
                </a:solidFill>
              </a:rPr>
              <a:t>Appui en engrais</a:t>
            </a:r>
            <a:endParaRPr lang="fr-FR" sz="3200" b="1" dirty="0">
              <a:solidFill>
                <a:srgbClr val="C00000"/>
              </a:solidFill>
            </a:endParaRPr>
          </a:p>
        </p:txBody>
      </p:sp>
      <p:sp>
        <p:nvSpPr>
          <p:cNvPr id="4" name="Espace réservé du numéro de diapositive 3"/>
          <p:cNvSpPr>
            <a:spLocks noGrp="1"/>
          </p:cNvSpPr>
          <p:nvPr>
            <p:ph type="sldNum" sz="quarter" idx="12"/>
          </p:nvPr>
        </p:nvSpPr>
        <p:spPr/>
        <p:txBody>
          <a:bodyPr/>
          <a:lstStyle/>
          <a:p>
            <a:pPr>
              <a:defRPr/>
            </a:pPr>
            <a:fld id="{CFCE3D5F-29C1-4D04-99FE-D529156104A6}" type="slidenum">
              <a:rPr lang="en-GB" smtClean="0"/>
              <a:pPr>
                <a:defRPr/>
              </a:pPr>
              <a:t>29</a:t>
            </a:fld>
            <a:endParaRPr lang="en-GB"/>
          </a:p>
        </p:txBody>
      </p:sp>
      <p:sp>
        <p:nvSpPr>
          <p:cNvPr id="5" name="Espace réservé du contenu 4"/>
          <p:cNvSpPr txBox="1">
            <a:spLocks noGrp="1"/>
          </p:cNvSpPr>
          <p:nvPr>
            <p:ph idx="1"/>
          </p:nvPr>
        </p:nvSpPr>
        <p:spPr>
          <a:xfrm>
            <a:off x="1500166" y="1142984"/>
            <a:ext cx="6143668" cy="400110"/>
          </a:xfrm>
          <a:prstGeom prst="rect">
            <a:avLst/>
          </a:prstGeom>
          <a:solidFill>
            <a:schemeClr val="bg1"/>
          </a:solidFill>
        </p:spPr>
        <p:style>
          <a:lnRef idx="1">
            <a:schemeClr val="dk1"/>
          </a:lnRef>
          <a:fillRef idx="2">
            <a:schemeClr val="dk1"/>
          </a:fillRef>
          <a:effectRef idx="1">
            <a:schemeClr val="dk1"/>
          </a:effectRef>
          <a:fontRef idx="minor">
            <a:schemeClr val="dk1"/>
          </a:fontRef>
        </p:style>
        <p:txBody>
          <a:bodyPr wrap="square" rtlCol="0">
            <a:spAutoFit/>
          </a:bodyPr>
          <a:lstStyle/>
          <a:p>
            <a:pPr>
              <a:buFont typeface="Wingdings" pitchFamily="2" charset="2"/>
              <a:buChar char="ü"/>
            </a:pPr>
            <a:r>
              <a:rPr lang="fr-FR" sz="2000" b="1" dirty="0" smtClean="0">
                <a:solidFill>
                  <a:srgbClr val="970508"/>
                </a:solidFill>
                <a:latin typeface="Arial" pitchFamily="34" charset="0"/>
                <a:cs typeface="Arial" pitchFamily="34" charset="0"/>
              </a:rPr>
              <a:t>14,1 tonnes</a:t>
            </a:r>
            <a:r>
              <a:rPr lang="fr-FR" sz="2000" dirty="0" smtClean="0">
                <a:solidFill>
                  <a:srgbClr val="970508"/>
                </a:solidFill>
                <a:latin typeface="Arial" pitchFamily="34" charset="0"/>
                <a:cs typeface="Arial" pitchFamily="34" charset="0"/>
              </a:rPr>
              <a:t> </a:t>
            </a:r>
            <a:r>
              <a:rPr lang="fr-FR" sz="2000" b="1" dirty="0" smtClean="0">
                <a:solidFill>
                  <a:srgbClr val="970508"/>
                </a:solidFill>
                <a:latin typeface="Arial" pitchFamily="34" charset="0"/>
                <a:cs typeface="Arial" pitchFamily="34" charset="0"/>
              </a:rPr>
              <a:t>d’engrais</a:t>
            </a:r>
            <a:r>
              <a:rPr lang="fr-FR" sz="2000" dirty="0" smtClean="0">
                <a:solidFill>
                  <a:srgbClr val="970508"/>
                </a:solidFill>
                <a:latin typeface="Arial" pitchFamily="34" charset="0"/>
                <a:cs typeface="Arial" pitchFamily="34" charset="0"/>
              </a:rPr>
              <a:t> (15-15-15 et Urée)</a:t>
            </a:r>
            <a:endParaRPr lang="fr-FR" sz="2000" dirty="0">
              <a:solidFill>
                <a:srgbClr val="970508"/>
              </a:solidFill>
              <a:latin typeface="Arial" pitchFamily="34" charset="0"/>
              <a:cs typeface="Arial" pitchFamily="34" charset="0"/>
            </a:endParaRPr>
          </a:p>
        </p:txBody>
      </p:sp>
      <p:pic>
        <p:nvPicPr>
          <p:cNvPr id="60418" name="Picture 2" descr="C:\Users\USER\Pictures\18-08-2011\DSC00363.JPG"/>
          <p:cNvPicPr>
            <a:picLocks noChangeAspect="1" noChangeArrowheads="1"/>
          </p:cNvPicPr>
          <p:nvPr/>
        </p:nvPicPr>
        <p:blipFill>
          <a:blip r:embed="rId2" cstate="print"/>
          <a:srcRect/>
          <a:stretch>
            <a:fillRect/>
          </a:stretch>
        </p:blipFill>
        <p:spPr bwMode="auto">
          <a:xfrm>
            <a:off x="1547664" y="1772816"/>
            <a:ext cx="6286544" cy="471490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3040" y="0"/>
            <a:ext cx="8001056" cy="714356"/>
          </a:xfrm>
        </p:spPr>
        <p:txBody>
          <a:bodyPr>
            <a:normAutofit fontScale="90000"/>
          </a:bodyPr>
          <a:lstStyle/>
          <a:p>
            <a:pPr algn="ctr">
              <a:defRPr/>
            </a:pPr>
            <a:r>
              <a:rPr lang="fr-FR" b="1" dirty="0" smtClean="0">
                <a:solidFill>
                  <a:srgbClr val="0000CC"/>
                </a:solidFill>
              </a:rPr>
              <a:t>Contexte</a:t>
            </a:r>
            <a:endParaRPr lang="fr-FR" b="1" dirty="0">
              <a:solidFill>
                <a:srgbClr val="0000CC"/>
              </a:solidFill>
            </a:endParaRPr>
          </a:p>
        </p:txBody>
      </p:sp>
      <p:sp>
        <p:nvSpPr>
          <p:cNvPr id="5123" name="Espace réservé du contenu 2"/>
          <p:cNvSpPr>
            <a:spLocks noGrp="1"/>
          </p:cNvSpPr>
          <p:nvPr>
            <p:ph idx="1"/>
          </p:nvPr>
        </p:nvSpPr>
        <p:spPr>
          <a:xfrm>
            <a:off x="0" y="857232"/>
            <a:ext cx="5643570" cy="5286376"/>
          </a:xfrm>
        </p:spPr>
        <p:txBody>
          <a:bodyPr>
            <a:normAutofit/>
          </a:bodyPr>
          <a:lstStyle/>
          <a:p>
            <a:pPr>
              <a:spcAft>
                <a:spcPts val="600"/>
              </a:spcAft>
              <a:buFont typeface="Wingdings 2"/>
              <a:buChar char=""/>
            </a:pPr>
            <a:r>
              <a:rPr lang="fr-FR" sz="2400" b="1" dirty="0" smtClean="0"/>
              <a:t>Riz se place en </a:t>
            </a:r>
            <a:r>
              <a:rPr lang="fr-FR" sz="2400" b="1" dirty="0" smtClean="0">
                <a:solidFill>
                  <a:srgbClr val="00B050"/>
                </a:solidFill>
              </a:rPr>
              <a:t>3ème  position</a:t>
            </a:r>
            <a:endParaRPr lang="fr-FR" sz="2400" b="1" dirty="0" smtClean="0"/>
          </a:p>
          <a:p>
            <a:pPr eaLnBrk="1" hangingPunct="1">
              <a:spcAft>
                <a:spcPts val="600"/>
              </a:spcAft>
              <a:buFont typeface="Wingdings 2"/>
              <a:buChar char=""/>
            </a:pPr>
            <a:r>
              <a:rPr lang="fr-FR" sz="2400" b="1" dirty="0" smtClean="0"/>
              <a:t>Production nationale rizicole </a:t>
            </a:r>
            <a:r>
              <a:rPr lang="fr-FR" sz="2400" b="1" dirty="0" smtClean="0">
                <a:solidFill>
                  <a:srgbClr val="00B050"/>
                </a:solidFill>
              </a:rPr>
              <a:t>= 132.030 t de paddy</a:t>
            </a:r>
            <a:endParaRPr lang="fr-FR" sz="2400" b="1" dirty="0" smtClean="0"/>
          </a:p>
          <a:p>
            <a:pPr>
              <a:spcAft>
                <a:spcPts val="600"/>
              </a:spcAft>
              <a:buNone/>
            </a:pPr>
            <a:r>
              <a:rPr lang="fr-FR" sz="2400" dirty="0" smtClean="0">
                <a:solidFill>
                  <a:schemeClr val="accent1">
                    <a:lumMod val="75000"/>
                  </a:schemeClr>
                </a:solidFill>
                <a:cs typeface="Arial" pitchFamily="34" charset="0"/>
                <a:sym typeface="Wingdings 2" pitchFamily="18" charset="2"/>
              </a:rPr>
              <a:t></a:t>
            </a:r>
            <a:r>
              <a:rPr lang="fr-FR" sz="2400" b="1" dirty="0" smtClean="0">
                <a:solidFill>
                  <a:schemeClr val="accent1">
                    <a:lumMod val="75000"/>
                  </a:schemeClr>
                </a:solidFill>
                <a:cs typeface="Arial" pitchFamily="34" charset="0"/>
                <a:sym typeface="Wingdings 2" pitchFamily="18" charset="2"/>
              </a:rPr>
              <a:t> </a:t>
            </a:r>
            <a:r>
              <a:rPr lang="fr-FR" sz="2400" b="1" dirty="0" smtClean="0"/>
              <a:t>Consommation atteint</a:t>
            </a:r>
            <a:r>
              <a:rPr lang="fr-FR" sz="2400" b="1" dirty="0" smtClean="0">
                <a:solidFill>
                  <a:srgbClr val="FF0000"/>
                </a:solidFill>
              </a:rPr>
              <a:t> 41,27 kg/</a:t>
            </a:r>
            <a:r>
              <a:rPr lang="fr-FR" sz="2400" b="1" dirty="0" err="1" smtClean="0">
                <a:solidFill>
                  <a:srgbClr val="FF0000"/>
                </a:solidFill>
              </a:rPr>
              <a:t>hab</a:t>
            </a:r>
            <a:r>
              <a:rPr lang="fr-FR" sz="2400" b="1" dirty="0" smtClean="0">
                <a:solidFill>
                  <a:srgbClr val="FF0000"/>
                </a:solidFill>
              </a:rPr>
              <a:t>/an </a:t>
            </a:r>
            <a:r>
              <a:rPr lang="fr-FR" sz="2400" b="1" dirty="0" smtClean="0"/>
              <a:t>(INS, 2011</a:t>
            </a:r>
            <a:r>
              <a:rPr lang="fr-FR" sz="2400" dirty="0" smtClean="0"/>
              <a:t>). </a:t>
            </a:r>
            <a:r>
              <a:rPr lang="fr-FR" sz="2400" b="1" dirty="0" smtClean="0">
                <a:solidFill>
                  <a:srgbClr val="FF0000"/>
                </a:solidFill>
              </a:rPr>
              <a:t> </a:t>
            </a:r>
            <a:endParaRPr lang="fr-FR" sz="2400" b="1" dirty="0" smtClean="0">
              <a:solidFill>
                <a:srgbClr val="00B050"/>
              </a:solidFill>
            </a:endParaRPr>
          </a:p>
          <a:p>
            <a:pPr>
              <a:spcAft>
                <a:spcPts val="600"/>
              </a:spcAft>
              <a:buNone/>
            </a:pPr>
            <a:r>
              <a:rPr lang="fr-FR" sz="2400" b="1" dirty="0" smtClean="0">
                <a:solidFill>
                  <a:schemeClr val="accent1">
                    <a:lumMod val="75000"/>
                  </a:schemeClr>
                </a:solidFill>
                <a:cs typeface="Arial" pitchFamily="34" charset="0"/>
                <a:sym typeface="Wingdings 2" pitchFamily="18" charset="2"/>
              </a:rPr>
              <a:t> </a:t>
            </a:r>
            <a:r>
              <a:rPr lang="fr-FR" sz="2400" b="1" dirty="0" smtClean="0">
                <a:cs typeface="Arial" pitchFamily="34" charset="0"/>
                <a:sym typeface="Wingdings 2" pitchFamily="18" charset="2"/>
              </a:rPr>
              <a:t>Pr</a:t>
            </a:r>
            <a:r>
              <a:rPr lang="fr-FR" sz="2400" b="1" dirty="0" smtClean="0"/>
              <a:t>oduction ne couvre 1/3 des besoins annuels estimés à</a:t>
            </a:r>
            <a:r>
              <a:rPr lang="fr-FR" sz="2400" b="1" dirty="0" smtClean="0">
                <a:solidFill>
                  <a:srgbClr val="00B050"/>
                </a:solidFill>
              </a:rPr>
              <a:t> 305 732t </a:t>
            </a:r>
            <a:r>
              <a:rPr lang="fr-FR" sz="2400" b="1" dirty="0" smtClean="0"/>
              <a:t>de riz blanc en 2010 (DSA, 2011).</a:t>
            </a:r>
            <a:endParaRPr lang="fr-FR" sz="2400" b="1" dirty="0" smtClean="0">
              <a:solidFill>
                <a:srgbClr val="00B050"/>
              </a:solidFill>
            </a:endParaRPr>
          </a:p>
          <a:p>
            <a:pPr eaLnBrk="1" hangingPunct="1">
              <a:spcAft>
                <a:spcPts val="600"/>
              </a:spcAft>
              <a:buFont typeface="Wingdings 2"/>
              <a:buChar char=""/>
            </a:pPr>
            <a:r>
              <a:rPr lang="fr-FR" sz="2400" b="1" dirty="0" smtClean="0"/>
              <a:t>Pour combler les besoins en riz, le Niger a importé </a:t>
            </a:r>
            <a:r>
              <a:rPr lang="fr-FR" sz="2400" b="1" dirty="0" smtClean="0">
                <a:solidFill>
                  <a:srgbClr val="00B050"/>
                </a:solidFill>
              </a:rPr>
              <a:t>221. 376 t </a:t>
            </a:r>
            <a:r>
              <a:rPr lang="fr-FR" sz="2400" b="1" dirty="0" smtClean="0"/>
              <a:t>de riz en </a:t>
            </a:r>
            <a:r>
              <a:rPr lang="fr-FR" sz="2400" b="1" dirty="0" smtClean="0">
                <a:solidFill>
                  <a:srgbClr val="00B050"/>
                </a:solidFill>
              </a:rPr>
              <a:t>2008</a:t>
            </a:r>
            <a:r>
              <a:rPr lang="fr-FR" sz="2400" b="1" dirty="0" smtClean="0"/>
              <a:t> d’une valeur  de </a:t>
            </a:r>
            <a:r>
              <a:rPr lang="fr-FR" sz="2400" b="1" dirty="0" smtClean="0">
                <a:solidFill>
                  <a:srgbClr val="00B050"/>
                </a:solidFill>
              </a:rPr>
              <a:t>48.394 millions de FCFA (</a:t>
            </a:r>
            <a:r>
              <a:rPr lang="fr-FR" sz="2400" b="1" i="1" dirty="0" smtClean="0"/>
              <a:t>INS,2008).</a:t>
            </a:r>
          </a:p>
          <a:p>
            <a:pPr eaLnBrk="1" hangingPunct="1">
              <a:spcAft>
                <a:spcPts val="600"/>
              </a:spcAft>
              <a:buNone/>
            </a:pPr>
            <a:endParaRPr lang="fr-FR" sz="2400" b="1" dirty="0" smtClean="0"/>
          </a:p>
          <a:p>
            <a:endParaRPr lang="fr-FR" dirty="0" smtClean="0"/>
          </a:p>
        </p:txBody>
      </p:sp>
      <p:pic>
        <p:nvPicPr>
          <p:cNvPr id="5" name="Picture 5"/>
          <p:cNvPicPr>
            <a:picLocks noChangeAspect="1" noChangeArrowheads="1"/>
          </p:cNvPicPr>
          <p:nvPr/>
        </p:nvPicPr>
        <p:blipFill>
          <a:blip r:embed="rId2" cstate="print"/>
          <a:srcRect/>
          <a:stretch>
            <a:fillRect/>
          </a:stretch>
        </p:blipFill>
        <p:spPr bwMode="auto">
          <a:xfrm>
            <a:off x="5643570" y="0"/>
            <a:ext cx="3260725" cy="3429000"/>
          </a:xfrm>
          <a:prstGeom prst="rect">
            <a:avLst/>
          </a:prstGeom>
          <a:noFill/>
          <a:ln w="9525">
            <a:noFill/>
            <a:miter lim="800000"/>
            <a:headEnd/>
            <a:tailEnd/>
          </a:ln>
        </p:spPr>
      </p:pic>
      <p:pic>
        <p:nvPicPr>
          <p:cNvPr id="6" name="Picture 4"/>
          <p:cNvPicPr>
            <a:picLocks noChangeAspect="1" noChangeArrowheads="1"/>
          </p:cNvPicPr>
          <p:nvPr/>
        </p:nvPicPr>
        <p:blipFill>
          <a:blip r:embed="rId3" cstate="print"/>
          <a:srcRect/>
          <a:stretch>
            <a:fillRect/>
          </a:stretch>
        </p:blipFill>
        <p:spPr bwMode="auto">
          <a:xfrm>
            <a:off x="5643570" y="3429000"/>
            <a:ext cx="3276600" cy="3284537"/>
          </a:xfrm>
          <a:prstGeom prst="rect">
            <a:avLst/>
          </a:prstGeom>
          <a:noFill/>
          <a:ln w="9525">
            <a:noFill/>
            <a:miter lim="800000"/>
            <a:headEnd/>
            <a:tailEnd/>
          </a:ln>
        </p:spPr>
      </p:pic>
      <p:sp>
        <p:nvSpPr>
          <p:cNvPr id="7" name="Espace réservé du numéro de diapositive 6"/>
          <p:cNvSpPr>
            <a:spLocks noGrp="1"/>
          </p:cNvSpPr>
          <p:nvPr>
            <p:ph type="sldNum" sz="quarter" idx="12"/>
          </p:nvPr>
        </p:nvSpPr>
        <p:spPr/>
        <p:txBody>
          <a:bodyPr/>
          <a:lstStyle/>
          <a:p>
            <a:pPr>
              <a:defRPr/>
            </a:pPr>
            <a:fld id="{CFCE3D5F-29C1-4D04-99FE-D529156104A6}" type="slidenum">
              <a:rPr lang="en-GB" smtClean="0"/>
              <a:pPr>
                <a:defRPr/>
              </a:pPr>
              <a:t>3</a:t>
            </a:fld>
            <a:endParaRPr lang="en-GB"/>
          </a:p>
        </p:txBody>
      </p:sp>
      <p:pic>
        <p:nvPicPr>
          <p:cNvPr id="9" name="Image 8"/>
          <p:cNvPicPr/>
          <p:nvPr/>
        </p:nvPicPr>
        <p:blipFill>
          <a:blip r:embed="rId4" cstate="print"/>
          <a:srcRect/>
          <a:stretch>
            <a:fillRect/>
          </a:stretch>
        </p:blipFill>
        <p:spPr bwMode="auto">
          <a:xfrm>
            <a:off x="0" y="5953125"/>
            <a:ext cx="1419225" cy="904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Image 3" descr="C:\Users\USER\Pictures\08-06-2011\DSC00069.JPG"/>
          <p:cNvPicPr>
            <a:picLocks noChangeAspect="1" noChangeArrowheads="1"/>
          </p:cNvPicPr>
          <p:nvPr/>
        </p:nvPicPr>
        <p:blipFill>
          <a:blip r:embed="rId2" cstate="print"/>
          <a:srcRect/>
          <a:stretch>
            <a:fillRect/>
          </a:stretch>
        </p:blipFill>
        <p:spPr bwMode="auto">
          <a:xfrm>
            <a:off x="4500562" y="1214422"/>
            <a:ext cx="3936234" cy="2714644"/>
          </a:xfrm>
          <a:prstGeom prst="rect">
            <a:avLst/>
          </a:prstGeom>
          <a:noFill/>
          <a:ln w="9525">
            <a:noFill/>
            <a:miter lim="800000"/>
            <a:headEnd/>
            <a:tailEnd/>
          </a:ln>
        </p:spPr>
      </p:pic>
      <p:sp>
        <p:nvSpPr>
          <p:cNvPr id="6" name="Rectangle 5"/>
          <p:cNvSpPr/>
          <p:nvPr/>
        </p:nvSpPr>
        <p:spPr>
          <a:xfrm>
            <a:off x="142844" y="214290"/>
            <a:ext cx="4857784" cy="6766468"/>
          </a:xfrm>
          <a:prstGeom prst="rect">
            <a:avLst/>
          </a:prstGeom>
        </p:spPr>
        <p:txBody>
          <a:bodyPr wrap="square">
            <a:spAutoFit/>
          </a:bodyPr>
          <a:lstStyle/>
          <a:p>
            <a:pPr>
              <a:lnSpc>
                <a:spcPct val="115000"/>
              </a:lnSpc>
              <a:spcAft>
                <a:spcPts val="0"/>
              </a:spcAft>
            </a:pPr>
            <a:endParaRPr lang="fr-FR" dirty="0" smtClean="0">
              <a:latin typeface="Comic Sans MS"/>
              <a:ea typeface="Calibri"/>
              <a:cs typeface="Arial"/>
            </a:endParaRPr>
          </a:p>
          <a:p>
            <a:pPr>
              <a:lnSpc>
                <a:spcPct val="115000"/>
              </a:lnSpc>
              <a:spcAft>
                <a:spcPts val="0"/>
              </a:spcAft>
            </a:pPr>
            <a:endParaRPr lang="fr-FR" dirty="0" smtClean="0">
              <a:latin typeface="Comic Sans MS"/>
              <a:ea typeface="Calibri"/>
              <a:cs typeface="Arial"/>
            </a:endParaRPr>
          </a:p>
          <a:p>
            <a:pPr>
              <a:lnSpc>
                <a:spcPct val="115000"/>
              </a:lnSpc>
              <a:spcAft>
                <a:spcPts val="0"/>
              </a:spcAft>
            </a:pPr>
            <a:endParaRPr lang="fr-FR" dirty="0" smtClean="0">
              <a:latin typeface="Comic Sans MS"/>
              <a:ea typeface="Calibri"/>
              <a:cs typeface="Arial"/>
            </a:endParaRPr>
          </a:p>
          <a:p>
            <a:pPr>
              <a:lnSpc>
                <a:spcPct val="115000"/>
              </a:lnSpc>
              <a:spcAft>
                <a:spcPts val="0"/>
              </a:spcAft>
            </a:pPr>
            <a:endParaRPr lang="fr-FR" dirty="0" smtClean="0">
              <a:latin typeface="Comic Sans MS"/>
              <a:ea typeface="Calibri"/>
              <a:cs typeface="Arial"/>
            </a:endParaRPr>
          </a:p>
          <a:p>
            <a:pPr>
              <a:lnSpc>
                <a:spcPct val="115000"/>
              </a:lnSpc>
              <a:spcAft>
                <a:spcPts val="0"/>
              </a:spcAft>
            </a:pPr>
            <a:endParaRPr lang="fr-FR" dirty="0" smtClean="0">
              <a:latin typeface="Comic Sans MS"/>
              <a:ea typeface="Calibri"/>
              <a:cs typeface="Arial"/>
            </a:endParaRPr>
          </a:p>
          <a:p>
            <a:pPr>
              <a:lnSpc>
                <a:spcPct val="115000"/>
              </a:lnSpc>
              <a:spcAft>
                <a:spcPts val="0"/>
              </a:spcAft>
            </a:pPr>
            <a:endParaRPr lang="fr-FR" dirty="0" smtClean="0">
              <a:latin typeface="Comic Sans MS"/>
              <a:ea typeface="Calibri"/>
              <a:cs typeface="Arial"/>
            </a:endParaRPr>
          </a:p>
          <a:p>
            <a:pPr>
              <a:lnSpc>
                <a:spcPct val="115000"/>
              </a:lnSpc>
              <a:spcAft>
                <a:spcPts val="0"/>
              </a:spcAft>
            </a:pPr>
            <a:endParaRPr lang="fr-FR" dirty="0" smtClean="0">
              <a:latin typeface="Comic Sans MS"/>
              <a:ea typeface="Calibri"/>
              <a:cs typeface="Arial"/>
            </a:endParaRPr>
          </a:p>
          <a:p>
            <a:pPr>
              <a:lnSpc>
                <a:spcPct val="115000"/>
              </a:lnSpc>
              <a:spcAft>
                <a:spcPts val="0"/>
              </a:spcAft>
              <a:buFont typeface="Wingdings" pitchFamily="2" charset="2"/>
              <a:buChar char="q"/>
            </a:pPr>
            <a:endParaRPr lang="fr-FR" dirty="0" smtClean="0">
              <a:latin typeface="Comic Sans MS"/>
              <a:ea typeface="Calibri"/>
              <a:cs typeface="Arial"/>
            </a:endParaRPr>
          </a:p>
          <a:p>
            <a:pPr>
              <a:lnSpc>
                <a:spcPct val="115000"/>
              </a:lnSpc>
              <a:spcAft>
                <a:spcPts val="0"/>
              </a:spcAft>
            </a:pPr>
            <a:endParaRPr lang="fr-FR" dirty="0" smtClean="0">
              <a:latin typeface="Comic Sans MS"/>
              <a:ea typeface="Calibri"/>
              <a:cs typeface="Arial"/>
            </a:endParaRPr>
          </a:p>
          <a:p>
            <a:pPr>
              <a:lnSpc>
                <a:spcPct val="115000"/>
              </a:lnSpc>
              <a:spcAft>
                <a:spcPts val="0"/>
              </a:spcAft>
            </a:pPr>
            <a:endParaRPr lang="fr-FR" sz="2000" u="none" dirty="0" smtClean="0">
              <a:latin typeface="Comic Sans MS"/>
              <a:ea typeface="Calibri"/>
              <a:cs typeface="Arial"/>
            </a:endParaRPr>
          </a:p>
          <a:p>
            <a:pPr>
              <a:lnSpc>
                <a:spcPct val="115000"/>
              </a:lnSpc>
              <a:spcAft>
                <a:spcPts val="0"/>
              </a:spcAft>
              <a:buFont typeface="Wingdings" pitchFamily="2" charset="2"/>
              <a:buChar char="q"/>
            </a:pPr>
            <a:r>
              <a:rPr lang="fr-FR" sz="2000" u="none" dirty="0" smtClean="0">
                <a:latin typeface="Comic Sans MS"/>
                <a:ea typeface="Calibri"/>
                <a:cs typeface="Arial"/>
              </a:rPr>
              <a:t> </a:t>
            </a:r>
            <a:r>
              <a:rPr lang="fr-FR" sz="2000" b="1" u="none" dirty="0" smtClean="0">
                <a:latin typeface="Arial" pitchFamily="34" charset="0"/>
                <a:ea typeface="Calibri"/>
                <a:cs typeface="Arial" pitchFamily="34" charset="0"/>
              </a:rPr>
              <a:t>Apprenants: </a:t>
            </a:r>
          </a:p>
          <a:p>
            <a:pPr>
              <a:lnSpc>
                <a:spcPct val="115000"/>
              </a:lnSpc>
              <a:spcAft>
                <a:spcPts val="0"/>
              </a:spcAft>
            </a:pPr>
            <a:endParaRPr lang="fr-FR" dirty="0" smtClean="0">
              <a:latin typeface="Arial" pitchFamily="34" charset="0"/>
              <a:ea typeface="Calibri"/>
              <a:cs typeface="Arial" pitchFamily="34" charset="0"/>
            </a:endParaRPr>
          </a:p>
          <a:p>
            <a:r>
              <a:rPr lang="fr-FR" sz="2000" b="1" u="none" dirty="0" smtClean="0">
                <a:solidFill>
                  <a:srgbClr val="CC3300"/>
                </a:solidFill>
                <a:latin typeface="Arial" pitchFamily="34" charset="0"/>
                <a:cs typeface="Arial" pitchFamily="34" charset="0"/>
              </a:rPr>
              <a:t>Profils et origines des participants</a:t>
            </a:r>
            <a:r>
              <a:rPr lang="fr-FR" sz="1400" b="1" u="none" dirty="0" smtClean="0">
                <a:solidFill>
                  <a:srgbClr val="CC3300"/>
                </a:solidFill>
                <a:latin typeface="Arial" pitchFamily="34" charset="0"/>
                <a:cs typeface="Arial" pitchFamily="34" charset="0"/>
              </a:rPr>
              <a:t>:</a:t>
            </a:r>
            <a:endParaRPr lang="fr-FR" sz="1400" u="none" dirty="0" smtClean="0">
              <a:solidFill>
                <a:srgbClr val="CC3300"/>
              </a:solidFill>
              <a:latin typeface="Arial" pitchFamily="34" charset="0"/>
              <a:cs typeface="Arial" pitchFamily="34" charset="0"/>
            </a:endParaRPr>
          </a:p>
          <a:p>
            <a:pPr>
              <a:buFont typeface="Wingdings" pitchFamily="2" charset="2"/>
              <a:buChar char="§"/>
            </a:pPr>
            <a:r>
              <a:rPr lang="fr-FR" sz="2000" b="1" u="none" dirty="0" smtClean="0">
                <a:solidFill>
                  <a:schemeClr val="tx1"/>
                </a:solidFill>
                <a:latin typeface="Arial" pitchFamily="34" charset="0"/>
                <a:cs typeface="Arial" pitchFamily="34" charset="0"/>
              </a:rPr>
              <a:t>  Agents d'agriculture</a:t>
            </a:r>
          </a:p>
          <a:p>
            <a:pPr>
              <a:buFont typeface="Wingdings" pitchFamily="2" charset="2"/>
              <a:buChar char="§"/>
            </a:pPr>
            <a:r>
              <a:rPr lang="fr-FR" sz="2000" b="1" u="none" dirty="0" smtClean="0">
                <a:solidFill>
                  <a:schemeClr val="tx1"/>
                </a:solidFill>
                <a:latin typeface="Arial" pitchFamily="34" charset="0"/>
                <a:cs typeface="Arial" pitchFamily="34" charset="0"/>
              </a:rPr>
              <a:t>  Directeurs des périmètres </a:t>
            </a:r>
          </a:p>
          <a:p>
            <a:pPr>
              <a:buFont typeface="Wingdings" pitchFamily="2" charset="2"/>
              <a:buChar char="§"/>
            </a:pPr>
            <a:r>
              <a:rPr lang="fr-FR" sz="2000" b="1" u="none" dirty="0" smtClean="0">
                <a:solidFill>
                  <a:schemeClr val="tx1"/>
                </a:solidFill>
                <a:latin typeface="Arial" pitchFamily="34" charset="0"/>
                <a:cs typeface="Arial" pitchFamily="34" charset="0"/>
              </a:rPr>
              <a:t>  Président de coopérative</a:t>
            </a:r>
          </a:p>
          <a:p>
            <a:pPr>
              <a:buFont typeface="Wingdings" pitchFamily="2" charset="2"/>
              <a:buChar char="§"/>
            </a:pPr>
            <a:r>
              <a:rPr lang="fr-FR" sz="2000" b="1" u="none" dirty="0" smtClean="0">
                <a:solidFill>
                  <a:schemeClr val="tx1"/>
                </a:solidFill>
                <a:latin typeface="Arial" pitchFamily="34" charset="0"/>
                <a:cs typeface="Arial" pitchFamily="34" charset="0"/>
              </a:rPr>
              <a:t>   Directeur de ferme semencière Saadia</a:t>
            </a:r>
          </a:p>
          <a:p>
            <a:pPr>
              <a:buFont typeface="Wingdings" pitchFamily="2" charset="2"/>
              <a:buChar char="§"/>
            </a:pPr>
            <a:r>
              <a:rPr lang="fr-FR" sz="2000" b="1" u="none" dirty="0" smtClean="0">
                <a:solidFill>
                  <a:schemeClr val="tx1"/>
                </a:solidFill>
                <a:latin typeface="Arial" pitchFamily="34" charset="0"/>
                <a:cs typeface="Arial" pitchFamily="34" charset="0"/>
              </a:rPr>
              <a:t>   Conseillers de District agricole</a:t>
            </a:r>
          </a:p>
          <a:p>
            <a:pPr>
              <a:buFont typeface="Wingdings" pitchFamily="2" charset="2"/>
              <a:buChar char="§"/>
            </a:pPr>
            <a:r>
              <a:rPr lang="fr-FR" sz="2000" b="1" u="none" dirty="0" smtClean="0">
                <a:solidFill>
                  <a:schemeClr val="tx1"/>
                </a:solidFill>
                <a:latin typeface="Arial" pitchFamily="34" charset="0"/>
                <a:cs typeface="Arial" pitchFamily="34" charset="0"/>
              </a:rPr>
              <a:t>   Chercheur</a:t>
            </a:r>
          </a:p>
          <a:p>
            <a:pPr>
              <a:lnSpc>
                <a:spcPct val="115000"/>
              </a:lnSpc>
              <a:spcAft>
                <a:spcPts val="0"/>
              </a:spcAft>
            </a:pPr>
            <a:endParaRPr lang="fr-FR" sz="1800" dirty="0" smtClean="0">
              <a:latin typeface="Comic Sans MS"/>
              <a:ea typeface="Calibri"/>
              <a:cs typeface="Arial"/>
            </a:endParaRPr>
          </a:p>
          <a:p>
            <a:pPr>
              <a:lnSpc>
                <a:spcPct val="115000"/>
              </a:lnSpc>
              <a:spcAft>
                <a:spcPts val="0"/>
              </a:spcAft>
              <a:buFont typeface="Wingdings" pitchFamily="2" charset="2"/>
              <a:buChar char="q"/>
            </a:pPr>
            <a:r>
              <a:rPr lang="fr-FR" sz="1800" b="1" u="none" dirty="0" smtClean="0">
                <a:solidFill>
                  <a:srgbClr val="FF0000"/>
                </a:solidFill>
                <a:latin typeface="Comic Sans MS"/>
                <a:ea typeface="Calibri"/>
                <a:cs typeface="Arial"/>
              </a:rPr>
              <a:t> </a:t>
            </a:r>
            <a:r>
              <a:rPr lang="fr-FR" sz="2000" b="1" u="none" dirty="0" smtClean="0">
                <a:solidFill>
                  <a:srgbClr val="FF0000"/>
                </a:solidFill>
                <a:latin typeface="Arial" pitchFamily="34" charset="0"/>
                <a:ea typeface="Calibri"/>
                <a:cs typeface="Arial" pitchFamily="34" charset="0"/>
              </a:rPr>
              <a:t>Partenaires</a:t>
            </a:r>
            <a:endParaRPr lang="fr-FR" sz="2000" dirty="0" smtClean="0">
              <a:solidFill>
                <a:srgbClr val="FF0000"/>
              </a:solidFill>
              <a:latin typeface="Arial" pitchFamily="34" charset="0"/>
              <a:ea typeface="Calibri"/>
              <a:cs typeface="Arial" pitchFamily="34" charset="0"/>
            </a:endParaRPr>
          </a:p>
          <a:p>
            <a:pPr>
              <a:lnSpc>
                <a:spcPct val="115000"/>
              </a:lnSpc>
              <a:spcAft>
                <a:spcPts val="0"/>
              </a:spcAft>
              <a:buFont typeface="Wingdings" pitchFamily="2" charset="2"/>
              <a:buChar char="ü"/>
            </a:pPr>
            <a:r>
              <a:rPr lang="fr-FR" sz="2000" b="1" u="none" dirty="0" smtClean="0">
                <a:latin typeface="Arial" pitchFamily="34" charset="0"/>
                <a:ea typeface="Calibri"/>
                <a:cs typeface="Arial" pitchFamily="34" charset="0"/>
              </a:rPr>
              <a:t>INRAN</a:t>
            </a:r>
          </a:p>
          <a:p>
            <a:pPr>
              <a:lnSpc>
                <a:spcPct val="115000"/>
              </a:lnSpc>
              <a:spcAft>
                <a:spcPts val="0"/>
              </a:spcAft>
              <a:buFont typeface="Wingdings" pitchFamily="2" charset="2"/>
              <a:buChar char="ü"/>
            </a:pPr>
            <a:r>
              <a:rPr lang="fr-FR" sz="2000" b="1" u="none" dirty="0" smtClean="0">
                <a:latin typeface="Arial" pitchFamily="34" charset="0"/>
                <a:ea typeface="Calibri"/>
                <a:cs typeface="Arial" pitchFamily="34" charset="0"/>
              </a:rPr>
              <a:t>ferme semencière</a:t>
            </a:r>
          </a:p>
          <a:p>
            <a:pPr>
              <a:lnSpc>
                <a:spcPct val="115000"/>
              </a:lnSpc>
              <a:spcAft>
                <a:spcPts val="0"/>
              </a:spcAft>
              <a:buFont typeface="Wingdings" pitchFamily="2" charset="2"/>
              <a:buChar char="ü"/>
            </a:pPr>
            <a:r>
              <a:rPr lang="fr-FR" sz="2000" b="1" u="none" dirty="0" smtClean="0">
                <a:latin typeface="Arial" pitchFamily="34" charset="0"/>
                <a:ea typeface="Calibri"/>
                <a:cs typeface="Arial" pitchFamily="34" charset="0"/>
              </a:rPr>
              <a:t> division semences (MAG</a:t>
            </a:r>
            <a:r>
              <a:rPr lang="fr-FR" sz="2000" u="none" dirty="0" smtClean="0">
                <a:latin typeface="Comic Sans MS"/>
                <a:ea typeface="Calibri"/>
                <a:cs typeface="Arial"/>
              </a:rPr>
              <a:t>)</a:t>
            </a:r>
            <a:endParaRPr lang="fr-FR" sz="2000" u="none" dirty="0">
              <a:latin typeface="Calibri"/>
              <a:ea typeface="Calibri"/>
              <a:cs typeface="Times New Roman"/>
            </a:endParaRPr>
          </a:p>
        </p:txBody>
      </p:sp>
      <p:sp>
        <p:nvSpPr>
          <p:cNvPr id="8" name="Rectangle 7"/>
          <p:cNvSpPr/>
          <p:nvPr/>
        </p:nvSpPr>
        <p:spPr>
          <a:xfrm>
            <a:off x="142844" y="1500174"/>
            <a:ext cx="4286280" cy="416204"/>
          </a:xfrm>
          <a:prstGeom prst="rect">
            <a:avLst/>
          </a:prstGeom>
        </p:spPr>
        <p:txBody>
          <a:bodyPr wrap="square">
            <a:spAutoFit/>
          </a:bodyPr>
          <a:lstStyle/>
          <a:p>
            <a:pPr>
              <a:lnSpc>
                <a:spcPct val="115000"/>
              </a:lnSpc>
              <a:spcAft>
                <a:spcPts val="0"/>
              </a:spcAft>
              <a:buFont typeface="Wingdings" pitchFamily="2" charset="2"/>
              <a:buChar char="q"/>
            </a:pPr>
            <a:r>
              <a:rPr lang="fr-FR" sz="2000" u="none" dirty="0" smtClean="0">
                <a:latin typeface="Arial" pitchFamily="34" charset="0"/>
                <a:ea typeface="Calibri"/>
                <a:cs typeface="Arial" pitchFamily="34" charset="0"/>
              </a:rPr>
              <a:t> </a:t>
            </a:r>
            <a:r>
              <a:rPr lang="fr-FR" sz="2000" b="1" u="none" dirty="0" smtClean="0">
                <a:latin typeface="Arial" pitchFamily="34" charset="0"/>
                <a:ea typeface="Calibri"/>
                <a:cs typeface="Arial" pitchFamily="34" charset="0"/>
              </a:rPr>
              <a:t>17 formés dont 7 inspecteurs </a:t>
            </a:r>
          </a:p>
        </p:txBody>
      </p:sp>
      <p:sp>
        <p:nvSpPr>
          <p:cNvPr id="9" name="ZoneTexte 8"/>
          <p:cNvSpPr txBox="1"/>
          <p:nvPr/>
        </p:nvSpPr>
        <p:spPr>
          <a:xfrm>
            <a:off x="0" y="571480"/>
            <a:ext cx="7286676" cy="861774"/>
          </a:xfrm>
          <a:prstGeom prst="rect">
            <a:avLst/>
          </a:prstGeom>
          <a:noFill/>
        </p:spPr>
        <p:txBody>
          <a:bodyPr wrap="square" rtlCol="0">
            <a:spAutoFit/>
          </a:bodyPr>
          <a:lstStyle/>
          <a:p>
            <a:pPr algn="ctr"/>
            <a:r>
              <a:rPr lang="fr-FR" sz="2000" b="1" u="none" dirty="0" smtClean="0">
                <a:solidFill>
                  <a:srgbClr val="0000CC"/>
                </a:solidFill>
                <a:latin typeface="Arial" pitchFamily="34" charset="0"/>
                <a:ea typeface="Calibri"/>
                <a:cs typeface="Arial" pitchFamily="34" charset="0"/>
              </a:rPr>
              <a:t>Formations des inspecteurs pour le contrôle et certification de semences </a:t>
            </a:r>
          </a:p>
          <a:p>
            <a:endParaRPr lang="fr-FR" b="1" dirty="0">
              <a:solidFill>
                <a:srgbClr val="0000CC"/>
              </a:solidFill>
            </a:endParaRPr>
          </a:p>
        </p:txBody>
      </p:sp>
      <p:sp>
        <p:nvSpPr>
          <p:cNvPr id="10" name="Espace réservé du numéro de diapositive 9"/>
          <p:cNvSpPr>
            <a:spLocks noGrp="1"/>
          </p:cNvSpPr>
          <p:nvPr>
            <p:ph type="sldNum" sz="quarter" idx="12"/>
          </p:nvPr>
        </p:nvSpPr>
        <p:spPr/>
        <p:txBody>
          <a:bodyPr/>
          <a:lstStyle/>
          <a:p>
            <a:pPr>
              <a:defRPr/>
            </a:pPr>
            <a:fld id="{0EC67EBC-3625-4BEA-9C58-6259D06F562C}" type="slidenum">
              <a:rPr lang="en-GB" smtClean="0"/>
              <a:pPr>
                <a:defRPr/>
              </a:pPr>
              <a:t>30</a:t>
            </a:fld>
            <a:endParaRPr lang="en-GB"/>
          </a:p>
        </p:txBody>
      </p:sp>
      <p:sp>
        <p:nvSpPr>
          <p:cNvPr id="11" name="ZoneTexte 10"/>
          <p:cNvSpPr txBox="1"/>
          <p:nvPr/>
        </p:nvSpPr>
        <p:spPr>
          <a:xfrm>
            <a:off x="0" y="0"/>
            <a:ext cx="7000892" cy="584775"/>
          </a:xfrm>
          <a:prstGeom prst="rect">
            <a:avLst/>
          </a:prstGeom>
          <a:noFill/>
        </p:spPr>
        <p:txBody>
          <a:bodyPr wrap="square" rtlCol="0">
            <a:spAutoFit/>
          </a:bodyPr>
          <a:lstStyle/>
          <a:p>
            <a:pPr algn="ctr"/>
            <a:r>
              <a:rPr lang="fr-FR" sz="3200" b="1" u="none" dirty="0" smtClean="0">
                <a:solidFill>
                  <a:srgbClr val="00B050"/>
                </a:solidFill>
                <a:latin typeface="Arial" pitchFamily="34" charset="0"/>
                <a:cs typeface="Arial" pitchFamily="34" charset="0"/>
              </a:rPr>
              <a:t>Formations sur les semences</a:t>
            </a:r>
            <a:r>
              <a:rPr lang="fr-FR" b="1" u="none" dirty="0" smtClean="0">
                <a:solidFill>
                  <a:srgbClr val="00B050"/>
                </a:solidFill>
                <a:latin typeface="Arial" pitchFamily="34" charset="0"/>
                <a:cs typeface="Arial" pitchFamily="34" charset="0"/>
              </a:rPr>
              <a:t> </a:t>
            </a:r>
            <a:endParaRPr lang="fr-FR" b="1" u="none" dirty="0">
              <a:solidFill>
                <a:srgbClr val="00B050"/>
              </a:solidFill>
              <a:latin typeface="Arial" pitchFamily="34" charset="0"/>
              <a:cs typeface="Arial" pitchFamily="34" charset="0"/>
            </a:endParaRPr>
          </a:p>
        </p:txBody>
      </p:sp>
      <p:pic>
        <p:nvPicPr>
          <p:cNvPr id="62466" name="Picture 2" descr="F:\Mon disque\PICT0314.JPG"/>
          <p:cNvPicPr>
            <a:picLocks noChangeAspect="1" noChangeArrowheads="1"/>
          </p:cNvPicPr>
          <p:nvPr/>
        </p:nvPicPr>
        <p:blipFill>
          <a:blip r:embed="rId3" cstate="print"/>
          <a:srcRect/>
          <a:stretch>
            <a:fillRect/>
          </a:stretch>
        </p:blipFill>
        <p:spPr bwMode="auto">
          <a:xfrm>
            <a:off x="4572000" y="3929066"/>
            <a:ext cx="3857652" cy="2732504"/>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2844" y="214290"/>
            <a:ext cx="4857784" cy="6640279"/>
          </a:xfrm>
          <a:prstGeom prst="rect">
            <a:avLst/>
          </a:prstGeom>
        </p:spPr>
        <p:txBody>
          <a:bodyPr wrap="square">
            <a:spAutoFit/>
          </a:bodyPr>
          <a:lstStyle/>
          <a:p>
            <a:pPr>
              <a:lnSpc>
                <a:spcPct val="115000"/>
              </a:lnSpc>
              <a:spcAft>
                <a:spcPts val="0"/>
              </a:spcAft>
            </a:pPr>
            <a:endParaRPr lang="fr-FR" dirty="0" smtClean="0">
              <a:latin typeface="Comic Sans MS"/>
              <a:ea typeface="Calibri"/>
              <a:cs typeface="Arial"/>
            </a:endParaRPr>
          </a:p>
          <a:p>
            <a:pPr>
              <a:lnSpc>
                <a:spcPct val="115000"/>
              </a:lnSpc>
              <a:spcAft>
                <a:spcPts val="0"/>
              </a:spcAft>
            </a:pPr>
            <a:endParaRPr lang="fr-FR" dirty="0" smtClean="0">
              <a:latin typeface="Comic Sans MS"/>
              <a:ea typeface="Calibri"/>
              <a:cs typeface="Arial"/>
            </a:endParaRPr>
          </a:p>
          <a:p>
            <a:pPr>
              <a:lnSpc>
                <a:spcPct val="115000"/>
              </a:lnSpc>
              <a:spcAft>
                <a:spcPts val="0"/>
              </a:spcAft>
            </a:pPr>
            <a:endParaRPr lang="fr-FR" dirty="0" smtClean="0">
              <a:latin typeface="Comic Sans MS"/>
              <a:ea typeface="Calibri"/>
              <a:cs typeface="Arial"/>
            </a:endParaRPr>
          </a:p>
          <a:p>
            <a:pPr>
              <a:lnSpc>
                <a:spcPct val="115000"/>
              </a:lnSpc>
              <a:spcAft>
                <a:spcPts val="0"/>
              </a:spcAft>
            </a:pPr>
            <a:endParaRPr lang="fr-FR" dirty="0" smtClean="0">
              <a:latin typeface="Comic Sans MS"/>
              <a:ea typeface="Calibri"/>
              <a:cs typeface="Arial"/>
            </a:endParaRPr>
          </a:p>
          <a:p>
            <a:pPr>
              <a:lnSpc>
                <a:spcPct val="115000"/>
              </a:lnSpc>
              <a:spcAft>
                <a:spcPts val="0"/>
              </a:spcAft>
            </a:pPr>
            <a:endParaRPr lang="fr-FR" dirty="0" smtClean="0">
              <a:latin typeface="Comic Sans MS"/>
              <a:ea typeface="Calibri"/>
              <a:cs typeface="Arial"/>
            </a:endParaRPr>
          </a:p>
          <a:p>
            <a:pPr>
              <a:lnSpc>
                <a:spcPct val="115000"/>
              </a:lnSpc>
              <a:spcAft>
                <a:spcPts val="0"/>
              </a:spcAft>
            </a:pPr>
            <a:endParaRPr lang="fr-FR" dirty="0" smtClean="0">
              <a:latin typeface="Comic Sans MS"/>
              <a:ea typeface="Calibri"/>
              <a:cs typeface="Arial"/>
            </a:endParaRPr>
          </a:p>
          <a:p>
            <a:pPr>
              <a:lnSpc>
                <a:spcPct val="115000"/>
              </a:lnSpc>
              <a:spcAft>
                <a:spcPts val="0"/>
              </a:spcAft>
            </a:pPr>
            <a:endParaRPr lang="fr-FR" dirty="0" smtClean="0">
              <a:latin typeface="Comic Sans MS"/>
              <a:ea typeface="Calibri"/>
              <a:cs typeface="Arial"/>
            </a:endParaRPr>
          </a:p>
          <a:p>
            <a:pPr>
              <a:lnSpc>
                <a:spcPct val="115000"/>
              </a:lnSpc>
              <a:spcAft>
                <a:spcPts val="0"/>
              </a:spcAft>
              <a:buFont typeface="Wingdings" pitchFamily="2" charset="2"/>
              <a:buChar char="q"/>
            </a:pPr>
            <a:endParaRPr lang="fr-FR" dirty="0" smtClean="0">
              <a:solidFill>
                <a:srgbClr val="FF0000"/>
              </a:solidFill>
              <a:latin typeface="Comic Sans MS"/>
              <a:ea typeface="Calibri"/>
              <a:cs typeface="Arial"/>
            </a:endParaRPr>
          </a:p>
          <a:p>
            <a:pPr>
              <a:lnSpc>
                <a:spcPct val="115000"/>
              </a:lnSpc>
              <a:spcAft>
                <a:spcPts val="0"/>
              </a:spcAft>
            </a:pPr>
            <a:endParaRPr lang="fr-FR" dirty="0" smtClean="0">
              <a:solidFill>
                <a:srgbClr val="FF0000"/>
              </a:solidFill>
              <a:latin typeface="Comic Sans MS"/>
              <a:ea typeface="Calibri"/>
              <a:cs typeface="Arial"/>
            </a:endParaRPr>
          </a:p>
          <a:p>
            <a:pPr lvl="0">
              <a:lnSpc>
                <a:spcPct val="115000"/>
              </a:lnSpc>
              <a:spcAft>
                <a:spcPts val="0"/>
              </a:spcAft>
            </a:pPr>
            <a:r>
              <a:rPr lang="fr-FR" sz="2400" b="1" u="none" dirty="0" smtClean="0">
                <a:latin typeface="Arial" pitchFamily="34" charset="0"/>
                <a:cs typeface="Arial" pitchFamily="34" charset="0"/>
              </a:rPr>
              <a:t>11 personnes sont recyclées :</a:t>
            </a:r>
          </a:p>
          <a:p>
            <a:pPr lvl="0">
              <a:lnSpc>
                <a:spcPct val="115000"/>
              </a:lnSpc>
              <a:spcAft>
                <a:spcPts val="0"/>
              </a:spcAft>
            </a:pPr>
            <a:endParaRPr lang="fr-FR" sz="2400" b="1" u="none" dirty="0" smtClean="0">
              <a:latin typeface="Arial" pitchFamily="34" charset="0"/>
              <a:cs typeface="Arial" pitchFamily="34" charset="0"/>
            </a:endParaRPr>
          </a:p>
          <a:p>
            <a:pPr lvl="0">
              <a:lnSpc>
                <a:spcPct val="115000"/>
              </a:lnSpc>
              <a:spcAft>
                <a:spcPts val="0"/>
              </a:spcAft>
              <a:buFont typeface="Wingdings" pitchFamily="2" charset="2"/>
              <a:buChar char="Ø"/>
            </a:pPr>
            <a:r>
              <a:rPr lang="fr-FR" sz="2400" b="1" u="none" dirty="0" smtClean="0">
                <a:latin typeface="Arial" pitchFamily="34" charset="0"/>
                <a:cs typeface="Arial" pitchFamily="34" charset="0"/>
              </a:rPr>
              <a:t> 6 inspecteurs</a:t>
            </a:r>
          </a:p>
          <a:p>
            <a:pPr lvl="0">
              <a:lnSpc>
                <a:spcPct val="115000"/>
              </a:lnSpc>
              <a:spcAft>
                <a:spcPts val="0"/>
              </a:spcAft>
              <a:buFont typeface="Wingdings" pitchFamily="2" charset="2"/>
              <a:buChar char="Ø"/>
            </a:pPr>
            <a:r>
              <a:rPr lang="fr-FR" sz="2400" b="1" u="none" dirty="0" smtClean="0">
                <a:latin typeface="Arial" pitchFamily="34" charset="0"/>
                <a:cs typeface="Arial" pitchFamily="34" charset="0"/>
              </a:rPr>
              <a:t> 1 agent de la direction générale de l’agriculture  (vulgarisation), </a:t>
            </a:r>
          </a:p>
          <a:p>
            <a:pPr lvl="0">
              <a:lnSpc>
                <a:spcPct val="115000"/>
              </a:lnSpc>
              <a:spcAft>
                <a:spcPts val="0"/>
              </a:spcAft>
              <a:buFont typeface="Wingdings" pitchFamily="2" charset="2"/>
              <a:buChar char="Ø"/>
            </a:pPr>
            <a:r>
              <a:rPr lang="fr-FR" sz="2400" b="1" u="none" dirty="0" smtClean="0">
                <a:latin typeface="Arial" pitchFamily="34" charset="0"/>
                <a:cs typeface="Arial" pitchFamily="34" charset="0"/>
              </a:rPr>
              <a:t> 1 de l’INRAN,</a:t>
            </a:r>
          </a:p>
          <a:p>
            <a:pPr lvl="0">
              <a:lnSpc>
                <a:spcPct val="115000"/>
              </a:lnSpc>
              <a:spcAft>
                <a:spcPts val="0"/>
              </a:spcAft>
              <a:buFont typeface="Wingdings" pitchFamily="2" charset="2"/>
              <a:buChar char="Ø"/>
            </a:pPr>
            <a:r>
              <a:rPr lang="fr-FR" sz="2400" b="1" u="none" dirty="0" smtClean="0">
                <a:latin typeface="Arial" pitchFamily="34" charset="0"/>
                <a:cs typeface="Arial" pitchFamily="34" charset="0"/>
              </a:rPr>
              <a:t> 1 de l’ONAHA  </a:t>
            </a:r>
          </a:p>
          <a:p>
            <a:pPr lvl="0">
              <a:lnSpc>
                <a:spcPct val="115000"/>
              </a:lnSpc>
              <a:spcAft>
                <a:spcPts val="0"/>
              </a:spcAft>
              <a:buFont typeface="Wingdings" pitchFamily="2" charset="2"/>
              <a:buChar char="Ø"/>
            </a:pPr>
            <a:r>
              <a:rPr lang="fr-FR" sz="2400" b="1" u="none" dirty="0" smtClean="0">
                <a:latin typeface="Arial" pitchFamily="34" charset="0"/>
                <a:cs typeface="Arial" pitchFamily="34" charset="0"/>
              </a:rPr>
              <a:t> 2  agents techniques de terrain du projet APRAO </a:t>
            </a:r>
          </a:p>
          <a:p>
            <a:pPr>
              <a:lnSpc>
                <a:spcPct val="115000"/>
              </a:lnSpc>
              <a:spcAft>
                <a:spcPts val="0"/>
              </a:spcAft>
            </a:pPr>
            <a:endParaRPr lang="fr-FR" sz="2000" u="none" dirty="0" smtClean="0">
              <a:solidFill>
                <a:srgbClr val="FF0000"/>
              </a:solidFill>
              <a:latin typeface="Comic Sans MS"/>
              <a:ea typeface="Calibri"/>
              <a:cs typeface="Arial"/>
            </a:endParaRPr>
          </a:p>
          <a:p>
            <a:pPr>
              <a:lnSpc>
                <a:spcPct val="115000"/>
              </a:lnSpc>
              <a:spcAft>
                <a:spcPts val="0"/>
              </a:spcAft>
              <a:buFont typeface="Wingdings" pitchFamily="2" charset="2"/>
              <a:buChar char="q"/>
            </a:pPr>
            <a:endParaRPr lang="fr-FR" sz="2000" u="none" dirty="0">
              <a:solidFill>
                <a:srgbClr val="FF0000"/>
              </a:solidFill>
              <a:latin typeface="Calibri"/>
              <a:ea typeface="Calibri"/>
              <a:cs typeface="Times New Roman"/>
            </a:endParaRPr>
          </a:p>
        </p:txBody>
      </p:sp>
      <p:sp>
        <p:nvSpPr>
          <p:cNvPr id="9" name="ZoneTexte 8"/>
          <p:cNvSpPr txBox="1"/>
          <p:nvPr/>
        </p:nvSpPr>
        <p:spPr>
          <a:xfrm>
            <a:off x="428596" y="642918"/>
            <a:ext cx="7286676" cy="861774"/>
          </a:xfrm>
          <a:prstGeom prst="rect">
            <a:avLst/>
          </a:prstGeom>
          <a:noFill/>
        </p:spPr>
        <p:txBody>
          <a:bodyPr wrap="square" rtlCol="0">
            <a:spAutoFit/>
          </a:bodyPr>
          <a:lstStyle/>
          <a:p>
            <a:pPr algn="ctr"/>
            <a:r>
              <a:rPr lang="fr-FR" sz="2000" b="1" u="none" dirty="0" smtClean="0">
                <a:solidFill>
                  <a:srgbClr val="0070C0"/>
                </a:solidFill>
                <a:latin typeface="Arial" pitchFamily="34" charset="0"/>
                <a:ea typeface="Calibri"/>
                <a:cs typeface="Arial" pitchFamily="34" charset="0"/>
              </a:rPr>
              <a:t>Recyclage des inspecteurs pour le contrôle et certification de semences </a:t>
            </a:r>
          </a:p>
          <a:p>
            <a:endParaRPr lang="fr-FR" b="1" dirty="0">
              <a:solidFill>
                <a:srgbClr val="FF0000"/>
              </a:solidFill>
            </a:endParaRPr>
          </a:p>
        </p:txBody>
      </p:sp>
      <p:sp>
        <p:nvSpPr>
          <p:cNvPr id="10" name="Espace réservé du numéro de diapositive 9"/>
          <p:cNvSpPr>
            <a:spLocks noGrp="1"/>
          </p:cNvSpPr>
          <p:nvPr>
            <p:ph type="sldNum" sz="quarter" idx="12"/>
          </p:nvPr>
        </p:nvSpPr>
        <p:spPr/>
        <p:txBody>
          <a:bodyPr/>
          <a:lstStyle/>
          <a:p>
            <a:pPr>
              <a:defRPr/>
            </a:pPr>
            <a:fld id="{0EC67EBC-3625-4BEA-9C58-6259D06F562C}" type="slidenum">
              <a:rPr lang="en-GB" smtClean="0"/>
              <a:pPr>
                <a:defRPr/>
              </a:pPr>
              <a:t>31</a:t>
            </a:fld>
            <a:endParaRPr lang="en-GB"/>
          </a:p>
        </p:txBody>
      </p:sp>
      <p:sp>
        <p:nvSpPr>
          <p:cNvPr id="11" name="ZoneTexte 10"/>
          <p:cNvSpPr txBox="1"/>
          <p:nvPr/>
        </p:nvSpPr>
        <p:spPr>
          <a:xfrm>
            <a:off x="0" y="0"/>
            <a:ext cx="6786578" cy="584775"/>
          </a:xfrm>
          <a:prstGeom prst="rect">
            <a:avLst/>
          </a:prstGeom>
          <a:noFill/>
        </p:spPr>
        <p:txBody>
          <a:bodyPr wrap="square" rtlCol="0">
            <a:spAutoFit/>
          </a:bodyPr>
          <a:lstStyle/>
          <a:p>
            <a:pPr algn="ctr"/>
            <a:r>
              <a:rPr lang="fr-FR" sz="3200" b="1" u="none" dirty="0" smtClean="0">
                <a:solidFill>
                  <a:srgbClr val="00B050"/>
                </a:solidFill>
                <a:latin typeface="Arial" pitchFamily="34" charset="0"/>
                <a:cs typeface="Arial" pitchFamily="34" charset="0"/>
              </a:rPr>
              <a:t>Formation ( recyclage)</a:t>
            </a:r>
            <a:r>
              <a:rPr lang="fr-FR" b="1" u="none" dirty="0" smtClean="0">
                <a:solidFill>
                  <a:srgbClr val="00B050"/>
                </a:solidFill>
                <a:latin typeface="Arial" pitchFamily="34" charset="0"/>
                <a:cs typeface="Arial" pitchFamily="34" charset="0"/>
              </a:rPr>
              <a:t> </a:t>
            </a:r>
            <a:endParaRPr lang="fr-FR" b="1" u="none" dirty="0">
              <a:solidFill>
                <a:srgbClr val="00B050"/>
              </a:solidFill>
              <a:latin typeface="Arial" pitchFamily="34" charset="0"/>
              <a:cs typeface="Arial" pitchFamily="34" charset="0"/>
            </a:endParaRPr>
          </a:p>
        </p:txBody>
      </p:sp>
      <p:pic>
        <p:nvPicPr>
          <p:cNvPr id="61442" name="Picture 2" descr="F:\Mon disque\PICT0289.JPG"/>
          <p:cNvPicPr>
            <a:picLocks noChangeAspect="1" noChangeArrowheads="1"/>
          </p:cNvPicPr>
          <p:nvPr/>
        </p:nvPicPr>
        <p:blipFill>
          <a:blip r:embed="rId2" cstate="print"/>
          <a:srcRect/>
          <a:stretch>
            <a:fillRect/>
          </a:stretch>
        </p:blipFill>
        <p:spPr bwMode="auto">
          <a:xfrm>
            <a:off x="4929190" y="1142984"/>
            <a:ext cx="3714776" cy="2625347"/>
          </a:xfrm>
          <a:prstGeom prst="rect">
            <a:avLst/>
          </a:prstGeom>
          <a:noFill/>
        </p:spPr>
      </p:pic>
      <p:pic>
        <p:nvPicPr>
          <p:cNvPr id="61444" name="Picture 4" descr="F:\Mon disque\PICT0340.JPG"/>
          <p:cNvPicPr>
            <a:picLocks noChangeAspect="1" noChangeArrowheads="1"/>
          </p:cNvPicPr>
          <p:nvPr/>
        </p:nvPicPr>
        <p:blipFill>
          <a:blip r:embed="rId3" cstate="print"/>
          <a:srcRect/>
          <a:stretch>
            <a:fillRect/>
          </a:stretch>
        </p:blipFill>
        <p:spPr bwMode="auto">
          <a:xfrm>
            <a:off x="5000628" y="3834688"/>
            <a:ext cx="3857652" cy="2737584"/>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214290"/>
            <a:ext cx="8504251" cy="916020"/>
          </a:xfrm>
          <a:prstGeom prst="rect">
            <a:avLst/>
          </a:prstGeom>
        </p:spPr>
        <p:txBody>
          <a:bodyPr wrap="none">
            <a:spAutoFit/>
          </a:bodyPr>
          <a:lstStyle/>
          <a:p>
            <a:pPr algn="ctr">
              <a:lnSpc>
                <a:spcPct val="115000"/>
              </a:lnSpc>
              <a:spcAft>
                <a:spcPts val="0"/>
              </a:spcAft>
            </a:pPr>
            <a:r>
              <a:rPr lang="fr-FR" sz="2400" b="1" u="none" dirty="0" smtClean="0">
                <a:solidFill>
                  <a:srgbClr val="00B050"/>
                </a:solidFill>
                <a:latin typeface="Arial" pitchFamily="34" charset="0"/>
                <a:ea typeface="Calibri"/>
                <a:cs typeface="Arial" pitchFamily="34" charset="0"/>
              </a:rPr>
              <a:t>Formation sur la production de semences, conservation </a:t>
            </a:r>
          </a:p>
          <a:p>
            <a:pPr algn="ctr">
              <a:lnSpc>
                <a:spcPct val="115000"/>
              </a:lnSpc>
              <a:spcAft>
                <a:spcPts val="0"/>
              </a:spcAft>
            </a:pPr>
            <a:r>
              <a:rPr lang="fr-FR" sz="2400" b="1" u="none" dirty="0" smtClean="0">
                <a:solidFill>
                  <a:srgbClr val="00B050"/>
                </a:solidFill>
                <a:latin typeface="Arial" pitchFamily="34" charset="0"/>
                <a:ea typeface="Calibri"/>
                <a:cs typeface="Arial" pitchFamily="34" charset="0"/>
              </a:rPr>
              <a:t>et stockage</a:t>
            </a:r>
            <a:endParaRPr lang="fr-FR" sz="2400" b="1" u="none" dirty="0">
              <a:solidFill>
                <a:srgbClr val="00B050"/>
              </a:solidFill>
              <a:latin typeface="Arial" pitchFamily="34" charset="0"/>
              <a:ea typeface="Calibri"/>
              <a:cs typeface="Arial" pitchFamily="34" charset="0"/>
            </a:endParaRPr>
          </a:p>
        </p:txBody>
      </p:sp>
      <p:sp>
        <p:nvSpPr>
          <p:cNvPr id="4" name="Rectangle 3"/>
          <p:cNvSpPr/>
          <p:nvPr/>
        </p:nvSpPr>
        <p:spPr>
          <a:xfrm>
            <a:off x="285720" y="1285860"/>
            <a:ext cx="1765227" cy="416204"/>
          </a:xfrm>
          <a:prstGeom prst="rect">
            <a:avLst/>
          </a:prstGeom>
        </p:spPr>
        <p:txBody>
          <a:bodyPr wrap="none">
            <a:spAutoFit/>
          </a:bodyPr>
          <a:lstStyle/>
          <a:p>
            <a:pPr>
              <a:lnSpc>
                <a:spcPct val="115000"/>
              </a:lnSpc>
              <a:spcAft>
                <a:spcPts val="0"/>
              </a:spcAft>
              <a:buFont typeface="Wingdings" pitchFamily="2" charset="2"/>
              <a:buChar char="q"/>
            </a:pPr>
            <a:r>
              <a:rPr lang="fr-FR" sz="2000" u="none" dirty="0" smtClean="0">
                <a:latin typeface="Arial" pitchFamily="34" charset="0"/>
                <a:ea typeface="Calibri"/>
                <a:cs typeface="Arial" pitchFamily="34" charset="0"/>
              </a:rPr>
              <a:t>  </a:t>
            </a:r>
            <a:r>
              <a:rPr lang="fr-FR" sz="2000" b="1" u="none" dirty="0" smtClean="0">
                <a:latin typeface="Arial" pitchFamily="34" charset="0"/>
                <a:ea typeface="Calibri"/>
                <a:cs typeface="Arial" pitchFamily="34" charset="0"/>
              </a:rPr>
              <a:t>18 formés</a:t>
            </a:r>
            <a:endParaRPr lang="fr-FR" sz="2000" b="1" u="none" dirty="0">
              <a:latin typeface="Arial" pitchFamily="34" charset="0"/>
              <a:ea typeface="Calibri"/>
              <a:cs typeface="Arial" pitchFamily="34" charset="0"/>
            </a:endParaRPr>
          </a:p>
        </p:txBody>
      </p:sp>
      <p:pic>
        <p:nvPicPr>
          <p:cNvPr id="6" name="Image 15" descr="C:\Users\USER\Pictures\08-06-2011\DSC00107.JPG"/>
          <p:cNvPicPr>
            <a:picLocks noChangeAspect="1" noChangeArrowheads="1"/>
          </p:cNvPicPr>
          <p:nvPr/>
        </p:nvPicPr>
        <p:blipFill>
          <a:blip r:embed="rId2" cstate="print"/>
          <a:srcRect/>
          <a:stretch>
            <a:fillRect/>
          </a:stretch>
        </p:blipFill>
        <p:spPr bwMode="auto">
          <a:xfrm>
            <a:off x="4929190" y="1142984"/>
            <a:ext cx="3095626" cy="2428892"/>
          </a:xfrm>
          <a:prstGeom prst="rect">
            <a:avLst/>
          </a:prstGeom>
          <a:noFill/>
          <a:ln w="9525">
            <a:noFill/>
            <a:miter lim="800000"/>
            <a:headEnd/>
            <a:tailEnd/>
          </a:ln>
        </p:spPr>
      </p:pic>
      <p:sp>
        <p:nvSpPr>
          <p:cNvPr id="8" name="Rectangle 7"/>
          <p:cNvSpPr/>
          <p:nvPr/>
        </p:nvSpPr>
        <p:spPr>
          <a:xfrm>
            <a:off x="214282" y="2000240"/>
            <a:ext cx="3772186" cy="2622256"/>
          </a:xfrm>
          <a:prstGeom prst="rect">
            <a:avLst/>
          </a:prstGeom>
        </p:spPr>
        <p:txBody>
          <a:bodyPr wrap="square">
            <a:spAutoFit/>
          </a:bodyPr>
          <a:lstStyle/>
          <a:p>
            <a:pPr>
              <a:lnSpc>
                <a:spcPct val="115000"/>
              </a:lnSpc>
              <a:spcAft>
                <a:spcPts val="0"/>
              </a:spcAft>
              <a:buFont typeface="Wingdings" pitchFamily="2" charset="2"/>
              <a:buChar char="q"/>
            </a:pPr>
            <a:r>
              <a:rPr lang="fr-FR" sz="1800" u="none" dirty="0" smtClean="0">
                <a:latin typeface="Comic Sans MS"/>
                <a:ea typeface="Calibri"/>
                <a:cs typeface="Arial"/>
              </a:rPr>
              <a:t> </a:t>
            </a:r>
            <a:r>
              <a:rPr lang="fr-FR" sz="2000" b="1" u="none" dirty="0" smtClean="0">
                <a:latin typeface="Arial" pitchFamily="34" charset="0"/>
                <a:ea typeface="Calibri"/>
                <a:cs typeface="Arial" pitchFamily="34" charset="0"/>
              </a:rPr>
              <a:t>Apprenants</a:t>
            </a:r>
            <a:r>
              <a:rPr lang="fr-FR" sz="2000" u="none" dirty="0" smtClean="0">
                <a:latin typeface="Arial" pitchFamily="34" charset="0"/>
                <a:ea typeface="Calibri"/>
                <a:cs typeface="Arial" pitchFamily="34" charset="0"/>
              </a:rPr>
              <a:t>:</a:t>
            </a:r>
          </a:p>
          <a:p>
            <a:pPr>
              <a:buFont typeface="Arial" pitchFamily="34" charset="0"/>
              <a:buChar char="•"/>
            </a:pPr>
            <a:r>
              <a:rPr lang="fr-FR" sz="1800" u="none" dirty="0" smtClean="0"/>
              <a:t>  </a:t>
            </a:r>
            <a:r>
              <a:rPr lang="fr-FR" sz="2000" b="1" u="none" dirty="0" smtClean="0">
                <a:solidFill>
                  <a:schemeClr val="tx1"/>
                </a:solidFill>
                <a:latin typeface="Arial" pitchFamily="34" charset="0"/>
                <a:cs typeface="Arial" pitchFamily="34" charset="0"/>
              </a:rPr>
              <a:t>directeurs des périmètres, </a:t>
            </a:r>
          </a:p>
          <a:p>
            <a:pPr>
              <a:buFont typeface="Arial" pitchFamily="34" charset="0"/>
              <a:buChar char="•"/>
            </a:pPr>
            <a:r>
              <a:rPr lang="fr-FR" sz="2000" b="1" u="none" dirty="0" smtClean="0">
                <a:solidFill>
                  <a:schemeClr val="tx1"/>
                </a:solidFill>
                <a:latin typeface="Arial" pitchFamily="34" charset="0"/>
                <a:cs typeface="Arial" pitchFamily="34" charset="0"/>
              </a:rPr>
              <a:t>  président coopérative</a:t>
            </a:r>
          </a:p>
          <a:p>
            <a:pPr>
              <a:buFont typeface="Arial" pitchFamily="34" charset="0"/>
              <a:buChar char="•"/>
            </a:pPr>
            <a:r>
              <a:rPr lang="fr-FR" sz="2000" b="1" u="none" dirty="0" smtClean="0">
                <a:solidFill>
                  <a:schemeClr val="tx1"/>
                </a:solidFill>
                <a:latin typeface="Arial" pitchFamily="34" charset="0"/>
                <a:cs typeface="Arial" pitchFamily="34" charset="0"/>
              </a:rPr>
              <a:t>  techniciens de recherche</a:t>
            </a:r>
          </a:p>
          <a:p>
            <a:pPr>
              <a:buFont typeface="Arial" pitchFamily="34" charset="0"/>
              <a:buChar char="•"/>
            </a:pPr>
            <a:r>
              <a:rPr lang="fr-FR" sz="2000" b="1" u="none" dirty="0" smtClean="0">
                <a:solidFill>
                  <a:schemeClr val="tx1"/>
                </a:solidFill>
                <a:latin typeface="Arial" pitchFamily="34" charset="0"/>
                <a:cs typeface="Arial" pitchFamily="34" charset="0"/>
              </a:rPr>
              <a:t>  paysans multiplicateurs de semences</a:t>
            </a:r>
            <a:endParaRPr lang="fr-FR" sz="2000" b="1" dirty="0" smtClean="0">
              <a:solidFill>
                <a:schemeClr val="tx1"/>
              </a:solidFill>
              <a:latin typeface="Arial" pitchFamily="34" charset="0"/>
              <a:cs typeface="Arial" pitchFamily="34" charset="0"/>
            </a:endParaRPr>
          </a:p>
          <a:p>
            <a:pPr>
              <a:lnSpc>
                <a:spcPct val="115000"/>
              </a:lnSpc>
              <a:spcAft>
                <a:spcPts val="0"/>
              </a:spcAft>
            </a:pPr>
            <a:endParaRPr lang="fr-FR" sz="1800" u="none" dirty="0" smtClean="0">
              <a:latin typeface="Comic Sans MS"/>
              <a:ea typeface="Calibri"/>
              <a:cs typeface="Arial"/>
            </a:endParaRPr>
          </a:p>
          <a:p>
            <a:pPr>
              <a:lnSpc>
                <a:spcPct val="115000"/>
              </a:lnSpc>
              <a:spcAft>
                <a:spcPts val="0"/>
              </a:spcAft>
            </a:pPr>
            <a:endParaRPr lang="fr-FR" sz="1800" u="none" dirty="0" smtClean="0">
              <a:latin typeface="Comic Sans MS"/>
              <a:ea typeface="Calibri"/>
              <a:cs typeface="Arial"/>
            </a:endParaRPr>
          </a:p>
        </p:txBody>
      </p:sp>
      <p:sp>
        <p:nvSpPr>
          <p:cNvPr id="9" name="Rectangle 8"/>
          <p:cNvSpPr/>
          <p:nvPr/>
        </p:nvSpPr>
        <p:spPr>
          <a:xfrm>
            <a:off x="142844" y="4071942"/>
            <a:ext cx="1882247" cy="400110"/>
          </a:xfrm>
          <a:prstGeom prst="rect">
            <a:avLst/>
          </a:prstGeom>
        </p:spPr>
        <p:txBody>
          <a:bodyPr wrap="none">
            <a:spAutoFit/>
          </a:bodyPr>
          <a:lstStyle/>
          <a:p>
            <a:pPr>
              <a:buFont typeface="Wingdings" pitchFamily="2" charset="2"/>
              <a:buChar char="q"/>
            </a:pPr>
            <a:r>
              <a:rPr lang="fr-FR" sz="1800" b="1" u="none" dirty="0" smtClean="0">
                <a:latin typeface="Comic Sans MS"/>
                <a:ea typeface="Calibri"/>
                <a:cs typeface="Arial"/>
              </a:rPr>
              <a:t> </a:t>
            </a:r>
            <a:r>
              <a:rPr lang="fr-FR" sz="2000" b="1" u="none" dirty="0" smtClean="0">
                <a:latin typeface="Comic Sans MS"/>
                <a:ea typeface="Calibri"/>
                <a:cs typeface="Arial"/>
              </a:rPr>
              <a:t>Partenaire</a:t>
            </a:r>
            <a:r>
              <a:rPr lang="fr-FR" sz="1800" b="1" u="none" dirty="0" smtClean="0">
                <a:latin typeface="Comic Sans MS"/>
                <a:ea typeface="Calibri"/>
                <a:cs typeface="Arial"/>
              </a:rPr>
              <a:t>s</a:t>
            </a:r>
            <a:endParaRPr lang="fr-FR" sz="1800" b="1" u="none" dirty="0"/>
          </a:p>
        </p:txBody>
      </p:sp>
      <p:sp>
        <p:nvSpPr>
          <p:cNvPr id="10" name="Rectangle 9"/>
          <p:cNvSpPr/>
          <p:nvPr/>
        </p:nvSpPr>
        <p:spPr>
          <a:xfrm>
            <a:off x="0" y="4500570"/>
            <a:ext cx="4572000" cy="1366528"/>
          </a:xfrm>
          <a:prstGeom prst="rect">
            <a:avLst/>
          </a:prstGeom>
        </p:spPr>
        <p:txBody>
          <a:bodyPr>
            <a:spAutoFit/>
          </a:bodyPr>
          <a:lstStyle/>
          <a:p>
            <a:pPr>
              <a:lnSpc>
                <a:spcPct val="115000"/>
              </a:lnSpc>
              <a:spcAft>
                <a:spcPts val="0"/>
              </a:spcAft>
              <a:buFont typeface="Wingdings" pitchFamily="2" charset="2"/>
              <a:buChar char="ü"/>
            </a:pPr>
            <a:r>
              <a:rPr lang="fr-FR" sz="1800" b="1" u="none" dirty="0" smtClean="0">
                <a:solidFill>
                  <a:srgbClr val="970508"/>
                </a:solidFill>
                <a:latin typeface="Arial" pitchFamily="34" charset="0"/>
                <a:ea typeface="Calibri"/>
                <a:cs typeface="Arial" pitchFamily="34" charset="0"/>
              </a:rPr>
              <a:t>INRAN, </a:t>
            </a:r>
          </a:p>
          <a:p>
            <a:pPr>
              <a:lnSpc>
                <a:spcPct val="115000"/>
              </a:lnSpc>
              <a:spcAft>
                <a:spcPts val="0"/>
              </a:spcAft>
              <a:buFont typeface="Wingdings" pitchFamily="2" charset="2"/>
              <a:buChar char="ü"/>
            </a:pPr>
            <a:r>
              <a:rPr lang="fr-FR" sz="1800" b="1" u="none" dirty="0" smtClean="0">
                <a:solidFill>
                  <a:srgbClr val="970508"/>
                </a:solidFill>
                <a:latin typeface="Arial" pitchFamily="34" charset="0"/>
                <a:ea typeface="Calibri"/>
                <a:cs typeface="Arial" pitchFamily="34" charset="0"/>
              </a:rPr>
              <a:t>ferme semencière,</a:t>
            </a:r>
          </a:p>
          <a:p>
            <a:pPr>
              <a:lnSpc>
                <a:spcPct val="115000"/>
              </a:lnSpc>
              <a:spcAft>
                <a:spcPts val="0"/>
              </a:spcAft>
              <a:buFont typeface="Wingdings" pitchFamily="2" charset="2"/>
              <a:buChar char="ü"/>
            </a:pPr>
            <a:r>
              <a:rPr lang="fr-FR" sz="1800" b="1" u="none" dirty="0" smtClean="0">
                <a:solidFill>
                  <a:srgbClr val="970508"/>
                </a:solidFill>
                <a:latin typeface="Arial" pitchFamily="34" charset="0"/>
                <a:ea typeface="Calibri"/>
                <a:cs typeface="Arial" pitchFamily="34" charset="0"/>
              </a:rPr>
              <a:t> division semences MAG</a:t>
            </a:r>
          </a:p>
          <a:p>
            <a:pPr>
              <a:lnSpc>
                <a:spcPct val="115000"/>
              </a:lnSpc>
              <a:spcAft>
                <a:spcPts val="0"/>
              </a:spcAft>
              <a:buFont typeface="Wingdings" pitchFamily="2" charset="2"/>
              <a:buChar char="ü"/>
            </a:pPr>
            <a:r>
              <a:rPr lang="fr-FR" sz="1800" b="1" u="none" dirty="0" smtClean="0">
                <a:solidFill>
                  <a:srgbClr val="970508"/>
                </a:solidFill>
                <a:latin typeface="Arial" pitchFamily="34" charset="0"/>
                <a:ea typeface="Calibri"/>
                <a:cs typeface="Arial" pitchFamily="34" charset="0"/>
              </a:rPr>
              <a:t>RINI</a:t>
            </a:r>
            <a:endParaRPr lang="fr-FR" sz="1800" b="1" u="none" dirty="0">
              <a:solidFill>
                <a:srgbClr val="970508"/>
              </a:solidFill>
              <a:latin typeface="Arial" pitchFamily="34" charset="0"/>
              <a:ea typeface="Calibri"/>
              <a:cs typeface="Arial" pitchFamily="34" charset="0"/>
            </a:endParaRPr>
          </a:p>
        </p:txBody>
      </p:sp>
      <p:pic>
        <p:nvPicPr>
          <p:cNvPr id="11" name="Image 10" descr="E:\P5311427.JPG"/>
          <p:cNvPicPr/>
          <p:nvPr/>
        </p:nvPicPr>
        <p:blipFill>
          <a:blip r:embed="rId3" cstate="print"/>
          <a:srcRect/>
          <a:stretch>
            <a:fillRect/>
          </a:stretch>
        </p:blipFill>
        <p:spPr bwMode="auto">
          <a:xfrm>
            <a:off x="4929190" y="3857628"/>
            <a:ext cx="3143272" cy="2643206"/>
          </a:xfrm>
          <a:prstGeom prst="rect">
            <a:avLst/>
          </a:prstGeom>
          <a:noFill/>
          <a:ln w="9525">
            <a:noFill/>
            <a:miter lim="800000"/>
            <a:headEnd/>
            <a:tailEnd/>
          </a:ln>
        </p:spPr>
      </p:pic>
      <p:sp>
        <p:nvSpPr>
          <p:cNvPr id="12" name="Espace réservé du numéro de diapositive 11"/>
          <p:cNvSpPr>
            <a:spLocks noGrp="1"/>
          </p:cNvSpPr>
          <p:nvPr>
            <p:ph type="sldNum" sz="quarter" idx="12"/>
          </p:nvPr>
        </p:nvSpPr>
        <p:spPr/>
        <p:txBody>
          <a:bodyPr/>
          <a:lstStyle/>
          <a:p>
            <a:pPr>
              <a:defRPr/>
            </a:pPr>
            <a:fld id="{0EC67EBC-3625-4BEA-9C58-6259D06F562C}" type="slidenum">
              <a:rPr lang="en-GB" smtClean="0"/>
              <a:pPr>
                <a:defRPr/>
              </a:pPr>
              <a:t>32</a:t>
            </a:fld>
            <a:endParaRPr lang="en-GB"/>
          </a:p>
        </p:txBody>
      </p:sp>
      <p:pic>
        <p:nvPicPr>
          <p:cNvPr id="14" name="Image 13"/>
          <p:cNvPicPr/>
          <p:nvPr/>
        </p:nvPicPr>
        <p:blipFill>
          <a:blip r:embed="rId4" cstate="print"/>
          <a:srcRect/>
          <a:stretch>
            <a:fillRect/>
          </a:stretch>
        </p:blipFill>
        <p:spPr bwMode="auto">
          <a:xfrm>
            <a:off x="0" y="5953125"/>
            <a:ext cx="1419225" cy="904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Arial" pitchFamily="34" charset="0"/>
                <a:cs typeface="Arial" pitchFamily="34" charset="0"/>
              </a:rPr>
              <a:t/>
            </a:r>
            <a:br>
              <a:rPr kumimoji="0" lang="fr-FR" sz="1800" b="0" i="0" u="none" strike="noStrike" cap="none" normalizeH="0" baseline="0" smtClean="0">
                <a:ln>
                  <a:noFill/>
                </a:ln>
                <a:solidFill>
                  <a:schemeClr val="tx1"/>
                </a:solidFill>
                <a:effectLst/>
                <a:latin typeface="Arial" pitchFamily="34" charset="0"/>
                <a:cs typeface="Arial" pitchFamily="34" charset="0"/>
              </a:rPr>
            </a:b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ZoneTexte 5"/>
          <p:cNvSpPr txBox="1"/>
          <p:nvPr/>
        </p:nvSpPr>
        <p:spPr>
          <a:xfrm>
            <a:off x="0" y="214290"/>
            <a:ext cx="7643866" cy="461665"/>
          </a:xfrm>
          <a:prstGeom prst="rect">
            <a:avLst/>
          </a:prstGeom>
          <a:noFill/>
        </p:spPr>
        <p:txBody>
          <a:bodyPr wrap="square" rtlCol="0">
            <a:spAutoFit/>
          </a:bodyPr>
          <a:lstStyle/>
          <a:p>
            <a:pPr algn="ctr"/>
            <a:r>
              <a:rPr lang="fr-FR" sz="2400" b="1" u="none" dirty="0" smtClean="0">
                <a:solidFill>
                  <a:srgbClr val="0000CC"/>
                </a:solidFill>
                <a:latin typeface="Arial" pitchFamily="34" charset="0"/>
                <a:cs typeface="Arial" pitchFamily="34" charset="0"/>
              </a:rPr>
              <a:t>Formation sur la production du paddy (GIR)</a:t>
            </a:r>
            <a:endParaRPr lang="fr-FR" sz="2400" b="1" u="none" dirty="0">
              <a:solidFill>
                <a:srgbClr val="0000CC"/>
              </a:solidFill>
              <a:latin typeface="Arial" pitchFamily="34" charset="0"/>
              <a:cs typeface="Arial" pitchFamily="34" charset="0"/>
            </a:endParaRPr>
          </a:p>
        </p:txBody>
      </p:sp>
      <p:sp>
        <p:nvSpPr>
          <p:cNvPr id="8" name="ZoneTexte 7"/>
          <p:cNvSpPr txBox="1"/>
          <p:nvPr/>
        </p:nvSpPr>
        <p:spPr>
          <a:xfrm>
            <a:off x="214282" y="1000108"/>
            <a:ext cx="4714908" cy="2831544"/>
          </a:xfrm>
          <a:prstGeom prst="rect">
            <a:avLst/>
          </a:prstGeom>
          <a:noFill/>
        </p:spPr>
        <p:txBody>
          <a:bodyPr wrap="square" rtlCol="0">
            <a:spAutoFit/>
          </a:bodyPr>
          <a:lstStyle/>
          <a:p>
            <a:pPr marL="228600" indent="-228600">
              <a:buFont typeface="Wingdings" pitchFamily="2" charset="2"/>
              <a:buChar char="q"/>
            </a:pPr>
            <a:r>
              <a:rPr lang="fr-FR" sz="2000" b="1" u="none" dirty="0" smtClean="0">
                <a:latin typeface="Comic Sans MS" pitchFamily="66" charset="0"/>
              </a:rPr>
              <a:t> 19 Formés</a:t>
            </a:r>
          </a:p>
          <a:p>
            <a:pPr marL="228600" indent="-228600"/>
            <a:endParaRPr lang="fr-FR" sz="1800" b="1" u="none" dirty="0" smtClean="0">
              <a:latin typeface="Comic Sans MS" pitchFamily="66" charset="0"/>
            </a:endParaRPr>
          </a:p>
          <a:p>
            <a:pPr marL="228600" indent="-228600">
              <a:buFont typeface="Wingdings" pitchFamily="2" charset="2"/>
              <a:buChar char="q"/>
            </a:pPr>
            <a:r>
              <a:rPr lang="fr-FR" sz="2000" b="1" u="none" dirty="0" smtClean="0">
                <a:latin typeface="Arial" pitchFamily="34" charset="0"/>
                <a:cs typeface="Arial" pitchFamily="34" charset="0"/>
              </a:rPr>
              <a:t> Apprenants</a:t>
            </a:r>
          </a:p>
          <a:p>
            <a:pPr marL="228600" indent="-228600"/>
            <a:endParaRPr lang="fr-FR" sz="1800" b="1" u="none" dirty="0" smtClean="0">
              <a:latin typeface="Arial" pitchFamily="34" charset="0"/>
              <a:cs typeface="Arial" pitchFamily="34" charset="0"/>
            </a:endParaRPr>
          </a:p>
          <a:p>
            <a:pPr>
              <a:buFont typeface="Wingdings" pitchFamily="2" charset="2"/>
              <a:buChar char="§"/>
            </a:pPr>
            <a:r>
              <a:rPr lang="fr-FR" sz="1800" b="1" u="none" dirty="0" smtClean="0">
                <a:solidFill>
                  <a:schemeClr val="tx1"/>
                </a:solidFill>
                <a:latin typeface="Arial" pitchFamily="34" charset="0"/>
                <a:cs typeface="Arial" pitchFamily="34" charset="0"/>
              </a:rPr>
              <a:t>  directeurs des périmètres</a:t>
            </a:r>
          </a:p>
          <a:p>
            <a:pPr>
              <a:buFont typeface="Wingdings" pitchFamily="2" charset="2"/>
              <a:buChar char="§"/>
            </a:pPr>
            <a:r>
              <a:rPr lang="fr-FR" sz="1800" b="1" u="none" dirty="0" smtClean="0">
                <a:solidFill>
                  <a:schemeClr val="tx1"/>
                </a:solidFill>
                <a:latin typeface="Arial" pitchFamily="34" charset="0"/>
                <a:cs typeface="Arial" pitchFamily="34" charset="0"/>
              </a:rPr>
              <a:t>  président coopérative (</a:t>
            </a:r>
            <a:r>
              <a:rPr lang="fr-FR" sz="1800" b="1" u="none" dirty="0" err="1" smtClean="0">
                <a:solidFill>
                  <a:schemeClr val="tx1"/>
                </a:solidFill>
                <a:latin typeface="Arial" pitchFamily="34" charset="0"/>
                <a:cs typeface="Arial" pitchFamily="34" charset="0"/>
              </a:rPr>
              <a:t>Sébery</a:t>
            </a:r>
            <a:r>
              <a:rPr lang="fr-FR" sz="1800" b="1" u="none" dirty="0" smtClean="0">
                <a:solidFill>
                  <a:schemeClr val="tx1"/>
                </a:solidFill>
                <a:latin typeface="Arial" pitchFamily="34" charset="0"/>
                <a:cs typeface="Arial" pitchFamily="34" charset="0"/>
              </a:rPr>
              <a:t>)</a:t>
            </a:r>
          </a:p>
          <a:p>
            <a:pPr>
              <a:buFont typeface="Wingdings" pitchFamily="2" charset="2"/>
              <a:buChar char="§"/>
            </a:pPr>
            <a:r>
              <a:rPr lang="fr-FR" sz="1800" b="1" u="none" dirty="0" smtClean="0">
                <a:solidFill>
                  <a:schemeClr val="tx1"/>
                </a:solidFill>
                <a:latin typeface="Arial" pitchFamily="34" charset="0"/>
                <a:cs typeface="Arial" pitchFamily="34" charset="0"/>
              </a:rPr>
              <a:t>  techniciens de recherche</a:t>
            </a:r>
          </a:p>
          <a:p>
            <a:pPr>
              <a:buFont typeface="Wingdings" pitchFamily="2" charset="2"/>
              <a:buChar char="§"/>
            </a:pPr>
            <a:r>
              <a:rPr lang="fr-FR" sz="1800" b="1" u="none" dirty="0" smtClean="0">
                <a:solidFill>
                  <a:schemeClr val="tx1"/>
                </a:solidFill>
                <a:latin typeface="Arial" pitchFamily="34" charset="0"/>
                <a:cs typeface="Arial" pitchFamily="34" charset="0"/>
              </a:rPr>
              <a:t>  paysans multiplicateurs de semences</a:t>
            </a:r>
          </a:p>
          <a:p>
            <a:pPr marL="228600" indent="-228600"/>
            <a:endParaRPr lang="fr-FR" u="none" dirty="0" smtClean="0"/>
          </a:p>
          <a:p>
            <a:endParaRPr lang="fr-FR" dirty="0" smtClean="0"/>
          </a:p>
          <a:p>
            <a:endParaRPr lang="fr-FR" dirty="0"/>
          </a:p>
        </p:txBody>
      </p:sp>
      <p:sp>
        <p:nvSpPr>
          <p:cNvPr id="10" name="ZoneTexte 9"/>
          <p:cNvSpPr txBox="1"/>
          <p:nvPr/>
        </p:nvSpPr>
        <p:spPr>
          <a:xfrm>
            <a:off x="428596" y="2143116"/>
            <a:ext cx="3571900" cy="4816703"/>
          </a:xfrm>
          <a:prstGeom prst="rect">
            <a:avLst/>
          </a:prstGeom>
          <a:noFill/>
        </p:spPr>
        <p:txBody>
          <a:bodyPr wrap="square" rtlCol="0">
            <a:spAutoFit/>
          </a:bodyPr>
          <a:lstStyle/>
          <a:p>
            <a:endParaRPr lang="fr-FR" sz="1800" u="none" dirty="0" smtClean="0"/>
          </a:p>
          <a:p>
            <a:endParaRPr lang="fr-FR" sz="1800" u="none" dirty="0" smtClean="0"/>
          </a:p>
          <a:p>
            <a:endParaRPr lang="fr-FR" sz="1800" u="none" dirty="0" smtClean="0"/>
          </a:p>
          <a:p>
            <a:endParaRPr lang="fr-FR" sz="1800" u="none" dirty="0" smtClean="0"/>
          </a:p>
          <a:p>
            <a:endParaRPr lang="fr-FR" sz="2000" b="1" u="none" dirty="0" smtClean="0">
              <a:latin typeface="Comic Sans MS" pitchFamily="66" charset="0"/>
            </a:endParaRPr>
          </a:p>
          <a:p>
            <a:pPr>
              <a:buFont typeface="Wingdings" pitchFamily="2" charset="2"/>
              <a:buChar char="q"/>
            </a:pPr>
            <a:r>
              <a:rPr lang="fr-FR" sz="1400" b="1" u="none" dirty="0" smtClean="0">
                <a:latin typeface="Comic Sans MS" pitchFamily="66" charset="0"/>
              </a:rPr>
              <a:t>  </a:t>
            </a:r>
            <a:r>
              <a:rPr lang="fr-FR" sz="2000" b="1" u="none" dirty="0" smtClean="0">
                <a:latin typeface="Comic Sans MS" pitchFamily="66" charset="0"/>
              </a:rPr>
              <a:t>Partenaires</a:t>
            </a:r>
          </a:p>
          <a:p>
            <a:pPr>
              <a:lnSpc>
                <a:spcPct val="115000"/>
              </a:lnSpc>
              <a:spcAft>
                <a:spcPts val="0"/>
              </a:spcAft>
              <a:buFont typeface="Wingdings" pitchFamily="2" charset="2"/>
              <a:buChar char="ü"/>
            </a:pPr>
            <a:r>
              <a:rPr lang="fr-FR" sz="2000" b="1" u="none" dirty="0" smtClean="0">
                <a:latin typeface="Comic Sans MS"/>
                <a:ea typeface="Calibri"/>
                <a:cs typeface="Arial"/>
              </a:rPr>
              <a:t>INRAN, </a:t>
            </a:r>
          </a:p>
          <a:p>
            <a:pPr>
              <a:lnSpc>
                <a:spcPct val="115000"/>
              </a:lnSpc>
              <a:spcAft>
                <a:spcPts val="0"/>
              </a:spcAft>
              <a:buFont typeface="Wingdings" pitchFamily="2" charset="2"/>
              <a:buChar char="ü"/>
            </a:pPr>
            <a:r>
              <a:rPr lang="fr-FR" sz="2000" b="1" u="none" dirty="0" smtClean="0">
                <a:latin typeface="Comic Sans MS"/>
                <a:ea typeface="Calibri"/>
                <a:cs typeface="Arial"/>
              </a:rPr>
              <a:t>ferme semencière,</a:t>
            </a:r>
          </a:p>
          <a:p>
            <a:pPr>
              <a:lnSpc>
                <a:spcPct val="115000"/>
              </a:lnSpc>
              <a:spcAft>
                <a:spcPts val="0"/>
              </a:spcAft>
              <a:buFont typeface="Wingdings" pitchFamily="2" charset="2"/>
              <a:buChar char="ü"/>
            </a:pPr>
            <a:r>
              <a:rPr lang="fr-FR" sz="2000" b="1" u="none" dirty="0" smtClean="0">
                <a:latin typeface="Comic Sans MS"/>
                <a:ea typeface="Calibri"/>
                <a:cs typeface="Arial"/>
              </a:rPr>
              <a:t> DGA</a:t>
            </a:r>
          </a:p>
          <a:p>
            <a:pPr>
              <a:lnSpc>
                <a:spcPct val="115000"/>
              </a:lnSpc>
              <a:spcAft>
                <a:spcPts val="0"/>
              </a:spcAft>
              <a:buFont typeface="Wingdings" pitchFamily="2" charset="2"/>
              <a:buChar char="ü"/>
            </a:pPr>
            <a:r>
              <a:rPr lang="fr-FR" sz="2000" b="1" u="none" dirty="0" smtClean="0">
                <a:latin typeface="Comic Sans MS"/>
                <a:ea typeface="Calibri"/>
                <a:cs typeface="Arial"/>
              </a:rPr>
              <a:t>RINI</a:t>
            </a:r>
          </a:p>
          <a:p>
            <a:pPr>
              <a:lnSpc>
                <a:spcPct val="115000"/>
              </a:lnSpc>
              <a:spcAft>
                <a:spcPts val="0"/>
              </a:spcAft>
              <a:buFont typeface="Wingdings" pitchFamily="2" charset="2"/>
              <a:buChar char="ü"/>
            </a:pPr>
            <a:r>
              <a:rPr lang="fr-FR" sz="2000" b="1" u="none" dirty="0" smtClean="0">
                <a:latin typeface="Comic Sans MS"/>
                <a:ea typeface="Calibri"/>
                <a:cs typeface="Arial"/>
              </a:rPr>
              <a:t>FUCOPRI</a:t>
            </a:r>
            <a:endParaRPr lang="fr-FR" sz="2000" b="1" u="none" dirty="0" smtClean="0">
              <a:latin typeface="Calibri"/>
              <a:ea typeface="Calibri"/>
              <a:cs typeface="Times New Roman"/>
            </a:endParaRPr>
          </a:p>
          <a:p>
            <a:endParaRPr lang="fr-FR" sz="2000" b="1" u="none" dirty="0" smtClean="0">
              <a:latin typeface="Comic Sans MS" pitchFamily="66" charset="0"/>
            </a:endParaRPr>
          </a:p>
          <a:p>
            <a:endParaRPr lang="fr-FR" sz="2000" b="1" u="none" dirty="0" smtClean="0">
              <a:latin typeface="Comic Sans MS" pitchFamily="66" charset="0"/>
            </a:endParaRPr>
          </a:p>
          <a:p>
            <a:endParaRPr lang="fr-FR" sz="2000" b="1" u="none" dirty="0" smtClean="0">
              <a:latin typeface="Comic Sans MS" pitchFamily="66" charset="0"/>
            </a:endParaRPr>
          </a:p>
          <a:p>
            <a:endParaRPr lang="fr-FR" sz="2000" b="1" u="none" dirty="0">
              <a:latin typeface="Comic Sans MS" pitchFamily="66" charset="0"/>
            </a:endParaRPr>
          </a:p>
        </p:txBody>
      </p:sp>
      <p:pic>
        <p:nvPicPr>
          <p:cNvPr id="12" name="Image 11" descr="E:\P6263288.JPG"/>
          <p:cNvPicPr/>
          <p:nvPr/>
        </p:nvPicPr>
        <p:blipFill>
          <a:blip r:embed="rId2" cstate="print"/>
          <a:srcRect/>
          <a:stretch>
            <a:fillRect/>
          </a:stretch>
        </p:blipFill>
        <p:spPr bwMode="auto">
          <a:xfrm>
            <a:off x="4572000" y="3786190"/>
            <a:ext cx="3500462" cy="2593787"/>
          </a:xfrm>
          <a:prstGeom prst="rect">
            <a:avLst/>
          </a:prstGeom>
          <a:noFill/>
          <a:ln w="9525">
            <a:noFill/>
            <a:miter lim="800000"/>
            <a:headEnd/>
            <a:tailEnd/>
          </a:ln>
        </p:spPr>
      </p:pic>
      <p:sp>
        <p:nvSpPr>
          <p:cNvPr id="11" name="Espace réservé du numéro de diapositive 10"/>
          <p:cNvSpPr>
            <a:spLocks noGrp="1"/>
          </p:cNvSpPr>
          <p:nvPr>
            <p:ph type="sldNum" sz="quarter" idx="12"/>
          </p:nvPr>
        </p:nvSpPr>
        <p:spPr/>
        <p:txBody>
          <a:bodyPr/>
          <a:lstStyle/>
          <a:p>
            <a:pPr>
              <a:defRPr/>
            </a:pPr>
            <a:fld id="{0EC67EBC-3625-4BEA-9C58-6259D06F562C}" type="slidenum">
              <a:rPr lang="en-GB" smtClean="0"/>
              <a:pPr>
                <a:defRPr/>
              </a:pPr>
              <a:t>33</a:t>
            </a:fld>
            <a:endParaRPr lang="en-GB"/>
          </a:p>
        </p:txBody>
      </p:sp>
      <p:pic>
        <p:nvPicPr>
          <p:cNvPr id="14" name="Image 13"/>
          <p:cNvPicPr/>
          <p:nvPr/>
        </p:nvPicPr>
        <p:blipFill>
          <a:blip r:embed="rId3" cstate="print"/>
          <a:srcRect/>
          <a:stretch>
            <a:fillRect/>
          </a:stretch>
        </p:blipFill>
        <p:spPr bwMode="auto">
          <a:xfrm>
            <a:off x="0" y="5953125"/>
            <a:ext cx="1419225" cy="904875"/>
          </a:xfrm>
          <a:prstGeom prst="rect">
            <a:avLst/>
          </a:prstGeom>
          <a:noFill/>
          <a:ln w="9525">
            <a:noFill/>
            <a:miter lim="800000"/>
            <a:headEnd/>
            <a:tailEnd/>
          </a:ln>
        </p:spPr>
      </p:pic>
      <p:pic>
        <p:nvPicPr>
          <p:cNvPr id="64514" name="Picture 2" descr="F:\Mon disque\PICT0034.JPG"/>
          <p:cNvPicPr>
            <a:picLocks noChangeAspect="1" noChangeArrowheads="1"/>
          </p:cNvPicPr>
          <p:nvPr/>
        </p:nvPicPr>
        <p:blipFill>
          <a:blip r:embed="rId4" cstate="print"/>
          <a:srcRect/>
          <a:stretch>
            <a:fillRect/>
          </a:stretch>
        </p:blipFill>
        <p:spPr bwMode="auto">
          <a:xfrm>
            <a:off x="4714876" y="785794"/>
            <a:ext cx="3500462" cy="2625347"/>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Arial" pitchFamily="34" charset="0"/>
                <a:cs typeface="Arial" pitchFamily="34" charset="0"/>
              </a:rPr>
              <a:t/>
            </a:r>
            <a:br>
              <a:rPr kumimoji="0" lang="fr-FR" sz="1800" b="0" i="0" u="none" strike="noStrike" cap="none" normalizeH="0" baseline="0" smtClean="0">
                <a:ln>
                  <a:noFill/>
                </a:ln>
                <a:solidFill>
                  <a:schemeClr val="tx1"/>
                </a:solidFill>
                <a:effectLst/>
                <a:latin typeface="Arial" pitchFamily="34" charset="0"/>
                <a:cs typeface="Arial" pitchFamily="34" charset="0"/>
              </a:rPr>
            </a:b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ZoneTexte 5"/>
          <p:cNvSpPr txBox="1"/>
          <p:nvPr/>
        </p:nvSpPr>
        <p:spPr>
          <a:xfrm>
            <a:off x="357158" y="357166"/>
            <a:ext cx="7643866" cy="830997"/>
          </a:xfrm>
          <a:prstGeom prst="rect">
            <a:avLst/>
          </a:prstGeom>
          <a:noFill/>
        </p:spPr>
        <p:txBody>
          <a:bodyPr wrap="square" rtlCol="0">
            <a:spAutoFit/>
          </a:bodyPr>
          <a:lstStyle/>
          <a:p>
            <a:pPr algn="ctr"/>
            <a:r>
              <a:rPr lang="fr-FR" sz="2400" b="1" u="none" dirty="0" smtClean="0">
                <a:solidFill>
                  <a:srgbClr val="0000CC"/>
                </a:solidFill>
                <a:latin typeface="Arial" pitchFamily="34" charset="0"/>
                <a:cs typeface="Arial" pitchFamily="34" charset="0"/>
              </a:rPr>
              <a:t>Recyclage sur la  Gestion Intégrée De la Riziculture (GIR)</a:t>
            </a:r>
            <a:endParaRPr lang="fr-FR" sz="2400" b="1" u="none" dirty="0">
              <a:solidFill>
                <a:srgbClr val="0000CC"/>
              </a:solidFill>
              <a:latin typeface="Arial" pitchFamily="34" charset="0"/>
              <a:cs typeface="Arial" pitchFamily="34" charset="0"/>
            </a:endParaRPr>
          </a:p>
        </p:txBody>
      </p:sp>
      <p:sp>
        <p:nvSpPr>
          <p:cNvPr id="8" name="ZoneTexte 7"/>
          <p:cNvSpPr txBox="1"/>
          <p:nvPr/>
        </p:nvSpPr>
        <p:spPr>
          <a:xfrm>
            <a:off x="214282" y="1785926"/>
            <a:ext cx="5072098" cy="3816429"/>
          </a:xfrm>
          <a:prstGeom prst="rect">
            <a:avLst/>
          </a:prstGeom>
          <a:noFill/>
        </p:spPr>
        <p:txBody>
          <a:bodyPr wrap="square" rtlCol="0">
            <a:spAutoFit/>
          </a:bodyPr>
          <a:lstStyle/>
          <a:p>
            <a:pPr marL="228600" lvl="0" indent="-228600"/>
            <a:r>
              <a:rPr lang="fr-FR" sz="2400" b="1" u="none" dirty="0" smtClean="0">
                <a:latin typeface="Arial" pitchFamily="34" charset="0"/>
                <a:cs typeface="Arial" pitchFamily="34" charset="0"/>
              </a:rPr>
              <a:t>18 personnes recyclées:  </a:t>
            </a:r>
          </a:p>
          <a:p>
            <a:pPr marL="228600" lvl="0" indent="-228600"/>
            <a:endParaRPr lang="fr-FR" sz="2400" b="1" u="none" dirty="0" smtClean="0">
              <a:latin typeface="Arial" pitchFamily="34" charset="0"/>
              <a:cs typeface="Arial" pitchFamily="34" charset="0"/>
            </a:endParaRPr>
          </a:p>
          <a:p>
            <a:pPr marL="228600" lvl="0" indent="-228600">
              <a:buFont typeface="Wingdings" pitchFamily="2" charset="2"/>
              <a:buChar char="Ø"/>
            </a:pPr>
            <a:r>
              <a:rPr lang="fr-FR" sz="2400" b="1" u="none" dirty="0" smtClean="0">
                <a:latin typeface="Arial" pitchFamily="34" charset="0"/>
                <a:cs typeface="Arial" pitchFamily="34" charset="0"/>
              </a:rPr>
              <a:t> 14 directeurs des périmètres, </a:t>
            </a:r>
          </a:p>
          <a:p>
            <a:pPr marL="228600" lvl="0" indent="-228600">
              <a:buFont typeface="Wingdings" pitchFamily="2" charset="2"/>
              <a:buChar char="Ø"/>
            </a:pPr>
            <a:r>
              <a:rPr lang="fr-FR" sz="2400" b="1" u="none" dirty="0" smtClean="0">
                <a:latin typeface="Arial" pitchFamily="34" charset="0"/>
                <a:cs typeface="Arial" pitchFamily="34" charset="0"/>
              </a:rPr>
              <a:t>1 agent du service agricole (vulgarisation)</a:t>
            </a:r>
          </a:p>
          <a:p>
            <a:pPr marL="228600" lvl="0" indent="-228600">
              <a:buFont typeface="Wingdings" pitchFamily="2" charset="2"/>
              <a:buChar char="Ø"/>
            </a:pPr>
            <a:r>
              <a:rPr lang="fr-FR" sz="2400" b="1" u="none" dirty="0" smtClean="0">
                <a:latin typeface="Arial" pitchFamily="34" charset="0"/>
                <a:cs typeface="Arial" pitchFamily="34" charset="0"/>
              </a:rPr>
              <a:t>1 de la recherche</a:t>
            </a:r>
          </a:p>
          <a:p>
            <a:pPr marL="228600" lvl="0" indent="-228600">
              <a:buFont typeface="Wingdings" pitchFamily="2" charset="2"/>
              <a:buChar char="Ø"/>
            </a:pPr>
            <a:r>
              <a:rPr lang="fr-FR" sz="2400" b="1" u="none" dirty="0" smtClean="0">
                <a:latin typeface="Arial" pitchFamily="34" charset="0"/>
                <a:cs typeface="Arial" pitchFamily="34" charset="0"/>
              </a:rPr>
              <a:t>1 de l’ONAHA</a:t>
            </a:r>
          </a:p>
          <a:p>
            <a:pPr marL="228600" lvl="0" indent="-228600">
              <a:buFont typeface="Wingdings" pitchFamily="2" charset="2"/>
              <a:buChar char="Ø"/>
            </a:pPr>
            <a:r>
              <a:rPr lang="fr-FR" sz="2400" b="1" u="none" dirty="0" smtClean="0">
                <a:latin typeface="Arial" pitchFamily="34" charset="0"/>
                <a:cs typeface="Arial" pitchFamily="34" charset="0"/>
              </a:rPr>
              <a:t>1 de RINI </a:t>
            </a:r>
          </a:p>
          <a:p>
            <a:pPr marL="228600" indent="-228600"/>
            <a:endParaRPr lang="fr-FR" sz="2000" b="1" u="none" dirty="0" smtClean="0">
              <a:solidFill>
                <a:srgbClr val="FF0000"/>
              </a:solidFill>
              <a:latin typeface="Comic Sans MS" pitchFamily="66" charset="0"/>
            </a:endParaRPr>
          </a:p>
          <a:p>
            <a:pPr marL="228600" indent="-228600"/>
            <a:endParaRPr lang="fr-FR" u="none" dirty="0" smtClean="0">
              <a:solidFill>
                <a:srgbClr val="FF0000"/>
              </a:solidFill>
            </a:endParaRPr>
          </a:p>
          <a:p>
            <a:endParaRPr lang="fr-FR" dirty="0" smtClean="0">
              <a:solidFill>
                <a:srgbClr val="FF0000"/>
              </a:solidFill>
            </a:endParaRPr>
          </a:p>
          <a:p>
            <a:endParaRPr lang="fr-FR" dirty="0">
              <a:solidFill>
                <a:srgbClr val="FF0000"/>
              </a:solidFill>
            </a:endParaRPr>
          </a:p>
        </p:txBody>
      </p:sp>
      <p:sp>
        <p:nvSpPr>
          <p:cNvPr id="11" name="Espace réservé du numéro de diapositive 10"/>
          <p:cNvSpPr>
            <a:spLocks noGrp="1"/>
          </p:cNvSpPr>
          <p:nvPr>
            <p:ph type="sldNum" sz="quarter" idx="12"/>
          </p:nvPr>
        </p:nvSpPr>
        <p:spPr/>
        <p:txBody>
          <a:bodyPr/>
          <a:lstStyle/>
          <a:p>
            <a:pPr>
              <a:defRPr/>
            </a:pPr>
            <a:fld id="{0EC67EBC-3625-4BEA-9C58-6259D06F562C}" type="slidenum">
              <a:rPr lang="en-GB" smtClean="0"/>
              <a:pPr>
                <a:defRPr/>
              </a:pPr>
              <a:t>34</a:t>
            </a:fld>
            <a:endParaRPr lang="en-GB"/>
          </a:p>
        </p:txBody>
      </p:sp>
      <p:pic>
        <p:nvPicPr>
          <p:cNvPr id="14" name="Image 13"/>
          <p:cNvPicPr/>
          <p:nvPr/>
        </p:nvPicPr>
        <p:blipFill>
          <a:blip r:embed="rId2" cstate="print"/>
          <a:srcRect/>
          <a:stretch>
            <a:fillRect/>
          </a:stretch>
        </p:blipFill>
        <p:spPr bwMode="auto">
          <a:xfrm>
            <a:off x="0" y="5953125"/>
            <a:ext cx="1419225" cy="904875"/>
          </a:xfrm>
          <a:prstGeom prst="rect">
            <a:avLst/>
          </a:prstGeom>
          <a:noFill/>
          <a:ln w="9525">
            <a:noFill/>
            <a:miter lim="800000"/>
            <a:headEnd/>
            <a:tailEnd/>
          </a:ln>
        </p:spPr>
      </p:pic>
      <p:pic>
        <p:nvPicPr>
          <p:cNvPr id="13" name="Picture 63" descr="C:\Users\USER\Pictures\20-04-2012\DSC01324.JPG"/>
          <p:cNvPicPr>
            <a:picLocks noChangeAspect="1" noChangeArrowheads="1"/>
          </p:cNvPicPr>
          <p:nvPr/>
        </p:nvPicPr>
        <p:blipFill>
          <a:blip r:embed="rId3" cstate="print"/>
          <a:srcRect/>
          <a:stretch>
            <a:fillRect/>
          </a:stretch>
        </p:blipFill>
        <p:spPr bwMode="auto">
          <a:xfrm>
            <a:off x="4643438" y="928670"/>
            <a:ext cx="4214842" cy="2643206"/>
          </a:xfrm>
          <a:prstGeom prst="rect">
            <a:avLst/>
          </a:prstGeom>
          <a:noFill/>
          <a:ln w="9525">
            <a:noFill/>
            <a:miter lim="800000"/>
            <a:headEnd/>
            <a:tailEnd/>
          </a:ln>
        </p:spPr>
      </p:pic>
      <p:pic>
        <p:nvPicPr>
          <p:cNvPr id="63491" name="Picture 3" descr="F:\Mon disque\PICT0050.JPG"/>
          <p:cNvPicPr>
            <a:picLocks noChangeAspect="1" noChangeArrowheads="1"/>
          </p:cNvPicPr>
          <p:nvPr/>
        </p:nvPicPr>
        <p:blipFill>
          <a:blip r:embed="rId4" cstate="print"/>
          <a:srcRect/>
          <a:stretch>
            <a:fillRect/>
          </a:stretch>
        </p:blipFill>
        <p:spPr bwMode="auto">
          <a:xfrm>
            <a:off x="4572000" y="3786191"/>
            <a:ext cx="4095745" cy="3071809"/>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solidFill>
                  <a:srgbClr val="00B050"/>
                </a:solidFill>
              </a:rPr>
              <a:t>Transformation (femmes étuveuses)</a:t>
            </a:r>
            <a:br>
              <a:rPr lang="fr-FR" b="1" dirty="0" smtClean="0">
                <a:solidFill>
                  <a:srgbClr val="00B050"/>
                </a:solidFill>
              </a:rPr>
            </a:br>
            <a:endParaRPr lang="fr-FR" dirty="0">
              <a:solidFill>
                <a:srgbClr val="00B050"/>
              </a:solidFill>
            </a:endParaRPr>
          </a:p>
        </p:txBody>
      </p:sp>
      <p:sp>
        <p:nvSpPr>
          <p:cNvPr id="4" name="Espace réservé du numéro de diapositive 3"/>
          <p:cNvSpPr>
            <a:spLocks noGrp="1"/>
          </p:cNvSpPr>
          <p:nvPr>
            <p:ph type="sldNum" sz="quarter" idx="12"/>
          </p:nvPr>
        </p:nvSpPr>
        <p:spPr/>
        <p:txBody>
          <a:bodyPr/>
          <a:lstStyle/>
          <a:p>
            <a:pPr>
              <a:defRPr/>
            </a:pPr>
            <a:fld id="{CFCE3D5F-29C1-4D04-99FE-D529156104A6}" type="slidenum">
              <a:rPr lang="en-GB" smtClean="0"/>
              <a:pPr>
                <a:defRPr/>
              </a:pPr>
              <a:t>35</a:t>
            </a:fld>
            <a:endParaRPr lang="en-GB"/>
          </a:p>
        </p:txBody>
      </p:sp>
      <p:pic>
        <p:nvPicPr>
          <p:cNvPr id="65538" name="Picture 2" descr="C:\Users\USER\Pictures\21-03-2012\DSC01230.JPG"/>
          <p:cNvPicPr>
            <a:picLocks noChangeAspect="1" noChangeArrowheads="1"/>
          </p:cNvPicPr>
          <p:nvPr/>
        </p:nvPicPr>
        <p:blipFill>
          <a:blip r:embed="rId2" cstate="print"/>
          <a:srcRect/>
          <a:stretch>
            <a:fillRect/>
          </a:stretch>
        </p:blipFill>
        <p:spPr bwMode="auto">
          <a:xfrm>
            <a:off x="4786314" y="785794"/>
            <a:ext cx="3714776" cy="2889492"/>
          </a:xfrm>
          <a:prstGeom prst="rect">
            <a:avLst/>
          </a:prstGeom>
          <a:noFill/>
        </p:spPr>
      </p:pic>
      <p:pic>
        <p:nvPicPr>
          <p:cNvPr id="7" name="Image 94" descr="Formation%20soudeurs%20Pamrad%20oct%2007%20053"/>
          <p:cNvPicPr>
            <a:picLocks noChangeAspect="1" noChangeArrowheads="1"/>
          </p:cNvPicPr>
          <p:nvPr/>
        </p:nvPicPr>
        <p:blipFill>
          <a:blip r:embed="rId3" cstate="print"/>
          <a:srcRect l="24271" t="25066" r="27191" b="10480"/>
          <a:stretch>
            <a:fillRect/>
          </a:stretch>
        </p:blipFill>
        <p:spPr bwMode="auto">
          <a:xfrm>
            <a:off x="4143372" y="3857628"/>
            <a:ext cx="2786082" cy="2643206"/>
          </a:xfrm>
          <a:prstGeom prst="rect">
            <a:avLst/>
          </a:prstGeom>
          <a:noFill/>
          <a:ln w="9525">
            <a:noFill/>
            <a:miter lim="800000"/>
            <a:headEnd/>
            <a:tailEnd/>
          </a:ln>
        </p:spPr>
      </p:pic>
      <p:pic>
        <p:nvPicPr>
          <p:cNvPr id="8" name="Image 95" descr="Photos diagnostic riz etuve8 lancement riz delice 23_27 mai 11 399.jpg"/>
          <p:cNvPicPr>
            <a:picLocks noChangeAspect="1" noChangeArrowheads="1"/>
          </p:cNvPicPr>
          <p:nvPr/>
        </p:nvPicPr>
        <p:blipFill>
          <a:blip r:embed="rId4" cstate="print"/>
          <a:srcRect/>
          <a:stretch>
            <a:fillRect/>
          </a:stretch>
        </p:blipFill>
        <p:spPr bwMode="auto">
          <a:xfrm>
            <a:off x="6429388" y="3857628"/>
            <a:ext cx="2500330" cy="2643206"/>
          </a:xfrm>
          <a:prstGeom prst="rect">
            <a:avLst/>
          </a:prstGeom>
          <a:noFill/>
          <a:ln w="9525">
            <a:noFill/>
            <a:miter lim="800000"/>
            <a:headEnd/>
            <a:tailEnd/>
          </a:ln>
        </p:spPr>
      </p:pic>
      <p:pic>
        <p:nvPicPr>
          <p:cNvPr id="9" name="Image 8"/>
          <p:cNvPicPr/>
          <p:nvPr/>
        </p:nvPicPr>
        <p:blipFill>
          <a:blip r:embed="rId5" cstate="print"/>
          <a:srcRect/>
          <a:stretch>
            <a:fillRect/>
          </a:stretch>
        </p:blipFill>
        <p:spPr bwMode="auto">
          <a:xfrm>
            <a:off x="0" y="5953125"/>
            <a:ext cx="1419225" cy="904875"/>
          </a:xfrm>
          <a:prstGeom prst="rect">
            <a:avLst/>
          </a:prstGeom>
          <a:noFill/>
          <a:ln w="9525">
            <a:noFill/>
            <a:miter lim="800000"/>
            <a:headEnd/>
            <a:tailEnd/>
          </a:ln>
        </p:spPr>
      </p:pic>
      <p:sp>
        <p:nvSpPr>
          <p:cNvPr id="10" name="Espace réservé du contenu 9"/>
          <p:cNvSpPr>
            <a:spLocks noGrp="1"/>
          </p:cNvSpPr>
          <p:nvPr>
            <p:ph idx="1"/>
          </p:nvPr>
        </p:nvSpPr>
        <p:spPr>
          <a:xfrm>
            <a:off x="0" y="928670"/>
            <a:ext cx="4143404" cy="5572164"/>
          </a:xfrm>
        </p:spPr>
        <p:txBody>
          <a:bodyPr>
            <a:noAutofit/>
          </a:bodyPr>
          <a:lstStyle/>
          <a:p>
            <a:pPr marL="457200" indent="-457200">
              <a:buFont typeface="+mj-lt"/>
              <a:buAutoNum type="arabicPeriod"/>
              <a:defRPr/>
            </a:pPr>
            <a:r>
              <a:rPr lang="fr-FR" sz="2400" b="1" dirty="0" smtClean="0"/>
              <a:t>Seize (16) femmes étuveuses venues de 8 coopératives sont formées sur les bonnes pratiques de  l’étuvage de riz</a:t>
            </a:r>
          </a:p>
          <a:p>
            <a:pPr marL="457200" indent="-457200">
              <a:buFont typeface="+mj-lt"/>
              <a:buAutoNum type="arabicPeriod"/>
              <a:defRPr/>
            </a:pPr>
            <a:r>
              <a:rPr lang="fr-FR" sz="2400" b="1" dirty="0" smtClean="0"/>
              <a:t>L’effet variétal sur la qualité de riz étuvé a été perçu à travers  la comparaison entre la </a:t>
            </a:r>
            <a:r>
              <a:rPr lang="fr-FR" sz="2400" b="1" dirty="0" err="1" smtClean="0"/>
              <a:t>Gambiaka</a:t>
            </a:r>
            <a:r>
              <a:rPr lang="fr-FR" sz="2400" b="1" dirty="0" smtClean="0"/>
              <a:t> et la NERICA-l-49</a:t>
            </a:r>
          </a:p>
          <a:p>
            <a:pPr marL="457200" indent="-457200">
              <a:buFont typeface="+mj-lt"/>
              <a:buAutoNum type="arabicPeriod"/>
              <a:defRPr/>
            </a:pPr>
            <a:r>
              <a:rPr lang="fr-FR" sz="2400" b="1" dirty="0" smtClean="0"/>
              <a:t>Les avantages de l’étuvage et les caractéristiques d’un riz étuvé de qualité sont connus.</a:t>
            </a:r>
            <a:endParaRPr lang="fr-FR" sz="2400"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00B050"/>
                </a:solidFill>
              </a:rPr>
              <a:t>Autres résultats du projet</a:t>
            </a:r>
            <a:endParaRPr lang="fr-FR" b="1" dirty="0">
              <a:solidFill>
                <a:srgbClr val="00B050"/>
              </a:solidFill>
            </a:endParaRPr>
          </a:p>
        </p:txBody>
      </p:sp>
      <p:sp>
        <p:nvSpPr>
          <p:cNvPr id="3" name="Espace réservé du contenu 2"/>
          <p:cNvSpPr>
            <a:spLocks noGrp="1"/>
          </p:cNvSpPr>
          <p:nvPr>
            <p:ph idx="1"/>
          </p:nvPr>
        </p:nvSpPr>
        <p:spPr/>
        <p:txBody>
          <a:bodyPr/>
          <a:lstStyle/>
          <a:p>
            <a:r>
              <a:rPr lang="fr-FR" b="1" dirty="0" smtClean="0"/>
              <a:t>Organisation des visites avec les partenaires</a:t>
            </a:r>
          </a:p>
          <a:p>
            <a:r>
              <a:rPr lang="fr-FR" b="1" dirty="0" smtClean="0"/>
              <a:t>Journées de sensibilisation</a:t>
            </a:r>
          </a:p>
          <a:p>
            <a:r>
              <a:rPr lang="fr-FR" b="1" dirty="0" smtClean="0"/>
              <a:t> participation à l’élaboration  des documents sur la loi semencière et politique semencière 	u Niger</a:t>
            </a:r>
          </a:p>
          <a:p>
            <a:r>
              <a:rPr lang="fr-FR" b="1" dirty="0" smtClean="0"/>
              <a:t>Etc. </a:t>
            </a:r>
            <a:endParaRPr lang="fr-FR" b="1" dirty="0"/>
          </a:p>
        </p:txBody>
      </p:sp>
      <p:sp>
        <p:nvSpPr>
          <p:cNvPr id="4" name="Espace réservé du numéro de diapositive 3"/>
          <p:cNvSpPr>
            <a:spLocks noGrp="1"/>
          </p:cNvSpPr>
          <p:nvPr>
            <p:ph type="sldNum" sz="quarter" idx="12"/>
          </p:nvPr>
        </p:nvSpPr>
        <p:spPr/>
        <p:txBody>
          <a:bodyPr/>
          <a:lstStyle/>
          <a:p>
            <a:pPr>
              <a:defRPr/>
            </a:pPr>
            <a:fld id="{CFCE3D5F-29C1-4D04-99FE-D529156104A6}" type="slidenum">
              <a:rPr lang="en-GB" smtClean="0"/>
              <a:pPr>
                <a:defRPr/>
              </a:pPr>
              <a:t>36</a:t>
            </a:fld>
            <a:endParaRPr lang="en-GB" dirty="0"/>
          </a:p>
        </p:txBody>
      </p:sp>
      <p:pic>
        <p:nvPicPr>
          <p:cNvPr id="5" name="Image 4"/>
          <p:cNvPicPr/>
          <p:nvPr/>
        </p:nvPicPr>
        <p:blipFill>
          <a:blip r:embed="rId2" cstate="print"/>
          <a:srcRect/>
          <a:stretch>
            <a:fillRect/>
          </a:stretch>
        </p:blipFill>
        <p:spPr bwMode="auto">
          <a:xfrm>
            <a:off x="0" y="5953125"/>
            <a:ext cx="1419225" cy="904875"/>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002060"/>
                </a:solidFill>
              </a:rPr>
              <a:t>Principaux Documents élaborés</a:t>
            </a:r>
            <a:endParaRPr lang="fr-FR" b="1" dirty="0">
              <a:solidFill>
                <a:srgbClr val="002060"/>
              </a:solidFill>
            </a:endParaRPr>
          </a:p>
        </p:txBody>
      </p:sp>
      <p:sp>
        <p:nvSpPr>
          <p:cNvPr id="3" name="Espace réservé du contenu 2"/>
          <p:cNvSpPr>
            <a:spLocks noGrp="1"/>
          </p:cNvSpPr>
          <p:nvPr>
            <p:ph idx="1"/>
          </p:nvPr>
        </p:nvSpPr>
        <p:spPr/>
        <p:txBody>
          <a:bodyPr>
            <a:normAutofit fontScale="92500" lnSpcReduction="20000"/>
          </a:bodyPr>
          <a:lstStyle/>
          <a:p>
            <a:r>
              <a:rPr lang="fr-FR" b="1" dirty="0" smtClean="0"/>
              <a:t>Elaboration  et mise à jour du documents sur l’état des lieux de la riziculture au Niger</a:t>
            </a:r>
          </a:p>
          <a:p>
            <a:r>
              <a:rPr lang="fr-FR" b="1" dirty="0" smtClean="0"/>
              <a:t>Révision du catalogue national des espèces et variétés végétales, 25 janvier 2012</a:t>
            </a:r>
          </a:p>
          <a:p>
            <a:r>
              <a:rPr lang="fr-FR" b="1" dirty="0" smtClean="0"/>
              <a:t>situation de références des sites.</a:t>
            </a:r>
          </a:p>
          <a:p>
            <a:r>
              <a:rPr lang="fr-FR" b="1" dirty="0" smtClean="0"/>
              <a:t>Posters</a:t>
            </a:r>
          </a:p>
          <a:p>
            <a:r>
              <a:rPr lang="fr-FR" b="1" dirty="0" smtClean="0"/>
              <a:t>Dépliants</a:t>
            </a:r>
          </a:p>
          <a:p>
            <a:r>
              <a:rPr lang="fr-FR" b="1" dirty="0" smtClean="0"/>
              <a:t>Plaquettes</a:t>
            </a:r>
          </a:p>
          <a:p>
            <a:r>
              <a:rPr lang="fr-FR" b="1" dirty="0" smtClean="0"/>
              <a:t>Article dans le bulletin FAO</a:t>
            </a:r>
          </a:p>
          <a:p>
            <a:r>
              <a:rPr lang="fr-FR" b="1" dirty="0" smtClean="0"/>
              <a:t>Etc.</a:t>
            </a:r>
          </a:p>
          <a:p>
            <a:endParaRPr lang="fr-FR" dirty="0"/>
          </a:p>
        </p:txBody>
      </p:sp>
      <p:sp>
        <p:nvSpPr>
          <p:cNvPr id="4" name="Espace réservé du numéro de diapositive 3"/>
          <p:cNvSpPr>
            <a:spLocks noGrp="1"/>
          </p:cNvSpPr>
          <p:nvPr>
            <p:ph type="sldNum" sz="quarter" idx="12"/>
          </p:nvPr>
        </p:nvSpPr>
        <p:spPr/>
        <p:txBody>
          <a:bodyPr/>
          <a:lstStyle/>
          <a:p>
            <a:pPr>
              <a:defRPr/>
            </a:pPr>
            <a:fld id="{CFCE3D5F-29C1-4D04-99FE-D529156104A6}" type="slidenum">
              <a:rPr lang="en-GB" smtClean="0"/>
              <a:pPr>
                <a:defRPr/>
              </a:pPr>
              <a:t>37</a:t>
            </a:fld>
            <a:endParaRPr lang="en-GB"/>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143116"/>
            <a:ext cx="8229600" cy="1143000"/>
          </a:xfrm>
        </p:spPr>
        <p:txBody>
          <a:bodyPr>
            <a:normAutofit fontScale="90000"/>
          </a:bodyPr>
          <a:lstStyle/>
          <a:p>
            <a:r>
              <a:rPr lang="fr-FR" b="1" dirty="0" smtClean="0"/>
              <a:t>Développement de partenariat et  synergies</a:t>
            </a:r>
            <a:endParaRPr lang="fr-FR" dirty="0"/>
          </a:p>
        </p:txBody>
      </p:sp>
      <p:sp>
        <p:nvSpPr>
          <p:cNvPr id="3" name="Espace réservé du numéro de diapositive 2"/>
          <p:cNvSpPr>
            <a:spLocks noGrp="1"/>
          </p:cNvSpPr>
          <p:nvPr>
            <p:ph type="sldNum" sz="quarter" idx="12"/>
          </p:nvPr>
        </p:nvSpPr>
        <p:spPr/>
        <p:txBody>
          <a:bodyPr/>
          <a:lstStyle/>
          <a:p>
            <a:pPr>
              <a:defRPr/>
            </a:pPr>
            <a:fld id="{3F9EB976-AD77-4818-8BC7-901D1F159EF8}" type="slidenum">
              <a:rPr lang="en-GB" smtClean="0"/>
              <a:pPr>
                <a:defRPr/>
              </a:pPr>
              <a:t>38</a:t>
            </a:fld>
            <a:endParaRPr lang="en-GB"/>
          </a:p>
        </p:txBody>
      </p:sp>
      <p:pic>
        <p:nvPicPr>
          <p:cNvPr id="5" name="Image 4"/>
          <p:cNvPicPr/>
          <p:nvPr/>
        </p:nvPicPr>
        <p:blipFill>
          <a:blip r:embed="rId2" cstate="print"/>
          <a:srcRect/>
          <a:stretch>
            <a:fillRect/>
          </a:stretch>
        </p:blipFill>
        <p:spPr bwMode="auto">
          <a:xfrm>
            <a:off x="0" y="5953125"/>
            <a:ext cx="1419225" cy="904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Espace réservé du contenu 2"/>
          <p:cNvSpPr>
            <a:spLocks noGrp="1"/>
          </p:cNvSpPr>
          <p:nvPr>
            <p:ph idx="1"/>
          </p:nvPr>
        </p:nvSpPr>
        <p:spPr>
          <a:xfrm>
            <a:off x="1000100" y="1000108"/>
            <a:ext cx="7858127" cy="5191125"/>
          </a:xfrm>
        </p:spPr>
        <p:txBody>
          <a:bodyPr>
            <a:normAutofit/>
          </a:bodyPr>
          <a:lstStyle/>
          <a:p>
            <a:pPr>
              <a:buNone/>
            </a:pPr>
            <a:endParaRPr lang="fr-FR" sz="2000" b="1" dirty="0" smtClean="0"/>
          </a:p>
          <a:p>
            <a:r>
              <a:rPr lang="fr-FR" sz="2400" b="1" dirty="0" smtClean="0">
                <a:solidFill>
                  <a:srgbClr val="0000CC"/>
                </a:solidFill>
                <a:latin typeface="Arial" pitchFamily="34" charset="0"/>
                <a:cs typeface="Arial" pitchFamily="34" charset="0"/>
              </a:rPr>
              <a:t>Division semences /MAG/EL</a:t>
            </a:r>
          </a:p>
          <a:p>
            <a:r>
              <a:rPr lang="fr-FR" sz="2400" b="1" dirty="0" smtClean="0">
                <a:solidFill>
                  <a:srgbClr val="0000CC"/>
                </a:solidFill>
                <a:latin typeface="Arial" pitchFamily="34" charset="0"/>
                <a:cs typeface="Arial" pitchFamily="34" charset="0"/>
              </a:rPr>
              <a:t> INRAN</a:t>
            </a:r>
          </a:p>
          <a:p>
            <a:r>
              <a:rPr lang="fr-FR" sz="2400" b="1" dirty="0" smtClean="0">
                <a:solidFill>
                  <a:srgbClr val="0000CC"/>
                </a:solidFill>
                <a:latin typeface="Arial" pitchFamily="34" charset="0"/>
                <a:cs typeface="Arial" pitchFamily="34" charset="0"/>
              </a:rPr>
              <a:t> ONAHA</a:t>
            </a:r>
          </a:p>
          <a:p>
            <a:r>
              <a:rPr lang="fr-FR" sz="2400" b="1" dirty="0" smtClean="0">
                <a:solidFill>
                  <a:srgbClr val="0000CC"/>
                </a:solidFill>
                <a:latin typeface="Arial" pitchFamily="34" charset="0"/>
                <a:cs typeface="Arial" pitchFamily="34" charset="0"/>
              </a:rPr>
              <a:t>FUCOPRI</a:t>
            </a:r>
          </a:p>
          <a:p>
            <a:r>
              <a:rPr lang="fr-FR" sz="2400" b="1" dirty="0" smtClean="0">
                <a:solidFill>
                  <a:srgbClr val="0000CC"/>
                </a:solidFill>
                <a:latin typeface="Arial" pitchFamily="34" charset="0"/>
                <a:cs typeface="Arial" pitchFamily="34" charset="0"/>
              </a:rPr>
              <a:t>RINI</a:t>
            </a:r>
          </a:p>
          <a:p>
            <a:r>
              <a:rPr lang="fr-FR" sz="2400" b="1" dirty="0" smtClean="0">
                <a:solidFill>
                  <a:srgbClr val="0000CC"/>
                </a:solidFill>
                <a:latin typeface="Arial" pitchFamily="34" charset="0"/>
                <a:cs typeface="Arial" pitchFamily="34" charset="0"/>
              </a:rPr>
              <a:t>Ferme semencière de Saadia</a:t>
            </a:r>
          </a:p>
          <a:p>
            <a:r>
              <a:rPr lang="fr-FR" sz="2400" b="1" dirty="0" smtClean="0">
                <a:solidFill>
                  <a:srgbClr val="0000CC"/>
                </a:solidFill>
                <a:latin typeface="Arial" pitchFamily="34" charset="0"/>
                <a:cs typeface="Arial" pitchFamily="34" charset="0"/>
              </a:rPr>
              <a:t>TRAGSA</a:t>
            </a:r>
          </a:p>
          <a:p>
            <a:r>
              <a:rPr lang="fr-FR" sz="2400" b="1" dirty="0" smtClean="0">
                <a:solidFill>
                  <a:srgbClr val="0000CC"/>
                </a:solidFill>
                <a:latin typeface="Arial" pitchFamily="34" charset="0"/>
                <a:cs typeface="Arial" pitchFamily="34" charset="0"/>
              </a:rPr>
              <a:t>APPSN</a:t>
            </a:r>
          </a:p>
          <a:p>
            <a:r>
              <a:rPr lang="fr-FR" sz="2400" b="1" dirty="0" smtClean="0">
                <a:solidFill>
                  <a:srgbClr val="0000CC"/>
                </a:solidFill>
                <a:latin typeface="Arial" pitchFamily="34" charset="0"/>
                <a:cs typeface="Arial" pitchFamily="34" charset="0"/>
              </a:rPr>
              <a:t>PPHSA</a:t>
            </a:r>
          </a:p>
          <a:p>
            <a:pPr>
              <a:buNone/>
            </a:pPr>
            <a:endParaRPr lang="fr-FR" dirty="0" smtClean="0"/>
          </a:p>
        </p:txBody>
      </p:sp>
      <p:sp>
        <p:nvSpPr>
          <p:cNvPr id="6" name="Espace réservé du numéro de diapositive 5"/>
          <p:cNvSpPr>
            <a:spLocks noGrp="1"/>
          </p:cNvSpPr>
          <p:nvPr>
            <p:ph type="sldNum" sz="quarter" idx="12"/>
          </p:nvPr>
        </p:nvSpPr>
        <p:spPr/>
        <p:txBody>
          <a:bodyPr/>
          <a:lstStyle/>
          <a:p>
            <a:pPr>
              <a:defRPr/>
            </a:pPr>
            <a:fld id="{CFCE3D5F-29C1-4D04-99FE-D529156104A6}" type="slidenum">
              <a:rPr lang="en-GB" smtClean="0"/>
              <a:pPr>
                <a:defRPr/>
              </a:pPr>
              <a:t>39</a:t>
            </a:fld>
            <a:endParaRPr lang="en-GB"/>
          </a:p>
        </p:txBody>
      </p:sp>
      <p:sp>
        <p:nvSpPr>
          <p:cNvPr id="7" name="Titre 6"/>
          <p:cNvSpPr>
            <a:spLocks noGrp="1"/>
          </p:cNvSpPr>
          <p:nvPr>
            <p:ph type="title"/>
          </p:nvPr>
        </p:nvSpPr>
        <p:spPr>
          <a:xfrm>
            <a:off x="0" y="285728"/>
            <a:ext cx="8229600" cy="1143000"/>
          </a:xfrm>
        </p:spPr>
        <p:txBody>
          <a:bodyPr>
            <a:normAutofit fontScale="90000"/>
          </a:bodyPr>
          <a:lstStyle/>
          <a:p>
            <a:r>
              <a:rPr lang="fr-FR" b="1" dirty="0" smtClean="0">
                <a:solidFill>
                  <a:srgbClr val="00B050"/>
                </a:solidFill>
                <a:cs typeface="Arial" pitchFamily="34" charset="0"/>
                <a:sym typeface="Wingdings 2" pitchFamily="18" charset="2"/>
              </a:rPr>
              <a:t>Partenaires du projet</a:t>
            </a:r>
            <a:r>
              <a:rPr lang="fr-FR" b="1" dirty="0" smtClean="0">
                <a:solidFill>
                  <a:srgbClr val="0000CC"/>
                </a:solidFill>
                <a:cs typeface="Arial" pitchFamily="34" charset="0"/>
                <a:sym typeface="Wingdings 2" pitchFamily="18" charset="2"/>
              </a:rPr>
              <a:t/>
            </a:r>
            <a:br>
              <a:rPr lang="fr-FR" b="1" dirty="0" smtClean="0">
                <a:solidFill>
                  <a:srgbClr val="0000CC"/>
                </a:solidFill>
                <a:cs typeface="Arial" pitchFamily="34" charset="0"/>
                <a:sym typeface="Wingdings 2" pitchFamily="18" charset="2"/>
              </a:rPr>
            </a:br>
            <a:endParaRPr lang="fr-FR" dirty="0"/>
          </a:p>
        </p:txBody>
      </p:sp>
      <p:pic>
        <p:nvPicPr>
          <p:cNvPr id="9" name="Image 8"/>
          <p:cNvPicPr/>
          <p:nvPr/>
        </p:nvPicPr>
        <p:blipFill>
          <a:blip r:embed="rId2" cstate="print"/>
          <a:srcRect/>
          <a:stretch>
            <a:fillRect/>
          </a:stretch>
        </p:blipFill>
        <p:spPr bwMode="auto">
          <a:xfrm>
            <a:off x="0" y="5953125"/>
            <a:ext cx="1419225" cy="904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Graphique 2"/>
          <p:cNvPicPr>
            <a:picLocks noChangeArrowheads="1"/>
          </p:cNvPicPr>
          <p:nvPr/>
        </p:nvPicPr>
        <p:blipFill>
          <a:blip r:embed="rId2" cstate="print"/>
          <a:srcRect/>
          <a:stretch>
            <a:fillRect/>
          </a:stretch>
        </p:blipFill>
        <p:spPr bwMode="auto">
          <a:xfrm>
            <a:off x="214282" y="785794"/>
            <a:ext cx="8501122" cy="4786346"/>
          </a:xfrm>
          <a:prstGeom prst="rect">
            <a:avLst/>
          </a:prstGeom>
          <a:noFill/>
          <a:ln w="9525">
            <a:noFill/>
            <a:miter lim="800000"/>
            <a:headEnd/>
            <a:tailEnd/>
          </a:ln>
        </p:spPr>
      </p:pic>
      <p:sp>
        <p:nvSpPr>
          <p:cNvPr id="5" name="ZoneTexte 4"/>
          <p:cNvSpPr txBox="1"/>
          <p:nvPr/>
        </p:nvSpPr>
        <p:spPr>
          <a:xfrm>
            <a:off x="3000364" y="6072206"/>
            <a:ext cx="4643470" cy="400110"/>
          </a:xfrm>
          <a:prstGeom prst="rect">
            <a:avLst/>
          </a:prstGeom>
          <a:noFill/>
        </p:spPr>
        <p:txBody>
          <a:bodyPr wrap="square" rtlCol="0">
            <a:spAutoFit/>
          </a:bodyPr>
          <a:lstStyle/>
          <a:p>
            <a:r>
              <a:rPr lang="fr-FR" sz="2000" b="1" dirty="0" smtClean="0">
                <a:latin typeface="Arial" pitchFamily="34" charset="0"/>
                <a:cs typeface="Arial" pitchFamily="34" charset="0"/>
              </a:rPr>
              <a:t>Source Ministère du commerce, 2011</a:t>
            </a:r>
            <a:endParaRPr lang="fr-FR" sz="2000" b="1" dirty="0">
              <a:latin typeface="Arial" pitchFamily="34" charset="0"/>
              <a:cs typeface="Arial" pitchFamily="34" charset="0"/>
            </a:endParaRPr>
          </a:p>
        </p:txBody>
      </p:sp>
      <p:pic>
        <p:nvPicPr>
          <p:cNvPr id="6" name="Image 5"/>
          <p:cNvPicPr/>
          <p:nvPr/>
        </p:nvPicPr>
        <p:blipFill>
          <a:blip r:embed="rId3" cstate="print"/>
          <a:srcRect/>
          <a:stretch>
            <a:fillRect/>
          </a:stretch>
        </p:blipFill>
        <p:spPr bwMode="auto">
          <a:xfrm>
            <a:off x="0" y="5953125"/>
            <a:ext cx="1419225" cy="904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0EC67EBC-3625-4BEA-9C58-6259D06F562C}" type="slidenum">
              <a:rPr lang="en-GB" smtClean="0"/>
              <a:pPr>
                <a:defRPr/>
              </a:pPr>
              <a:t>40</a:t>
            </a:fld>
            <a:endParaRPr lang="en-GB"/>
          </a:p>
        </p:txBody>
      </p:sp>
      <p:graphicFrame>
        <p:nvGraphicFramePr>
          <p:cNvPr id="3" name="Tableau 2"/>
          <p:cNvGraphicFramePr>
            <a:graphicFrameLocks noGrp="1"/>
          </p:cNvGraphicFramePr>
          <p:nvPr>
            <p:extLst>
              <p:ext uri="{D42A27DB-BD31-4B8C-83A1-F6EECF244321}">
                <p14:modId xmlns:p14="http://schemas.microsoft.com/office/powerpoint/2010/main" xmlns="" val="3395265815"/>
              </p:ext>
            </p:extLst>
          </p:nvPr>
        </p:nvGraphicFramePr>
        <p:xfrm>
          <a:off x="0" y="0"/>
          <a:ext cx="8929718" cy="6858024"/>
        </p:xfrm>
        <a:graphic>
          <a:graphicData uri="http://schemas.openxmlformats.org/drawingml/2006/table">
            <a:tbl>
              <a:tblPr firstRow="1" bandRow="1">
                <a:tableStyleId>{5C22544A-7EE6-4342-B048-85BDC9FD1C3A}</a:tableStyleId>
              </a:tblPr>
              <a:tblGrid>
                <a:gridCol w="1973937"/>
                <a:gridCol w="3514118"/>
                <a:gridCol w="3441663"/>
              </a:tblGrid>
              <a:tr h="0">
                <a:tc>
                  <a:txBody>
                    <a:bodyPr/>
                    <a:lstStyle/>
                    <a:p>
                      <a:r>
                        <a:rPr lang="fr-FR" sz="1800" b="1" dirty="0" smtClean="0"/>
                        <a:t>Partenaires</a:t>
                      </a:r>
                      <a:endParaRPr lang="fr-FR" sz="1800" b="1" dirty="0"/>
                    </a:p>
                  </a:txBody>
                  <a:tcPr marL="91439" marR="91439"/>
                </a:tc>
                <a:tc>
                  <a:txBody>
                    <a:bodyPr/>
                    <a:lstStyle/>
                    <a:p>
                      <a:pPr algn="ctr"/>
                      <a:r>
                        <a:rPr lang="fr-FR" sz="1800" b="1" dirty="0" smtClean="0"/>
                        <a:t>Thème du partenariat</a:t>
                      </a:r>
                      <a:endParaRPr lang="fr-FR" sz="1800" b="1" dirty="0"/>
                    </a:p>
                  </a:txBody>
                  <a:tcPr marL="91439" marR="91439"/>
                </a:tc>
                <a:tc>
                  <a:txBody>
                    <a:bodyPr/>
                    <a:lstStyle/>
                    <a:p>
                      <a:pPr algn="ctr"/>
                      <a:r>
                        <a:rPr lang="fr-FR" sz="1800" b="1" dirty="0" smtClean="0"/>
                        <a:t>Résultats  obtenus ou en cours</a:t>
                      </a:r>
                      <a:endParaRPr lang="fr-FR" sz="1800" b="1" dirty="0"/>
                    </a:p>
                  </a:txBody>
                  <a:tcPr marL="91439" marR="91439"/>
                </a:tc>
              </a:tr>
              <a:tr h="5111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smtClean="0">
                          <a:latin typeface="Arial" pitchFamily="34" charset="0"/>
                          <a:cs typeface="Arial" pitchFamily="34" charset="0"/>
                        </a:rPr>
                        <a:t>Division semences et Qualité</a:t>
                      </a:r>
                    </a:p>
                  </a:txBody>
                  <a:tcPr marL="91439" marR="91439"/>
                </a:tc>
                <a:tc>
                  <a:txBody>
                    <a:bodyPr/>
                    <a:lstStyle/>
                    <a:p>
                      <a:r>
                        <a:rPr kumimoji="0" lang="fr-FR" sz="1400" b="1" kern="1200" dirty="0" smtClean="0">
                          <a:solidFill>
                            <a:schemeClr val="dk1"/>
                          </a:solidFill>
                          <a:latin typeface="Arial" pitchFamily="34" charset="0"/>
                          <a:ea typeface="+mn-ea"/>
                          <a:cs typeface="Arial" pitchFamily="34" charset="0"/>
                        </a:rPr>
                        <a:t>Promotion de l’utilisation de semences certifiées au Niger </a:t>
                      </a:r>
                      <a:endParaRPr lang="fr-FR" sz="1400" b="1" dirty="0">
                        <a:latin typeface="Arial" pitchFamily="34" charset="0"/>
                        <a:cs typeface="Arial" pitchFamily="34" charset="0"/>
                      </a:endParaRPr>
                    </a:p>
                  </a:txBody>
                  <a:tcPr marL="91439" marR="91439"/>
                </a:tc>
                <a:tc>
                  <a:txBody>
                    <a:bodyPr/>
                    <a:lstStyle/>
                    <a:p>
                      <a:r>
                        <a:rPr kumimoji="0" lang="fr-FR" sz="1400" b="1" kern="1200" dirty="0" smtClean="0">
                          <a:solidFill>
                            <a:schemeClr val="dk1"/>
                          </a:solidFill>
                          <a:latin typeface="Arial" pitchFamily="34" charset="0"/>
                          <a:ea typeface="+mn-ea"/>
                          <a:cs typeface="Arial" pitchFamily="34" charset="0"/>
                        </a:rPr>
                        <a:t>-</a:t>
                      </a:r>
                      <a:r>
                        <a:rPr kumimoji="0" lang="fr-FR" sz="1400" b="1" kern="1200" baseline="0" dirty="0" smtClean="0">
                          <a:solidFill>
                            <a:schemeClr val="dk1"/>
                          </a:solidFill>
                          <a:latin typeface="Arial" pitchFamily="34" charset="0"/>
                          <a:ea typeface="+mn-ea"/>
                          <a:cs typeface="Arial" pitchFamily="34" charset="0"/>
                        </a:rPr>
                        <a:t> Loi </a:t>
                      </a:r>
                      <a:r>
                        <a:rPr kumimoji="0" lang="fr-FR" sz="1400" b="1" kern="1200" dirty="0" smtClean="0">
                          <a:solidFill>
                            <a:schemeClr val="dk1"/>
                          </a:solidFill>
                          <a:latin typeface="Arial" pitchFamily="34" charset="0"/>
                          <a:ea typeface="+mn-ea"/>
                          <a:cs typeface="Arial" pitchFamily="34" charset="0"/>
                        </a:rPr>
                        <a:t> semencière</a:t>
                      </a:r>
                      <a:endParaRPr lang="fr-FR" sz="1400" b="1" dirty="0" smtClean="0">
                        <a:latin typeface="Arial" pitchFamily="34" charset="0"/>
                        <a:cs typeface="Arial" pitchFamily="34" charset="0"/>
                      </a:endParaRPr>
                    </a:p>
                    <a:p>
                      <a:r>
                        <a:rPr kumimoji="0" lang="fr-FR" sz="1400" b="1" kern="1200" dirty="0" smtClean="0">
                          <a:solidFill>
                            <a:schemeClr val="dk1"/>
                          </a:solidFill>
                          <a:latin typeface="Arial" pitchFamily="34" charset="0"/>
                          <a:ea typeface="+mn-ea"/>
                          <a:cs typeface="Arial" pitchFamily="34" charset="0"/>
                        </a:rPr>
                        <a:t>-Révision du catalogue</a:t>
                      </a:r>
                      <a:endParaRPr lang="fr-FR" sz="1400" b="1" dirty="0">
                        <a:latin typeface="Arial" pitchFamily="34" charset="0"/>
                        <a:cs typeface="Arial" pitchFamily="34" charset="0"/>
                      </a:endParaRPr>
                    </a:p>
                  </a:txBody>
                  <a:tcPr marL="91439" marR="91439"/>
                </a:tc>
              </a:tr>
              <a:tr h="6683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smtClean="0">
                          <a:latin typeface="Arial" pitchFamily="34" charset="0"/>
                          <a:cs typeface="Arial" pitchFamily="34" charset="0"/>
                        </a:rPr>
                        <a:t>Ferme semencière</a:t>
                      </a:r>
                      <a:r>
                        <a:rPr lang="fr-FR" sz="1400" b="1" baseline="0" dirty="0" smtClean="0">
                          <a:latin typeface="Arial" pitchFamily="34" charset="0"/>
                          <a:cs typeface="Arial" pitchFamily="34" charset="0"/>
                        </a:rPr>
                        <a:t> de Saadia</a:t>
                      </a:r>
                      <a:endParaRPr lang="fr-FR" sz="1400" b="1" dirty="0" smtClean="0">
                        <a:latin typeface="Arial" pitchFamily="34" charset="0"/>
                        <a:cs typeface="Arial" pitchFamily="34" charset="0"/>
                      </a:endParaRPr>
                    </a:p>
                  </a:txBody>
                  <a:tcPr marL="91439" marR="91439"/>
                </a:tc>
                <a:tc>
                  <a:txBody>
                    <a:bodyPr/>
                    <a:lstStyle/>
                    <a:p>
                      <a:r>
                        <a:rPr lang="fr-FR" sz="1400" b="1" dirty="0" smtClean="0">
                          <a:latin typeface="Arial" pitchFamily="34" charset="0"/>
                          <a:cs typeface="Arial" pitchFamily="34" charset="0"/>
                        </a:rPr>
                        <a:t>Promotion</a:t>
                      </a:r>
                      <a:r>
                        <a:rPr lang="fr-FR" sz="1400" b="1" baseline="0" dirty="0" smtClean="0">
                          <a:latin typeface="Arial" pitchFamily="34" charset="0"/>
                          <a:cs typeface="Arial" pitchFamily="34" charset="0"/>
                        </a:rPr>
                        <a:t> de semences certifiées de bonne qualité</a:t>
                      </a:r>
                      <a:endParaRPr lang="fr-FR" sz="1400" b="1" dirty="0">
                        <a:latin typeface="Arial" pitchFamily="34" charset="0"/>
                        <a:cs typeface="Arial" pitchFamily="34" charset="0"/>
                      </a:endParaRPr>
                    </a:p>
                  </a:txBody>
                  <a:tcPr marL="91439" marR="91439"/>
                </a:tc>
                <a:tc>
                  <a:txBody>
                    <a:bodyPr/>
                    <a:lstStyle/>
                    <a:p>
                      <a:r>
                        <a:rPr lang="fr-FR" sz="1400" b="1" dirty="0" smtClean="0">
                          <a:latin typeface="Arial" pitchFamily="34" charset="0"/>
                          <a:cs typeface="Arial" pitchFamily="34" charset="0"/>
                        </a:rPr>
                        <a:t>- Mise en place de 140 kg de semences G4</a:t>
                      </a:r>
                      <a:r>
                        <a:rPr lang="fr-FR" sz="1400" b="1" baseline="0" dirty="0" smtClean="0">
                          <a:latin typeface="Arial" pitchFamily="34" charset="0"/>
                          <a:cs typeface="Arial" pitchFamily="34" charset="0"/>
                        </a:rPr>
                        <a:t> de NERICA L- 49 et </a:t>
                      </a:r>
                      <a:r>
                        <a:rPr lang="fr-FR" sz="1400" b="1" baseline="0" dirty="0" err="1" smtClean="0">
                          <a:latin typeface="Arial" pitchFamily="34" charset="0"/>
                          <a:cs typeface="Arial" pitchFamily="34" charset="0"/>
                        </a:rPr>
                        <a:t>Gambiaka</a:t>
                      </a:r>
                      <a:endParaRPr lang="fr-FR" sz="1400" b="1" dirty="0">
                        <a:latin typeface="Arial" pitchFamily="34" charset="0"/>
                        <a:cs typeface="Arial" pitchFamily="34" charset="0"/>
                      </a:endParaRPr>
                    </a:p>
                  </a:txBody>
                  <a:tcPr marL="91439" marR="91439"/>
                </a:tc>
              </a:tr>
              <a:tr h="6683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smtClean="0">
                          <a:latin typeface="Arial" pitchFamily="34" charset="0"/>
                          <a:cs typeface="Arial" pitchFamily="34" charset="0"/>
                        </a:rPr>
                        <a:t>INRAN</a:t>
                      </a:r>
                    </a:p>
                  </a:txBody>
                  <a:tcPr marL="91439" marR="91439"/>
                </a:tc>
                <a:tc>
                  <a:txBody>
                    <a:bodyPr/>
                    <a:lstStyle/>
                    <a:p>
                      <a:r>
                        <a:rPr kumimoji="0" lang="fr-FR" sz="1400" b="1" kern="1200" dirty="0" smtClean="0">
                          <a:solidFill>
                            <a:schemeClr val="dk1"/>
                          </a:solidFill>
                          <a:latin typeface="Arial" pitchFamily="34" charset="0"/>
                          <a:ea typeface="+mn-ea"/>
                          <a:cs typeface="Arial" pitchFamily="34" charset="0"/>
                        </a:rPr>
                        <a:t>Régénérescence de matériels génétiques (souches, pré base et base) homologués </a:t>
                      </a:r>
                      <a:endParaRPr lang="fr-FR" sz="1400" b="1" dirty="0">
                        <a:latin typeface="Arial" pitchFamily="34" charset="0"/>
                        <a:cs typeface="Arial" pitchFamily="34" charset="0"/>
                      </a:endParaRPr>
                    </a:p>
                  </a:txBody>
                  <a:tcPr marL="91439" marR="91439"/>
                </a:tc>
                <a:tc>
                  <a:txBody>
                    <a:bodyPr/>
                    <a:lstStyle/>
                    <a:p>
                      <a:r>
                        <a:rPr kumimoji="0" lang="fr-FR" sz="1400" b="1" kern="1200" dirty="0" smtClean="0">
                          <a:solidFill>
                            <a:schemeClr val="dk1"/>
                          </a:solidFill>
                          <a:latin typeface="Arial" pitchFamily="34" charset="0"/>
                          <a:ea typeface="+mn-ea"/>
                          <a:cs typeface="Arial" pitchFamily="34" charset="0"/>
                        </a:rPr>
                        <a:t>-Acquisition de 140 kg de pré base</a:t>
                      </a:r>
                    </a:p>
                    <a:p>
                      <a:r>
                        <a:rPr kumimoji="0" lang="fr-FR" sz="1400" b="1" kern="1200" dirty="0" smtClean="0">
                          <a:solidFill>
                            <a:schemeClr val="dk1"/>
                          </a:solidFill>
                          <a:latin typeface="Arial" pitchFamily="34" charset="0"/>
                          <a:ea typeface="+mn-ea"/>
                          <a:cs typeface="Arial" pitchFamily="34" charset="0"/>
                        </a:rPr>
                        <a:t>-Réhabilitation de labo semences </a:t>
                      </a:r>
                      <a:endParaRPr lang="fr-FR" sz="1400" b="1" dirty="0">
                        <a:latin typeface="Arial" pitchFamily="34" charset="0"/>
                        <a:cs typeface="Arial" pitchFamily="34" charset="0"/>
                      </a:endParaRPr>
                    </a:p>
                  </a:txBody>
                  <a:tcPr marL="91439" marR="91439"/>
                </a:tc>
              </a:tr>
              <a:tr h="8633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smtClean="0">
                          <a:latin typeface="Arial" pitchFamily="34" charset="0"/>
                          <a:cs typeface="Arial" pitchFamily="34" charset="0"/>
                        </a:rPr>
                        <a:t>FUCOPRI</a:t>
                      </a:r>
                    </a:p>
                  </a:txBody>
                  <a:tcPr marL="91439" marR="91439"/>
                </a:tc>
                <a:tc>
                  <a:txBody>
                    <a:bodyPr/>
                    <a:lstStyle/>
                    <a:p>
                      <a:r>
                        <a:rPr kumimoji="0" lang="fr-FR" sz="1400" b="1" kern="1200" dirty="0" smtClean="0">
                          <a:solidFill>
                            <a:schemeClr val="dk1"/>
                          </a:solidFill>
                          <a:latin typeface="Arial" pitchFamily="34" charset="0"/>
                          <a:ea typeface="+mn-ea"/>
                          <a:cs typeface="Arial" pitchFamily="34" charset="0"/>
                        </a:rPr>
                        <a:t>Gestion des coopératives et promotion du rôle des femmes étuveuses dans la chaine de valeur</a:t>
                      </a:r>
                      <a:endParaRPr lang="fr-FR" sz="1400" b="1" dirty="0">
                        <a:latin typeface="Arial" pitchFamily="34" charset="0"/>
                        <a:cs typeface="Arial" pitchFamily="34" charset="0"/>
                      </a:endParaRPr>
                    </a:p>
                  </a:txBody>
                  <a:tcPr marL="91439" marR="91439"/>
                </a:tc>
                <a:tc>
                  <a:txBody>
                    <a:bodyPr/>
                    <a:lstStyle/>
                    <a:p>
                      <a:r>
                        <a:rPr kumimoji="0" lang="fr-FR" sz="1400" b="1" kern="1200" dirty="0" smtClean="0">
                          <a:solidFill>
                            <a:schemeClr val="dk1"/>
                          </a:solidFill>
                          <a:latin typeface="Arial" pitchFamily="34" charset="0"/>
                          <a:ea typeface="+mn-ea"/>
                          <a:cs typeface="Arial" pitchFamily="34" charset="0"/>
                        </a:rPr>
                        <a:t>-   Renforcement des capacités des femmes étuveuses</a:t>
                      </a:r>
                      <a:endParaRPr lang="fr-FR" sz="1400" b="1" dirty="0" smtClean="0">
                        <a:latin typeface="Arial" pitchFamily="34" charset="0"/>
                        <a:cs typeface="Arial" pitchFamily="34" charset="0"/>
                      </a:endParaRPr>
                    </a:p>
                    <a:p>
                      <a:r>
                        <a:rPr kumimoji="0" lang="fr-FR" sz="1400" b="1" kern="1200" dirty="0" smtClean="0">
                          <a:solidFill>
                            <a:schemeClr val="dk1"/>
                          </a:solidFill>
                          <a:latin typeface="Arial" pitchFamily="34" charset="0"/>
                          <a:ea typeface="+mn-ea"/>
                          <a:cs typeface="Arial" pitchFamily="34" charset="0"/>
                        </a:rPr>
                        <a:t>- Formation sur le fonds de roulement, marketing  et gestion des entreprises</a:t>
                      </a:r>
                      <a:endParaRPr lang="fr-FR" sz="1400" b="1" dirty="0">
                        <a:latin typeface="Arial" pitchFamily="34" charset="0"/>
                        <a:cs typeface="Arial" pitchFamily="34" charset="0"/>
                      </a:endParaRPr>
                    </a:p>
                  </a:txBody>
                  <a:tcPr marL="91439" marR="91439"/>
                </a:tc>
              </a:tr>
              <a:tr h="668363">
                <a:tc>
                  <a:txBody>
                    <a:bodyPr/>
                    <a:lstStyle/>
                    <a:p>
                      <a:r>
                        <a:rPr lang="fr-FR" sz="1400" b="1" dirty="0" smtClean="0">
                          <a:latin typeface="Arial" pitchFamily="34" charset="0"/>
                          <a:cs typeface="Arial" pitchFamily="34" charset="0"/>
                        </a:rPr>
                        <a:t>RINI</a:t>
                      </a:r>
                      <a:endParaRPr lang="fr-FR" sz="1400" b="1" dirty="0">
                        <a:latin typeface="Arial" pitchFamily="34" charset="0"/>
                        <a:cs typeface="Arial" pitchFamily="34" charset="0"/>
                      </a:endParaRPr>
                    </a:p>
                  </a:txBody>
                  <a:tcPr marL="91439" marR="9143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fr-FR" sz="1400" b="1" kern="1200" dirty="0" smtClean="0">
                          <a:solidFill>
                            <a:schemeClr val="dk1"/>
                          </a:solidFill>
                          <a:latin typeface="Arial" pitchFamily="34" charset="0"/>
                          <a:ea typeface="+mn-ea"/>
                          <a:cs typeface="Arial" pitchFamily="34" charset="0"/>
                        </a:rPr>
                        <a:t>Promotion de la qualité de riz blanchi au Niger </a:t>
                      </a:r>
                    </a:p>
                  </a:txBody>
                  <a:tcPr marL="91439" marR="91439"/>
                </a:tc>
                <a:tc>
                  <a:txBody>
                    <a:bodyPr/>
                    <a:lstStyle/>
                    <a:p>
                      <a:r>
                        <a:rPr kumimoji="0" lang="fr-FR" sz="1400" b="1" kern="1200" dirty="0" smtClean="0">
                          <a:solidFill>
                            <a:schemeClr val="dk1"/>
                          </a:solidFill>
                          <a:latin typeface="Arial" pitchFamily="34" charset="0"/>
                          <a:ea typeface="+mn-ea"/>
                          <a:cs typeface="Arial" pitchFamily="34" charset="0"/>
                        </a:rPr>
                        <a:t>-Formation post récolte</a:t>
                      </a:r>
                      <a:endParaRPr lang="fr-FR" sz="1400" b="1" dirty="0" smtClean="0">
                        <a:latin typeface="Arial" pitchFamily="34" charset="0"/>
                        <a:cs typeface="Arial" pitchFamily="34" charset="0"/>
                      </a:endParaRPr>
                    </a:p>
                    <a:p>
                      <a:r>
                        <a:rPr kumimoji="0" lang="fr-FR" sz="1400" b="1" kern="1200" dirty="0" smtClean="0">
                          <a:solidFill>
                            <a:schemeClr val="dk1"/>
                          </a:solidFill>
                          <a:latin typeface="Arial" pitchFamily="34" charset="0"/>
                          <a:ea typeface="+mn-ea"/>
                          <a:cs typeface="Arial" pitchFamily="34" charset="0"/>
                        </a:rPr>
                        <a:t>-Commercialisation de riz local</a:t>
                      </a:r>
                      <a:endParaRPr lang="fr-FR" sz="1400" b="1" dirty="0" smtClean="0">
                        <a:latin typeface="Arial" pitchFamily="34" charset="0"/>
                        <a:cs typeface="Arial" pitchFamily="34" charset="0"/>
                      </a:endParaRPr>
                    </a:p>
                    <a:p>
                      <a:endParaRPr lang="fr-FR" sz="1400" b="1" dirty="0">
                        <a:latin typeface="Arial" pitchFamily="34" charset="0"/>
                        <a:cs typeface="Arial" pitchFamily="34" charset="0"/>
                      </a:endParaRPr>
                    </a:p>
                  </a:txBody>
                  <a:tcPr marL="91439" marR="91439"/>
                </a:tc>
              </a:tr>
              <a:tr h="668363">
                <a:tc>
                  <a:txBody>
                    <a:bodyPr/>
                    <a:lstStyle/>
                    <a:p>
                      <a:r>
                        <a:rPr lang="fr-FR" sz="1400" b="1" dirty="0" smtClean="0">
                          <a:latin typeface="Arial" pitchFamily="34" charset="0"/>
                          <a:cs typeface="Arial" pitchFamily="34" charset="0"/>
                        </a:rPr>
                        <a:t>TRAGSA</a:t>
                      </a:r>
                      <a:endParaRPr lang="fr-FR" sz="1400" b="1" dirty="0">
                        <a:latin typeface="Arial" pitchFamily="34" charset="0"/>
                        <a:cs typeface="Arial" pitchFamily="34" charset="0"/>
                      </a:endParaRPr>
                    </a:p>
                  </a:txBody>
                  <a:tcPr marL="91439" marR="91439"/>
                </a:tc>
                <a:tc>
                  <a:txBody>
                    <a:bodyPr/>
                    <a:lstStyle/>
                    <a:p>
                      <a:r>
                        <a:rPr kumimoji="0" lang="fr-FR" sz="1400" b="1" kern="1200" dirty="0" smtClean="0">
                          <a:solidFill>
                            <a:schemeClr val="dk1"/>
                          </a:solidFill>
                          <a:latin typeface="Arial" pitchFamily="34" charset="0"/>
                          <a:ea typeface="+mn-ea"/>
                          <a:cs typeface="Arial" pitchFamily="34" charset="0"/>
                        </a:rPr>
                        <a:t>Rentabilisation et mise en valeur des AHA </a:t>
                      </a:r>
                      <a:endParaRPr lang="fr-FR" sz="1400" b="1" dirty="0">
                        <a:latin typeface="Arial" pitchFamily="34" charset="0"/>
                        <a:cs typeface="Arial" pitchFamily="34" charset="0"/>
                      </a:endParaRPr>
                    </a:p>
                  </a:txBody>
                  <a:tcPr marL="91439" marR="91439"/>
                </a:tc>
                <a:tc>
                  <a:txBody>
                    <a:bodyPr/>
                    <a:lstStyle/>
                    <a:p>
                      <a:r>
                        <a:rPr kumimoji="0" lang="fr-FR" sz="1400" b="1" kern="1200" dirty="0" smtClean="0">
                          <a:solidFill>
                            <a:schemeClr val="dk1"/>
                          </a:solidFill>
                          <a:latin typeface="Arial" pitchFamily="34" charset="0"/>
                          <a:ea typeface="+mn-ea"/>
                          <a:cs typeface="Arial" pitchFamily="34" charset="0"/>
                        </a:rPr>
                        <a:t>- Aménagements</a:t>
                      </a:r>
                      <a:r>
                        <a:rPr kumimoji="0" lang="fr-FR" sz="1400" b="1" kern="1200" baseline="0" dirty="0" smtClean="0">
                          <a:solidFill>
                            <a:schemeClr val="dk1"/>
                          </a:solidFill>
                          <a:latin typeface="Arial" pitchFamily="34" charset="0"/>
                          <a:ea typeface="+mn-ea"/>
                          <a:cs typeface="Arial" pitchFamily="34" charset="0"/>
                        </a:rPr>
                        <a:t> hydro </a:t>
                      </a:r>
                      <a:r>
                        <a:rPr kumimoji="0" lang="fr-FR" sz="1400" b="1" kern="1200" dirty="0" smtClean="0">
                          <a:solidFill>
                            <a:schemeClr val="dk1"/>
                          </a:solidFill>
                          <a:latin typeface="Arial" pitchFamily="34" charset="0"/>
                          <a:ea typeface="+mn-ea"/>
                          <a:cs typeface="Arial" pitchFamily="34" charset="0"/>
                        </a:rPr>
                        <a:t> agricoles réhabilités et mis en valeur</a:t>
                      </a:r>
                      <a:endParaRPr lang="fr-FR" sz="1400" b="1" dirty="0" smtClean="0">
                        <a:latin typeface="Arial" pitchFamily="34" charset="0"/>
                        <a:cs typeface="Arial" pitchFamily="34" charset="0"/>
                      </a:endParaRPr>
                    </a:p>
                    <a:p>
                      <a:r>
                        <a:rPr kumimoji="0" lang="fr-FR" sz="1400" b="1" kern="1200" dirty="0" smtClean="0">
                          <a:solidFill>
                            <a:schemeClr val="dk1"/>
                          </a:solidFill>
                          <a:latin typeface="Arial" pitchFamily="34" charset="0"/>
                          <a:ea typeface="+mn-ea"/>
                          <a:cs typeface="Arial" pitchFamily="34" charset="0"/>
                        </a:rPr>
                        <a:t>-  Achat</a:t>
                      </a:r>
                      <a:r>
                        <a:rPr kumimoji="0" lang="fr-FR" sz="1400" b="1" kern="1200" baseline="0" dirty="0" smtClean="0">
                          <a:solidFill>
                            <a:schemeClr val="dk1"/>
                          </a:solidFill>
                          <a:latin typeface="Arial" pitchFamily="34" charset="0"/>
                          <a:ea typeface="+mn-ea"/>
                          <a:cs typeface="Arial" pitchFamily="34" charset="0"/>
                        </a:rPr>
                        <a:t> des </a:t>
                      </a:r>
                      <a:r>
                        <a:rPr kumimoji="0" lang="fr-FR" sz="1400" b="1" kern="1200" dirty="0" smtClean="0">
                          <a:solidFill>
                            <a:schemeClr val="dk1"/>
                          </a:solidFill>
                          <a:latin typeface="Arial" pitchFamily="34" charset="0"/>
                          <a:ea typeface="+mn-ea"/>
                          <a:cs typeface="Arial" pitchFamily="34" charset="0"/>
                        </a:rPr>
                        <a:t>batteuses ASI</a:t>
                      </a:r>
                      <a:endParaRPr lang="fr-FR" sz="1400" b="1" dirty="0">
                        <a:latin typeface="Arial" pitchFamily="34" charset="0"/>
                        <a:cs typeface="Arial" pitchFamily="34" charset="0"/>
                      </a:endParaRPr>
                    </a:p>
                  </a:txBody>
                  <a:tcPr marL="91439" marR="91439"/>
                </a:tc>
              </a:tr>
              <a:tr h="863302">
                <a:tc>
                  <a:txBody>
                    <a:bodyPr/>
                    <a:lstStyle/>
                    <a:p>
                      <a:r>
                        <a:rPr lang="fr-FR" sz="1400" b="1" dirty="0" smtClean="0">
                          <a:latin typeface="Arial" pitchFamily="34" charset="0"/>
                          <a:cs typeface="Arial" pitchFamily="34" charset="0"/>
                        </a:rPr>
                        <a:t>ONAHA</a:t>
                      </a:r>
                      <a:endParaRPr lang="fr-FR" sz="1400" b="1" dirty="0">
                        <a:latin typeface="Arial" pitchFamily="34" charset="0"/>
                        <a:cs typeface="Arial" pitchFamily="34" charset="0"/>
                      </a:endParaRPr>
                    </a:p>
                  </a:txBody>
                  <a:tcPr marL="91439" marR="91439"/>
                </a:tc>
                <a:tc>
                  <a:txBody>
                    <a:bodyPr/>
                    <a:lstStyle/>
                    <a:p>
                      <a:r>
                        <a:rPr lang="fr-FR" sz="1400" b="1" dirty="0" smtClean="0">
                          <a:latin typeface="Arial" pitchFamily="34" charset="0"/>
                          <a:cs typeface="Arial" pitchFamily="34" charset="0"/>
                        </a:rPr>
                        <a:t>Intensification de</a:t>
                      </a:r>
                      <a:r>
                        <a:rPr lang="fr-FR" sz="1400" b="1" baseline="0" dirty="0" smtClean="0">
                          <a:latin typeface="Arial" pitchFamily="34" charset="0"/>
                          <a:cs typeface="Arial" pitchFamily="34" charset="0"/>
                        </a:rPr>
                        <a:t> la riziculture au Niger </a:t>
                      </a:r>
                      <a:endParaRPr lang="fr-FR" sz="1400" b="1" dirty="0">
                        <a:latin typeface="Arial" pitchFamily="34" charset="0"/>
                        <a:cs typeface="Arial" pitchFamily="34" charset="0"/>
                      </a:endParaRPr>
                    </a:p>
                  </a:txBody>
                  <a:tcPr marL="91439" marR="91439"/>
                </a:tc>
                <a:tc>
                  <a:txBody>
                    <a:bodyPr/>
                    <a:lstStyle/>
                    <a:p>
                      <a:pPr>
                        <a:buFontTx/>
                        <a:buChar char="-"/>
                      </a:pPr>
                      <a:r>
                        <a:rPr lang="fr-FR" sz="1400" b="1" dirty="0" smtClean="0">
                          <a:latin typeface="Arial" pitchFamily="34" charset="0"/>
                          <a:cs typeface="Arial" pitchFamily="34" charset="0"/>
                        </a:rPr>
                        <a:t>Formation des agents d’encadrements </a:t>
                      </a:r>
                    </a:p>
                    <a:p>
                      <a:pPr>
                        <a:buFontTx/>
                        <a:buChar char="-"/>
                      </a:pPr>
                      <a:r>
                        <a:rPr lang="fr-FR" sz="1400" b="1" dirty="0" smtClean="0">
                          <a:latin typeface="Arial" pitchFamily="34" charset="0"/>
                          <a:cs typeface="Arial" pitchFamily="34" charset="0"/>
                        </a:rPr>
                        <a:t> Formation des producteurs</a:t>
                      </a:r>
                      <a:r>
                        <a:rPr lang="fr-FR" sz="1400" b="1" baseline="0" dirty="0" smtClean="0">
                          <a:latin typeface="Arial" pitchFamily="34" charset="0"/>
                          <a:cs typeface="Arial" pitchFamily="34" charset="0"/>
                        </a:rPr>
                        <a:t> de semences</a:t>
                      </a:r>
                      <a:endParaRPr lang="fr-FR" sz="1400" b="1" dirty="0">
                        <a:latin typeface="Arial" pitchFamily="34" charset="0"/>
                        <a:cs typeface="Arial" pitchFamily="34" charset="0"/>
                      </a:endParaRPr>
                    </a:p>
                  </a:txBody>
                  <a:tcPr marL="91439" marR="91439"/>
                </a:tc>
              </a:tr>
              <a:tr h="1158264">
                <a:tc>
                  <a:txBody>
                    <a:bodyPr/>
                    <a:lstStyle/>
                    <a:p>
                      <a:r>
                        <a:rPr lang="fr-FR" sz="1400" b="1" dirty="0" smtClean="0">
                          <a:latin typeface="Arial" pitchFamily="34" charset="0"/>
                          <a:cs typeface="Arial" pitchFamily="34" charset="0"/>
                        </a:rPr>
                        <a:t>PPHSA</a:t>
                      </a:r>
                      <a:endParaRPr lang="fr-FR" sz="1400" b="1" dirty="0">
                        <a:latin typeface="Arial" pitchFamily="34" charset="0"/>
                        <a:cs typeface="Arial" pitchFamily="34" charset="0"/>
                      </a:endParaRPr>
                    </a:p>
                  </a:txBody>
                  <a:tcPr marL="91439" marR="91439"/>
                </a:tc>
                <a:tc>
                  <a:txBody>
                    <a:bodyPr/>
                    <a:lstStyle/>
                    <a:p>
                      <a:r>
                        <a:rPr kumimoji="0" lang="fr-FR" sz="1400" b="1" kern="1200" dirty="0" smtClean="0">
                          <a:solidFill>
                            <a:schemeClr val="dk1"/>
                          </a:solidFill>
                          <a:latin typeface="Arial" pitchFamily="34" charset="0"/>
                          <a:ea typeface="+mn-ea"/>
                          <a:cs typeface="Arial" pitchFamily="34" charset="0"/>
                        </a:rPr>
                        <a:t>Promotion du riz pluvial </a:t>
                      </a:r>
                      <a:endParaRPr lang="fr-FR" sz="1400" b="1" dirty="0">
                        <a:latin typeface="Arial" pitchFamily="34" charset="0"/>
                        <a:cs typeface="Arial" pitchFamily="34" charset="0"/>
                      </a:endParaRPr>
                    </a:p>
                  </a:txBody>
                  <a:tcPr marL="91439" marR="91439"/>
                </a:tc>
                <a:tc>
                  <a:txBody>
                    <a:bodyPr/>
                    <a:lstStyle/>
                    <a:p>
                      <a:r>
                        <a:rPr kumimoji="0" lang="fr-FR" sz="1400" b="1" kern="1200" dirty="0" smtClean="0">
                          <a:solidFill>
                            <a:schemeClr val="dk1"/>
                          </a:solidFill>
                          <a:latin typeface="Arial" pitchFamily="34" charset="0"/>
                          <a:ea typeface="+mn-ea"/>
                          <a:cs typeface="Arial" pitchFamily="34" charset="0"/>
                        </a:rPr>
                        <a:t>- Production de riz pluvial avec complément d’irrigation</a:t>
                      </a:r>
                      <a:endParaRPr lang="fr-FR" sz="1400" b="1" dirty="0" smtClean="0">
                        <a:latin typeface="Arial" pitchFamily="34" charset="0"/>
                        <a:cs typeface="Arial" pitchFamily="34" charset="0"/>
                      </a:endParaRPr>
                    </a:p>
                    <a:p>
                      <a:r>
                        <a:rPr kumimoji="0" lang="fr-FR" sz="1400" b="1" kern="1200" dirty="0" smtClean="0">
                          <a:solidFill>
                            <a:schemeClr val="dk1"/>
                          </a:solidFill>
                          <a:latin typeface="Arial" pitchFamily="34" charset="0"/>
                          <a:ea typeface="+mn-ea"/>
                          <a:cs typeface="Arial" pitchFamily="34" charset="0"/>
                        </a:rPr>
                        <a:t>-Mise en valeur des terres pour riz  pluvial</a:t>
                      </a:r>
                    </a:p>
                  </a:txBody>
                  <a:tcPr marL="91439" marR="91439"/>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71472" y="1"/>
            <a:ext cx="7772400" cy="1000108"/>
          </a:xfrm>
        </p:spPr>
        <p:txBody>
          <a:bodyPr/>
          <a:lstStyle/>
          <a:p>
            <a:r>
              <a:rPr lang="fr-FR" b="1" dirty="0" smtClean="0"/>
              <a:t>Conclusion		</a:t>
            </a:r>
            <a:endParaRPr lang="fr-FR" dirty="0"/>
          </a:p>
        </p:txBody>
      </p:sp>
      <p:sp>
        <p:nvSpPr>
          <p:cNvPr id="9" name="Rectangle 8"/>
          <p:cNvSpPr/>
          <p:nvPr/>
        </p:nvSpPr>
        <p:spPr>
          <a:xfrm>
            <a:off x="428596" y="1285860"/>
            <a:ext cx="7643834" cy="523220"/>
          </a:xfrm>
          <a:prstGeom prst="rect">
            <a:avLst/>
          </a:prstGeom>
        </p:spPr>
        <p:txBody>
          <a:bodyPr wrap="square">
            <a:spAutoFit/>
          </a:bodyPr>
          <a:lstStyle/>
          <a:p>
            <a:r>
              <a:rPr lang="fr-FR" sz="2800" dirty="0" smtClean="0">
                <a:latin typeface="Arial" pitchFamily="34" charset="0"/>
                <a:cs typeface="Arial" pitchFamily="34" charset="0"/>
              </a:rPr>
              <a:t> </a:t>
            </a:r>
            <a:endParaRPr lang="fr-FR" sz="2800" dirty="0">
              <a:latin typeface="Arial" pitchFamily="34" charset="0"/>
              <a:cs typeface="Arial" pitchFamily="34" charset="0"/>
            </a:endParaRPr>
          </a:p>
        </p:txBody>
      </p:sp>
      <p:sp>
        <p:nvSpPr>
          <p:cNvPr id="61441" name="Rectangle 1"/>
          <p:cNvSpPr>
            <a:spLocks noChangeArrowheads="1"/>
          </p:cNvSpPr>
          <p:nvPr/>
        </p:nvSpPr>
        <p:spPr bwMode="auto">
          <a:xfrm>
            <a:off x="285720" y="928671"/>
            <a:ext cx="8643998"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fr-FR"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lang="fr-FR" sz="2400" b="1" u="none" dirty="0" smtClean="0">
                <a:solidFill>
                  <a:schemeClr val="tx1"/>
                </a:solidFill>
                <a:latin typeface="Arial" pitchFamily="34" charset="0"/>
                <a:ea typeface="Calibri" pitchFamily="34" charset="0"/>
                <a:cs typeface="Arial" pitchFamily="34" charset="0"/>
              </a:rPr>
              <a:t>L</a:t>
            </a:r>
            <a:r>
              <a:rPr kumimoji="0" lang="fr-FR" sz="2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es leçons tirées</a:t>
            </a:r>
            <a:r>
              <a:rPr kumimoji="0" lang="fr-FR"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p>
          <a:p>
            <a:pPr>
              <a:buFont typeface="Wingdings" pitchFamily="2" charset="2"/>
              <a:buChar char="Ø"/>
            </a:pPr>
            <a:r>
              <a:rPr lang="fr-FR" sz="2400" b="1" u="none" dirty="0" smtClean="0">
                <a:solidFill>
                  <a:schemeClr val="tx1"/>
                </a:solidFill>
                <a:latin typeface="Arial" pitchFamily="34" charset="0"/>
                <a:ea typeface="Calibri" pitchFamily="34" charset="0"/>
                <a:cs typeface="Arial" pitchFamily="34" charset="0"/>
              </a:rPr>
              <a:t> utilisation de semences de qualité, renforcement de capacités (formations), partenariat et synergie,……</a:t>
            </a:r>
          </a:p>
          <a:p>
            <a:endParaRPr lang="fr-FR" sz="2400" b="1" u="none" dirty="0" smtClean="0">
              <a:solidFill>
                <a:schemeClr val="tx1"/>
              </a:solidFill>
              <a:latin typeface="Arial" pitchFamily="34" charset="0"/>
              <a:ea typeface="Calibri" pitchFamily="34" charset="0"/>
              <a:cs typeface="Arial" pitchFamily="34" charset="0"/>
            </a:endParaRPr>
          </a:p>
          <a:p>
            <a:pPr>
              <a:buFont typeface="Wingdings" pitchFamily="2" charset="2"/>
              <a:buChar char="Ø"/>
            </a:pPr>
            <a:r>
              <a:rPr kumimoji="0" lang="fr-FR" sz="2400" b="1" i="0" u="none" strike="noStrike" cap="none" normalizeH="0" dirty="0" smtClean="0">
                <a:ln>
                  <a:noFill/>
                </a:ln>
                <a:solidFill>
                  <a:schemeClr val="tx1"/>
                </a:solidFill>
                <a:effectLst/>
                <a:latin typeface="Arial" pitchFamily="34" charset="0"/>
                <a:ea typeface="Calibri" pitchFamily="34" charset="0"/>
                <a:cs typeface="Arial" pitchFamily="34" charset="0"/>
              </a:rPr>
              <a:t>les résultats sont visibles en dépit des contraintes</a:t>
            </a:r>
            <a:endParaRPr kumimoji="0" lang="fr-FR" sz="2400"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endParaRPr lang="fr-FR" sz="2400" u="none" dirty="0" smtClean="0">
              <a:latin typeface="Arial" pitchFamily="34" charset="0"/>
              <a:cs typeface="Arial" pitchFamily="34" charset="0"/>
            </a:endParaRPr>
          </a:p>
          <a:p>
            <a:r>
              <a:rPr lang="fr-FR" sz="2400" b="1" u="none" dirty="0" smtClean="0">
                <a:solidFill>
                  <a:schemeClr val="tx1"/>
                </a:solidFill>
                <a:latin typeface="Arial" pitchFamily="34" charset="0"/>
                <a:cs typeface="Arial" pitchFamily="34" charset="0"/>
              </a:rPr>
              <a:t>Les difficultés rencontrées sont essentiellement</a:t>
            </a:r>
            <a:r>
              <a:rPr lang="fr-FR" sz="2400" u="none" dirty="0" smtClean="0">
                <a:solidFill>
                  <a:schemeClr val="tx1"/>
                </a:solidFill>
                <a:latin typeface="Arial" pitchFamily="34" charset="0"/>
                <a:cs typeface="Arial" pitchFamily="34" charset="0"/>
              </a:rPr>
              <a:t> : </a:t>
            </a:r>
          </a:p>
          <a:p>
            <a:endParaRPr lang="fr-FR" sz="2400" u="none" dirty="0" smtClean="0">
              <a:solidFill>
                <a:schemeClr val="tx1"/>
              </a:solidFill>
              <a:latin typeface="Arial" pitchFamily="34" charset="0"/>
              <a:cs typeface="Arial" pitchFamily="34" charset="0"/>
            </a:endParaRPr>
          </a:p>
          <a:p>
            <a:pPr lvl="0">
              <a:buFont typeface="Wingdings" pitchFamily="2" charset="2"/>
              <a:buChar char="Ø"/>
            </a:pPr>
            <a:r>
              <a:rPr lang="fr-FR" sz="2400" b="1" u="none" dirty="0" smtClean="0">
                <a:latin typeface="Arial" pitchFamily="34" charset="0"/>
                <a:cs typeface="Arial" pitchFamily="34" charset="0"/>
              </a:rPr>
              <a:t>Le mélange observé au niveau des semences mises à la disposition des paysans multiplicateurs de semences</a:t>
            </a:r>
          </a:p>
          <a:p>
            <a:pPr lvl="0">
              <a:buFont typeface="Wingdings" pitchFamily="2" charset="2"/>
              <a:buChar char="Ø"/>
            </a:pPr>
            <a:r>
              <a:rPr lang="fr-FR" sz="2400" b="1" u="none" dirty="0" smtClean="0">
                <a:latin typeface="Arial" pitchFamily="34" charset="0"/>
                <a:cs typeface="Arial" pitchFamily="34" charset="0"/>
              </a:rPr>
              <a:t>Le retard accusé pour l’achat des équipements et la   formation sur batteuses prévue depuis juin 2010</a:t>
            </a:r>
          </a:p>
          <a:p>
            <a:pPr lvl="0">
              <a:buFont typeface="Wingdings" pitchFamily="2" charset="2"/>
              <a:buChar char="Ø"/>
            </a:pPr>
            <a:r>
              <a:rPr lang="fr-FR" sz="2400" b="1" u="none" dirty="0" smtClean="0">
                <a:latin typeface="Arial" pitchFamily="34" charset="0"/>
                <a:cs typeface="Arial" pitchFamily="34" charset="0"/>
              </a:rPr>
              <a:t>Le retard dans le recrutement des agents de terrain</a:t>
            </a:r>
          </a:p>
          <a:p>
            <a:pPr lvl="0">
              <a:buFont typeface="Wingdings" pitchFamily="2" charset="2"/>
              <a:buChar char="Ø"/>
            </a:pPr>
            <a:r>
              <a:rPr lang="fr-FR" sz="2400" b="1" u="none" dirty="0" smtClean="0">
                <a:latin typeface="Arial" pitchFamily="34" charset="0"/>
                <a:cs typeface="Arial" pitchFamily="34" charset="0"/>
              </a:rPr>
              <a:t>La lenteur administrative </a:t>
            </a:r>
          </a:p>
          <a:p>
            <a:r>
              <a:rPr lang="fr-FR" sz="2400" dirty="0" smtClean="0">
                <a:latin typeface="Arial" pitchFamily="34" charset="0"/>
                <a:cs typeface="Arial" pitchFamily="34" charset="0"/>
              </a:rPr>
              <a:t>         </a:t>
            </a:r>
            <a:endParaRPr kumimoji="0" lang="fr-FR" sz="2400"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0"/>
            <a:ext cx="8229600" cy="1143000"/>
          </a:xfrm>
        </p:spPr>
        <p:txBody>
          <a:bodyPr/>
          <a:lstStyle/>
          <a:p>
            <a:r>
              <a:rPr lang="fr-FR" b="1" dirty="0" smtClean="0">
                <a:solidFill>
                  <a:schemeClr val="tx2"/>
                </a:solidFill>
              </a:rPr>
              <a:t>Conclusion	(suite)</a:t>
            </a:r>
            <a:endParaRPr lang="fr-FR" dirty="0">
              <a:solidFill>
                <a:schemeClr val="tx2"/>
              </a:solidFill>
            </a:endParaRPr>
          </a:p>
        </p:txBody>
      </p:sp>
      <p:sp>
        <p:nvSpPr>
          <p:cNvPr id="3" name="Espace réservé du contenu 2"/>
          <p:cNvSpPr>
            <a:spLocks noGrp="1"/>
          </p:cNvSpPr>
          <p:nvPr>
            <p:ph idx="1"/>
          </p:nvPr>
        </p:nvSpPr>
        <p:spPr>
          <a:xfrm>
            <a:off x="214282" y="928670"/>
            <a:ext cx="8929718" cy="5500726"/>
          </a:xfrm>
        </p:spPr>
        <p:txBody>
          <a:bodyPr>
            <a:normAutofit fontScale="85000" lnSpcReduction="20000"/>
          </a:bodyPr>
          <a:lstStyle/>
          <a:p>
            <a:pPr>
              <a:buNone/>
            </a:pPr>
            <a:r>
              <a:rPr lang="fr-FR" b="1" dirty="0" smtClean="0"/>
              <a:t>Des mesures sont prises pour y remédier:</a:t>
            </a:r>
          </a:p>
          <a:p>
            <a:pPr lvl="0">
              <a:buFont typeface="Wingdings" pitchFamily="2" charset="2"/>
              <a:buChar char="ü"/>
            </a:pPr>
            <a:r>
              <a:rPr lang="fr-FR" b="1" dirty="0" smtClean="0"/>
              <a:t>Tri des semences par des femmes  comme solution alternative et régénérescence du matériels génétiques ( </a:t>
            </a:r>
            <a:r>
              <a:rPr lang="fr-FR" b="1" dirty="0" err="1" smtClean="0"/>
              <a:t>Gambiaka</a:t>
            </a:r>
            <a:r>
              <a:rPr lang="fr-FR" b="1" dirty="0" smtClean="0"/>
              <a:t> et NERICA)</a:t>
            </a:r>
          </a:p>
          <a:p>
            <a:pPr lvl="0">
              <a:buFont typeface="Wingdings" pitchFamily="2" charset="2"/>
              <a:buChar char="ü"/>
            </a:pPr>
            <a:r>
              <a:rPr lang="fr-FR" b="1" dirty="0" smtClean="0"/>
              <a:t>DAO en signature pour les équipements et matériels </a:t>
            </a:r>
          </a:p>
          <a:p>
            <a:pPr marL="266700" lvl="0" indent="-266700">
              <a:buFont typeface="Wingdings" pitchFamily="2" charset="2"/>
              <a:buChar char="ü"/>
            </a:pPr>
            <a:r>
              <a:rPr lang="fr-FR" b="1" dirty="0" smtClean="0"/>
              <a:t>  Formation sur les batteuses, les négociations sont en cours</a:t>
            </a:r>
          </a:p>
          <a:p>
            <a:pPr lvl="0">
              <a:buFont typeface="Wingdings" pitchFamily="2" charset="2"/>
              <a:buChar char="ü"/>
            </a:pPr>
            <a:r>
              <a:rPr lang="fr-FR" b="1" dirty="0" smtClean="0"/>
              <a:t>Agents de terrain sont recrutés et sont déjà sur le terrain</a:t>
            </a:r>
          </a:p>
          <a:p>
            <a:pPr lvl="0">
              <a:buFont typeface="Wingdings" pitchFamily="2" charset="2"/>
              <a:buChar char="ü"/>
            </a:pPr>
            <a:r>
              <a:rPr lang="fr-FR" b="1" dirty="0" smtClean="0"/>
              <a:t>  Différentes rencontres entre la coordination nationale et FAOR</a:t>
            </a:r>
          </a:p>
          <a:p>
            <a:pPr lvl="0">
              <a:buFont typeface="Wingdings" pitchFamily="2" charset="2"/>
              <a:buChar char="ü"/>
            </a:pPr>
            <a:r>
              <a:rPr lang="fr-FR" b="1" dirty="0" smtClean="0"/>
              <a:t>Procédures internes soient adaptées aux caractéristiques du projet </a:t>
            </a:r>
          </a:p>
          <a:p>
            <a:pPr>
              <a:buFont typeface="Wingdings" pitchFamily="2" charset="2"/>
              <a:buChar char="ü"/>
            </a:pPr>
            <a:r>
              <a:rPr lang="fr-FR" b="1" dirty="0" smtClean="0"/>
              <a:t>la visite de suivi par la coordination régionale ( qui devrait être renforcer)</a:t>
            </a:r>
            <a:endParaRPr lang="fr-FR" dirty="0" smtClean="0"/>
          </a:p>
          <a:p>
            <a:pPr lvl="0">
              <a:buFont typeface="Wingdings" pitchFamily="2" charset="2"/>
              <a:buChar char="ü"/>
            </a:pPr>
            <a:endParaRPr lang="fr-FR" b="1" dirty="0" smtClean="0"/>
          </a:p>
          <a:p>
            <a:pPr lvl="0">
              <a:buFont typeface="Wingdings" pitchFamily="2" charset="2"/>
              <a:buChar char="ü"/>
            </a:pPr>
            <a:endParaRPr lang="fr-FR" b="1" dirty="0"/>
          </a:p>
        </p:txBody>
      </p:sp>
      <p:sp>
        <p:nvSpPr>
          <p:cNvPr id="4" name="Espace réservé du numéro de diapositive 3"/>
          <p:cNvSpPr>
            <a:spLocks noGrp="1"/>
          </p:cNvSpPr>
          <p:nvPr>
            <p:ph type="sldNum" sz="quarter" idx="12"/>
          </p:nvPr>
        </p:nvSpPr>
        <p:spPr/>
        <p:txBody>
          <a:bodyPr/>
          <a:lstStyle/>
          <a:p>
            <a:pPr>
              <a:defRPr/>
            </a:pPr>
            <a:fld id="{CFCE3D5F-29C1-4D04-99FE-D529156104A6}" type="slidenum">
              <a:rPr lang="en-GB" smtClean="0"/>
              <a:pPr>
                <a:defRPr/>
              </a:pPr>
              <a:t>42</a:t>
            </a:fld>
            <a:endParaRPr lang="en-GB"/>
          </a:p>
        </p:txBody>
      </p:sp>
      <p:sp>
        <p:nvSpPr>
          <p:cNvPr id="5" name="Flèche droite 4"/>
          <p:cNvSpPr/>
          <p:nvPr/>
        </p:nvSpPr>
        <p:spPr>
          <a:xfrm>
            <a:off x="1500166" y="4357694"/>
            <a:ext cx="500066"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p:cNvSpPr txBox="1"/>
          <p:nvPr/>
        </p:nvSpPr>
        <p:spPr>
          <a:xfrm>
            <a:off x="2071670" y="4357694"/>
            <a:ext cx="3214710" cy="369332"/>
          </a:xfrm>
          <a:prstGeom prst="rect">
            <a:avLst/>
          </a:prstGeom>
          <a:noFill/>
        </p:spPr>
        <p:txBody>
          <a:bodyPr wrap="square" rtlCol="0">
            <a:spAutoFit/>
          </a:bodyPr>
          <a:lstStyle/>
          <a:p>
            <a:r>
              <a:rPr lang="fr-FR" sz="1800" b="1" u="none" dirty="0" smtClean="0">
                <a:solidFill>
                  <a:schemeClr val="tx1"/>
                </a:solidFill>
              </a:rPr>
              <a:t>D</a:t>
            </a:r>
            <a:r>
              <a:rPr lang="fr-FR" sz="1800" b="1" u="none" dirty="0" smtClean="0">
                <a:solidFill>
                  <a:schemeClr val="tx1"/>
                </a:solidFill>
                <a:latin typeface="Arial" pitchFamily="34" charset="0"/>
                <a:cs typeface="Arial" pitchFamily="34" charset="0"/>
              </a:rPr>
              <a:t>éblocage des situations</a:t>
            </a:r>
            <a:endParaRPr lang="fr-FR" sz="1800" b="1" u="none" dirty="0">
              <a:solidFill>
                <a:schemeClr val="tx1"/>
              </a:solidFill>
              <a:latin typeface="Arial" pitchFamily="34" charset="0"/>
              <a:cs typeface="Arial"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0"/>
            <a:ext cx="8229600" cy="1143000"/>
          </a:xfrm>
        </p:spPr>
        <p:txBody>
          <a:bodyPr/>
          <a:lstStyle/>
          <a:p>
            <a:r>
              <a:rPr lang="fr-FR" b="1" dirty="0" smtClean="0">
                <a:solidFill>
                  <a:schemeClr val="tx2"/>
                </a:solidFill>
              </a:rPr>
              <a:t>Conclusion	(suite)</a:t>
            </a:r>
            <a:endParaRPr lang="fr-FR" dirty="0"/>
          </a:p>
        </p:txBody>
      </p:sp>
      <p:sp>
        <p:nvSpPr>
          <p:cNvPr id="3" name="Espace réservé du contenu 2"/>
          <p:cNvSpPr>
            <a:spLocks noGrp="1"/>
          </p:cNvSpPr>
          <p:nvPr>
            <p:ph idx="1"/>
          </p:nvPr>
        </p:nvSpPr>
        <p:spPr>
          <a:xfrm>
            <a:off x="642878" y="1071546"/>
            <a:ext cx="8215402" cy="5357850"/>
          </a:xfrm>
        </p:spPr>
        <p:txBody>
          <a:bodyPr>
            <a:normAutofit/>
          </a:bodyPr>
          <a:lstStyle/>
          <a:p>
            <a:pPr>
              <a:buNone/>
            </a:pPr>
            <a:r>
              <a:rPr lang="fr-FR" b="1" dirty="0" smtClean="0">
                <a:solidFill>
                  <a:srgbClr val="0000CC"/>
                </a:solidFill>
              </a:rPr>
              <a:t>Importance des résultats pour la SNDR </a:t>
            </a:r>
            <a:r>
              <a:rPr lang="fr-FR" b="1" dirty="0" smtClean="0"/>
              <a:t>:</a:t>
            </a:r>
          </a:p>
          <a:p>
            <a:pPr>
              <a:buFont typeface="Wingdings" pitchFamily="2" charset="2"/>
              <a:buChar char="Ø"/>
            </a:pPr>
            <a:r>
              <a:rPr lang="fr-FR" b="1" dirty="0" smtClean="0">
                <a:latin typeface="Arial" pitchFamily="34" charset="0"/>
                <a:cs typeface="Arial" pitchFamily="34" charset="0"/>
              </a:rPr>
              <a:t>   </a:t>
            </a:r>
            <a:r>
              <a:rPr lang="fr-FR" sz="2800" b="1" dirty="0" smtClean="0">
                <a:latin typeface="Arial" pitchFamily="34" charset="0"/>
                <a:cs typeface="Arial" pitchFamily="34" charset="0"/>
              </a:rPr>
              <a:t>Objectif stratégique de la SNDR: production nationale annuelle soit au moins égale à </a:t>
            </a:r>
            <a:r>
              <a:rPr lang="fr-FR" sz="2800" b="1" dirty="0" smtClean="0">
                <a:solidFill>
                  <a:srgbClr val="FF0000"/>
                </a:solidFill>
                <a:latin typeface="Arial" pitchFamily="34" charset="0"/>
                <a:cs typeface="Arial" pitchFamily="34" charset="0"/>
              </a:rPr>
              <a:t>380 000 tonnes </a:t>
            </a:r>
            <a:r>
              <a:rPr lang="fr-FR" sz="2800" b="1" dirty="0" smtClean="0">
                <a:latin typeface="Arial" pitchFamily="34" charset="0"/>
                <a:cs typeface="Arial" pitchFamily="34" charset="0"/>
              </a:rPr>
              <a:t>à partir de l’année 2025</a:t>
            </a:r>
          </a:p>
          <a:p>
            <a:pPr>
              <a:buNone/>
            </a:pPr>
            <a:r>
              <a:rPr lang="fr-FR" sz="2800" b="1" dirty="0" smtClean="0">
                <a:solidFill>
                  <a:srgbClr val="FF0000"/>
                </a:solidFill>
                <a:latin typeface="Arial" pitchFamily="34" charset="0"/>
                <a:cs typeface="Arial" pitchFamily="34" charset="0"/>
              </a:rPr>
              <a:t>    2019 : Niger = exportateur de riz</a:t>
            </a:r>
          </a:p>
          <a:p>
            <a:pPr>
              <a:buNone/>
            </a:pPr>
            <a:endParaRPr lang="fr-FR" sz="2800" b="1" dirty="0" smtClean="0">
              <a:solidFill>
                <a:srgbClr val="FF0000"/>
              </a:solidFill>
              <a:latin typeface="Arial" pitchFamily="34" charset="0"/>
              <a:cs typeface="Arial" pitchFamily="34" charset="0"/>
            </a:endParaRPr>
          </a:p>
          <a:p>
            <a:pPr>
              <a:buFont typeface="Wingdings" pitchFamily="2" charset="2"/>
              <a:buChar char="Ø"/>
            </a:pPr>
            <a:r>
              <a:rPr lang="fr-FR" sz="2800" dirty="0" smtClean="0">
                <a:latin typeface="Arial" pitchFamily="34" charset="0"/>
                <a:cs typeface="Arial" pitchFamily="34" charset="0"/>
              </a:rPr>
              <a:t> </a:t>
            </a:r>
            <a:r>
              <a:rPr lang="fr-FR" sz="2800" b="1" dirty="0" smtClean="0">
                <a:latin typeface="Arial" pitchFamily="34" charset="0"/>
                <a:cs typeface="Arial" pitchFamily="34" charset="0"/>
              </a:rPr>
              <a:t>les résultats de APRAO contribueront à l’atteinte de l’objectifs de la SNDR et surtout au programme </a:t>
            </a:r>
            <a:r>
              <a:rPr lang="fr-FR" sz="4000" b="1" dirty="0" smtClean="0">
                <a:solidFill>
                  <a:srgbClr val="FF0000"/>
                </a:solidFill>
                <a:latin typeface="Arial" pitchFamily="34" charset="0"/>
                <a:cs typeface="Arial" pitchFamily="34" charset="0"/>
              </a:rPr>
              <a:t>3N</a:t>
            </a:r>
          </a:p>
          <a:p>
            <a:pPr>
              <a:buNone/>
            </a:pPr>
            <a:endParaRPr lang="fr-FR" b="1" dirty="0" smtClean="0">
              <a:solidFill>
                <a:srgbClr val="FF0000"/>
              </a:solidFill>
              <a:latin typeface="Arial" pitchFamily="34" charset="0"/>
              <a:cs typeface="Arial" pitchFamily="34" charset="0"/>
            </a:endParaRPr>
          </a:p>
          <a:p>
            <a:pPr>
              <a:buNone/>
            </a:pPr>
            <a:endParaRPr lang="fr-FR" dirty="0"/>
          </a:p>
        </p:txBody>
      </p:sp>
      <p:sp>
        <p:nvSpPr>
          <p:cNvPr id="4" name="Espace réservé du numéro de diapositive 3"/>
          <p:cNvSpPr>
            <a:spLocks noGrp="1"/>
          </p:cNvSpPr>
          <p:nvPr>
            <p:ph type="sldNum" sz="quarter" idx="12"/>
          </p:nvPr>
        </p:nvSpPr>
        <p:spPr/>
        <p:txBody>
          <a:bodyPr/>
          <a:lstStyle/>
          <a:p>
            <a:pPr>
              <a:defRPr/>
            </a:pPr>
            <a:fld id="{CFCE3D5F-29C1-4D04-99FE-D529156104A6}" type="slidenum">
              <a:rPr lang="en-GB" smtClean="0"/>
              <a:pPr>
                <a:defRPr/>
              </a:pPr>
              <a:t>43</a:t>
            </a:fld>
            <a:endParaRPr lang="en-GB"/>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0"/>
            <a:ext cx="8229600" cy="1143000"/>
          </a:xfrm>
        </p:spPr>
        <p:txBody>
          <a:bodyPr/>
          <a:lstStyle/>
          <a:p>
            <a:r>
              <a:rPr lang="fr-FR" b="1" dirty="0" smtClean="0">
                <a:solidFill>
                  <a:schemeClr val="tx2"/>
                </a:solidFill>
              </a:rPr>
              <a:t>Conclusion	(suite)</a:t>
            </a:r>
            <a:endParaRPr lang="fr-FR" dirty="0">
              <a:solidFill>
                <a:schemeClr val="tx2"/>
              </a:solidFill>
            </a:endParaRPr>
          </a:p>
        </p:txBody>
      </p:sp>
      <p:sp>
        <p:nvSpPr>
          <p:cNvPr id="3" name="Espace réservé du contenu 2"/>
          <p:cNvSpPr>
            <a:spLocks noGrp="1"/>
          </p:cNvSpPr>
          <p:nvPr>
            <p:ph idx="1"/>
          </p:nvPr>
        </p:nvSpPr>
        <p:spPr>
          <a:xfrm>
            <a:off x="428596" y="1214422"/>
            <a:ext cx="8501122" cy="5000660"/>
          </a:xfrm>
        </p:spPr>
        <p:txBody>
          <a:bodyPr>
            <a:normAutofit fontScale="92500"/>
          </a:bodyPr>
          <a:lstStyle/>
          <a:p>
            <a:pPr>
              <a:buNone/>
            </a:pPr>
            <a:r>
              <a:rPr lang="fr-FR" b="1" dirty="0" smtClean="0">
                <a:solidFill>
                  <a:srgbClr val="0000CC"/>
                </a:solidFill>
              </a:rPr>
              <a:t>Défis majeurs 2012 :</a:t>
            </a:r>
          </a:p>
          <a:p>
            <a:pPr>
              <a:buFont typeface="Wingdings" pitchFamily="2" charset="2"/>
              <a:buChar char="Ø"/>
            </a:pPr>
            <a:r>
              <a:rPr lang="fr-FR" b="1" dirty="0" smtClean="0"/>
              <a:t> Adoption de la SNDR</a:t>
            </a:r>
          </a:p>
          <a:p>
            <a:pPr>
              <a:buFont typeface="Wingdings" pitchFamily="2" charset="2"/>
              <a:buChar char="Ø"/>
            </a:pPr>
            <a:r>
              <a:rPr lang="fr-FR" b="1" dirty="0" smtClean="0"/>
              <a:t>Accroitre la production de riz au Niger de 132000 t à 150000 t en 2012 à travers l’utilisation des semences certifiées augmentation des S² ,techniques culturales, etc.</a:t>
            </a:r>
          </a:p>
          <a:p>
            <a:pPr>
              <a:buFont typeface="Wingdings" pitchFamily="2" charset="2"/>
              <a:buChar char="Ø"/>
            </a:pPr>
            <a:r>
              <a:rPr lang="fr-FR" b="1" dirty="0" smtClean="0"/>
              <a:t>Produire  4000 tonnes de semences d’ici </a:t>
            </a:r>
            <a:r>
              <a:rPr lang="fr-FR" b="1" dirty="0" err="1" smtClean="0"/>
              <a:t>dec</a:t>
            </a:r>
            <a:r>
              <a:rPr lang="fr-FR" b="1" dirty="0" smtClean="0"/>
              <a:t>. 2012</a:t>
            </a:r>
          </a:p>
          <a:p>
            <a:pPr>
              <a:buFont typeface="Wingdings" pitchFamily="2" charset="2"/>
              <a:buChar char="Ø"/>
            </a:pPr>
            <a:r>
              <a:rPr lang="fr-FR" b="1" dirty="0" smtClean="0"/>
              <a:t> Produire du paddy de bonne qualité </a:t>
            </a:r>
          </a:p>
          <a:p>
            <a:pPr>
              <a:buFont typeface="Wingdings" pitchFamily="2" charset="2"/>
              <a:buChar char="Ø"/>
            </a:pPr>
            <a:r>
              <a:rPr lang="fr-FR" b="1" dirty="0" smtClean="0"/>
              <a:t> Rendre le riz local compétitif</a:t>
            </a:r>
          </a:p>
          <a:p>
            <a:pPr>
              <a:buNone/>
            </a:pPr>
            <a:endParaRPr lang="fr-FR" b="1" dirty="0"/>
          </a:p>
        </p:txBody>
      </p:sp>
      <p:sp>
        <p:nvSpPr>
          <p:cNvPr id="4" name="Espace réservé du numéro de diapositive 3"/>
          <p:cNvSpPr>
            <a:spLocks noGrp="1"/>
          </p:cNvSpPr>
          <p:nvPr>
            <p:ph type="sldNum" sz="quarter" idx="12"/>
          </p:nvPr>
        </p:nvSpPr>
        <p:spPr/>
        <p:txBody>
          <a:bodyPr/>
          <a:lstStyle/>
          <a:p>
            <a:pPr>
              <a:defRPr/>
            </a:pPr>
            <a:fld id="{CFCE3D5F-29C1-4D04-99FE-D529156104A6}" type="slidenum">
              <a:rPr lang="en-GB" smtClean="0"/>
              <a:pPr>
                <a:defRPr/>
              </a:pPr>
              <a:t>44</a:t>
            </a:fld>
            <a:endParaRPr lang="en-GB"/>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FAO_blue_50.jpg"/>
          <p:cNvPicPr>
            <a:picLocks noChangeAspect="1"/>
          </p:cNvPicPr>
          <p:nvPr/>
        </p:nvPicPr>
        <p:blipFill>
          <a:blip r:embed="rId3" cstate="print"/>
          <a:srcRect/>
          <a:stretch>
            <a:fillRect/>
          </a:stretch>
        </p:blipFill>
        <p:spPr bwMode="auto">
          <a:xfrm>
            <a:off x="3714744" y="142852"/>
            <a:ext cx="1265238" cy="1130323"/>
          </a:xfrm>
          <a:prstGeom prst="rect">
            <a:avLst/>
          </a:prstGeom>
          <a:noFill/>
          <a:ln w="9525">
            <a:noFill/>
            <a:miter lim="800000"/>
            <a:headEnd/>
            <a:tailEnd/>
          </a:ln>
        </p:spPr>
      </p:pic>
      <p:cxnSp>
        <p:nvCxnSpPr>
          <p:cNvPr id="22" name="Straight Connector 21"/>
          <p:cNvCxnSpPr/>
          <p:nvPr/>
        </p:nvCxnSpPr>
        <p:spPr>
          <a:xfrm>
            <a:off x="2285984" y="1500174"/>
            <a:ext cx="4473575" cy="0"/>
          </a:xfrm>
          <a:prstGeom prst="line">
            <a:avLst/>
          </a:prstGeom>
          <a:ln w="666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4101" name="Picture 8" descr="logo_aecid.jpg"/>
          <p:cNvPicPr>
            <a:picLocks noChangeAspect="1"/>
          </p:cNvPicPr>
          <p:nvPr/>
        </p:nvPicPr>
        <p:blipFill>
          <a:blip r:embed="rId4" cstate="print"/>
          <a:srcRect/>
          <a:stretch>
            <a:fillRect/>
          </a:stretch>
        </p:blipFill>
        <p:spPr bwMode="auto">
          <a:xfrm>
            <a:off x="6858016" y="357166"/>
            <a:ext cx="1671637" cy="1031875"/>
          </a:xfrm>
          <a:prstGeom prst="rect">
            <a:avLst/>
          </a:prstGeom>
          <a:noFill/>
          <a:ln w="9525">
            <a:noFill/>
            <a:miter lim="800000"/>
            <a:headEnd/>
            <a:tailEnd/>
          </a:ln>
        </p:spPr>
      </p:pic>
      <p:sp>
        <p:nvSpPr>
          <p:cNvPr id="9" name="TextBox 8"/>
          <p:cNvSpPr txBox="1">
            <a:spLocks noChangeArrowheads="1"/>
          </p:cNvSpPr>
          <p:nvPr/>
        </p:nvSpPr>
        <p:spPr bwMode="auto">
          <a:xfrm>
            <a:off x="1928794" y="1357298"/>
            <a:ext cx="5170487" cy="707886"/>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fr-FR" sz="2000" b="1" dirty="0" smtClean="0">
              <a:solidFill>
                <a:schemeClr val="accent1">
                  <a:lumMod val="75000"/>
                </a:schemeClr>
              </a:solidFill>
            </a:endParaRPr>
          </a:p>
          <a:p>
            <a:pPr algn="ctr" eaLnBrk="1" hangingPunct="1">
              <a:defRPr/>
            </a:pPr>
            <a:endParaRPr lang="fr-FR" sz="2000" b="1" dirty="0" smtClean="0">
              <a:solidFill>
                <a:schemeClr val="accent1">
                  <a:lumMod val="75000"/>
                </a:schemeClr>
              </a:solidFill>
            </a:endParaRPr>
          </a:p>
        </p:txBody>
      </p:sp>
      <p:sp>
        <p:nvSpPr>
          <p:cNvPr id="11" name="Rectangle 10"/>
          <p:cNvSpPr/>
          <p:nvPr/>
        </p:nvSpPr>
        <p:spPr>
          <a:xfrm>
            <a:off x="2214546" y="1571612"/>
            <a:ext cx="4572000" cy="1015663"/>
          </a:xfrm>
          <a:prstGeom prst="rect">
            <a:avLst/>
          </a:prstGeom>
        </p:spPr>
        <p:txBody>
          <a:bodyPr>
            <a:spAutoFit/>
          </a:bodyPr>
          <a:lstStyle/>
          <a:p>
            <a:pPr algn="ctr">
              <a:defRPr/>
            </a:pPr>
            <a:r>
              <a:rPr lang="fr-FR" sz="2000" b="1" u="none" dirty="0">
                <a:latin typeface="Arial Narrow" pitchFamily="34" charset="0"/>
                <a:cs typeface="Arial" charset="0"/>
              </a:rPr>
              <a:t>Amélioration de la Production de Riz en Afrique de l’Ouest en Réponse à la Flambée des Prix des Denrées Alimentaires (APRAO)</a:t>
            </a:r>
          </a:p>
        </p:txBody>
      </p:sp>
      <p:sp>
        <p:nvSpPr>
          <p:cNvPr id="12" name="ZoneTexte 11"/>
          <p:cNvSpPr txBox="1"/>
          <p:nvPr/>
        </p:nvSpPr>
        <p:spPr>
          <a:xfrm>
            <a:off x="1857356" y="3143248"/>
            <a:ext cx="6572296" cy="523220"/>
          </a:xfrm>
          <a:prstGeom prst="rect">
            <a:avLst/>
          </a:prstGeom>
          <a:noFill/>
        </p:spPr>
        <p:txBody>
          <a:bodyPr wrap="square" rtlCol="0">
            <a:spAutoFit/>
          </a:bodyPr>
          <a:lstStyle/>
          <a:p>
            <a:r>
              <a:rPr lang="fr-FR" sz="2800" b="1" u="none" dirty="0" smtClean="0">
                <a:solidFill>
                  <a:srgbClr val="0000CC"/>
                </a:solidFill>
                <a:latin typeface="Arial" pitchFamily="34" charset="0"/>
                <a:cs typeface="Arial" pitchFamily="34" charset="0"/>
              </a:rPr>
              <a:t>Perspectives (Plan  de travail 2012)  </a:t>
            </a:r>
          </a:p>
        </p:txBody>
      </p:sp>
      <p:sp>
        <p:nvSpPr>
          <p:cNvPr id="13" name="ZoneTexte 12"/>
          <p:cNvSpPr txBox="1"/>
          <p:nvPr/>
        </p:nvSpPr>
        <p:spPr>
          <a:xfrm>
            <a:off x="2786050" y="4643446"/>
            <a:ext cx="3429024" cy="369332"/>
          </a:xfrm>
          <a:prstGeom prst="rect">
            <a:avLst/>
          </a:prstGeom>
          <a:noFill/>
        </p:spPr>
        <p:txBody>
          <a:bodyPr wrap="square" rtlCol="0">
            <a:spAutoFit/>
          </a:bodyPr>
          <a:lstStyle/>
          <a:p>
            <a:pPr algn="ctr"/>
            <a:r>
              <a:rPr lang="fr-FR" sz="1800" b="1" u="none" dirty="0" smtClean="0">
                <a:latin typeface="Arial" pitchFamily="34" charset="0"/>
                <a:cs typeface="Arial" pitchFamily="34" charset="0"/>
              </a:rPr>
              <a:t>Composante Niger  </a:t>
            </a:r>
            <a:endParaRPr lang="fr-FR" sz="1800" b="1" u="none" dirty="0">
              <a:latin typeface="Arial" pitchFamily="34" charset="0"/>
              <a:cs typeface="Arial" pitchFamily="34" charset="0"/>
            </a:endParaRPr>
          </a:p>
        </p:txBody>
      </p:sp>
      <p:pic>
        <p:nvPicPr>
          <p:cNvPr id="34817" name="Picture 1"/>
          <p:cNvPicPr>
            <a:picLocks noChangeAspect="1" noChangeArrowheads="1"/>
          </p:cNvPicPr>
          <p:nvPr/>
        </p:nvPicPr>
        <p:blipFill>
          <a:blip r:embed="rId5" cstate="print"/>
          <a:srcRect/>
          <a:stretch>
            <a:fillRect/>
          </a:stretch>
        </p:blipFill>
        <p:spPr bwMode="auto">
          <a:xfrm>
            <a:off x="357158" y="285728"/>
            <a:ext cx="1714512" cy="1106118"/>
          </a:xfrm>
          <a:prstGeom prst="rect">
            <a:avLst/>
          </a:prstGeom>
          <a:noFill/>
          <a:ln w="9525">
            <a:noFill/>
            <a:miter lim="800000"/>
            <a:headEnd/>
            <a:tailEnd/>
          </a:ln>
        </p:spPr>
      </p:pic>
      <p:pic>
        <p:nvPicPr>
          <p:cNvPr id="15" name="Image 14"/>
          <p:cNvPicPr/>
          <p:nvPr/>
        </p:nvPicPr>
        <p:blipFill>
          <a:blip r:embed="rId6" cstate="print"/>
          <a:srcRect/>
          <a:stretch>
            <a:fillRect/>
          </a:stretch>
        </p:blipFill>
        <p:spPr bwMode="auto">
          <a:xfrm>
            <a:off x="214282" y="5715016"/>
            <a:ext cx="1419225" cy="904875"/>
          </a:xfrm>
          <a:prstGeom prst="rect">
            <a:avLst/>
          </a:prstGeom>
          <a:noFill/>
          <a:ln w="9525">
            <a:noFill/>
            <a:miter lim="800000"/>
            <a:headEnd/>
            <a:tailEnd/>
          </a:ln>
        </p:spPr>
      </p:pic>
      <p:sp>
        <p:nvSpPr>
          <p:cNvPr id="16" name="Rectangle 15"/>
          <p:cNvSpPr/>
          <p:nvPr/>
        </p:nvSpPr>
        <p:spPr>
          <a:xfrm>
            <a:off x="2285984" y="5867400"/>
            <a:ext cx="5143536" cy="990600"/>
          </a:xfrm>
          <a:prstGeom prst="rect">
            <a:avLst/>
          </a:prstGeom>
          <a:no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800" b="1" u="none" dirty="0">
                <a:solidFill>
                  <a:schemeClr val="tx2"/>
                </a:solidFill>
                <a:latin typeface="Arial" pitchFamily="34" charset="0"/>
                <a:cs typeface="Arial" pitchFamily="34" charset="0"/>
              </a:rPr>
              <a:t>Atelier Régional </a:t>
            </a:r>
            <a:r>
              <a:rPr lang="fr-FR" sz="1800" b="1" u="none" dirty="0" smtClean="0">
                <a:solidFill>
                  <a:schemeClr val="tx2"/>
                </a:solidFill>
                <a:latin typeface="Arial" pitchFamily="34" charset="0"/>
                <a:cs typeface="Arial" pitchFamily="34" charset="0"/>
              </a:rPr>
              <a:t> APRAO</a:t>
            </a:r>
            <a:endParaRPr lang="fr-FR" sz="1800" b="1" u="none" dirty="0">
              <a:solidFill>
                <a:schemeClr val="tx2"/>
              </a:solidFill>
              <a:latin typeface="Arial" pitchFamily="34" charset="0"/>
              <a:cs typeface="Arial" pitchFamily="34" charset="0"/>
            </a:endParaRPr>
          </a:p>
          <a:p>
            <a:pPr algn="ctr">
              <a:defRPr/>
            </a:pPr>
            <a:r>
              <a:rPr lang="fr-FR" sz="1800" b="1" u="none" dirty="0" smtClean="0">
                <a:solidFill>
                  <a:schemeClr val="tx2"/>
                </a:solidFill>
                <a:latin typeface="Arial" pitchFamily="34" charset="0"/>
                <a:cs typeface="Arial" pitchFamily="34" charset="0"/>
              </a:rPr>
              <a:t>Abidjan 31 mai -1</a:t>
            </a:r>
            <a:r>
              <a:rPr lang="fr-FR" sz="1800" b="1" u="none" baseline="30000" dirty="0" smtClean="0">
                <a:solidFill>
                  <a:schemeClr val="tx2"/>
                </a:solidFill>
                <a:latin typeface="Arial" pitchFamily="34" charset="0"/>
                <a:cs typeface="Arial" pitchFamily="34" charset="0"/>
              </a:rPr>
              <a:t>er</a:t>
            </a:r>
            <a:r>
              <a:rPr lang="fr-FR" sz="1800" b="1" u="none" dirty="0" smtClean="0">
                <a:solidFill>
                  <a:schemeClr val="tx2"/>
                </a:solidFill>
                <a:latin typeface="Arial" pitchFamily="34" charset="0"/>
                <a:cs typeface="Arial" pitchFamily="34" charset="0"/>
              </a:rPr>
              <a:t> juin 2012</a:t>
            </a:r>
            <a:endParaRPr lang="fr-FR" sz="1800" b="1" u="none" dirty="0">
              <a:solidFill>
                <a:schemeClr val="tx2"/>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0EC67EBC-3625-4BEA-9C58-6259D06F562C}" type="slidenum">
              <a:rPr lang="en-GB" smtClean="0"/>
              <a:pPr>
                <a:defRPr/>
              </a:pPr>
              <a:t>46</a:t>
            </a:fld>
            <a:endParaRPr lang="en-GB"/>
          </a:p>
        </p:txBody>
      </p:sp>
      <p:graphicFrame>
        <p:nvGraphicFramePr>
          <p:cNvPr id="4" name="Tableau 3"/>
          <p:cNvGraphicFramePr>
            <a:graphicFrameLocks noGrp="1"/>
          </p:cNvGraphicFramePr>
          <p:nvPr/>
        </p:nvGraphicFramePr>
        <p:xfrm>
          <a:off x="214281" y="1214421"/>
          <a:ext cx="8715437" cy="5357851"/>
        </p:xfrm>
        <a:graphic>
          <a:graphicData uri="http://schemas.openxmlformats.org/drawingml/2006/table">
            <a:tbl>
              <a:tblPr firstRow="1" bandRow="1">
                <a:tableStyleId>{5C22544A-7EE6-4342-B048-85BDC9FD1C3A}</a:tableStyleId>
              </a:tblPr>
              <a:tblGrid>
                <a:gridCol w="2286017"/>
                <a:gridCol w="2428892"/>
                <a:gridCol w="1285884"/>
                <a:gridCol w="1599063"/>
                <a:gridCol w="1115581"/>
              </a:tblGrid>
              <a:tr h="8707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400" b="1" dirty="0" smtClean="0">
                          <a:solidFill>
                            <a:schemeClr val="tx1"/>
                          </a:solidFill>
                          <a:latin typeface="+mn-lt"/>
                          <a:ea typeface="Calibri"/>
                          <a:cs typeface="Times New Roman"/>
                        </a:rPr>
                        <a:t>Activités</a:t>
                      </a:r>
                      <a:endParaRPr lang="fr-FR" sz="2400" dirty="0" smtClean="0">
                        <a:solidFill>
                          <a:schemeClr val="tx1"/>
                        </a:solidFill>
                        <a:latin typeface="+mn-lt"/>
                        <a:ea typeface="Calibri"/>
                        <a:cs typeface="Times New Roman"/>
                      </a:endParaRPr>
                    </a:p>
                    <a:p>
                      <a:endParaRPr lang="fr-FR"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fr-FR" sz="2400" dirty="0" smtClean="0">
                          <a:solidFill>
                            <a:schemeClr val="tx1"/>
                          </a:solidFill>
                        </a:rPr>
                        <a:t>Actions</a:t>
                      </a:r>
                      <a:endParaRPr lang="fr-FR"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fr-FR" sz="2400" dirty="0" smtClean="0">
                          <a:solidFill>
                            <a:schemeClr val="tx1"/>
                          </a:solidFill>
                        </a:rPr>
                        <a:t>Acteurs</a:t>
                      </a:r>
                      <a:endParaRPr lang="fr-FR"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fr-FR" sz="2400" dirty="0" smtClean="0">
                          <a:solidFill>
                            <a:schemeClr val="tx1"/>
                          </a:solidFill>
                        </a:rPr>
                        <a:t>Produits attendus</a:t>
                      </a:r>
                      <a:endParaRPr lang="fr-FR"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fr-FR" sz="2400" dirty="0" smtClean="0">
                          <a:solidFill>
                            <a:schemeClr val="tx1"/>
                          </a:solidFill>
                        </a:rPr>
                        <a:t>Echéances</a:t>
                      </a:r>
                      <a:endParaRPr lang="fr-FR"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24551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b="1" i="0" kern="1200" dirty="0" smtClean="0">
                          <a:solidFill>
                            <a:schemeClr val="dk1"/>
                          </a:solidFill>
                          <a:latin typeface="+mn-lt"/>
                          <a:ea typeface="+mn-ea"/>
                          <a:cs typeface="+mn-cs"/>
                        </a:rPr>
                        <a:t>Populariser les textes de politique et de législation nationale sur les semences </a:t>
                      </a:r>
                    </a:p>
                    <a:p>
                      <a:endParaRPr lang="fr-FR" sz="2000" b="1" i="0" kern="1200" dirty="0" smtClean="0">
                        <a:solidFill>
                          <a:schemeClr val="dk1"/>
                        </a:solidFill>
                        <a:latin typeface="+mn-lt"/>
                        <a:ea typeface="+mn-ea"/>
                        <a:cs typeface="+mn-cs"/>
                      </a:endParaRPr>
                    </a:p>
                    <a:p>
                      <a:endParaRPr lang="fr-FR" sz="2000" b="1" i="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Font typeface="Wingdings" pitchFamily="2" charset="2"/>
                        <a:buChar char="§"/>
                      </a:pPr>
                      <a:r>
                        <a:rPr lang="fr-FR" sz="2000" b="1" i="0" kern="1200" dirty="0" smtClean="0">
                          <a:solidFill>
                            <a:schemeClr val="dk1"/>
                          </a:solidFill>
                          <a:latin typeface="+mn-lt"/>
                          <a:ea typeface="+mn-ea"/>
                          <a:cs typeface="+mn-cs"/>
                        </a:rPr>
                        <a:t> contribuer organisation Atelier de popularisation </a:t>
                      </a:r>
                      <a:r>
                        <a:rPr lang="fr-FR" sz="2000" b="1" i="0" kern="1200" baseline="0" dirty="0" smtClean="0">
                          <a:solidFill>
                            <a:schemeClr val="dk1"/>
                          </a:solidFill>
                          <a:latin typeface="+mn-lt"/>
                          <a:ea typeface="+mn-ea"/>
                          <a:cs typeface="+mn-cs"/>
                        </a:rPr>
                        <a:t> de loi </a:t>
                      </a:r>
                      <a:r>
                        <a:rPr lang="fr-FR" sz="2000" b="1" i="0" kern="1200" dirty="0" smtClean="0">
                          <a:solidFill>
                            <a:schemeClr val="dk1"/>
                          </a:solidFill>
                          <a:latin typeface="+mn-lt"/>
                          <a:ea typeface="+mn-ea"/>
                          <a:cs typeface="+mn-cs"/>
                        </a:rPr>
                        <a:t> semencière</a:t>
                      </a:r>
                    </a:p>
                    <a:p>
                      <a:pPr>
                        <a:buFont typeface="Wingdings" pitchFamily="2" charset="2"/>
                        <a:buChar char="§"/>
                      </a:pPr>
                      <a:r>
                        <a:rPr lang="fr-FR" sz="2000" b="1" i="0" kern="1200" dirty="0" smtClean="0">
                          <a:solidFill>
                            <a:schemeClr val="dk1"/>
                          </a:solidFill>
                          <a:latin typeface="+mn-lt"/>
                          <a:ea typeface="+mn-ea"/>
                          <a:cs typeface="+mn-cs"/>
                        </a:rPr>
                        <a:t>  contribution à édition de politique</a:t>
                      </a:r>
                      <a:r>
                        <a:rPr lang="fr-FR" sz="2000" b="1" i="0" kern="1200" baseline="0" dirty="0" smtClean="0">
                          <a:solidFill>
                            <a:schemeClr val="dk1"/>
                          </a:solidFill>
                          <a:latin typeface="+mn-lt"/>
                          <a:ea typeface="+mn-ea"/>
                          <a:cs typeface="+mn-cs"/>
                        </a:rPr>
                        <a:t> et loi semencière</a:t>
                      </a:r>
                      <a:endParaRPr lang="fr-FR" sz="2000" b="1" i="0" kern="120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Font typeface="Wingdings" pitchFamily="2" charset="2"/>
                        <a:buChar char="§"/>
                      </a:pPr>
                      <a:r>
                        <a:rPr lang="fr-FR" sz="2000" b="1" i="0" kern="1200" dirty="0" smtClean="0">
                          <a:solidFill>
                            <a:schemeClr val="dk1"/>
                          </a:solidFill>
                          <a:latin typeface="+mn-lt"/>
                          <a:ea typeface="+mn-ea"/>
                          <a:cs typeface="+mn-cs"/>
                        </a:rPr>
                        <a:t>APRAO</a:t>
                      </a:r>
                    </a:p>
                    <a:p>
                      <a:pPr>
                        <a:buFont typeface="Wingdings" pitchFamily="2" charset="2"/>
                        <a:buChar char="§"/>
                      </a:pPr>
                      <a:r>
                        <a:rPr lang="fr-FR" sz="2000" b="1" i="0" kern="1200" dirty="0" smtClean="0">
                          <a:solidFill>
                            <a:schemeClr val="dk1"/>
                          </a:solidFill>
                          <a:latin typeface="+mn-lt"/>
                          <a:ea typeface="+mn-ea"/>
                          <a:cs typeface="+mn-cs"/>
                        </a:rPr>
                        <a:t>MAG</a:t>
                      </a:r>
                    </a:p>
                    <a:p>
                      <a:pPr>
                        <a:buFont typeface="Wingdings" pitchFamily="2" charset="2"/>
                        <a:buChar char="§"/>
                      </a:pPr>
                      <a:r>
                        <a:rPr lang="fr-FR" sz="2000" b="1" i="0" kern="1200" dirty="0" smtClean="0">
                          <a:solidFill>
                            <a:schemeClr val="dk1"/>
                          </a:solidFill>
                          <a:latin typeface="+mn-lt"/>
                          <a:ea typeface="+mn-ea"/>
                          <a:cs typeface="+mn-cs"/>
                        </a:rPr>
                        <a:t> INRAN</a:t>
                      </a:r>
                    </a:p>
                    <a:p>
                      <a:pPr>
                        <a:buFont typeface="Wingdings" pitchFamily="2" charset="2"/>
                        <a:buChar char="§"/>
                      </a:pPr>
                      <a:r>
                        <a:rPr lang="fr-FR" sz="2000" b="1" i="0" kern="1200" dirty="0" smtClean="0">
                          <a:solidFill>
                            <a:schemeClr val="dk1"/>
                          </a:solidFill>
                          <a:latin typeface="+mn-lt"/>
                          <a:ea typeface="+mn-ea"/>
                          <a:cs typeface="+mn-cs"/>
                        </a:rPr>
                        <a:t> APPSN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Font typeface="Wingdings" pitchFamily="2" charset="2"/>
                        <a:buChar char="§"/>
                      </a:pPr>
                      <a:r>
                        <a:rPr lang="fr-FR" sz="2000" b="1" i="0" kern="1200" dirty="0" smtClean="0">
                          <a:solidFill>
                            <a:schemeClr val="dk1"/>
                          </a:solidFill>
                          <a:latin typeface="+mn-lt"/>
                          <a:ea typeface="+mn-ea"/>
                          <a:cs typeface="+mn-cs"/>
                        </a:rPr>
                        <a:t> 100 exemplaires  des textes de politiques et loi</a:t>
                      </a:r>
                      <a:r>
                        <a:rPr lang="fr-FR" sz="2000" b="1" i="0" kern="1200" baseline="0" dirty="0" smtClean="0">
                          <a:solidFill>
                            <a:schemeClr val="dk1"/>
                          </a:solidFill>
                          <a:latin typeface="+mn-lt"/>
                          <a:ea typeface="+mn-ea"/>
                          <a:cs typeface="+mn-cs"/>
                        </a:rPr>
                        <a:t> </a:t>
                      </a:r>
                      <a:r>
                        <a:rPr lang="fr-FR" sz="2000" b="1" i="0" kern="1200" dirty="0" smtClean="0">
                          <a:solidFill>
                            <a:schemeClr val="dk1"/>
                          </a:solidFill>
                          <a:latin typeface="+mn-lt"/>
                          <a:ea typeface="+mn-ea"/>
                          <a:cs typeface="+mn-cs"/>
                        </a:rPr>
                        <a:t>semencières sont  édités </a:t>
                      </a:r>
                      <a:endParaRPr lang="fr-FR" sz="20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2000" b="1" i="0" dirty="0" smtClean="0"/>
                        <a:t>Juillet-sept</a:t>
                      </a:r>
                      <a:endParaRPr lang="fr-FR" sz="20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31862">
                <a:tc>
                  <a:txBody>
                    <a:bodyPr/>
                    <a:lstStyle/>
                    <a:p>
                      <a:pPr algn="l">
                        <a:lnSpc>
                          <a:spcPct val="115000"/>
                        </a:lnSpc>
                        <a:spcAft>
                          <a:spcPts val="0"/>
                        </a:spcAft>
                      </a:pPr>
                      <a:r>
                        <a:rPr lang="fr-FR" sz="2000" b="1" kern="1200" dirty="0" smtClean="0">
                          <a:solidFill>
                            <a:srgbClr val="000000"/>
                          </a:solidFill>
                          <a:latin typeface="+mj-lt"/>
                          <a:ea typeface="Times New Roman"/>
                          <a:cs typeface="Calibri"/>
                        </a:rPr>
                        <a:t> </a:t>
                      </a:r>
                      <a:r>
                        <a:rPr lang="fr-FR" sz="2000" b="1" kern="1200" dirty="0" smtClean="0">
                          <a:solidFill>
                            <a:schemeClr val="dk1"/>
                          </a:solidFill>
                          <a:latin typeface="+mj-lt"/>
                          <a:ea typeface="+mn-ea"/>
                          <a:cs typeface="+mn-cs"/>
                        </a:rPr>
                        <a:t>Faciliter l’homologation de nouvelles variétés prometteuses</a:t>
                      </a:r>
                      <a:endParaRPr lang="fr-FR" sz="2000" b="1" dirty="0">
                        <a:latin typeface="+mj-lt"/>
                        <a:ea typeface="Calibri"/>
                        <a:cs typeface="Times New Roman"/>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fr-FR" sz="2000" b="1" dirty="0" smtClean="0">
                          <a:latin typeface="+mj-lt"/>
                          <a:ea typeface="Calibri"/>
                          <a:cs typeface="Times New Roman"/>
                        </a:rPr>
                        <a:t> </a:t>
                      </a:r>
                      <a:r>
                        <a:rPr lang="fr-FR" sz="2000" b="1" dirty="0">
                          <a:latin typeface="+mj-lt"/>
                          <a:ea typeface="Calibri"/>
                          <a:cs typeface="Times New Roman"/>
                        </a:rPr>
                        <a:t>organisation  </a:t>
                      </a:r>
                      <a:r>
                        <a:rPr lang="fr-FR" sz="2000" b="1" dirty="0" smtClean="0">
                          <a:latin typeface="+mj-lt"/>
                          <a:ea typeface="Calibri"/>
                          <a:cs typeface="Times New Roman"/>
                        </a:rPr>
                        <a:t>de </a:t>
                      </a:r>
                      <a:r>
                        <a:rPr lang="fr-FR" sz="2000" b="1" dirty="0">
                          <a:latin typeface="+mj-lt"/>
                          <a:ea typeface="Calibri"/>
                          <a:cs typeface="Times New Roman"/>
                        </a:rPr>
                        <a:t>réunion  du comité </a:t>
                      </a:r>
                      <a:r>
                        <a:rPr lang="fr-FR" sz="2000" b="1" dirty="0" smtClean="0">
                          <a:latin typeface="+mj-lt"/>
                          <a:ea typeface="Calibri"/>
                          <a:cs typeface="Times New Roman"/>
                        </a:rPr>
                        <a:t>d’homologation</a:t>
                      </a:r>
                      <a:endParaRPr lang="fr-FR" sz="2000" b="1" dirty="0">
                        <a:latin typeface="+mj-lt"/>
                        <a:ea typeface="Calibri"/>
                        <a:cs typeface="Times New Roman"/>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gn="l">
                        <a:lnSpc>
                          <a:spcPct val="115000"/>
                        </a:lnSpc>
                        <a:spcAft>
                          <a:spcPts val="0"/>
                        </a:spcAft>
                        <a:buFont typeface="Wingdings"/>
                        <a:buChar char=""/>
                      </a:pPr>
                      <a:r>
                        <a:rPr lang="fr-FR" sz="2000" b="1" i="1" dirty="0">
                          <a:latin typeface="+mj-lt"/>
                          <a:ea typeface="Calibri"/>
                          <a:cs typeface="Calibri"/>
                        </a:rPr>
                        <a:t>MAG</a:t>
                      </a:r>
                      <a:endParaRPr lang="fr-FR" sz="2000" b="1" dirty="0">
                        <a:latin typeface="+mj-lt"/>
                        <a:ea typeface="Calibri"/>
                        <a:cs typeface="Times New Roman"/>
                      </a:endParaRPr>
                    </a:p>
                    <a:p>
                      <a:pPr marL="342900" lvl="0" indent="-342900" algn="l">
                        <a:lnSpc>
                          <a:spcPct val="115000"/>
                        </a:lnSpc>
                        <a:spcAft>
                          <a:spcPts val="0"/>
                        </a:spcAft>
                        <a:buFont typeface="Wingdings"/>
                        <a:buChar char=""/>
                      </a:pPr>
                      <a:r>
                        <a:rPr lang="fr-FR" sz="2000" b="1" i="1" dirty="0">
                          <a:latin typeface="+mj-lt"/>
                          <a:ea typeface="Calibri"/>
                          <a:cs typeface="Calibri"/>
                        </a:rPr>
                        <a:t>DSQ</a:t>
                      </a:r>
                      <a:endParaRPr lang="fr-FR" sz="2000" b="1" dirty="0">
                        <a:latin typeface="+mj-lt"/>
                        <a:ea typeface="Calibri"/>
                        <a:cs typeface="Times New Roman"/>
                      </a:endParaRPr>
                    </a:p>
                    <a:p>
                      <a:pPr marL="342900" lvl="0" indent="-342900" algn="l">
                        <a:spcAft>
                          <a:spcPts val="0"/>
                        </a:spcAft>
                        <a:buFont typeface="Wingdings"/>
                        <a:buChar char=""/>
                      </a:pPr>
                      <a:r>
                        <a:rPr lang="fr-FR" sz="2000" b="1" i="1" dirty="0">
                          <a:latin typeface="+mj-lt"/>
                          <a:ea typeface="Times New Roman"/>
                          <a:cs typeface="Times New Roman"/>
                        </a:rPr>
                        <a:t>INRAN</a:t>
                      </a:r>
                      <a:endParaRPr lang="fr-FR" sz="2000" b="1" dirty="0">
                        <a:latin typeface="+mj-lt"/>
                        <a:ea typeface="Times New Roman"/>
                      </a:endParaRPr>
                    </a:p>
                    <a:p>
                      <a:pPr marL="342900" lvl="0" indent="-342900" algn="l">
                        <a:spcAft>
                          <a:spcPts val="0"/>
                        </a:spcAft>
                        <a:buFont typeface="Wingdings"/>
                        <a:buChar char=""/>
                      </a:pPr>
                      <a:r>
                        <a:rPr lang="fr-FR" sz="2000" b="1" i="1" dirty="0">
                          <a:latin typeface="+mj-lt"/>
                          <a:ea typeface="Times New Roman"/>
                          <a:cs typeface="Times New Roman"/>
                        </a:rPr>
                        <a:t>FUCOPRI</a:t>
                      </a:r>
                      <a:endParaRPr lang="fr-FR" sz="2000" b="1" dirty="0">
                        <a:latin typeface="+mj-lt"/>
                        <a:ea typeface="Times New Roman"/>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gn="l">
                        <a:spcAft>
                          <a:spcPts val="0"/>
                        </a:spcAft>
                        <a:buFont typeface="Wingdings"/>
                        <a:buChar char=""/>
                        <a:tabLst>
                          <a:tab pos="457200" algn="l"/>
                        </a:tabLst>
                      </a:pPr>
                      <a:r>
                        <a:rPr lang="fr-FR" sz="2000" b="1" kern="1200" dirty="0" smtClean="0">
                          <a:solidFill>
                            <a:schemeClr val="dk1"/>
                          </a:solidFill>
                          <a:latin typeface="+mj-lt"/>
                          <a:ea typeface="+mn-ea"/>
                          <a:cs typeface="+mn-cs"/>
                        </a:rPr>
                        <a:t>1réunion  du comité d’homologation.</a:t>
                      </a:r>
                      <a:endParaRPr lang="fr-FR" sz="2000" b="1" dirty="0">
                        <a:latin typeface="+mj-lt"/>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2000" b="1" kern="1200" dirty="0" smtClean="0">
                          <a:solidFill>
                            <a:schemeClr val="dk1"/>
                          </a:solidFill>
                          <a:latin typeface="+mj-lt"/>
                          <a:ea typeface="+mn-ea"/>
                          <a:cs typeface="+mn-cs"/>
                        </a:rPr>
                        <a:t>Juin–nov.</a:t>
                      </a:r>
                      <a:endParaRPr lang="fr-FR" sz="2000" b="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Rectangle 4"/>
          <p:cNvSpPr/>
          <p:nvPr/>
        </p:nvSpPr>
        <p:spPr>
          <a:xfrm>
            <a:off x="2143108" y="0"/>
            <a:ext cx="3522118" cy="523220"/>
          </a:xfrm>
          <a:prstGeom prst="rect">
            <a:avLst/>
          </a:prstGeom>
        </p:spPr>
        <p:txBody>
          <a:bodyPr wrap="none">
            <a:spAutoFit/>
          </a:bodyPr>
          <a:lstStyle/>
          <a:p>
            <a:r>
              <a:rPr lang="fr-FR" sz="2800" b="1" u="none" dirty="0" smtClean="0">
                <a:solidFill>
                  <a:srgbClr val="0000CC"/>
                </a:solidFill>
                <a:latin typeface="Arial" pitchFamily="34" charset="0"/>
                <a:cs typeface="Arial" pitchFamily="34" charset="0"/>
              </a:rPr>
              <a:t>Plan de travail 2012</a:t>
            </a:r>
            <a:endParaRPr lang="fr-FR" sz="2800" u="none" dirty="0">
              <a:solidFill>
                <a:srgbClr val="0000CC"/>
              </a:solidFill>
              <a:latin typeface="Arial" pitchFamily="34" charset="0"/>
              <a:cs typeface="Arial" pitchFamily="34" charset="0"/>
            </a:endParaRPr>
          </a:p>
        </p:txBody>
      </p:sp>
      <p:sp>
        <p:nvSpPr>
          <p:cNvPr id="6" name="ZoneTexte 5"/>
          <p:cNvSpPr txBox="1"/>
          <p:nvPr/>
        </p:nvSpPr>
        <p:spPr>
          <a:xfrm>
            <a:off x="285720" y="500042"/>
            <a:ext cx="8572528" cy="646331"/>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1800" b="1" u="none" dirty="0" smtClean="0">
                <a:solidFill>
                  <a:schemeClr val="accent6">
                    <a:lumMod val="75000"/>
                  </a:schemeClr>
                </a:solidFill>
                <a:latin typeface="Arial" pitchFamily="34" charset="0"/>
                <a:cs typeface="Arial" pitchFamily="34" charset="0"/>
              </a:rPr>
              <a:t>OS 1</a:t>
            </a:r>
            <a:r>
              <a:rPr lang="fr-FR" sz="1800" u="none" dirty="0" smtClean="0">
                <a:solidFill>
                  <a:schemeClr val="accent6">
                    <a:lumMod val="75000"/>
                  </a:schemeClr>
                </a:solidFill>
                <a:latin typeface="Arial" pitchFamily="34" charset="0"/>
                <a:cs typeface="Arial" pitchFamily="34" charset="0"/>
              </a:rPr>
              <a:t>: </a:t>
            </a:r>
            <a:r>
              <a:rPr lang="fr-FR" sz="1800" b="1" u="none" dirty="0" smtClean="0">
                <a:solidFill>
                  <a:schemeClr val="accent6">
                    <a:lumMod val="75000"/>
                  </a:schemeClr>
                </a:solidFill>
                <a:latin typeface="Arial" pitchFamily="34" charset="0"/>
                <a:cs typeface="Arial" pitchFamily="34" charset="0"/>
              </a:rPr>
              <a:t>Promouvoir la mise en œuvre de la politique et de la législation nationales semencières</a:t>
            </a:r>
            <a:endParaRPr lang="fr-FR" sz="1800" u="none" dirty="0">
              <a:solidFill>
                <a:schemeClr val="accent6">
                  <a:lumMod val="7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0EC67EBC-3625-4BEA-9C58-6259D06F562C}" type="slidenum">
              <a:rPr lang="en-GB" smtClean="0"/>
              <a:pPr>
                <a:defRPr/>
              </a:pPr>
              <a:t>47</a:t>
            </a:fld>
            <a:endParaRPr lang="en-GB"/>
          </a:p>
        </p:txBody>
      </p:sp>
      <p:graphicFrame>
        <p:nvGraphicFramePr>
          <p:cNvPr id="3" name="Tableau 2"/>
          <p:cNvGraphicFramePr>
            <a:graphicFrameLocks noGrp="1"/>
          </p:cNvGraphicFramePr>
          <p:nvPr/>
        </p:nvGraphicFramePr>
        <p:xfrm>
          <a:off x="285720" y="1214422"/>
          <a:ext cx="8643998" cy="5416148"/>
        </p:xfrm>
        <a:graphic>
          <a:graphicData uri="http://schemas.openxmlformats.org/drawingml/2006/table">
            <a:tbl>
              <a:tblPr firstRow="1" bandRow="1">
                <a:tableStyleId>{5C22544A-7EE6-4342-B048-85BDC9FD1C3A}</a:tableStyleId>
              </a:tblPr>
              <a:tblGrid>
                <a:gridCol w="2143141"/>
                <a:gridCol w="2286016"/>
                <a:gridCol w="1357321"/>
                <a:gridCol w="1643074"/>
                <a:gridCol w="1214446"/>
              </a:tblGrid>
              <a:tr h="8568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400" b="1" dirty="0" smtClean="0">
                          <a:solidFill>
                            <a:schemeClr val="tx1"/>
                          </a:solidFill>
                          <a:latin typeface="+mn-lt"/>
                          <a:ea typeface="Calibri"/>
                          <a:cs typeface="Times New Roman"/>
                        </a:rPr>
                        <a:t>Activités</a:t>
                      </a:r>
                      <a:endParaRPr lang="fr-FR" sz="2400" dirty="0" smtClean="0">
                        <a:solidFill>
                          <a:schemeClr val="tx1"/>
                        </a:solidFill>
                        <a:latin typeface="+mn-lt"/>
                        <a:ea typeface="Calibri"/>
                        <a:cs typeface="Times New Roman"/>
                      </a:endParaRPr>
                    </a:p>
                    <a:p>
                      <a:endParaRPr lang="fr-FR"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fr-FR" sz="2400" smtClean="0">
                          <a:solidFill>
                            <a:schemeClr val="tx1"/>
                          </a:solidFill>
                        </a:rPr>
                        <a:t>Actions</a:t>
                      </a:r>
                      <a:endParaRPr lang="fr-FR"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fr-FR" sz="2400" dirty="0" smtClean="0">
                          <a:solidFill>
                            <a:schemeClr val="tx1"/>
                          </a:solidFill>
                        </a:rPr>
                        <a:t>Acteurs</a:t>
                      </a:r>
                      <a:endParaRPr lang="fr-FR"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fr-FR" sz="2400" dirty="0" smtClean="0">
                          <a:solidFill>
                            <a:schemeClr val="tx1"/>
                          </a:solidFill>
                        </a:rPr>
                        <a:t>Produits attendus</a:t>
                      </a:r>
                      <a:endParaRPr lang="fr-FR"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fr-FR" sz="2400" dirty="0" smtClean="0">
                          <a:solidFill>
                            <a:schemeClr val="tx1"/>
                          </a:solidFill>
                        </a:rPr>
                        <a:t>Echéances</a:t>
                      </a:r>
                      <a:endParaRPr lang="fr-FR"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22425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1" kern="1200" dirty="0" smtClean="0">
                          <a:solidFill>
                            <a:schemeClr val="dk1"/>
                          </a:solidFill>
                          <a:latin typeface="+mn-lt"/>
                          <a:ea typeface="+mn-ea"/>
                          <a:cs typeface="+mn-cs"/>
                        </a:rPr>
                        <a:t>Faciliter le fonctionnement des structures de la politique nationale semencière</a:t>
                      </a:r>
                      <a:endParaRPr lang="fr-FR" sz="2000" b="1" i="0" dirty="0" smtClean="0">
                        <a:solidFill>
                          <a:srgbClr val="FF0000"/>
                        </a:solidFill>
                        <a:latin typeface="+mn-lt"/>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fr-FR" sz="2000" b="1" dirty="0" smtClean="0">
                          <a:latin typeface="+mn-lt"/>
                          <a:ea typeface="Times New Roman"/>
                        </a:rPr>
                        <a:t>.organisation d’une réunion du comité de semences</a:t>
                      </a:r>
                    </a:p>
                    <a:p>
                      <a:pPr algn="l">
                        <a:lnSpc>
                          <a:spcPct val="115000"/>
                        </a:lnSpc>
                        <a:spcAft>
                          <a:spcPts val="0"/>
                        </a:spcAft>
                      </a:pPr>
                      <a:r>
                        <a:rPr lang="fr-FR" sz="2000" b="1" dirty="0" smtClean="0">
                          <a:latin typeface="+mn-lt"/>
                          <a:ea typeface="Calibri"/>
                          <a:cs typeface="Times New Roman"/>
                        </a:rPr>
                        <a:t>.organisation de  missions de suivi et E</a:t>
                      </a:r>
                      <a:endParaRPr lang="fr-FR" sz="2000" b="1" dirty="0">
                        <a:latin typeface="+mn-lt"/>
                        <a:ea typeface="Calibri"/>
                        <a:cs typeface="Times New Roman"/>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gn="l">
                        <a:lnSpc>
                          <a:spcPct val="115000"/>
                        </a:lnSpc>
                        <a:spcAft>
                          <a:spcPts val="0"/>
                        </a:spcAft>
                        <a:buFont typeface="Wingdings"/>
                        <a:buChar char=""/>
                      </a:pPr>
                      <a:r>
                        <a:rPr lang="fr-FR" sz="2000" b="1" i="1" dirty="0">
                          <a:latin typeface="+mn-lt"/>
                          <a:ea typeface="Calibri"/>
                          <a:cs typeface="Calibri"/>
                        </a:rPr>
                        <a:t>MAG</a:t>
                      </a:r>
                      <a:endParaRPr lang="fr-FR" sz="2000" b="1" dirty="0">
                        <a:latin typeface="+mn-lt"/>
                        <a:ea typeface="Calibri"/>
                        <a:cs typeface="Times New Roman"/>
                      </a:endParaRPr>
                    </a:p>
                    <a:p>
                      <a:pPr marL="342900" lvl="0" indent="-342900" algn="l">
                        <a:lnSpc>
                          <a:spcPct val="115000"/>
                        </a:lnSpc>
                        <a:spcAft>
                          <a:spcPts val="0"/>
                        </a:spcAft>
                        <a:buFont typeface="Wingdings"/>
                        <a:buChar char=""/>
                      </a:pPr>
                      <a:r>
                        <a:rPr lang="fr-FR" sz="2000" b="1" i="1" dirty="0">
                          <a:latin typeface="+mn-lt"/>
                          <a:ea typeface="Calibri"/>
                          <a:cs typeface="Calibri"/>
                        </a:rPr>
                        <a:t>DSQ</a:t>
                      </a:r>
                      <a:endParaRPr lang="fr-FR" sz="2000" b="1" dirty="0">
                        <a:latin typeface="+mn-lt"/>
                        <a:ea typeface="Calibri"/>
                        <a:cs typeface="Times New Roman"/>
                      </a:endParaRPr>
                    </a:p>
                    <a:p>
                      <a:pPr marL="342900" lvl="0" indent="-342900" algn="l">
                        <a:spcAft>
                          <a:spcPts val="0"/>
                        </a:spcAft>
                        <a:buFont typeface="Wingdings"/>
                        <a:buChar char=""/>
                      </a:pPr>
                      <a:r>
                        <a:rPr lang="fr-FR" sz="2000" b="1" i="1" dirty="0">
                          <a:latin typeface="+mn-lt"/>
                          <a:ea typeface="Times New Roman"/>
                          <a:cs typeface="Times New Roman"/>
                        </a:rPr>
                        <a:t>INRAN</a:t>
                      </a:r>
                      <a:endParaRPr lang="fr-FR" sz="2000" b="1" dirty="0">
                        <a:latin typeface="+mn-lt"/>
                        <a:ea typeface="Times New Roman"/>
                      </a:endParaRPr>
                    </a:p>
                    <a:p>
                      <a:pPr marL="342900" lvl="0" indent="-342900" algn="l">
                        <a:spcAft>
                          <a:spcPts val="0"/>
                        </a:spcAft>
                        <a:buFont typeface="Wingdings"/>
                        <a:buChar char=""/>
                      </a:pPr>
                      <a:r>
                        <a:rPr lang="fr-FR" sz="2000" b="1" i="1" dirty="0">
                          <a:latin typeface="+mn-lt"/>
                          <a:ea typeface="Times New Roman"/>
                          <a:cs typeface="Times New Roman"/>
                        </a:rPr>
                        <a:t>FUCOPRI</a:t>
                      </a:r>
                      <a:endParaRPr lang="fr-FR" sz="2000" b="1" dirty="0">
                        <a:latin typeface="+mn-lt"/>
                        <a:ea typeface="Times New Roman"/>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gn="just">
                        <a:spcAft>
                          <a:spcPts val="0"/>
                        </a:spcAft>
                        <a:buFont typeface="Wingdings"/>
                        <a:buChar char=""/>
                      </a:pPr>
                      <a:r>
                        <a:rPr lang="fr-FR" sz="2000" b="1" dirty="0" smtClean="0">
                          <a:latin typeface="+mn-lt"/>
                          <a:ea typeface="Times New Roman"/>
                        </a:rPr>
                        <a:t>1réunion </a:t>
                      </a:r>
                      <a:r>
                        <a:rPr lang="fr-FR" sz="2000" b="1" dirty="0">
                          <a:latin typeface="+mn-lt"/>
                          <a:ea typeface="Times New Roman"/>
                        </a:rPr>
                        <a:t>comité </a:t>
                      </a:r>
                      <a:r>
                        <a:rPr lang="fr-FR" sz="2000" b="1" dirty="0" smtClean="0">
                          <a:latin typeface="+mn-lt"/>
                          <a:ea typeface="Times New Roman"/>
                        </a:rPr>
                        <a:t>national</a:t>
                      </a:r>
                      <a:endParaRPr lang="fr-FR" sz="2000" b="1" dirty="0">
                        <a:latin typeface="+mn-lt"/>
                        <a:ea typeface="Times New Roman"/>
                      </a:endParaRPr>
                    </a:p>
                    <a:p>
                      <a:pPr marL="342900" lvl="0" indent="-342900" algn="l">
                        <a:lnSpc>
                          <a:spcPct val="115000"/>
                        </a:lnSpc>
                        <a:spcAft>
                          <a:spcPts val="0"/>
                        </a:spcAft>
                        <a:buFont typeface="Wingdings"/>
                        <a:buChar char=""/>
                        <a:tabLst>
                          <a:tab pos="179070" algn="l"/>
                        </a:tabLst>
                      </a:pPr>
                      <a:r>
                        <a:rPr lang="fr-FR" sz="2000" b="1" dirty="0">
                          <a:latin typeface="+mn-lt"/>
                          <a:ea typeface="Calibri"/>
                          <a:cs typeface="Times New Roman"/>
                        </a:rPr>
                        <a:t>3 missions de </a:t>
                      </a:r>
                      <a:r>
                        <a:rPr lang="fr-FR" sz="2000" b="1" dirty="0" smtClean="0">
                          <a:latin typeface="+mn-lt"/>
                          <a:ea typeface="Calibri"/>
                          <a:cs typeface="Times New Roman"/>
                        </a:rPr>
                        <a:t>suivi</a:t>
                      </a:r>
                      <a:r>
                        <a:rPr lang="fr-FR" sz="2000" b="1" baseline="0" dirty="0" smtClean="0">
                          <a:latin typeface="+mn-lt"/>
                          <a:ea typeface="Calibri"/>
                          <a:cs typeface="Times New Roman"/>
                        </a:rPr>
                        <a:t> et E</a:t>
                      </a:r>
                      <a:endParaRPr lang="fr-FR" sz="2000" b="1" dirty="0">
                        <a:latin typeface="+mn-lt"/>
                        <a:ea typeface="Calibri"/>
                        <a:cs typeface="Times New Roman"/>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2000" b="1" kern="1200" dirty="0" smtClean="0">
                          <a:solidFill>
                            <a:schemeClr val="dk1"/>
                          </a:solidFill>
                          <a:latin typeface="+mn-lt"/>
                          <a:ea typeface="+mn-ea"/>
                          <a:cs typeface="+mn-cs"/>
                        </a:rPr>
                        <a:t>Juin –nov.</a:t>
                      </a:r>
                      <a:endParaRPr lang="fr-FR" sz="20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16711">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fr-FR" sz="2000" b="1" i="0" kern="1200" dirty="0" smtClean="0">
                          <a:solidFill>
                            <a:schemeClr val="tx1"/>
                          </a:solidFill>
                          <a:latin typeface="+mn-lt"/>
                          <a:ea typeface="+mn-ea"/>
                          <a:cs typeface="+mn-cs"/>
                        </a:rPr>
                        <a:t> Appuyer les services techniques</a:t>
                      </a:r>
                      <a:r>
                        <a:rPr lang="fr-FR" sz="2000" b="1" i="0" kern="1200" baseline="0" dirty="0" smtClean="0">
                          <a:solidFill>
                            <a:schemeClr val="tx1"/>
                          </a:solidFill>
                          <a:latin typeface="+mn-lt"/>
                          <a:ea typeface="+mn-ea"/>
                          <a:cs typeface="+mn-cs"/>
                        </a:rPr>
                        <a:t> (certification de semences)</a:t>
                      </a:r>
                      <a:endParaRPr lang="fr-FR" sz="2000" b="1"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fr-FR" sz="2000" b="1" i="0" kern="1200" dirty="0" smtClean="0">
                          <a:solidFill>
                            <a:schemeClr val="tx1"/>
                          </a:solidFill>
                          <a:latin typeface="+mn-lt"/>
                          <a:ea typeface="+mn-ea"/>
                          <a:cs typeface="+mn-cs"/>
                        </a:rPr>
                        <a:t> Réhabiliter</a:t>
                      </a:r>
                      <a:r>
                        <a:rPr lang="fr-FR" sz="2000" b="1" i="0" kern="1200" baseline="0" dirty="0" smtClean="0">
                          <a:solidFill>
                            <a:schemeClr val="tx1"/>
                          </a:solidFill>
                          <a:latin typeface="+mn-lt"/>
                          <a:ea typeface="+mn-ea"/>
                          <a:cs typeface="+mn-cs"/>
                        </a:rPr>
                        <a:t> les labo semences</a:t>
                      </a:r>
                      <a:endParaRPr lang="fr-FR" sz="2000" b="1" i="0" dirty="0" smtClean="0">
                        <a:latin typeface="+mn-lt"/>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3"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fr-FR" sz="2000" b="1" kern="1200" dirty="0" smtClean="0">
                          <a:solidFill>
                            <a:schemeClr val="tx1"/>
                          </a:solidFill>
                          <a:latin typeface="+mn-lt"/>
                          <a:ea typeface="+mn-ea"/>
                          <a:cs typeface="+mn-cs"/>
                        </a:rPr>
                        <a:t>la certification des  semences </a:t>
                      </a:r>
                    </a:p>
                    <a:p>
                      <a:pPr marL="0" marR="0" lvl="3" indent="0" algn="l" defTabSz="914400" rtl="0" eaLnBrk="1" fontAlgn="auto" latinLnBrk="0" hangingPunct="1">
                        <a:lnSpc>
                          <a:spcPct val="100000"/>
                        </a:lnSpc>
                        <a:spcBef>
                          <a:spcPts val="0"/>
                        </a:spcBef>
                        <a:spcAft>
                          <a:spcPts val="0"/>
                        </a:spcAft>
                        <a:buClrTx/>
                        <a:buSzTx/>
                        <a:buFont typeface="Wingdings" pitchFamily="2" charset="2"/>
                        <a:buNone/>
                        <a:tabLst/>
                        <a:defRPr/>
                      </a:pPr>
                      <a:r>
                        <a:rPr lang="fr-FR" sz="2000" b="1" kern="1200" dirty="0" smtClean="0">
                          <a:solidFill>
                            <a:schemeClr val="tx1"/>
                          </a:solidFill>
                          <a:latin typeface="+mn-lt"/>
                          <a:ea typeface="+mn-ea"/>
                          <a:cs typeface="+mn-cs"/>
                        </a:rPr>
                        <a:t> </a:t>
                      </a:r>
                    </a:p>
                    <a:p>
                      <a:pPr marL="0" marR="0" lvl="3"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fr-FR" sz="2000" b="1" kern="1200" dirty="0" smtClean="0">
                        <a:solidFill>
                          <a:schemeClr val="tx1"/>
                        </a:solidFill>
                        <a:latin typeface="+mn-lt"/>
                        <a:ea typeface="+mn-ea"/>
                        <a:cs typeface="+mn-cs"/>
                      </a:endParaRPr>
                    </a:p>
                    <a:p>
                      <a:pPr marL="0" marR="0" lvl="3"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fr-FR" sz="2000" b="1" kern="1200" dirty="0" smtClean="0">
                        <a:solidFill>
                          <a:schemeClr val="tx1"/>
                        </a:solidFill>
                        <a:latin typeface="+mn-lt"/>
                        <a:ea typeface="+mn-ea"/>
                        <a:cs typeface="+mn-cs"/>
                      </a:endParaRPr>
                    </a:p>
                    <a:p>
                      <a:pPr>
                        <a:spcAft>
                          <a:spcPts val="0"/>
                        </a:spcAft>
                        <a:buFont typeface="Wingdings" pitchFamily="2" charset="2"/>
                        <a:buChar char="§"/>
                      </a:pPr>
                      <a:r>
                        <a:rPr lang="fr-FR" sz="2000" b="1" kern="1200" dirty="0" smtClean="0">
                          <a:solidFill>
                            <a:schemeClr val="tx1"/>
                          </a:solidFill>
                          <a:latin typeface="+mn-lt"/>
                          <a:ea typeface="+mn-ea"/>
                          <a:cs typeface="+mn-cs"/>
                        </a:rPr>
                        <a:t>Réhabilitation</a:t>
                      </a:r>
                      <a:r>
                        <a:rPr lang="fr-FR" sz="2000" b="1" kern="1200" baseline="0" dirty="0" smtClean="0">
                          <a:solidFill>
                            <a:schemeClr val="tx1"/>
                          </a:solidFill>
                          <a:latin typeface="+mn-lt"/>
                          <a:ea typeface="+mn-ea"/>
                          <a:cs typeface="+mn-cs"/>
                        </a:rPr>
                        <a:t> de</a:t>
                      </a:r>
                      <a:r>
                        <a:rPr lang="fr-FR" sz="2000" b="1" kern="1200" dirty="0" smtClean="0">
                          <a:solidFill>
                            <a:schemeClr val="tx1"/>
                          </a:solidFill>
                          <a:latin typeface="+mn-lt"/>
                          <a:ea typeface="+mn-ea"/>
                          <a:cs typeface="+mn-cs"/>
                        </a:rPr>
                        <a:t> (2) labo semences</a:t>
                      </a:r>
                      <a:endParaRPr lang="fr-FR" sz="2000" b="1" dirty="0" smtClean="0">
                        <a:latin typeface="+mn-lt"/>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2000" b="1" kern="1200" dirty="0" smtClean="0">
                          <a:solidFill>
                            <a:schemeClr val="tx1"/>
                          </a:solidFill>
                          <a:latin typeface="+mn-lt"/>
                          <a:ea typeface="+mn-ea"/>
                          <a:cs typeface="+mn-cs"/>
                        </a:rPr>
                        <a:t>APRAO</a:t>
                      </a:r>
                    </a:p>
                    <a:p>
                      <a:r>
                        <a:rPr lang="fr-FR" sz="2000" b="1" kern="1200" dirty="0" smtClean="0">
                          <a:solidFill>
                            <a:schemeClr val="tx1"/>
                          </a:solidFill>
                          <a:latin typeface="+mn-lt"/>
                          <a:ea typeface="+mn-ea"/>
                          <a:cs typeface="+mn-cs"/>
                        </a:rPr>
                        <a:t>experts semences</a:t>
                      </a:r>
                      <a:endParaRPr lang="fr-FR"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fr-FR" sz="2000" b="1" kern="1200" baseline="0" dirty="0" smtClean="0">
                          <a:solidFill>
                            <a:schemeClr val="tx1"/>
                          </a:solidFill>
                          <a:latin typeface="+mn-lt"/>
                          <a:ea typeface="+mn-ea"/>
                          <a:cs typeface="+mn-cs"/>
                        </a:rPr>
                        <a:t> inspection des parcelles des paysans multiplicateurs </a:t>
                      </a:r>
                    </a:p>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fr-FR" sz="2000" b="1" kern="1200" baseline="0" dirty="0" smtClean="0">
                          <a:solidFill>
                            <a:schemeClr val="tx1"/>
                          </a:solidFill>
                          <a:latin typeface="+mn-lt"/>
                          <a:ea typeface="+mn-ea"/>
                          <a:cs typeface="+mn-cs"/>
                        </a:rPr>
                        <a:t> 2 labo réhabilités</a:t>
                      </a:r>
                      <a:endParaRPr lang="fr-FR" sz="2000" b="1" dirty="0" smtClean="0">
                        <a:latin typeface="+mn-lt"/>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b="1" dirty="0" smtClean="0">
                          <a:latin typeface="+mn-lt"/>
                          <a:ea typeface="Calibri"/>
                          <a:cs typeface="Times New Roman"/>
                        </a:rPr>
                        <a:t> juillet</a:t>
                      </a:r>
                      <a:r>
                        <a:rPr lang="fr-FR" sz="2000" b="1" baseline="0" dirty="0" smtClean="0">
                          <a:latin typeface="+mn-lt"/>
                          <a:ea typeface="Calibri"/>
                          <a:cs typeface="Times New Roman"/>
                        </a:rPr>
                        <a:t> </a:t>
                      </a:r>
                      <a:r>
                        <a:rPr lang="fr-FR" sz="2000" b="1" dirty="0" smtClean="0">
                          <a:latin typeface="+mn-lt"/>
                          <a:ea typeface="Calibri"/>
                          <a:cs typeface="Times New Roman"/>
                        </a:rPr>
                        <a:t>- octobre</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2000" b="1" dirty="0" smtClean="0">
                        <a:latin typeface="+mn-lt"/>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2000" b="1" dirty="0" smtClean="0">
                        <a:latin typeface="+mn-lt"/>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2000" b="1" dirty="0" smtClean="0">
                        <a:latin typeface="+mn-lt"/>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2000" b="1" dirty="0" smtClean="0">
                        <a:latin typeface="+mn-lt"/>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2000" b="1" dirty="0" smtClean="0">
                        <a:latin typeface="+mn-lt"/>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 name="Rectangle 3"/>
          <p:cNvSpPr/>
          <p:nvPr/>
        </p:nvSpPr>
        <p:spPr>
          <a:xfrm>
            <a:off x="2143108" y="0"/>
            <a:ext cx="5929354" cy="523220"/>
          </a:xfrm>
          <a:prstGeom prst="rect">
            <a:avLst/>
          </a:prstGeom>
        </p:spPr>
        <p:txBody>
          <a:bodyPr wrap="square">
            <a:spAutoFit/>
          </a:bodyPr>
          <a:lstStyle/>
          <a:p>
            <a:r>
              <a:rPr lang="fr-FR" sz="2800" b="1" u="none" dirty="0" smtClean="0">
                <a:solidFill>
                  <a:srgbClr val="0000CC"/>
                </a:solidFill>
                <a:latin typeface="Arial" pitchFamily="34" charset="0"/>
                <a:cs typeface="Arial" pitchFamily="34" charset="0"/>
              </a:rPr>
              <a:t>Plan de travail 2012 (suite)</a:t>
            </a:r>
            <a:endParaRPr lang="fr-FR" sz="2800" u="none" dirty="0">
              <a:solidFill>
                <a:srgbClr val="0000CC"/>
              </a:solidFill>
              <a:latin typeface="Arial" pitchFamily="34" charset="0"/>
              <a:cs typeface="Arial" pitchFamily="34" charset="0"/>
            </a:endParaRPr>
          </a:p>
        </p:txBody>
      </p:sp>
      <p:sp>
        <p:nvSpPr>
          <p:cNvPr id="6" name="ZoneTexte 5"/>
          <p:cNvSpPr txBox="1"/>
          <p:nvPr/>
        </p:nvSpPr>
        <p:spPr>
          <a:xfrm>
            <a:off x="285720" y="500042"/>
            <a:ext cx="8858280" cy="646331"/>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1800" b="1" u="none" dirty="0" smtClean="0">
                <a:solidFill>
                  <a:schemeClr val="accent6">
                    <a:lumMod val="75000"/>
                  </a:schemeClr>
                </a:solidFill>
                <a:latin typeface="Arial" pitchFamily="34" charset="0"/>
                <a:cs typeface="Arial" pitchFamily="34" charset="0"/>
              </a:rPr>
              <a:t>OS 1</a:t>
            </a:r>
            <a:r>
              <a:rPr lang="fr-FR" sz="1800" u="none" dirty="0" smtClean="0">
                <a:solidFill>
                  <a:schemeClr val="accent6">
                    <a:lumMod val="75000"/>
                  </a:schemeClr>
                </a:solidFill>
                <a:latin typeface="Arial" pitchFamily="34" charset="0"/>
                <a:cs typeface="Arial" pitchFamily="34" charset="0"/>
              </a:rPr>
              <a:t>: </a:t>
            </a:r>
            <a:r>
              <a:rPr lang="fr-FR" sz="1800" b="1" u="none" dirty="0" smtClean="0">
                <a:solidFill>
                  <a:schemeClr val="accent6">
                    <a:lumMod val="75000"/>
                  </a:schemeClr>
                </a:solidFill>
                <a:latin typeface="Arial" pitchFamily="34" charset="0"/>
                <a:cs typeface="Arial" pitchFamily="34" charset="0"/>
              </a:rPr>
              <a:t>Promouvoir la mise en œuvre de la politique et de la législation nationales semencières</a:t>
            </a:r>
            <a:endParaRPr lang="fr-FR" sz="1800" u="none" dirty="0">
              <a:solidFill>
                <a:schemeClr val="accent6">
                  <a:lumMod val="7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0EC67EBC-3625-4BEA-9C58-6259D06F562C}" type="slidenum">
              <a:rPr lang="en-GB" smtClean="0"/>
              <a:pPr>
                <a:defRPr/>
              </a:pPr>
              <a:t>48</a:t>
            </a:fld>
            <a:endParaRPr lang="en-GB"/>
          </a:p>
        </p:txBody>
      </p:sp>
      <p:graphicFrame>
        <p:nvGraphicFramePr>
          <p:cNvPr id="3" name="Tableau 2"/>
          <p:cNvGraphicFramePr>
            <a:graphicFrameLocks noGrp="1"/>
          </p:cNvGraphicFramePr>
          <p:nvPr/>
        </p:nvGraphicFramePr>
        <p:xfrm>
          <a:off x="285720" y="1358685"/>
          <a:ext cx="8643998" cy="5429925"/>
        </p:xfrm>
        <a:graphic>
          <a:graphicData uri="http://schemas.openxmlformats.org/drawingml/2006/table">
            <a:tbl>
              <a:tblPr firstRow="1" bandRow="1">
                <a:tableStyleId>{5C22544A-7EE6-4342-B048-85BDC9FD1C3A}</a:tableStyleId>
              </a:tblPr>
              <a:tblGrid>
                <a:gridCol w="2214578"/>
                <a:gridCol w="2286048"/>
                <a:gridCol w="1357290"/>
                <a:gridCol w="1928826"/>
                <a:gridCol w="857256"/>
              </a:tblGrid>
              <a:tr h="1142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400" b="1" dirty="0" smtClean="0">
                          <a:solidFill>
                            <a:schemeClr val="tx1"/>
                          </a:solidFill>
                          <a:latin typeface="+mn-lt"/>
                          <a:ea typeface="Calibri"/>
                          <a:cs typeface="Times New Roman"/>
                        </a:rPr>
                        <a:t>Activités</a:t>
                      </a:r>
                      <a:endParaRPr lang="fr-FR" sz="2400" dirty="0" smtClean="0">
                        <a:solidFill>
                          <a:schemeClr val="tx1"/>
                        </a:solidFill>
                        <a:latin typeface="+mn-lt"/>
                        <a:ea typeface="Calibri"/>
                        <a:cs typeface="Times New Roman"/>
                      </a:endParaRPr>
                    </a:p>
                    <a:p>
                      <a:endParaRPr lang="fr-FR"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fr-FR" sz="2400" dirty="0" smtClean="0">
                          <a:solidFill>
                            <a:schemeClr val="tx1"/>
                          </a:solidFill>
                        </a:rPr>
                        <a:t>Actions</a:t>
                      </a:r>
                      <a:endParaRPr lang="fr-FR"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fr-FR" sz="2400" dirty="0" smtClean="0">
                          <a:solidFill>
                            <a:schemeClr val="tx1"/>
                          </a:solidFill>
                        </a:rPr>
                        <a:t>Acteurs</a:t>
                      </a:r>
                      <a:endParaRPr lang="fr-FR"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fr-FR" sz="2400" dirty="0" smtClean="0">
                          <a:solidFill>
                            <a:schemeClr val="tx1"/>
                          </a:solidFill>
                        </a:rPr>
                        <a:t>Produits attendus</a:t>
                      </a:r>
                      <a:endParaRPr lang="fr-FR"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fr-FR" sz="2400" dirty="0" smtClean="0">
                          <a:solidFill>
                            <a:schemeClr val="tx1"/>
                          </a:solidFill>
                        </a:rPr>
                        <a:t>Echéances</a:t>
                      </a:r>
                      <a:endParaRPr lang="fr-FR"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24312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b="1" i="0" kern="1200" dirty="0" smtClean="0">
                          <a:solidFill>
                            <a:schemeClr val="tx1"/>
                          </a:solidFill>
                          <a:latin typeface="+mn-lt"/>
                          <a:ea typeface="+mn-ea"/>
                          <a:cs typeface="+mn-cs"/>
                        </a:rPr>
                        <a:t>Renforcer les capacités de  la recherche  à produire de pré base et base et les paysans</a:t>
                      </a:r>
                      <a:r>
                        <a:rPr lang="fr-FR" sz="2000" b="1" i="0" kern="1200" baseline="0" dirty="0" smtClean="0">
                          <a:solidFill>
                            <a:schemeClr val="tx1"/>
                          </a:solidFill>
                          <a:latin typeface="+mn-lt"/>
                          <a:ea typeface="+mn-ea"/>
                          <a:cs typeface="+mn-cs"/>
                        </a:rPr>
                        <a:t> multiplicateurs pour R2</a:t>
                      </a:r>
                      <a:endParaRPr lang="fr-FR" sz="2000" b="1" i="0" dirty="0" smtClean="0">
                        <a:solidFill>
                          <a:schemeClr val="tx1"/>
                        </a:solidFill>
                        <a:latin typeface="+mn-lt"/>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Font typeface="Wingdings" pitchFamily="2" charset="2"/>
                        <a:buChar char="§"/>
                      </a:pPr>
                      <a:r>
                        <a:rPr lang="fr-FR" sz="2000" b="1" kern="1200" dirty="0" smtClean="0">
                          <a:solidFill>
                            <a:schemeClr val="tx1"/>
                          </a:solidFill>
                          <a:latin typeface="+mn-lt"/>
                          <a:ea typeface="+mn-ea"/>
                          <a:cs typeface="+mn-cs"/>
                        </a:rPr>
                        <a:t>Production  de pré base et base par l’INRAN </a:t>
                      </a:r>
                    </a:p>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fr-FR" sz="2000" b="1" i="0" kern="1200" dirty="0" smtClean="0">
                          <a:solidFill>
                            <a:schemeClr val="tx1"/>
                          </a:solidFill>
                          <a:latin typeface="+mn-lt"/>
                          <a:ea typeface="+mn-ea"/>
                          <a:cs typeface="+mn-cs"/>
                        </a:rPr>
                        <a:t> Production par Paysans</a:t>
                      </a:r>
                      <a:r>
                        <a:rPr lang="fr-FR" sz="2000" b="1" i="0" kern="1200" baseline="0" dirty="0" smtClean="0">
                          <a:solidFill>
                            <a:schemeClr val="tx1"/>
                          </a:solidFill>
                          <a:latin typeface="+mn-lt"/>
                          <a:ea typeface="+mn-ea"/>
                          <a:cs typeface="+mn-cs"/>
                        </a:rPr>
                        <a:t> multiplicateurs</a:t>
                      </a:r>
                      <a:endParaRPr lang="fr-FR" sz="2000" b="1" dirty="0" smtClean="0">
                        <a:solidFill>
                          <a:schemeClr val="tx1"/>
                        </a:solidFill>
                      </a:endParaRPr>
                    </a:p>
                    <a:p>
                      <a:pPr>
                        <a:buFont typeface="Wingdings" pitchFamily="2" charset="2"/>
                        <a:buChar char="§"/>
                      </a:pPr>
                      <a:r>
                        <a:rPr lang="fr-FR" sz="2000" b="1" dirty="0" smtClean="0">
                          <a:solidFill>
                            <a:schemeClr val="tx1"/>
                          </a:solidFill>
                        </a:rPr>
                        <a:t> Appui en intrants pour paddy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2000" b="1"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2000" b="1" i="0" kern="1200" dirty="0" smtClean="0">
                          <a:solidFill>
                            <a:schemeClr val="tx1"/>
                          </a:solidFill>
                          <a:latin typeface="+mn-lt"/>
                          <a:ea typeface="+mn-ea"/>
                          <a:cs typeface="+mn-cs"/>
                        </a:rPr>
                        <a:t>APRAO</a:t>
                      </a:r>
                    </a:p>
                    <a:p>
                      <a:pPr marL="0" marR="0" indent="0" algn="l" defTabSz="914400" rtl="0" eaLnBrk="1" fontAlgn="auto" latinLnBrk="0" hangingPunct="1">
                        <a:lnSpc>
                          <a:spcPct val="100000"/>
                        </a:lnSpc>
                        <a:spcBef>
                          <a:spcPts val="0"/>
                        </a:spcBef>
                        <a:spcAft>
                          <a:spcPts val="0"/>
                        </a:spcAft>
                        <a:buClrTx/>
                        <a:buSzTx/>
                        <a:buFontTx/>
                        <a:buNone/>
                        <a:tabLst/>
                        <a:defRPr/>
                      </a:pPr>
                      <a:r>
                        <a:rPr lang="fr-FR" sz="2000" b="1" i="0" kern="1200" dirty="0" smtClean="0">
                          <a:solidFill>
                            <a:schemeClr val="tx1"/>
                          </a:solidFill>
                          <a:latin typeface="+mn-lt"/>
                          <a:ea typeface="+mn-ea"/>
                          <a:cs typeface="+mn-cs"/>
                        </a:rPr>
                        <a:t>INRAN</a:t>
                      </a:r>
                    </a:p>
                    <a:p>
                      <a:pPr marL="0" marR="0" indent="0" algn="l" defTabSz="914400" rtl="0" eaLnBrk="1" fontAlgn="auto" latinLnBrk="0" hangingPunct="1">
                        <a:lnSpc>
                          <a:spcPct val="100000"/>
                        </a:lnSpc>
                        <a:spcBef>
                          <a:spcPts val="0"/>
                        </a:spcBef>
                        <a:spcAft>
                          <a:spcPts val="0"/>
                        </a:spcAft>
                        <a:buClrTx/>
                        <a:buSzTx/>
                        <a:buFontTx/>
                        <a:buNone/>
                        <a:tabLst/>
                        <a:defRPr/>
                      </a:pPr>
                      <a:r>
                        <a:rPr lang="fr-FR" sz="2000" b="1" i="0" kern="1200" dirty="0" smtClean="0">
                          <a:solidFill>
                            <a:schemeClr val="tx1"/>
                          </a:solidFill>
                          <a:latin typeface="+mn-lt"/>
                          <a:ea typeface="+mn-ea"/>
                          <a:cs typeface="+mn-cs"/>
                        </a:rPr>
                        <a:t>CAIMA</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2000" b="1" i="0" kern="1200" dirty="0" smtClean="0">
                        <a:solidFill>
                          <a:schemeClr val="tx1"/>
                        </a:solidFill>
                        <a:latin typeface="+mn-lt"/>
                        <a:ea typeface="+mn-ea"/>
                        <a:cs typeface="+mn-cs"/>
                      </a:endParaRPr>
                    </a:p>
                    <a:p>
                      <a:endParaRPr lang="fr-FR"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fr-FR" sz="2000" b="1" kern="1200" dirty="0" smtClean="0">
                          <a:solidFill>
                            <a:schemeClr val="tx1"/>
                          </a:solidFill>
                          <a:latin typeface="+mn-lt"/>
                          <a:ea typeface="+mn-ea"/>
                          <a:cs typeface="+mn-cs"/>
                        </a:rPr>
                        <a:t>1 t de G4 Semences produites</a:t>
                      </a: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fr-FR" sz="20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fr-FR" sz="2000" b="1" kern="1200" dirty="0" smtClean="0">
                          <a:solidFill>
                            <a:schemeClr val="tx1"/>
                          </a:solidFill>
                          <a:latin typeface="+mn-lt"/>
                          <a:ea typeface="+mn-ea"/>
                          <a:cs typeface="+mn-cs"/>
                        </a:rPr>
                        <a:t>3600 t de R2</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sz="2000" b="1" kern="1200" dirty="0" smtClean="0">
                          <a:solidFill>
                            <a:schemeClr val="tx1"/>
                          </a:solidFill>
                          <a:latin typeface="+mn-lt"/>
                          <a:ea typeface="+mn-ea"/>
                          <a:cs typeface="+mn-cs"/>
                        </a:rPr>
                        <a:t>produites</a:t>
                      </a:r>
                    </a:p>
                    <a:p>
                      <a:endParaRPr lang="fr-FR" sz="2000" b="1" dirty="0" smtClean="0">
                        <a:solidFill>
                          <a:schemeClr val="tx1"/>
                        </a:solidFill>
                      </a:endParaRPr>
                    </a:p>
                    <a:p>
                      <a:pPr>
                        <a:buFont typeface="Wingdings" pitchFamily="2" charset="2"/>
                        <a:buChar char="§"/>
                      </a:pPr>
                      <a:r>
                        <a:rPr lang="fr-FR" sz="2000" b="1" dirty="0" smtClean="0">
                          <a:solidFill>
                            <a:schemeClr val="tx1"/>
                          </a:solidFill>
                        </a:rPr>
                        <a:t>15T</a:t>
                      </a:r>
                      <a:r>
                        <a:rPr lang="fr-FR" sz="2000" b="1" baseline="0" dirty="0" smtClean="0">
                          <a:solidFill>
                            <a:schemeClr val="tx1"/>
                          </a:solidFill>
                        </a:rPr>
                        <a:t> d’engrais</a:t>
                      </a:r>
                      <a:endParaRPr lang="fr-FR"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b="1" dirty="0" smtClean="0">
                          <a:solidFill>
                            <a:schemeClr val="tx1"/>
                          </a:solidFill>
                        </a:rPr>
                        <a:t>Juin-nov.</a:t>
                      </a:r>
                    </a:p>
                    <a:p>
                      <a:endParaRPr lang="fr-FR"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113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b="1" kern="1200" dirty="0" smtClean="0">
                          <a:solidFill>
                            <a:schemeClr val="dk1"/>
                          </a:solidFill>
                          <a:latin typeface="+mn-lt"/>
                          <a:ea typeface="+mn-ea"/>
                          <a:cs typeface="+mn-cs"/>
                        </a:rPr>
                        <a:t>Former le personnel des entreprises semencières à la gestion</a:t>
                      </a:r>
                      <a:endParaRPr lang="fr-FR" sz="2000"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Font typeface="Wingdings" pitchFamily="2" charset="2"/>
                        <a:buChar char="§"/>
                      </a:pPr>
                      <a:r>
                        <a:rPr lang="fr-FR" sz="2000" b="1" kern="1200" baseline="0" dirty="0" smtClean="0">
                          <a:solidFill>
                            <a:schemeClr val="dk1"/>
                          </a:solidFill>
                          <a:latin typeface="+mn-lt"/>
                          <a:ea typeface="+mn-ea"/>
                          <a:cs typeface="+mn-cs"/>
                        </a:rPr>
                        <a:t> F</a:t>
                      </a:r>
                      <a:r>
                        <a:rPr lang="fr-FR" sz="2000" b="1" kern="1200" dirty="0" smtClean="0">
                          <a:solidFill>
                            <a:schemeClr val="dk1"/>
                          </a:solidFill>
                          <a:latin typeface="+mn-lt"/>
                          <a:ea typeface="+mn-ea"/>
                          <a:cs typeface="+mn-cs"/>
                        </a:rPr>
                        <a:t>ormation</a:t>
                      </a:r>
                      <a:r>
                        <a:rPr lang="fr-FR" sz="2000" b="1" kern="1200" baseline="0" dirty="0" smtClean="0">
                          <a:solidFill>
                            <a:schemeClr val="dk1"/>
                          </a:solidFill>
                          <a:latin typeface="+mn-lt"/>
                          <a:ea typeface="+mn-ea"/>
                          <a:cs typeface="+mn-cs"/>
                        </a:rPr>
                        <a:t> </a:t>
                      </a:r>
                      <a:r>
                        <a:rPr lang="fr-FR" sz="2000" b="1" kern="1200" dirty="0" smtClean="0">
                          <a:solidFill>
                            <a:schemeClr val="dk1"/>
                          </a:solidFill>
                          <a:latin typeface="+mn-lt"/>
                          <a:ea typeface="+mn-ea"/>
                          <a:cs typeface="+mn-cs"/>
                        </a:rPr>
                        <a:t>sur la gestion des entreprises semencières</a:t>
                      </a:r>
                      <a:endParaRPr lang="fr-FR"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Font typeface="Wingdings" pitchFamily="2" charset="2"/>
                        <a:buChar char="§"/>
                      </a:pPr>
                      <a:r>
                        <a:rPr lang="fr-FR" sz="2000" b="1" dirty="0" smtClean="0"/>
                        <a:t>APRAO</a:t>
                      </a:r>
                    </a:p>
                    <a:p>
                      <a:pPr>
                        <a:buFont typeface="Wingdings" pitchFamily="2" charset="2"/>
                        <a:buChar char="§"/>
                      </a:pPr>
                      <a:r>
                        <a:rPr lang="fr-FR" sz="2000" b="1" dirty="0" smtClean="0"/>
                        <a:t>FUCOPRI</a:t>
                      </a:r>
                    </a:p>
                    <a:p>
                      <a:pPr>
                        <a:buFont typeface="Wingdings" pitchFamily="2" charset="2"/>
                        <a:buChar char="§"/>
                      </a:pPr>
                      <a:r>
                        <a:rPr lang="fr-FR" sz="2000" b="1" dirty="0" smtClean="0"/>
                        <a:t> CPS</a:t>
                      </a:r>
                    </a:p>
                    <a:p>
                      <a:pPr>
                        <a:buFont typeface="Wingdings" pitchFamily="2" charset="2"/>
                        <a:buChar char="§"/>
                      </a:pPr>
                      <a:r>
                        <a:rPr lang="fr-FR" sz="2000" b="1" dirty="0" smtClean="0"/>
                        <a:t>APPSN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Font typeface="Wingdings" pitchFamily="2" charset="2"/>
                        <a:buChar char="§"/>
                      </a:pPr>
                      <a:r>
                        <a:rPr lang="fr-FR" sz="2000" b="1" kern="1200" dirty="0" smtClean="0">
                          <a:solidFill>
                            <a:schemeClr val="dk1"/>
                          </a:solidFill>
                          <a:latin typeface="+mn-lt"/>
                          <a:ea typeface="+mn-ea"/>
                          <a:cs typeface="+mn-cs"/>
                        </a:rPr>
                        <a:t>7</a:t>
                      </a:r>
                      <a:r>
                        <a:rPr lang="fr-FR" sz="2000" b="1" kern="1200" baseline="0" dirty="0" smtClean="0">
                          <a:solidFill>
                            <a:schemeClr val="dk1"/>
                          </a:solidFill>
                          <a:latin typeface="+mn-lt"/>
                          <a:ea typeface="+mn-ea"/>
                          <a:cs typeface="+mn-cs"/>
                        </a:rPr>
                        <a:t> </a:t>
                      </a:r>
                      <a:r>
                        <a:rPr lang="fr-FR" sz="2000" b="1" kern="1200" dirty="0" smtClean="0">
                          <a:solidFill>
                            <a:schemeClr val="dk1"/>
                          </a:solidFill>
                          <a:latin typeface="+mn-lt"/>
                          <a:ea typeface="+mn-ea"/>
                          <a:cs typeface="+mn-cs"/>
                        </a:rPr>
                        <a:t>gestionnaires</a:t>
                      </a:r>
                      <a:r>
                        <a:rPr lang="fr-FR" sz="2000" b="1" kern="1200" baseline="0" dirty="0" smtClean="0">
                          <a:solidFill>
                            <a:schemeClr val="dk1"/>
                          </a:solidFill>
                          <a:latin typeface="+mn-lt"/>
                          <a:ea typeface="+mn-ea"/>
                          <a:cs typeface="+mn-cs"/>
                        </a:rPr>
                        <a:t> </a:t>
                      </a:r>
                      <a:r>
                        <a:rPr lang="fr-FR" sz="2000" b="1" kern="1200" dirty="0" smtClean="0">
                          <a:solidFill>
                            <a:schemeClr val="dk1"/>
                          </a:solidFill>
                          <a:latin typeface="+mn-lt"/>
                          <a:ea typeface="+mn-ea"/>
                          <a:cs typeface="+mn-cs"/>
                        </a:rPr>
                        <a:t>entreprises  semencières formés</a:t>
                      </a:r>
                      <a:endParaRPr lang="fr-FR"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2000" b="1" dirty="0" smtClean="0"/>
                        <a:t>Juin-juillet</a:t>
                      </a:r>
                      <a:endParaRPr lang="fr-FR"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 name="Rectangle 3"/>
          <p:cNvSpPr/>
          <p:nvPr/>
        </p:nvSpPr>
        <p:spPr>
          <a:xfrm>
            <a:off x="2143108" y="0"/>
            <a:ext cx="5143536" cy="523220"/>
          </a:xfrm>
          <a:prstGeom prst="rect">
            <a:avLst/>
          </a:prstGeom>
        </p:spPr>
        <p:txBody>
          <a:bodyPr wrap="square">
            <a:spAutoFit/>
          </a:bodyPr>
          <a:lstStyle/>
          <a:p>
            <a:r>
              <a:rPr lang="fr-FR" sz="2800" b="1" u="none" dirty="0" smtClean="0">
                <a:solidFill>
                  <a:srgbClr val="0000CC"/>
                </a:solidFill>
                <a:latin typeface="Arial" pitchFamily="34" charset="0"/>
                <a:cs typeface="Arial" pitchFamily="34" charset="0"/>
              </a:rPr>
              <a:t>Plan de travail 2012 (suite)</a:t>
            </a:r>
            <a:endParaRPr lang="fr-FR" sz="2800" u="none" dirty="0">
              <a:solidFill>
                <a:srgbClr val="0000CC"/>
              </a:solidFill>
              <a:latin typeface="Arial" pitchFamily="34" charset="0"/>
              <a:cs typeface="Arial" pitchFamily="34" charset="0"/>
            </a:endParaRPr>
          </a:p>
        </p:txBody>
      </p:sp>
      <p:sp>
        <p:nvSpPr>
          <p:cNvPr id="6" name="ZoneTexte 5"/>
          <p:cNvSpPr txBox="1"/>
          <p:nvPr/>
        </p:nvSpPr>
        <p:spPr>
          <a:xfrm>
            <a:off x="285720" y="428604"/>
            <a:ext cx="8858280" cy="92333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1800" b="1" u="none" dirty="0" smtClean="0">
                <a:solidFill>
                  <a:schemeClr val="accent6">
                    <a:lumMod val="75000"/>
                  </a:schemeClr>
                </a:solidFill>
                <a:latin typeface="Arial" pitchFamily="34" charset="0"/>
                <a:cs typeface="Arial" pitchFamily="34" charset="0"/>
              </a:rPr>
              <a:t>OS 1</a:t>
            </a:r>
            <a:r>
              <a:rPr lang="fr-FR" sz="1800" u="none" dirty="0" smtClean="0">
                <a:solidFill>
                  <a:schemeClr val="accent6">
                    <a:lumMod val="75000"/>
                  </a:schemeClr>
                </a:solidFill>
                <a:latin typeface="Arial" pitchFamily="34" charset="0"/>
                <a:cs typeface="Arial" pitchFamily="34" charset="0"/>
              </a:rPr>
              <a:t>: </a:t>
            </a:r>
            <a:r>
              <a:rPr lang="fr-FR" sz="1800" b="1" u="none" dirty="0" smtClean="0">
                <a:solidFill>
                  <a:schemeClr val="accent6">
                    <a:lumMod val="75000"/>
                  </a:schemeClr>
                </a:solidFill>
                <a:latin typeface="Arial" pitchFamily="34" charset="0"/>
                <a:cs typeface="Arial" pitchFamily="34" charset="0"/>
              </a:rPr>
              <a:t>Promouvoir la mise en œuvre de la politique et de la législation nationales semencières &amp; OS 2: Assurer une production nationale semencière suffisante et durable du riz </a:t>
            </a:r>
            <a:endParaRPr lang="fr-FR" sz="1800" u="none" dirty="0">
              <a:solidFill>
                <a:schemeClr val="accent6">
                  <a:lumMod val="75000"/>
                </a:schemeClr>
              </a:solidFill>
              <a:latin typeface="Arial" pitchFamily="34" charset="0"/>
              <a:cs typeface="Arial"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357158" y="1214422"/>
          <a:ext cx="8572560" cy="4929222"/>
        </p:xfrm>
        <a:graphic>
          <a:graphicData uri="http://schemas.openxmlformats.org/drawingml/2006/table">
            <a:tbl>
              <a:tblPr firstRow="1" bandRow="1">
                <a:tableStyleId>{5C22544A-7EE6-4342-B048-85BDC9FD1C3A}</a:tableStyleId>
              </a:tblPr>
              <a:tblGrid>
                <a:gridCol w="2071702"/>
                <a:gridCol w="2143140"/>
                <a:gridCol w="1357322"/>
                <a:gridCol w="2000264"/>
                <a:gridCol w="1000132"/>
              </a:tblGrid>
              <a:tr h="9306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400" b="1" dirty="0" smtClean="0">
                          <a:solidFill>
                            <a:schemeClr val="tx1"/>
                          </a:solidFill>
                          <a:latin typeface="+mn-lt"/>
                          <a:ea typeface="Calibri"/>
                          <a:cs typeface="Times New Roman"/>
                        </a:rPr>
                        <a:t>Activités</a:t>
                      </a:r>
                    </a:p>
                    <a:p>
                      <a:endParaRPr lang="fr-FR"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fr-FR" sz="2400" b="1" dirty="0" smtClean="0">
                          <a:solidFill>
                            <a:schemeClr val="tx1"/>
                          </a:solidFill>
                        </a:rPr>
                        <a:t>Actions</a:t>
                      </a:r>
                      <a:endParaRPr lang="fr-FR"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fr-FR" sz="2400" b="1" dirty="0" smtClean="0">
                          <a:solidFill>
                            <a:schemeClr val="tx1"/>
                          </a:solidFill>
                        </a:rPr>
                        <a:t>Acteurs</a:t>
                      </a:r>
                      <a:endParaRPr lang="fr-FR"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fr-FR" sz="2400" b="1" dirty="0" smtClean="0">
                          <a:solidFill>
                            <a:schemeClr val="tx1"/>
                          </a:solidFill>
                        </a:rPr>
                        <a:t>Produits attendus</a:t>
                      </a:r>
                      <a:endParaRPr lang="fr-FR"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fr-FR" sz="2400" b="1" dirty="0" smtClean="0">
                          <a:solidFill>
                            <a:schemeClr val="tx1"/>
                          </a:solidFill>
                        </a:rPr>
                        <a:t>Echéances</a:t>
                      </a:r>
                      <a:endParaRPr lang="fr-FR"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1999265">
                <a:tc>
                  <a:txBody>
                    <a:bodyPr/>
                    <a:lstStyle/>
                    <a:p>
                      <a:r>
                        <a:rPr lang="fr-FR" sz="2200" b="1" kern="1200" dirty="0" smtClean="0">
                          <a:solidFill>
                            <a:schemeClr val="dk1"/>
                          </a:solidFill>
                          <a:latin typeface="+mn-lt"/>
                          <a:ea typeface="+mn-ea"/>
                          <a:cs typeface="+mn-cs"/>
                        </a:rPr>
                        <a:t>Promouvoir la mise en place des fonds de roulement</a:t>
                      </a:r>
                      <a:endParaRPr lang="fr-FR" sz="2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Font typeface="Wingdings" pitchFamily="2" charset="2"/>
                        <a:buChar char="§"/>
                      </a:pPr>
                      <a:r>
                        <a:rPr lang="fr-FR" sz="2200" kern="1200" dirty="0" smtClean="0">
                          <a:solidFill>
                            <a:schemeClr val="dk1"/>
                          </a:solidFill>
                          <a:latin typeface="+mn-lt"/>
                          <a:ea typeface="+mn-ea"/>
                          <a:cs typeface="+mn-cs"/>
                        </a:rPr>
                        <a:t> </a:t>
                      </a:r>
                      <a:r>
                        <a:rPr lang="fr-FR" sz="2200" b="1" kern="1200" dirty="0" smtClean="0">
                          <a:solidFill>
                            <a:schemeClr val="dk1"/>
                          </a:solidFill>
                          <a:latin typeface="+mn-lt"/>
                          <a:ea typeface="+mn-ea"/>
                          <a:cs typeface="+mn-cs"/>
                        </a:rPr>
                        <a:t>organisation d’un atelier national de réflexion et de sensibilisation</a:t>
                      </a:r>
                      <a:endParaRPr lang="fr-FR" sz="2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2200" b="1" i="0" dirty="0" smtClean="0"/>
                        <a:t>APRAO</a:t>
                      </a:r>
                    </a:p>
                    <a:p>
                      <a:r>
                        <a:rPr lang="fr-FR" sz="2200" b="1" i="0" dirty="0" smtClean="0"/>
                        <a:t>FUCOPRI</a:t>
                      </a:r>
                    </a:p>
                    <a:p>
                      <a:r>
                        <a:rPr lang="fr-FR" sz="2200" b="1" i="0" dirty="0" smtClean="0"/>
                        <a:t>CPS</a:t>
                      </a:r>
                      <a:endParaRPr lang="fr-FR" sz="22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Font typeface="Wingdings" pitchFamily="2" charset="2"/>
                        <a:buChar char="§"/>
                      </a:pPr>
                      <a:r>
                        <a:rPr lang="fr-FR" sz="2200" b="1" baseline="0" dirty="0" smtClean="0"/>
                        <a:t> système de fonds de roulement mis en place</a:t>
                      </a:r>
                      <a:endParaRPr lang="fr-FR" sz="2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2200" b="1" dirty="0" smtClean="0"/>
                        <a:t>Juillet –Aout </a:t>
                      </a:r>
                      <a:endParaRPr lang="fr-FR" sz="2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992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200" b="1" kern="1200" dirty="0" smtClean="0">
                          <a:solidFill>
                            <a:schemeClr val="dk1"/>
                          </a:solidFill>
                          <a:latin typeface="+mn-lt"/>
                          <a:ea typeface="+mn-ea"/>
                          <a:cs typeface="+mn-cs"/>
                        </a:rPr>
                        <a:t>Transférer</a:t>
                      </a:r>
                      <a:r>
                        <a:rPr lang="fr-FR" sz="2200" b="1" kern="1200" baseline="0" dirty="0" smtClean="0">
                          <a:solidFill>
                            <a:schemeClr val="dk1"/>
                          </a:solidFill>
                          <a:latin typeface="+mn-lt"/>
                          <a:ea typeface="+mn-ea"/>
                          <a:cs typeface="+mn-cs"/>
                        </a:rPr>
                        <a:t> les </a:t>
                      </a:r>
                      <a:r>
                        <a:rPr lang="fr-FR" sz="2200" b="1" kern="1200" dirty="0" smtClean="0">
                          <a:solidFill>
                            <a:schemeClr val="dk1"/>
                          </a:solidFill>
                          <a:latin typeface="+mn-lt"/>
                          <a:ea typeface="+mn-ea"/>
                          <a:cs typeface="+mn-cs"/>
                        </a:rPr>
                        <a:t>pratiques culturales performantes</a:t>
                      </a:r>
                      <a:endParaRPr lang="fr-FR" sz="2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Font typeface="Wingdings" pitchFamily="2" charset="2"/>
                        <a:buChar char="§"/>
                      </a:pPr>
                      <a:r>
                        <a:rPr lang="fr-FR" sz="2200" b="1" kern="1200" dirty="0" smtClean="0">
                          <a:solidFill>
                            <a:schemeClr val="dk1"/>
                          </a:solidFill>
                          <a:latin typeface="+mn-lt"/>
                          <a:ea typeface="+mn-ea"/>
                          <a:cs typeface="+mn-cs"/>
                        </a:rPr>
                        <a:t>transfert des  meilleures  pratiques  culturales aux paysans.</a:t>
                      </a:r>
                      <a:endParaRPr lang="fr-FR" sz="2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200" b="1" i="0" kern="1200" dirty="0" smtClean="0">
                          <a:solidFill>
                            <a:schemeClr val="dk1"/>
                          </a:solidFill>
                          <a:latin typeface="+mn-lt"/>
                          <a:ea typeface="+mn-ea"/>
                          <a:cs typeface="+mn-cs"/>
                        </a:rPr>
                        <a:t>APRAO</a:t>
                      </a:r>
                    </a:p>
                    <a:p>
                      <a:r>
                        <a:rPr lang="en-US" sz="2200" b="1" i="0" kern="1200" dirty="0" smtClean="0">
                          <a:solidFill>
                            <a:schemeClr val="dk1"/>
                          </a:solidFill>
                          <a:latin typeface="+mn-lt"/>
                          <a:ea typeface="+mn-ea"/>
                          <a:cs typeface="+mn-cs"/>
                        </a:rPr>
                        <a:t>INRAN</a:t>
                      </a:r>
                      <a:endParaRPr lang="fr-FR" sz="2200" b="1" i="0" kern="1200" dirty="0" smtClean="0">
                        <a:solidFill>
                          <a:schemeClr val="dk1"/>
                        </a:solidFill>
                        <a:latin typeface="+mn-lt"/>
                        <a:ea typeface="+mn-ea"/>
                        <a:cs typeface="+mn-cs"/>
                      </a:endParaRPr>
                    </a:p>
                    <a:p>
                      <a:r>
                        <a:rPr lang="en-US" sz="2200" b="1" i="0" kern="1200" dirty="0" smtClean="0">
                          <a:solidFill>
                            <a:schemeClr val="dk1"/>
                          </a:solidFill>
                          <a:latin typeface="+mn-lt"/>
                          <a:ea typeface="+mn-ea"/>
                          <a:cs typeface="+mn-cs"/>
                        </a:rPr>
                        <a:t>ONAHA</a:t>
                      </a:r>
                      <a:endParaRPr lang="fr-FR" sz="2200" b="1" i="0" kern="1200" dirty="0" smtClean="0">
                        <a:solidFill>
                          <a:schemeClr val="dk1"/>
                        </a:solidFill>
                        <a:latin typeface="+mn-lt"/>
                        <a:ea typeface="+mn-ea"/>
                        <a:cs typeface="+mn-cs"/>
                      </a:endParaRPr>
                    </a:p>
                    <a:p>
                      <a:r>
                        <a:rPr lang="en-US" sz="2200" b="1" i="0" kern="1200" dirty="0" smtClean="0">
                          <a:solidFill>
                            <a:schemeClr val="dk1"/>
                          </a:solidFill>
                          <a:latin typeface="+mn-lt"/>
                          <a:ea typeface="+mn-ea"/>
                          <a:cs typeface="+mn-cs"/>
                        </a:rPr>
                        <a:t>FUCOPRI</a:t>
                      </a:r>
                      <a:endParaRPr lang="fr-FR" sz="22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kern="1200" dirty="0" smtClean="0">
                          <a:solidFill>
                            <a:schemeClr val="dk1"/>
                          </a:solidFill>
                          <a:latin typeface="+mn-lt"/>
                          <a:ea typeface="+mn-ea"/>
                          <a:cs typeface="+mn-cs"/>
                        </a:rPr>
                        <a:t>- 5 </a:t>
                      </a:r>
                      <a:r>
                        <a:rPr lang="en-US" sz="2200" b="1" kern="1200" dirty="0" err="1" smtClean="0">
                          <a:solidFill>
                            <a:schemeClr val="dk1"/>
                          </a:solidFill>
                          <a:latin typeface="+mn-lt"/>
                          <a:ea typeface="+mn-ea"/>
                          <a:cs typeface="+mn-cs"/>
                        </a:rPr>
                        <a:t>meilleures</a:t>
                      </a:r>
                      <a:r>
                        <a:rPr lang="en-US" sz="2200" b="1" kern="1200" dirty="0" smtClean="0">
                          <a:solidFill>
                            <a:schemeClr val="dk1"/>
                          </a:solidFill>
                          <a:latin typeface="+mn-lt"/>
                          <a:ea typeface="+mn-ea"/>
                          <a:cs typeface="+mn-cs"/>
                        </a:rPr>
                        <a:t>  </a:t>
                      </a:r>
                      <a:r>
                        <a:rPr lang="en-US" sz="2200" b="1" kern="1200" dirty="0" err="1" smtClean="0">
                          <a:solidFill>
                            <a:schemeClr val="dk1"/>
                          </a:solidFill>
                          <a:latin typeface="+mn-lt"/>
                          <a:ea typeface="+mn-ea"/>
                          <a:cs typeface="+mn-cs"/>
                        </a:rPr>
                        <a:t>pratiques</a:t>
                      </a:r>
                      <a:r>
                        <a:rPr lang="en-US" sz="2200" b="1" kern="1200" dirty="0" smtClean="0">
                          <a:solidFill>
                            <a:schemeClr val="dk1"/>
                          </a:solidFill>
                          <a:latin typeface="+mn-lt"/>
                          <a:ea typeface="+mn-ea"/>
                          <a:cs typeface="+mn-cs"/>
                        </a:rPr>
                        <a:t>  </a:t>
                      </a:r>
                      <a:r>
                        <a:rPr lang="en-US" sz="2200" b="1" kern="1200" dirty="0" err="1" smtClean="0">
                          <a:solidFill>
                            <a:schemeClr val="dk1"/>
                          </a:solidFill>
                          <a:latin typeface="+mn-lt"/>
                          <a:ea typeface="+mn-ea"/>
                          <a:cs typeface="+mn-cs"/>
                        </a:rPr>
                        <a:t>culturales</a:t>
                      </a:r>
                      <a:r>
                        <a:rPr lang="en-US" sz="2200" b="1" kern="1200" dirty="0" smtClean="0">
                          <a:solidFill>
                            <a:schemeClr val="dk1"/>
                          </a:solidFill>
                          <a:latin typeface="+mn-lt"/>
                          <a:ea typeface="+mn-ea"/>
                          <a:cs typeface="+mn-cs"/>
                        </a:rPr>
                        <a:t> </a:t>
                      </a:r>
                      <a:r>
                        <a:rPr lang="en-US" sz="2200" b="1" kern="1200" dirty="0" err="1" smtClean="0">
                          <a:solidFill>
                            <a:schemeClr val="dk1"/>
                          </a:solidFill>
                          <a:latin typeface="+mn-lt"/>
                          <a:ea typeface="+mn-ea"/>
                          <a:cs typeface="+mn-cs"/>
                        </a:rPr>
                        <a:t>transférées</a:t>
                      </a:r>
                      <a:r>
                        <a:rPr lang="en-US" sz="2200" b="1" kern="1200" dirty="0" smtClean="0">
                          <a:solidFill>
                            <a:schemeClr val="dk1"/>
                          </a:solidFill>
                          <a:latin typeface="+mn-lt"/>
                          <a:ea typeface="+mn-ea"/>
                          <a:cs typeface="+mn-cs"/>
                        </a:rPr>
                        <a:t> aux </a:t>
                      </a:r>
                      <a:r>
                        <a:rPr lang="en-US" sz="2200" b="1" kern="1200" dirty="0" err="1" smtClean="0">
                          <a:solidFill>
                            <a:schemeClr val="dk1"/>
                          </a:solidFill>
                          <a:latin typeface="+mn-lt"/>
                          <a:ea typeface="+mn-ea"/>
                          <a:cs typeface="+mn-cs"/>
                        </a:rPr>
                        <a:t>paysans</a:t>
                      </a:r>
                      <a:endParaRPr lang="fr-FR" sz="2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2200" b="1" baseline="0" dirty="0" smtClean="0"/>
                        <a:t> juin </a:t>
                      </a:r>
                      <a:endParaRPr lang="fr-FR" sz="2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Rectangle 4"/>
          <p:cNvSpPr/>
          <p:nvPr/>
        </p:nvSpPr>
        <p:spPr>
          <a:xfrm>
            <a:off x="2071670" y="0"/>
            <a:ext cx="4602542" cy="523220"/>
          </a:xfrm>
          <a:prstGeom prst="rect">
            <a:avLst/>
          </a:prstGeom>
        </p:spPr>
        <p:txBody>
          <a:bodyPr wrap="none">
            <a:spAutoFit/>
          </a:bodyPr>
          <a:lstStyle/>
          <a:p>
            <a:r>
              <a:rPr lang="fr-FR" sz="2800" b="1" u="none" dirty="0" smtClean="0">
                <a:solidFill>
                  <a:srgbClr val="0000CC"/>
                </a:solidFill>
                <a:latin typeface="Arial" pitchFamily="34" charset="0"/>
                <a:cs typeface="Arial" pitchFamily="34" charset="0"/>
              </a:rPr>
              <a:t>Plan de travail 2012(suite)</a:t>
            </a:r>
            <a:endParaRPr lang="fr-FR" sz="2800" u="none" dirty="0">
              <a:solidFill>
                <a:srgbClr val="0000CC"/>
              </a:solidFill>
              <a:latin typeface="Arial" pitchFamily="34" charset="0"/>
              <a:cs typeface="Arial" pitchFamily="34" charset="0"/>
            </a:endParaRPr>
          </a:p>
        </p:txBody>
      </p:sp>
      <p:sp>
        <p:nvSpPr>
          <p:cNvPr id="6" name="Rectangle 5"/>
          <p:cNvSpPr/>
          <p:nvPr/>
        </p:nvSpPr>
        <p:spPr>
          <a:xfrm>
            <a:off x="214282" y="428604"/>
            <a:ext cx="8929718" cy="646331"/>
          </a:xfrm>
          <a:prstGeom prst="rect">
            <a:avLst/>
          </a:prstGeom>
        </p:spPr>
        <p:txBody>
          <a:bodyPr wrap="square">
            <a:spAutoFit/>
          </a:bodyPr>
          <a:lstStyle/>
          <a:p>
            <a:r>
              <a:rPr lang="fr-FR" sz="1800" u="none" dirty="0" smtClean="0">
                <a:latin typeface="Arial" pitchFamily="34" charset="0"/>
                <a:cs typeface="Arial" pitchFamily="34" charset="0"/>
              </a:rPr>
              <a:t> </a:t>
            </a:r>
            <a:r>
              <a:rPr lang="fr-FR" sz="1800" u="none" dirty="0" smtClean="0">
                <a:solidFill>
                  <a:schemeClr val="accent6">
                    <a:lumMod val="75000"/>
                  </a:schemeClr>
                </a:solidFill>
                <a:latin typeface="Arial" pitchFamily="34" charset="0"/>
                <a:cs typeface="Arial" pitchFamily="34" charset="0"/>
              </a:rPr>
              <a:t> </a:t>
            </a:r>
            <a:r>
              <a:rPr lang="fr-FR" sz="1800" b="1" u="none" dirty="0" smtClean="0">
                <a:solidFill>
                  <a:schemeClr val="accent6">
                    <a:lumMod val="75000"/>
                  </a:schemeClr>
                </a:solidFill>
                <a:latin typeface="Arial" pitchFamily="34" charset="0"/>
                <a:cs typeface="Arial" pitchFamily="34" charset="0"/>
              </a:rPr>
              <a:t>OS 2: Assurer une production nationale semencière suffisante et durable du riz &amp; OS3: Promouvoir l’intensification durable des systèmes de production de riz</a:t>
            </a:r>
            <a:endParaRPr lang="fr-FR" sz="1800" b="1" u="none" dirty="0">
              <a:solidFill>
                <a:schemeClr val="accent6">
                  <a:lumMod val="7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0"/>
            <a:ext cx="6143668" cy="1143000"/>
          </a:xfrm>
        </p:spPr>
        <p:txBody>
          <a:bodyPr>
            <a:normAutofit/>
          </a:bodyPr>
          <a:lstStyle/>
          <a:p>
            <a:r>
              <a:rPr lang="fr-FR" sz="4000" b="1" dirty="0" smtClean="0">
                <a:solidFill>
                  <a:srgbClr val="0070C0"/>
                </a:solidFill>
              </a:rPr>
              <a:t>Ecologies-Productio</a:t>
            </a:r>
            <a:r>
              <a:rPr lang="fr-FR" b="1" dirty="0" smtClean="0">
                <a:solidFill>
                  <a:srgbClr val="0070C0"/>
                </a:solidFill>
              </a:rPr>
              <a:t>ns</a:t>
            </a:r>
            <a:endParaRPr lang="fr-FR" b="1" dirty="0">
              <a:solidFill>
                <a:srgbClr val="0070C0"/>
              </a:solidFill>
            </a:endParaRPr>
          </a:p>
        </p:txBody>
      </p:sp>
      <p:graphicFrame>
        <p:nvGraphicFramePr>
          <p:cNvPr id="4" name="Espace réservé du contenu 3"/>
          <p:cNvGraphicFramePr>
            <a:graphicFrameLocks noGrp="1"/>
          </p:cNvGraphicFramePr>
          <p:nvPr>
            <p:ph idx="1"/>
          </p:nvPr>
        </p:nvGraphicFramePr>
        <p:xfrm>
          <a:off x="142844" y="1643050"/>
          <a:ext cx="5429288" cy="3407100"/>
        </p:xfrm>
        <a:graphic>
          <a:graphicData uri="http://schemas.openxmlformats.org/drawingml/2006/table">
            <a:tbl>
              <a:tblPr firstRow="1" bandRow="1">
                <a:tableStyleId>{5C22544A-7EE6-4342-B048-85BDC9FD1C3A}</a:tableStyleId>
              </a:tblPr>
              <a:tblGrid>
                <a:gridCol w="953793"/>
                <a:gridCol w="975032"/>
                <a:gridCol w="1214446"/>
                <a:gridCol w="1000132"/>
                <a:gridCol w="1285885"/>
              </a:tblGrid>
              <a:tr h="780100">
                <a:tc>
                  <a:txBody>
                    <a:bodyPr/>
                    <a:lstStyle/>
                    <a:p>
                      <a:r>
                        <a:rPr lang="fr-FR" sz="1600" dirty="0" smtClean="0"/>
                        <a:t>Ecologie</a:t>
                      </a:r>
                      <a:endParaRPr lang="fr-FR" sz="1600" dirty="0"/>
                    </a:p>
                  </a:txBody>
                  <a:tcPr/>
                </a:tc>
                <a:tc>
                  <a:txBody>
                    <a:bodyPr/>
                    <a:lstStyle/>
                    <a:p>
                      <a:r>
                        <a:rPr lang="fr-FR" sz="1600" dirty="0" smtClean="0"/>
                        <a:t>Superficie (ha)</a:t>
                      </a:r>
                      <a:endParaRPr lang="fr-FR" sz="1600" dirty="0"/>
                    </a:p>
                  </a:txBody>
                  <a:tcPr/>
                </a:tc>
                <a:tc>
                  <a:txBody>
                    <a:bodyPr/>
                    <a:lstStyle/>
                    <a:p>
                      <a:r>
                        <a:rPr lang="fr-FR" sz="1600" b="1" kern="1200" dirty="0" smtClean="0">
                          <a:solidFill>
                            <a:schemeClr val="lt1"/>
                          </a:solidFill>
                          <a:latin typeface="+mn-lt"/>
                          <a:ea typeface="+mn-ea"/>
                          <a:cs typeface="+mn-cs"/>
                        </a:rPr>
                        <a:t>% Par rapport a la superficie totale </a:t>
                      </a:r>
                      <a:endParaRPr lang="fr-FR" sz="1600" dirty="0"/>
                    </a:p>
                  </a:txBody>
                  <a:tcPr/>
                </a:tc>
                <a:tc>
                  <a:txBody>
                    <a:bodyPr/>
                    <a:lstStyle/>
                    <a:p>
                      <a:r>
                        <a:rPr lang="en-US" sz="1600" b="1" kern="1200" dirty="0" err="1" smtClean="0">
                          <a:solidFill>
                            <a:schemeClr val="lt1"/>
                          </a:solidFill>
                          <a:latin typeface="+mn-lt"/>
                          <a:ea typeface="+mn-ea"/>
                          <a:cs typeface="+mn-cs"/>
                        </a:rPr>
                        <a:t>Quantité</a:t>
                      </a:r>
                      <a:r>
                        <a:rPr lang="en-US" sz="1600" b="1" kern="1200" dirty="0" smtClean="0">
                          <a:solidFill>
                            <a:schemeClr val="lt1"/>
                          </a:solidFill>
                          <a:latin typeface="+mn-lt"/>
                          <a:ea typeface="+mn-ea"/>
                          <a:cs typeface="+mn-cs"/>
                        </a:rPr>
                        <a:t> (</a:t>
                      </a:r>
                      <a:r>
                        <a:rPr lang="en-US" sz="1600" b="1" kern="1200" dirty="0" err="1" smtClean="0">
                          <a:solidFill>
                            <a:schemeClr val="lt1"/>
                          </a:solidFill>
                          <a:latin typeface="+mn-lt"/>
                          <a:ea typeface="+mn-ea"/>
                          <a:cs typeface="+mn-cs"/>
                        </a:rPr>
                        <a:t>Tonnes</a:t>
                      </a:r>
                      <a:r>
                        <a:rPr lang="en-US" sz="1600" b="1" kern="1200" dirty="0" smtClean="0">
                          <a:solidFill>
                            <a:schemeClr val="lt1"/>
                          </a:solidFill>
                          <a:latin typeface="+mn-lt"/>
                          <a:ea typeface="+mn-ea"/>
                          <a:cs typeface="+mn-cs"/>
                        </a:rPr>
                        <a:t>)</a:t>
                      </a:r>
                      <a:endParaRPr lang="fr-FR" sz="1600" dirty="0"/>
                    </a:p>
                  </a:txBody>
                  <a:tcPr/>
                </a:tc>
                <a:tc>
                  <a:txBody>
                    <a:bodyPr/>
                    <a:lstStyle/>
                    <a:p>
                      <a:r>
                        <a:rPr lang="fr-FR" sz="1600" b="1" kern="1200" dirty="0" smtClean="0">
                          <a:solidFill>
                            <a:schemeClr val="lt1"/>
                          </a:solidFill>
                          <a:latin typeface="+mn-lt"/>
                          <a:ea typeface="+mn-ea"/>
                          <a:cs typeface="+mn-cs"/>
                        </a:rPr>
                        <a:t>%  par rapport a la Production totale</a:t>
                      </a:r>
                      <a:endParaRPr lang="fr-FR" sz="1600" dirty="0"/>
                    </a:p>
                  </a:txBody>
                  <a:tcPr/>
                </a:tc>
              </a:tr>
              <a:tr h="780100">
                <a:tc>
                  <a:txBody>
                    <a:bodyPr/>
                    <a:lstStyle/>
                    <a:p>
                      <a:r>
                        <a:rPr lang="fr-FR" sz="1600" b="1" dirty="0" smtClean="0"/>
                        <a:t>Irrigué</a:t>
                      </a:r>
                      <a:endParaRPr lang="fr-FR" sz="1600" b="1" dirty="0"/>
                    </a:p>
                  </a:txBody>
                  <a:tcPr/>
                </a:tc>
                <a:tc>
                  <a:txBody>
                    <a:bodyPr/>
                    <a:lstStyle/>
                    <a:p>
                      <a:pPr algn="ctr">
                        <a:spcAft>
                          <a:spcPts val="0"/>
                        </a:spcAft>
                      </a:pPr>
                      <a:r>
                        <a:rPr lang="en-US" sz="1600" b="1" dirty="0">
                          <a:latin typeface="Arial"/>
                          <a:ea typeface="MS Mincho"/>
                          <a:cs typeface="Times New Roman"/>
                        </a:rPr>
                        <a:t>8  500</a:t>
                      </a:r>
                      <a:endParaRPr lang="fr-FR" sz="1600" b="1" dirty="0">
                        <a:latin typeface="Times New Roman"/>
                        <a:ea typeface="MS Mincho"/>
                        <a:cs typeface="Times New Roman"/>
                      </a:endParaRPr>
                    </a:p>
                  </a:txBody>
                  <a:tcPr marL="68580" marR="68580" marT="0" marB="0"/>
                </a:tc>
                <a:tc>
                  <a:txBody>
                    <a:bodyPr/>
                    <a:lstStyle/>
                    <a:p>
                      <a:pPr algn="ctr">
                        <a:spcAft>
                          <a:spcPts val="0"/>
                        </a:spcAft>
                      </a:pPr>
                      <a:r>
                        <a:rPr lang="en-US" sz="1600" b="1" dirty="0">
                          <a:latin typeface="Arial"/>
                          <a:ea typeface="MS Mincho"/>
                          <a:cs typeface="Times New Roman"/>
                        </a:rPr>
                        <a:t>22 </a:t>
                      </a:r>
                      <a:endParaRPr lang="fr-FR" sz="1600" b="1" dirty="0">
                        <a:latin typeface="Times New Roman"/>
                        <a:ea typeface="MS Mincho"/>
                        <a:cs typeface="Times New Roman"/>
                      </a:endParaRPr>
                    </a:p>
                  </a:txBody>
                  <a:tcPr marL="68580" marR="68580" marT="0" marB="0"/>
                </a:tc>
                <a:tc>
                  <a:txBody>
                    <a:bodyPr/>
                    <a:lstStyle/>
                    <a:p>
                      <a:pPr algn="ctr">
                        <a:spcAft>
                          <a:spcPts val="0"/>
                        </a:spcAft>
                      </a:pPr>
                      <a:r>
                        <a:rPr lang="en-US" sz="1600" b="1" dirty="0">
                          <a:latin typeface="Arial"/>
                          <a:ea typeface="MS Mincho"/>
                          <a:cs typeface="Times New Roman"/>
                        </a:rPr>
                        <a:t>70  000</a:t>
                      </a:r>
                      <a:endParaRPr lang="fr-FR" sz="1600" b="1" dirty="0">
                        <a:latin typeface="Times New Roman"/>
                        <a:ea typeface="MS Mincho"/>
                        <a:cs typeface="Times New Roman"/>
                      </a:endParaRPr>
                    </a:p>
                  </a:txBody>
                  <a:tcPr marL="68580" marR="68580" marT="0" marB="0"/>
                </a:tc>
                <a:tc>
                  <a:txBody>
                    <a:bodyPr/>
                    <a:lstStyle/>
                    <a:p>
                      <a:pPr algn="ctr">
                        <a:spcAft>
                          <a:spcPts val="0"/>
                        </a:spcAft>
                      </a:pPr>
                      <a:r>
                        <a:rPr lang="en-US" sz="1600" b="1" dirty="0">
                          <a:latin typeface="Arial"/>
                          <a:ea typeface="MS Mincho"/>
                          <a:cs typeface="Times New Roman"/>
                        </a:rPr>
                        <a:t>53</a:t>
                      </a:r>
                      <a:endParaRPr lang="fr-FR" sz="1600" b="1" dirty="0">
                        <a:latin typeface="Times New Roman"/>
                        <a:ea typeface="MS Mincho"/>
                        <a:cs typeface="Times New Roman"/>
                      </a:endParaRPr>
                    </a:p>
                  </a:txBody>
                  <a:tcPr marL="68580" marR="68580" marT="0" marB="0"/>
                </a:tc>
              </a:tr>
              <a:tr h="780100">
                <a:tc>
                  <a:txBody>
                    <a:bodyPr/>
                    <a:lstStyle/>
                    <a:p>
                      <a:r>
                        <a:rPr lang="fr-FR" sz="1600" b="1" dirty="0" smtClean="0"/>
                        <a:t>Pluvial (fluvial+</a:t>
                      </a:r>
                      <a:endParaRPr lang="fr-FR" sz="1600" b="1" dirty="0"/>
                    </a:p>
                  </a:txBody>
                  <a:tcPr/>
                </a:tc>
                <a:tc>
                  <a:txBody>
                    <a:bodyPr/>
                    <a:lstStyle/>
                    <a:p>
                      <a:pPr algn="ctr">
                        <a:spcAft>
                          <a:spcPts val="0"/>
                        </a:spcAft>
                      </a:pPr>
                      <a:r>
                        <a:rPr lang="en-US" sz="1600" b="1" dirty="0">
                          <a:latin typeface="Arial"/>
                          <a:ea typeface="MS Mincho"/>
                          <a:cs typeface="Times New Roman"/>
                        </a:rPr>
                        <a:t>10  000</a:t>
                      </a:r>
                      <a:endParaRPr lang="fr-FR" sz="1600" b="1" dirty="0">
                        <a:latin typeface="Times New Roman"/>
                        <a:ea typeface="MS Mincho"/>
                        <a:cs typeface="Times New Roman"/>
                      </a:endParaRPr>
                    </a:p>
                  </a:txBody>
                  <a:tcPr marL="68580" marR="68580" marT="0" marB="0"/>
                </a:tc>
                <a:tc>
                  <a:txBody>
                    <a:bodyPr/>
                    <a:lstStyle/>
                    <a:p>
                      <a:pPr algn="ctr">
                        <a:spcAft>
                          <a:spcPts val="0"/>
                        </a:spcAft>
                      </a:pPr>
                      <a:r>
                        <a:rPr lang="en-US" sz="1600" b="1" dirty="0">
                          <a:latin typeface="Arial"/>
                          <a:ea typeface="MS Mincho"/>
                          <a:cs typeface="Times New Roman"/>
                        </a:rPr>
                        <a:t>26</a:t>
                      </a:r>
                      <a:endParaRPr lang="fr-FR" sz="1600" b="1" dirty="0">
                        <a:latin typeface="Times New Roman"/>
                        <a:ea typeface="MS Mincho"/>
                        <a:cs typeface="Times New Roman"/>
                      </a:endParaRPr>
                    </a:p>
                  </a:txBody>
                  <a:tcPr marL="68580" marR="68580" marT="0" marB="0"/>
                </a:tc>
                <a:tc>
                  <a:txBody>
                    <a:bodyPr/>
                    <a:lstStyle/>
                    <a:p>
                      <a:pPr algn="ctr">
                        <a:spcAft>
                          <a:spcPts val="0"/>
                        </a:spcAft>
                      </a:pPr>
                      <a:r>
                        <a:rPr lang="en-US" sz="1600" b="1" dirty="0">
                          <a:latin typeface="Arial"/>
                          <a:ea typeface="MS Mincho"/>
                          <a:cs typeface="Times New Roman"/>
                        </a:rPr>
                        <a:t>10  000</a:t>
                      </a:r>
                      <a:endParaRPr lang="fr-FR" sz="1600" b="1" dirty="0">
                        <a:latin typeface="Times New Roman"/>
                        <a:ea typeface="MS Mincho"/>
                        <a:cs typeface="Times New Roman"/>
                      </a:endParaRPr>
                    </a:p>
                  </a:txBody>
                  <a:tcPr marL="68580" marR="68580" marT="0" marB="0"/>
                </a:tc>
                <a:tc>
                  <a:txBody>
                    <a:bodyPr/>
                    <a:lstStyle/>
                    <a:p>
                      <a:pPr algn="ctr">
                        <a:spcAft>
                          <a:spcPts val="0"/>
                        </a:spcAft>
                      </a:pPr>
                      <a:r>
                        <a:rPr lang="en-US" sz="1600" b="1" dirty="0">
                          <a:latin typeface="Arial"/>
                          <a:ea typeface="MS Mincho"/>
                          <a:cs typeface="Times New Roman"/>
                        </a:rPr>
                        <a:t>7,5</a:t>
                      </a:r>
                      <a:endParaRPr lang="fr-FR" sz="1600" b="1" dirty="0">
                        <a:latin typeface="Times New Roman"/>
                        <a:ea typeface="MS Mincho"/>
                        <a:cs typeface="Times New Roman"/>
                      </a:endParaRPr>
                    </a:p>
                  </a:txBody>
                  <a:tcPr marL="68580" marR="68580" marT="0" marB="0"/>
                </a:tc>
              </a:tr>
              <a:tr h="780100">
                <a:tc>
                  <a:txBody>
                    <a:bodyPr/>
                    <a:lstStyle/>
                    <a:p>
                      <a:r>
                        <a:rPr lang="fr-FR" sz="1600" b="1" dirty="0" smtClean="0"/>
                        <a:t>Bas fond</a:t>
                      </a:r>
                      <a:endParaRPr lang="fr-FR" sz="1600" b="1" dirty="0"/>
                    </a:p>
                  </a:txBody>
                  <a:tcPr/>
                </a:tc>
                <a:tc>
                  <a:txBody>
                    <a:bodyPr/>
                    <a:lstStyle/>
                    <a:p>
                      <a:pPr algn="ctr">
                        <a:spcAft>
                          <a:spcPts val="0"/>
                        </a:spcAft>
                      </a:pPr>
                      <a:r>
                        <a:rPr lang="en-US" sz="1600" b="1" dirty="0">
                          <a:latin typeface="Arial"/>
                          <a:ea typeface="MS Mincho"/>
                          <a:cs typeface="Times New Roman"/>
                        </a:rPr>
                        <a:t>19 000</a:t>
                      </a:r>
                      <a:endParaRPr lang="fr-FR" sz="1600" b="1" dirty="0">
                        <a:latin typeface="Times New Roman"/>
                        <a:ea typeface="MS Mincho"/>
                        <a:cs typeface="Times New Roman"/>
                      </a:endParaRPr>
                    </a:p>
                  </a:txBody>
                  <a:tcPr marL="68580" marR="68580" marT="0" marB="0"/>
                </a:tc>
                <a:tc>
                  <a:txBody>
                    <a:bodyPr/>
                    <a:lstStyle/>
                    <a:p>
                      <a:pPr algn="ctr">
                        <a:spcAft>
                          <a:spcPts val="0"/>
                        </a:spcAft>
                      </a:pPr>
                      <a:r>
                        <a:rPr lang="en-US" sz="1600" b="1" dirty="0">
                          <a:latin typeface="Arial"/>
                          <a:ea typeface="MS Mincho"/>
                          <a:cs typeface="Times New Roman"/>
                        </a:rPr>
                        <a:t>50</a:t>
                      </a:r>
                      <a:endParaRPr lang="fr-FR" sz="1600" b="1" dirty="0">
                        <a:latin typeface="Times New Roman"/>
                        <a:ea typeface="MS Mincho"/>
                        <a:cs typeface="Times New Roman"/>
                      </a:endParaRPr>
                    </a:p>
                  </a:txBody>
                  <a:tcPr marL="68580" marR="68580" marT="0" marB="0"/>
                </a:tc>
                <a:tc>
                  <a:txBody>
                    <a:bodyPr/>
                    <a:lstStyle/>
                    <a:p>
                      <a:pPr algn="ctr">
                        <a:spcAft>
                          <a:spcPts val="0"/>
                        </a:spcAft>
                      </a:pPr>
                      <a:r>
                        <a:rPr lang="en-US" sz="1600" b="1" dirty="0">
                          <a:latin typeface="Arial"/>
                          <a:ea typeface="MS Mincho"/>
                          <a:cs typeface="Times New Roman"/>
                        </a:rPr>
                        <a:t>52 030</a:t>
                      </a:r>
                      <a:endParaRPr lang="fr-FR" sz="1600" b="1" dirty="0">
                        <a:latin typeface="Times New Roman"/>
                        <a:ea typeface="MS Mincho"/>
                        <a:cs typeface="Times New Roman"/>
                      </a:endParaRPr>
                    </a:p>
                  </a:txBody>
                  <a:tcPr marL="68580" marR="68580" marT="0" marB="0"/>
                </a:tc>
                <a:tc>
                  <a:txBody>
                    <a:bodyPr/>
                    <a:lstStyle/>
                    <a:p>
                      <a:pPr algn="ctr">
                        <a:spcAft>
                          <a:spcPts val="0"/>
                        </a:spcAft>
                      </a:pPr>
                      <a:r>
                        <a:rPr lang="en-US" sz="1600" b="1" dirty="0">
                          <a:latin typeface="Arial"/>
                          <a:ea typeface="MS Mincho"/>
                          <a:cs typeface="Times New Roman"/>
                        </a:rPr>
                        <a:t>39</a:t>
                      </a:r>
                      <a:endParaRPr lang="fr-FR" sz="1600" b="1" dirty="0">
                        <a:latin typeface="Times New Roman"/>
                        <a:ea typeface="MS Mincho"/>
                        <a:cs typeface="Times New Roman"/>
                      </a:endParaRPr>
                    </a:p>
                  </a:txBody>
                  <a:tcPr marL="68580" marR="68580" marT="0" marB="0"/>
                </a:tc>
              </a:tr>
            </a:tbl>
          </a:graphicData>
        </a:graphic>
      </p:graphicFrame>
      <p:pic>
        <p:nvPicPr>
          <p:cNvPr id="6" name="Picture 6"/>
          <p:cNvPicPr>
            <a:picLocks noChangeAspect="1" noChangeArrowheads="1"/>
          </p:cNvPicPr>
          <p:nvPr/>
        </p:nvPicPr>
        <p:blipFill>
          <a:blip r:embed="rId2" cstate="print"/>
          <a:srcRect/>
          <a:stretch>
            <a:fillRect/>
          </a:stretch>
        </p:blipFill>
        <p:spPr bwMode="auto">
          <a:xfrm>
            <a:off x="5715008" y="4572008"/>
            <a:ext cx="3286148" cy="2120834"/>
          </a:xfrm>
          <a:prstGeom prst="rect">
            <a:avLst/>
          </a:prstGeom>
          <a:noFill/>
          <a:ln w="9525">
            <a:noFill/>
            <a:miter lim="800000"/>
            <a:headEnd/>
            <a:tailEnd/>
          </a:ln>
        </p:spPr>
      </p:pic>
      <p:pic>
        <p:nvPicPr>
          <p:cNvPr id="7" name="Picture 4" descr="G:\Photo .chanson\Chanson 4\NERICA evaluation 006.jpg"/>
          <p:cNvPicPr>
            <a:picLocks noChangeAspect="1" noChangeArrowheads="1"/>
          </p:cNvPicPr>
          <p:nvPr/>
        </p:nvPicPr>
        <p:blipFill>
          <a:blip r:embed="rId3" cstate="print"/>
          <a:srcRect/>
          <a:stretch>
            <a:fillRect/>
          </a:stretch>
        </p:blipFill>
        <p:spPr bwMode="auto">
          <a:xfrm>
            <a:off x="5715008" y="2143116"/>
            <a:ext cx="3214710" cy="2376635"/>
          </a:xfrm>
          <a:prstGeom prst="rect">
            <a:avLst/>
          </a:prstGeom>
          <a:noFill/>
          <a:ln w="9525">
            <a:noFill/>
            <a:miter lim="800000"/>
            <a:headEnd/>
            <a:tailEnd/>
          </a:ln>
        </p:spPr>
      </p:pic>
      <p:pic>
        <p:nvPicPr>
          <p:cNvPr id="9" name="Picture 7"/>
          <p:cNvPicPr>
            <a:picLocks noChangeAspect="1" noChangeArrowheads="1"/>
          </p:cNvPicPr>
          <p:nvPr/>
        </p:nvPicPr>
        <p:blipFill>
          <a:blip r:embed="rId4" cstate="print"/>
          <a:srcRect/>
          <a:stretch>
            <a:fillRect/>
          </a:stretch>
        </p:blipFill>
        <p:spPr bwMode="auto">
          <a:xfrm>
            <a:off x="5715008" y="214290"/>
            <a:ext cx="3249612" cy="2133600"/>
          </a:xfrm>
          <a:prstGeom prst="rect">
            <a:avLst/>
          </a:prstGeom>
          <a:noFill/>
          <a:ln w="9525">
            <a:noFill/>
            <a:miter lim="800000"/>
            <a:headEnd/>
            <a:tailEnd/>
          </a:ln>
        </p:spPr>
      </p:pic>
      <p:pic>
        <p:nvPicPr>
          <p:cNvPr id="8" name="Image 7"/>
          <p:cNvPicPr/>
          <p:nvPr/>
        </p:nvPicPr>
        <p:blipFill>
          <a:blip r:embed="rId5" cstate="print"/>
          <a:srcRect/>
          <a:stretch>
            <a:fillRect/>
          </a:stretch>
        </p:blipFill>
        <p:spPr bwMode="auto">
          <a:xfrm>
            <a:off x="214282" y="5786454"/>
            <a:ext cx="1419225" cy="904875"/>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0EC67EBC-3625-4BEA-9C58-6259D06F562C}" type="slidenum">
              <a:rPr lang="en-GB" smtClean="0"/>
              <a:pPr>
                <a:defRPr/>
              </a:pPr>
              <a:t>50</a:t>
            </a:fld>
            <a:endParaRPr lang="en-GB"/>
          </a:p>
        </p:txBody>
      </p:sp>
      <p:graphicFrame>
        <p:nvGraphicFramePr>
          <p:cNvPr id="4" name="Tableau 3"/>
          <p:cNvGraphicFramePr>
            <a:graphicFrameLocks noGrp="1"/>
          </p:cNvGraphicFramePr>
          <p:nvPr/>
        </p:nvGraphicFramePr>
        <p:xfrm>
          <a:off x="285720" y="1000108"/>
          <a:ext cx="8643998" cy="4955720"/>
        </p:xfrm>
        <a:graphic>
          <a:graphicData uri="http://schemas.openxmlformats.org/drawingml/2006/table">
            <a:tbl>
              <a:tblPr firstRow="1" bandRow="1">
                <a:tableStyleId>{5C22544A-7EE6-4342-B048-85BDC9FD1C3A}</a:tableStyleId>
              </a:tblPr>
              <a:tblGrid>
                <a:gridCol w="2500330"/>
                <a:gridCol w="2286016"/>
                <a:gridCol w="1285884"/>
                <a:gridCol w="1611323"/>
                <a:gridCol w="960445"/>
              </a:tblGrid>
              <a:tr h="6850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400" b="1" dirty="0" smtClean="0">
                          <a:solidFill>
                            <a:schemeClr val="tx1"/>
                          </a:solidFill>
                          <a:latin typeface="+mn-lt"/>
                          <a:ea typeface="Calibri"/>
                          <a:cs typeface="Times New Roman"/>
                        </a:rPr>
                        <a:t>Activités</a:t>
                      </a:r>
                    </a:p>
                    <a:p>
                      <a:endParaRPr lang="fr-FR"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fr-FR" sz="2400" b="1" dirty="0" smtClean="0">
                          <a:solidFill>
                            <a:schemeClr val="tx1"/>
                          </a:solidFill>
                        </a:rPr>
                        <a:t>Actions</a:t>
                      </a:r>
                      <a:endParaRPr lang="fr-FR"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fr-FR" sz="2400" b="1" dirty="0" smtClean="0">
                          <a:solidFill>
                            <a:schemeClr val="tx1"/>
                          </a:solidFill>
                        </a:rPr>
                        <a:t>Acteurs</a:t>
                      </a:r>
                      <a:endParaRPr lang="fr-FR"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fr-FR" sz="2400" b="1" dirty="0" smtClean="0">
                          <a:solidFill>
                            <a:schemeClr val="tx1"/>
                          </a:solidFill>
                        </a:rPr>
                        <a:t>Produits attendus</a:t>
                      </a:r>
                      <a:endParaRPr lang="fr-FR"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fr-FR" sz="2400" b="1" dirty="0" smtClean="0">
                          <a:solidFill>
                            <a:schemeClr val="tx1"/>
                          </a:solidFill>
                        </a:rPr>
                        <a:t>Echéances</a:t>
                      </a:r>
                      <a:endParaRPr lang="fr-FR"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2029640">
                <a:tc>
                  <a:txBody>
                    <a:bodyPr/>
                    <a:lstStyle/>
                    <a:p>
                      <a:r>
                        <a:rPr lang="fr-FR" sz="2200" b="1" kern="1200" dirty="0" smtClean="0">
                          <a:solidFill>
                            <a:schemeClr val="dk1"/>
                          </a:solidFill>
                          <a:latin typeface="+mn-lt"/>
                          <a:ea typeface="+mn-ea"/>
                          <a:cs typeface="+mn-cs"/>
                        </a:rPr>
                        <a:t>Diffuser</a:t>
                      </a:r>
                      <a:r>
                        <a:rPr lang="fr-FR" sz="2200" b="1" kern="1200" baseline="0" dirty="0" smtClean="0">
                          <a:solidFill>
                            <a:schemeClr val="dk1"/>
                          </a:solidFill>
                          <a:latin typeface="+mn-lt"/>
                          <a:ea typeface="+mn-ea"/>
                          <a:cs typeface="+mn-cs"/>
                        </a:rPr>
                        <a:t> les </a:t>
                      </a:r>
                      <a:r>
                        <a:rPr lang="fr-FR" sz="2200" b="1" kern="1200" dirty="0" smtClean="0">
                          <a:solidFill>
                            <a:schemeClr val="dk1"/>
                          </a:solidFill>
                          <a:latin typeface="+mn-lt"/>
                          <a:ea typeface="+mn-ea"/>
                          <a:cs typeface="+mn-cs"/>
                        </a:rPr>
                        <a:t>variétés améliorées de riz </a:t>
                      </a:r>
                      <a:r>
                        <a:rPr lang="fr-FR" sz="2200" b="1" kern="1200" baseline="0" dirty="0" smtClean="0">
                          <a:solidFill>
                            <a:schemeClr val="dk1"/>
                          </a:solidFill>
                          <a:latin typeface="+mn-lt"/>
                          <a:ea typeface="+mn-ea"/>
                          <a:cs typeface="+mn-cs"/>
                        </a:rPr>
                        <a:t> au niveau des </a:t>
                      </a:r>
                      <a:r>
                        <a:rPr lang="fr-FR" sz="2200" b="1" kern="1200" dirty="0" smtClean="0">
                          <a:solidFill>
                            <a:schemeClr val="dk1"/>
                          </a:solidFill>
                          <a:latin typeface="+mn-lt"/>
                          <a:ea typeface="+mn-ea"/>
                          <a:cs typeface="+mn-cs"/>
                        </a:rPr>
                        <a:t>différents sites du projet</a:t>
                      </a:r>
                      <a:endParaRPr lang="fr-FR" sz="2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Font typeface="Wingdings" pitchFamily="2" charset="2"/>
                        <a:buChar char="§"/>
                      </a:pPr>
                      <a:r>
                        <a:rPr lang="en-US" sz="2200" b="1" kern="1200" baseline="0" dirty="0" smtClean="0">
                          <a:solidFill>
                            <a:schemeClr val="dk1"/>
                          </a:solidFill>
                          <a:latin typeface="+mn-lt"/>
                          <a:ea typeface="+mn-ea"/>
                          <a:cs typeface="+mn-cs"/>
                        </a:rPr>
                        <a:t> Diffusion  des </a:t>
                      </a:r>
                      <a:r>
                        <a:rPr lang="en-US" sz="2200" b="1" kern="1200" baseline="0" dirty="0" err="1" smtClean="0">
                          <a:solidFill>
                            <a:schemeClr val="dk1"/>
                          </a:solidFill>
                          <a:latin typeface="+mn-lt"/>
                          <a:ea typeface="+mn-ea"/>
                          <a:cs typeface="+mn-cs"/>
                        </a:rPr>
                        <a:t>meilleures</a:t>
                      </a:r>
                      <a:r>
                        <a:rPr lang="en-US" sz="2200" b="1" kern="1200" baseline="0" dirty="0" smtClean="0">
                          <a:solidFill>
                            <a:schemeClr val="dk1"/>
                          </a:solidFill>
                          <a:latin typeface="+mn-lt"/>
                          <a:ea typeface="+mn-ea"/>
                          <a:cs typeface="+mn-cs"/>
                        </a:rPr>
                        <a:t> </a:t>
                      </a:r>
                      <a:r>
                        <a:rPr lang="fr-FR" sz="2200" b="1" kern="1200" dirty="0" smtClean="0">
                          <a:solidFill>
                            <a:schemeClr val="dk1"/>
                          </a:solidFill>
                          <a:latin typeface="+mn-lt"/>
                          <a:ea typeface="+mn-ea"/>
                          <a:cs typeface="+mn-cs"/>
                        </a:rPr>
                        <a:t>variétés performantes </a:t>
                      </a:r>
                      <a:r>
                        <a:rPr lang="fr-FR" sz="2200" b="1" kern="1200" baseline="0" dirty="0" smtClean="0">
                          <a:solidFill>
                            <a:schemeClr val="dk1"/>
                          </a:solidFill>
                          <a:latin typeface="+mn-lt"/>
                          <a:ea typeface="+mn-ea"/>
                          <a:cs typeface="+mn-cs"/>
                        </a:rPr>
                        <a:t> déjà identifiées  </a:t>
                      </a:r>
                      <a:endParaRPr lang="fr-FR" sz="2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200" b="1" i="0" kern="1200" dirty="0" smtClean="0">
                          <a:solidFill>
                            <a:schemeClr val="dk1"/>
                          </a:solidFill>
                          <a:latin typeface="+mn-lt"/>
                          <a:ea typeface="+mn-ea"/>
                          <a:cs typeface="+mn-cs"/>
                        </a:rPr>
                        <a:t>APRAO</a:t>
                      </a:r>
                    </a:p>
                    <a:p>
                      <a:r>
                        <a:rPr lang="en-US" sz="2200" b="1" i="0" kern="1200" dirty="0" smtClean="0">
                          <a:solidFill>
                            <a:schemeClr val="dk1"/>
                          </a:solidFill>
                          <a:latin typeface="+mn-lt"/>
                          <a:ea typeface="+mn-ea"/>
                          <a:cs typeface="+mn-cs"/>
                        </a:rPr>
                        <a:t>INRAN</a:t>
                      </a:r>
                      <a:endParaRPr lang="fr-FR" sz="2200" b="1" i="0" kern="1200" dirty="0" smtClean="0">
                        <a:solidFill>
                          <a:schemeClr val="dk1"/>
                        </a:solidFill>
                        <a:latin typeface="+mn-lt"/>
                        <a:ea typeface="+mn-ea"/>
                        <a:cs typeface="+mn-cs"/>
                      </a:endParaRPr>
                    </a:p>
                    <a:p>
                      <a:r>
                        <a:rPr lang="en-US" sz="2200" b="1" i="0" kern="1200" dirty="0" smtClean="0">
                          <a:solidFill>
                            <a:schemeClr val="dk1"/>
                          </a:solidFill>
                          <a:latin typeface="+mn-lt"/>
                          <a:ea typeface="+mn-ea"/>
                          <a:cs typeface="+mn-cs"/>
                        </a:rPr>
                        <a:t>ONAHA</a:t>
                      </a:r>
                      <a:endParaRPr lang="fr-FR" sz="2200" b="1" i="0" kern="1200" dirty="0" smtClean="0">
                        <a:solidFill>
                          <a:schemeClr val="dk1"/>
                        </a:solidFill>
                        <a:latin typeface="+mn-lt"/>
                        <a:ea typeface="+mn-ea"/>
                        <a:cs typeface="+mn-cs"/>
                      </a:endParaRPr>
                    </a:p>
                    <a:p>
                      <a:r>
                        <a:rPr lang="en-US" sz="2200" b="1" i="0" kern="1200" dirty="0" smtClean="0">
                          <a:solidFill>
                            <a:schemeClr val="dk1"/>
                          </a:solidFill>
                          <a:latin typeface="+mn-lt"/>
                          <a:ea typeface="+mn-ea"/>
                          <a:cs typeface="+mn-cs"/>
                        </a:rPr>
                        <a:t>FUCOPRI</a:t>
                      </a:r>
                      <a:endParaRPr lang="fr-FR" sz="22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Font typeface="Wingdings" pitchFamily="2" charset="2"/>
                        <a:buChar char="§"/>
                      </a:pPr>
                      <a:r>
                        <a:rPr lang="en-US" sz="2200" b="1" kern="1200" dirty="0" smtClean="0">
                          <a:solidFill>
                            <a:schemeClr val="dk1"/>
                          </a:solidFill>
                          <a:latin typeface="+mn-lt"/>
                          <a:ea typeface="+mn-ea"/>
                          <a:cs typeface="+mn-cs"/>
                        </a:rPr>
                        <a:t> Au </a:t>
                      </a:r>
                      <a:r>
                        <a:rPr lang="en-US" sz="2200" b="1" kern="1200" dirty="0" err="1" smtClean="0">
                          <a:solidFill>
                            <a:schemeClr val="dk1"/>
                          </a:solidFill>
                          <a:latin typeface="+mn-lt"/>
                          <a:ea typeface="+mn-ea"/>
                          <a:cs typeface="+mn-cs"/>
                        </a:rPr>
                        <a:t>moins</a:t>
                      </a:r>
                      <a:r>
                        <a:rPr lang="en-US" sz="2200" b="1" kern="1200" dirty="0" smtClean="0">
                          <a:solidFill>
                            <a:schemeClr val="dk1"/>
                          </a:solidFill>
                          <a:latin typeface="+mn-lt"/>
                          <a:ea typeface="+mn-ea"/>
                          <a:cs typeface="+mn-cs"/>
                        </a:rPr>
                        <a:t> 2 </a:t>
                      </a:r>
                      <a:r>
                        <a:rPr lang="en-US" sz="2200" b="1" kern="1200" dirty="0" err="1" smtClean="0">
                          <a:solidFill>
                            <a:schemeClr val="dk1"/>
                          </a:solidFill>
                          <a:latin typeface="+mn-lt"/>
                          <a:ea typeface="+mn-ea"/>
                          <a:cs typeface="+mn-cs"/>
                        </a:rPr>
                        <a:t>variétés</a:t>
                      </a:r>
                      <a:r>
                        <a:rPr lang="en-US" sz="2200" b="1" kern="1200" dirty="0" smtClean="0">
                          <a:solidFill>
                            <a:schemeClr val="dk1"/>
                          </a:solidFill>
                          <a:latin typeface="+mn-lt"/>
                          <a:ea typeface="+mn-ea"/>
                          <a:cs typeface="+mn-cs"/>
                        </a:rPr>
                        <a:t>  </a:t>
                      </a:r>
                      <a:r>
                        <a:rPr lang="en-US" sz="2200" b="1" kern="1200" baseline="0" dirty="0" smtClean="0">
                          <a:solidFill>
                            <a:schemeClr val="dk1"/>
                          </a:solidFill>
                          <a:latin typeface="+mn-lt"/>
                          <a:ea typeface="+mn-ea"/>
                          <a:cs typeface="+mn-cs"/>
                        </a:rPr>
                        <a:t> </a:t>
                      </a:r>
                      <a:r>
                        <a:rPr lang="en-US" sz="2200" b="1" kern="1200" baseline="0" dirty="0" err="1" smtClean="0">
                          <a:solidFill>
                            <a:schemeClr val="dk1"/>
                          </a:solidFill>
                          <a:latin typeface="+mn-lt"/>
                          <a:ea typeface="+mn-ea"/>
                          <a:cs typeface="+mn-cs"/>
                        </a:rPr>
                        <a:t>diffusées</a:t>
                      </a:r>
                      <a:endParaRPr lang="fr-FR" sz="2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2200" b="1" dirty="0" smtClean="0"/>
                        <a:t>Juin-juillet</a:t>
                      </a:r>
                      <a:endParaRPr lang="fr-FR" sz="2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296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200" b="1" kern="1200" dirty="0" smtClean="0">
                          <a:solidFill>
                            <a:schemeClr val="dk1"/>
                          </a:solidFill>
                          <a:latin typeface="+mn-lt"/>
                          <a:ea typeface="+mn-ea"/>
                          <a:cs typeface="+mn-cs"/>
                        </a:rPr>
                        <a:t>former les agents</a:t>
                      </a:r>
                      <a:r>
                        <a:rPr lang="fr-FR" sz="2200" b="1" kern="1200" baseline="0" dirty="0" smtClean="0">
                          <a:solidFill>
                            <a:schemeClr val="dk1"/>
                          </a:solidFill>
                          <a:latin typeface="+mn-lt"/>
                          <a:ea typeface="+mn-ea"/>
                          <a:cs typeface="+mn-cs"/>
                        </a:rPr>
                        <a:t> et producteurs  en </a:t>
                      </a:r>
                      <a:r>
                        <a:rPr lang="fr-FR" sz="2200" b="1" kern="1200" dirty="0" smtClean="0">
                          <a:solidFill>
                            <a:schemeClr val="dk1"/>
                          </a:solidFill>
                          <a:latin typeface="+mn-lt"/>
                          <a:ea typeface="+mn-ea"/>
                          <a:cs typeface="+mn-cs"/>
                        </a:rPr>
                        <a:t>GIR/GIPD </a:t>
                      </a:r>
                      <a:endParaRPr lang="fr-FR" sz="2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fr-FR" sz="2200" b="1" kern="1200" dirty="0" smtClean="0">
                          <a:solidFill>
                            <a:schemeClr val="dk1"/>
                          </a:solidFill>
                          <a:latin typeface="+mn-lt"/>
                          <a:ea typeface="+mn-ea"/>
                          <a:cs typeface="+mn-cs"/>
                        </a:rPr>
                        <a:t> formation</a:t>
                      </a:r>
                      <a:r>
                        <a:rPr lang="fr-FR" sz="2200" b="1" kern="1200" baseline="0" dirty="0" smtClean="0">
                          <a:solidFill>
                            <a:schemeClr val="dk1"/>
                          </a:solidFill>
                          <a:latin typeface="+mn-lt"/>
                          <a:ea typeface="+mn-ea"/>
                          <a:cs typeface="+mn-cs"/>
                        </a:rPr>
                        <a:t> </a:t>
                      </a:r>
                      <a:r>
                        <a:rPr lang="fr-FR" sz="2200" b="1" kern="1200" dirty="0" smtClean="0">
                          <a:solidFill>
                            <a:schemeClr val="dk1"/>
                          </a:solidFill>
                          <a:latin typeface="+mn-lt"/>
                          <a:ea typeface="+mn-ea"/>
                          <a:cs typeface="+mn-cs"/>
                        </a:rPr>
                        <a:t>modules (GIR/GIPD/CEP)</a:t>
                      </a:r>
                    </a:p>
                    <a:p>
                      <a:endParaRPr lang="fr-FR" sz="2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200" b="1" i="0" kern="1200" dirty="0" smtClean="0">
                          <a:solidFill>
                            <a:schemeClr val="dk1"/>
                          </a:solidFill>
                          <a:latin typeface="+mn-lt"/>
                          <a:ea typeface="+mn-ea"/>
                          <a:cs typeface="+mn-cs"/>
                        </a:rPr>
                        <a:t>APRAO</a:t>
                      </a:r>
                    </a:p>
                    <a:p>
                      <a:r>
                        <a:rPr lang="en-US" sz="2200" b="1" i="0" kern="1200" dirty="0" smtClean="0">
                          <a:solidFill>
                            <a:schemeClr val="dk1"/>
                          </a:solidFill>
                          <a:latin typeface="+mn-lt"/>
                          <a:ea typeface="+mn-ea"/>
                          <a:cs typeface="+mn-cs"/>
                        </a:rPr>
                        <a:t>INRAN</a:t>
                      </a:r>
                      <a:endParaRPr lang="fr-FR" sz="2200" b="1" i="0" kern="1200" dirty="0" smtClean="0">
                        <a:solidFill>
                          <a:schemeClr val="dk1"/>
                        </a:solidFill>
                        <a:latin typeface="+mn-lt"/>
                        <a:ea typeface="+mn-ea"/>
                        <a:cs typeface="+mn-cs"/>
                      </a:endParaRPr>
                    </a:p>
                    <a:p>
                      <a:r>
                        <a:rPr lang="en-US" sz="2200" b="1" i="0" kern="1200" dirty="0" smtClean="0">
                          <a:solidFill>
                            <a:schemeClr val="dk1"/>
                          </a:solidFill>
                          <a:latin typeface="+mn-lt"/>
                          <a:ea typeface="+mn-ea"/>
                          <a:cs typeface="+mn-cs"/>
                        </a:rPr>
                        <a:t>ONAHA</a:t>
                      </a:r>
                      <a:endParaRPr lang="fr-FR" sz="2200" b="1" i="0" kern="1200" dirty="0" smtClean="0">
                        <a:solidFill>
                          <a:schemeClr val="dk1"/>
                        </a:solidFill>
                        <a:latin typeface="+mn-lt"/>
                        <a:ea typeface="+mn-ea"/>
                        <a:cs typeface="+mn-cs"/>
                      </a:endParaRPr>
                    </a:p>
                    <a:p>
                      <a:r>
                        <a:rPr lang="en-US" sz="2200" b="1" i="0" kern="1200" dirty="0" err="1" smtClean="0">
                          <a:solidFill>
                            <a:schemeClr val="dk1"/>
                          </a:solidFill>
                          <a:latin typeface="+mn-lt"/>
                          <a:ea typeface="+mn-ea"/>
                          <a:cs typeface="+mn-cs"/>
                        </a:rPr>
                        <a:t>AfricaRice</a:t>
                      </a:r>
                      <a:endParaRPr lang="fr-FR" sz="2200" b="1" i="0" kern="1200" dirty="0" smtClean="0">
                        <a:solidFill>
                          <a:schemeClr val="dk1"/>
                        </a:solidFill>
                        <a:latin typeface="+mn-lt"/>
                        <a:ea typeface="+mn-ea"/>
                        <a:cs typeface="+mn-cs"/>
                      </a:endParaRPr>
                    </a:p>
                    <a:p>
                      <a:r>
                        <a:rPr lang="en-US" sz="2200" b="1" i="0" kern="1200" dirty="0" smtClean="0">
                          <a:solidFill>
                            <a:schemeClr val="dk1"/>
                          </a:solidFill>
                          <a:latin typeface="+mn-lt"/>
                          <a:ea typeface="+mn-ea"/>
                          <a:cs typeface="+mn-cs"/>
                        </a:rPr>
                        <a:t>GIPD</a:t>
                      </a:r>
                      <a:endParaRPr lang="fr-FR" sz="22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fr-FR" sz="2200" b="1" kern="1200" dirty="0" smtClean="0">
                          <a:solidFill>
                            <a:schemeClr val="dk1"/>
                          </a:solidFill>
                          <a:latin typeface="+mn-lt"/>
                          <a:ea typeface="+mn-ea"/>
                          <a:cs typeface="+mn-cs"/>
                        </a:rPr>
                        <a:t>3 modules dispensés (GIR/GIPD/CEP)</a:t>
                      </a:r>
                    </a:p>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fr-FR" sz="2200" b="1" kern="1200" dirty="0" smtClean="0">
                          <a:solidFill>
                            <a:schemeClr val="dk1"/>
                          </a:solidFill>
                          <a:latin typeface="+mn-lt"/>
                          <a:ea typeface="+mn-ea"/>
                          <a:cs typeface="+mn-cs"/>
                        </a:rPr>
                        <a:t> 250 pers. formées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2200" b="1" dirty="0" smtClean="0"/>
                        <a:t>Juin-</a:t>
                      </a:r>
                      <a:r>
                        <a:rPr lang="fr-FR" sz="2200" b="1" dirty="0" err="1" smtClean="0"/>
                        <a:t>nov</a:t>
                      </a:r>
                      <a:endParaRPr lang="fr-FR" sz="2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Rectangle 4"/>
          <p:cNvSpPr/>
          <p:nvPr/>
        </p:nvSpPr>
        <p:spPr>
          <a:xfrm>
            <a:off x="2143108" y="0"/>
            <a:ext cx="4602542" cy="523220"/>
          </a:xfrm>
          <a:prstGeom prst="rect">
            <a:avLst/>
          </a:prstGeom>
        </p:spPr>
        <p:txBody>
          <a:bodyPr wrap="none">
            <a:spAutoFit/>
          </a:bodyPr>
          <a:lstStyle/>
          <a:p>
            <a:r>
              <a:rPr lang="fr-FR" sz="2800" b="1" u="none" dirty="0" smtClean="0">
                <a:solidFill>
                  <a:srgbClr val="0000CC"/>
                </a:solidFill>
                <a:latin typeface="Arial" pitchFamily="34" charset="0"/>
                <a:cs typeface="Arial" pitchFamily="34" charset="0"/>
              </a:rPr>
              <a:t>Plan de travail 2012(suite)</a:t>
            </a:r>
            <a:endParaRPr lang="fr-FR" sz="2800" u="none" dirty="0">
              <a:solidFill>
                <a:srgbClr val="0000CC"/>
              </a:solidFill>
              <a:latin typeface="Arial" pitchFamily="34" charset="0"/>
              <a:cs typeface="Arial" pitchFamily="34" charset="0"/>
            </a:endParaRPr>
          </a:p>
        </p:txBody>
      </p:sp>
      <p:pic>
        <p:nvPicPr>
          <p:cNvPr id="6" name="Image 5"/>
          <p:cNvPicPr/>
          <p:nvPr/>
        </p:nvPicPr>
        <p:blipFill>
          <a:blip r:embed="rId2" cstate="print"/>
          <a:srcRect/>
          <a:stretch>
            <a:fillRect/>
          </a:stretch>
        </p:blipFill>
        <p:spPr bwMode="auto">
          <a:xfrm>
            <a:off x="1" y="6143645"/>
            <a:ext cx="1285852" cy="714356"/>
          </a:xfrm>
          <a:prstGeom prst="rect">
            <a:avLst/>
          </a:prstGeom>
          <a:noFill/>
          <a:ln w="9525">
            <a:noFill/>
            <a:miter lim="800000"/>
            <a:headEnd/>
            <a:tailEnd/>
          </a:ln>
        </p:spPr>
      </p:pic>
      <p:sp>
        <p:nvSpPr>
          <p:cNvPr id="8" name="Rectangle 7"/>
          <p:cNvSpPr/>
          <p:nvPr/>
        </p:nvSpPr>
        <p:spPr>
          <a:xfrm>
            <a:off x="357126" y="500042"/>
            <a:ext cx="8786874" cy="369332"/>
          </a:xfrm>
          <a:prstGeom prst="rect">
            <a:avLst/>
          </a:prstGeom>
        </p:spPr>
        <p:txBody>
          <a:bodyPr wrap="square">
            <a:spAutoFit/>
          </a:bodyPr>
          <a:lstStyle/>
          <a:p>
            <a:r>
              <a:rPr lang="fr-FR" sz="1800" b="1" u="none" dirty="0" smtClean="0">
                <a:solidFill>
                  <a:schemeClr val="accent6">
                    <a:lumMod val="75000"/>
                  </a:schemeClr>
                </a:solidFill>
                <a:latin typeface="Arial" pitchFamily="34" charset="0"/>
                <a:cs typeface="Arial" pitchFamily="34" charset="0"/>
              </a:rPr>
              <a:t> OS3: Promouvoir l’intensification durable des systèmes de production de riz</a:t>
            </a:r>
            <a:endParaRPr lang="fr-FR" sz="18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0EC67EBC-3625-4BEA-9C58-6259D06F562C}" type="slidenum">
              <a:rPr lang="en-GB" smtClean="0"/>
              <a:pPr>
                <a:defRPr/>
              </a:pPr>
              <a:t>51</a:t>
            </a:fld>
            <a:endParaRPr lang="en-GB"/>
          </a:p>
        </p:txBody>
      </p:sp>
      <p:graphicFrame>
        <p:nvGraphicFramePr>
          <p:cNvPr id="4" name="Tableau 3"/>
          <p:cNvGraphicFramePr>
            <a:graphicFrameLocks noGrp="1"/>
          </p:cNvGraphicFramePr>
          <p:nvPr/>
        </p:nvGraphicFramePr>
        <p:xfrm>
          <a:off x="214282" y="857232"/>
          <a:ext cx="8929719" cy="5821680"/>
        </p:xfrm>
        <a:graphic>
          <a:graphicData uri="http://schemas.openxmlformats.org/drawingml/2006/table">
            <a:tbl>
              <a:tblPr firstRow="1" bandRow="1">
                <a:tableStyleId>{5C22544A-7EE6-4342-B048-85BDC9FD1C3A}</a:tableStyleId>
              </a:tblPr>
              <a:tblGrid>
                <a:gridCol w="1976249"/>
                <a:gridCol w="2122638"/>
                <a:gridCol w="1390694"/>
                <a:gridCol w="2269027"/>
                <a:gridCol w="1171111"/>
              </a:tblGrid>
              <a:tr h="6541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400" b="1" dirty="0" smtClean="0">
                          <a:solidFill>
                            <a:schemeClr val="tx1"/>
                          </a:solidFill>
                          <a:latin typeface="+mn-lt"/>
                          <a:ea typeface="Calibri"/>
                          <a:cs typeface="Times New Roman"/>
                        </a:rPr>
                        <a:t>Activités</a:t>
                      </a:r>
                      <a:endParaRPr lang="fr-FR" sz="2400" dirty="0" smtClean="0">
                        <a:solidFill>
                          <a:schemeClr val="tx1"/>
                        </a:solidFill>
                        <a:latin typeface="+mn-lt"/>
                        <a:ea typeface="Calibri"/>
                        <a:cs typeface="Times New Roman"/>
                      </a:endParaRPr>
                    </a:p>
                    <a:p>
                      <a:endParaRPr lang="fr-FR"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fr-FR" sz="2400" dirty="0" smtClean="0">
                          <a:solidFill>
                            <a:schemeClr val="tx1"/>
                          </a:solidFill>
                        </a:rPr>
                        <a:t>Actions</a:t>
                      </a:r>
                      <a:endParaRPr lang="fr-FR"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fr-FR" sz="2400" dirty="0" smtClean="0">
                          <a:solidFill>
                            <a:schemeClr val="tx1"/>
                          </a:solidFill>
                        </a:rPr>
                        <a:t>Acteurs</a:t>
                      </a:r>
                      <a:endParaRPr lang="fr-FR"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fr-FR" sz="2400" dirty="0" smtClean="0">
                          <a:solidFill>
                            <a:schemeClr val="tx1"/>
                          </a:solidFill>
                        </a:rPr>
                        <a:t>Produits attendus</a:t>
                      </a:r>
                      <a:endParaRPr lang="fr-FR"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fr-FR" sz="2400" dirty="0" smtClean="0">
                          <a:solidFill>
                            <a:schemeClr val="tx1"/>
                          </a:solidFill>
                        </a:rPr>
                        <a:t>Echéances</a:t>
                      </a:r>
                      <a:endParaRPr lang="fr-FR"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33861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200" b="1" i="0" kern="1200" dirty="0" smtClean="0">
                          <a:solidFill>
                            <a:schemeClr val="dk1"/>
                          </a:solidFill>
                          <a:latin typeface="+mn-lt"/>
                          <a:ea typeface="+mn-ea"/>
                          <a:cs typeface="+mn-cs"/>
                        </a:rPr>
                        <a:t>Organiser</a:t>
                      </a:r>
                      <a:r>
                        <a:rPr lang="fr-FR" sz="2200" b="1" i="0" kern="1200" baseline="0" dirty="0" smtClean="0">
                          <a:solidFill>
                            <a:schemeClr val="dk1"/>
                          </a:solidFill>
                          <a:latin typeface="+mn-lt"/>
                          <a:ea typeface="+mn-ea"/>
                          <a:cs typeface="+mn-cs"/>
                        </a:rPr>
                        <a:t> </a:t>
                      </a:r>
                      <a:r>
                        <a:rPr lang="fr-FR" sz="2200" b="1" i="0" kern="1200" dirty="0" smtClean="0">
                          <a:solidFill>
                            <a:schemeClr val="dk1"/>
                          </a:solidFill>
                          <a:latin typeface="+mn-lt"/>
                          <a:ea typeface="+mn-ea"/>
                          <a:cs typeface="+mn-cs"/>
                        </a:rPr>
                        <a:t>des</a:t>
                      </a:r>
                      <a:r>
                        <a:rPr lang="fr-FR" sz="2200" b="1" i="0" kern="1200" baseline="0" dirty="0" smtClean="0">
                          <a:solidFill>
                            <a:schemeClr val="dk1"/>
                          </a:solidFill>
                          <a:latin typeface="+mn-lt"/>
                          <a:ea typeface="+mn-ea"/>
                          <a:cs typeface="+mn-cs"/>
                        </a:rPr>
                        <a:t> </a:t>
                      </a:r>
                      <a:r>
                        <a:rPr lang="fr-FR" sz="2200" b="1" i="0" kern="1200" dirty="0" smtClean="0">
                          <a:solidFill>
                            <a:schemeClr val="dk1"/>
                          </a:solidFill>
                          <a:latin typeface="+mn-lt"/>
                          <a:ea typeface="+mn-ea"/>
                          <a:cs typeface="+mn-cs"/>
                        </a:rPr>
                        <a:t>Journées de</a:t>
                      </a:r>
                      <a:r>
                        <a:rPr lang="fr-FR" sz="2200" b="1" i="0" kern="1200" baseline="0" dirty="0" smtClean="0">
                          <a:solidFill>
                            <a:schemeClr val="dk1"/>
                          </a:solidFill>
                          <a:latin typeface="+mn-lt"/>
                          <a:ea typeface="+mn-ea"/>
                          <a:cs typeface="+mn-cs"/>
                        </a:rPr>
                        <a:t> </a:t>
                      </a:r>
                      <a:r>
                        <a:rPr lang="fr-FR" sz="2200" b="1" i="0" kern="1200" baseline="0" dirty="0" err="1" smtClean="0">
                          <a:solidFill>
                            <a:schemeClr val="dk1"/>
                          </a:solidFill>
                          <a:latin typeface="+mn-lt"/>
                          <a:ea typeface="+mn-ea"/>
                          <a:cs typeface="+mn-cs"/>
                        </a:rPr>
                        <a:t>sensib</a:t>
                      </a:r>
                      <a:r>
                        <a:rPr lang="fr-FR" sz="2200" b="1" i="0" kern="1200" baseline="0" dirty="0" smtClean="0">
                          <a:solidFill>
                            <a:schemeClr val="dk1"/>
                          </a:solidFill>
                          <a:latin typeface="+mn-lt"/>
                          <a:ea typeface="+mn-ea"/>
                          <a:cs typeface="+mn-cs"/>
                        </a:rPr>
                        <a:t>. et </a:t>
                      </a:r>
                      <a:r>
                        <a:rPr lang="fr-FR" sz="2200" b="1" i="0" kern="1200" dirty="0" smtClean="0">
                          <a:solidFill>
                            <a:schemeClr val="dk1"/>
                          </a:solidFill>
                          <a:latin typeface="+mn-lt"/>
                          <a:ea typeface="+mn-ea"/>
                          <a:cs typeface="+mn-cs"/>
                        </a:rPr>
                        <a:t>Participer à des évènements agricoles (Foires, Salons,</a:t>
                      </a:r>
                    </a:p>
                    <a:p>
                      <a:pPr marL="0" marR="0" indent="0" algn="l" defTabSz="914400" rtl="0" eaLnBrk="1" fontAlgn="auto" latinLnBrk="0" hangingPunct="1">
                        <a:lnSpc>
                          <a:spcPct val="100000"/>
                        </a:lnSpc>
                        <a:spcBef>
                          <a:spcPts val="0"/>
                        </a:spcBef>
                        <a:spcAft>
                          <a:spcPts val="0"/>
                        </a:spcAft>
                        <a:buClrTx/>
                        <a:buSzTx/>
                        <a:buFontTx/>
                        <a:buNone/>
                        <a:tabLst/>
                        <a:defRPr/>
                      </a:pPr>
                      <a:r>
                        <a:rPr lang="fr-FR" sz="2200" b="1" i="0" kern="1200" dirty="0" smtClean="0">
                          <a:solidFill>
                            <a:schemeClr val="dk1"/>
                          </a:solidFill>
                          <a:latin typeface="+mn-lt"/>
                          <a:ea typeface="+mn-ea"/>
                          <a:cs typeface="+mn-cs"/>
                        </a:rPr>
                        <a:t>Etc.) </a:t>
                      </a:r>
                      <a:endParaRPr lang="fr-FR" sz="22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Font typeface="Wingdings" pitchFamily="2" charset="2"/>
                        <a:buChar char="§"/>
                      </a:pPr>
                      <a:r>
                        <a:rPr lang="fr-FR" sz="2200" b="1" i="0" kern="1200" dirty="0" smtClean="0">
                          <a:solidFill>
                            <a:schemeClr val="dk1"/>
                          </a:solidFill>
                          <a:latin typeface="+mn-lt"/>
                          <a:ea typeface="+mn-ea"/>
                          <a:cs typeface="+mn-cs"/>
                        </a:rPr>
                        <a:t> organisation des journées de sensibilisation</a:t>
                      </a:r>
                    </a:p>
                    <a:p>
                      <a:pPr>
                        <a:buFont typeface="Wingdings" pitchFamily="2" charset="2"/>
                        <a:buChar char="§"/>
                      </a:pPr>
                      <a:r>
                        <a:rPr lang="fr-FR" sz="2200" b="1" i="0" kern="1200" dirty="0" smtClean="0">
                          <a:solidFill>
                            <a:schemeClr val="dk1"/>
                          </a:solidFill>
                          <a:latin typeface="+mn-lt"/>
                          <a:ea typeface="+mn-ea"/>
                          <a:cs typeface="+mn-cs"/>
                        </a:rPr>
                        <a:t>Participation  de</a:t>
                      </a:r>
                      <a:r>
                        <a:rPr lang="fr-FR" sz="2200" b="1" i="0" kern="1200" baseline="0" dirty="0" smtClean="0">
                          <a:solidFill>
                            <a:schemeClr val="dk1"/>
                          </a:solidFill>
                          <a:latin typeface="+mn-lt"/>
                          <a:ea typeface="+mn-ea"/>
                          <a:cs typeface="+mn-cs"/>
                        </a:rPr>
                        <a:t> APRAO </a:t>
                      </a:r>
                      <a:r>
                        <a:rPr lang="fr-FR" sz="2200" b="1" i="0" kern="1200" dirty="0" smtClean="0">
                          <a:solidFill>
                            <a:schemeClr val="dk1"/>
                          </a:solidFill>
                          <a:latin typeface="+mn-lt"/>
                          <a:ea typeface="+mn-ea"/>
                          <a:cs typeface="+mn-cs"/>
                        </a:rPr>
                        <a:t>aux journées portes ouvertes, etc.</a:t>
                      </a:r>
                    </a:p>
                    <a:p>
                      <a:pPr>
                        <a:buFont typeface="Wingdings" pitchFamily="2" charset="2"/>
                        <a:buChar char="§"/>
                      </a:pPr>
                      <a:r>
                        <a:rPr lang="fr-FR" sz="2200" b="1" i="0" kern="1200" dirty="0" smtClean="0">
                          <a:solidFill>
                            <a:schemeClr val="dk1"/>
                          </a:solidFill>
                          <a:latin typeface="+mn-lt"/>
                          <a:ea typeface="+mn-ea"/>
                          <a:cs typeface="+mn-cs"/>
                        </a:rPr>
                        <a:t> émissions</a:t>
                      </a:r>
                      <a:r>
                        <a:rPr lang="fr-FR" sz="2200" b="1" i="0" kern="1200" baseline="0" dirty="0" smtClean="0">
                          <a:solidFill>
                            <a:schemeClr val="dk1"/>
                          </a:solidFill>
                          <a:latin typeface="+mn-lt"/>
                          <a:ea typeface="+mn-ea"/>
                          <a:cs typeface="+mn-cs"/>
                        </a:rPr>
                        <a:t> radio TV</a:t>
                      </a:r>
                    </a:p>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fr-FR" sz="2200" b="1" i="0" kern="1200" baseline="0" dirty="0" smtClean="0">
                          <a:solidFill>
                            <a:schemeClr val="dk1"/>
                          </a:solidFill>
                          <a:latin typeface="+mn-lt"/>
                          <a:ea typeface="+mn-ea"/>
                          <a:cs typeface="+mn-cs"/>
                        </a:rPr>
                        <a:t>plaquettes</a:t>
                      </a:r>
                      <a:endParaRPr lang="fr-FR" sz="2200" b="1" i="0" kern="120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2200" b="1" i="0" kern="1200" dirty="0" smtClean="0">
                          <a:solidFill>
                            <a:schemeClr val="dk1"/>
                          </a:solidFill>
                          <a:latin typeface="+mn-lt"/>
                          <a:ea typeface="+mn-ea"/>
                          <a:cs typeface="+mn-cs"/>
                        </a:rPr>
                        <a:t>APRAO</a:t>
                      </a:r>
                    </a:p>
                    <a:p>
                      <a:r>
                        <a:rPr lang="fr-FR" sz="2200" b="1" i="0" kern="1200" dirty="0" smtClean="0">
                          <a:solidFill>
                            <a:schemeClr val="dk1"/>
                          </a:solidFill>
                          <a:latin typeface="+mn-lt"/>
                          <a:ea typeface="+mn-ea"/>
                          <a:cs typeface="+mn-cs"/>
                        </a:rPr>
                        <a:t>FUCOPRI</a:t>
                      </a:r>
                    </a:p>
                    <a:p>
                      <a:r>
                        <a:rPr lang="fr-FR" sz="2200" b="1" i="0" kern="1200" dirty="0" smtClean="0">
                          <a:solidFill>
                            <a:schemeClr val="dk1"/>
                          </a:solidFill>
                          <a:latin typeface="+mn-lt"/>
                          <a:ea typeface="+mn-ea"/>
                          <a:cs typeface="+mn-cs"/>
                        </a:rPr>
                        <a:t>INRAN</a:t>
                      </a:r>
                    </a:p>
                    <a:p>
                      <a:r>
                        <a:rPr lang="fr-FR" sz="2200" b="1" i="0" kern="1200" dirty="0" smtClean="0">
                          <a:solidFill>
                            <a:schemeClr val="dk1"/>
                          </a:solidFill>
                          <a:latin typeface="+mn-lt"/>
                          <a:ea typeface="+mn-ea"/>
                          <a:cs typeface="+mn-cs"/>
                        </a:rPr>
                        <a:t>APPSN</a:t>
                      </a:r>
                    </a:p>
                    <a:p>
                      <a:r>
                        <a:rPr lang="fr-FR" sz="2200" b="1" i="0" kern="1200" dirty="0" smtClean="0">
                          <a:solidFill>
                            <a:schemeClr val="dk1"/>
                          </a:solidFill>
                          <a:latin typeface="+mn-lt"/>
                          <a:ea typeface="+mn-ea"/>
                          <a:cs typeface="+mn-cs"/>
                        </a:rPr>
                        <a:t>MAG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Font typeface="Wingdings" pitchFamily="2" charset="2"/>
                        <a:buChar char="§"/>
                      </a:pPr>
                      <a:r>
                        <a:rPr lang="fr-FR" sz="2200" b="1" i="0" kern="1200" dirty="0" smtClean="0">
                          <a:solidFill>
                            <a:schemeClr val="dk1"/>
                          </a:solidFill>
                          <a:latin typeface="+mn-lt"/>
                          <a:ea typeface="+mn-ea"/>
                          <a:cs typeface="+mn-cs"/>
                        </a:rPr>
                        <a:t> les</a:t>
                      </a:r>
                      <a:r>
                        <a:rPr lang="fr-FR" sz="2200" b="1" i="0" kern="1200" baseline="0" dirty="0" smtClean="0">
                          <a:solidFill>
                            <a:schemeClr val="dk1"/>
                          </a:solidFill>
                          <a:latin typeface="+mn-lt"/>
                          <a:ea typeface="+mn-ea"/>
                          <a:cs typeface="+mn-cs"/>
                        </a:rPr>
                        <a:t> producteurs  sont sensibilisés</a:t>
                      </a:r>
                      <a:endParaRPr lang="fr-FR" sz="2200" b="1" i="0" kern="1200" dirty="0" smtClean="0">
                        <a:solidFill>
                          <a:schemeClr val="dk1"/>
                        </a:solidFill>
                        <a:latin typeface="+mn-lt"/>
                        <a:ea typeface="+mn-ea"/>
                        <a:cs typeface="+mn-cs"/>
                      </a:endParaRPr>
                    </a:p>
                    <a:p>
                      <a:pPr lvl="0">
                        <a:buFont typeface="Wingdings" pitchFamily="2" charset="2"/>
                        <a:buChar char="§"/>
                      </a:pPr>
                      <a:r>
                        <a:rPr lang="fr-FR" sz="2200" b="1" i="0" kern="1200" dirty="0" smtClean="0">
                          <a:solidFill>
                            <a:schemeClr val="dk1"/>
                          </a:solidFill>
                          <a:latin typeface="+mn-lt"/>
                          <a:ea typeface="+mn-ea"/>
                          <a:cs typeface="+mn-cs"/>
                        </a:rPr>
                        <a:t> 2 participations aux foires, événements</a:t>
                      </a:r>
                    </a:p>
                    <a:p>
                      <a:pPr lvl="0">
                        <a:buFont typeface="Wingdings" pitchFamily="2" charset="2"/>
                        <a:buChar char="§"/>
                      </a:pPr>
                      <a:endParaRPr lang="fr-FR" sz="2200" b="1" i="0" kern="1200" dirty="0" smtClean="0">
                        <a:solidFill>
                          <a:schemeClr val="dk1"/>
                        </a:solidFill>
                        <a:latin typeface="+mn-lt"/>
                        <a:ea typeface="+mn-ea"/>
                        <a:cs typeface="+mn-cs"/>
                      </a:endParaRPr>
                    </a:p>
                    <a:p>
                      <a:pPr lvl="0">
                        <a:buFont typeface="Wingdings" pitchFamily="2" charset="2"/>
                        <a:buChar char="§"/>
                      </a:pPr>
                      <a:endParaRPr lang="fr-FR" sz="2200" b="1" i="0" kern="1200" dirty="0" smtClean="0">
                        <a:solidFill>
                          <a:schemeClr val="dk1"/>
                        </a:solidFill>
                        <a:latin typeface="+mn-lt"/>
                        <a:ea typeface="+mn-ea"/>
                        <a:cs typeface="+mn-cs"/>
                      </a:endParaRPr>
                    </a:p>
                    <a:p>
                      <a:pPr lvl="0">
                        <a:buFont typeface="Wingdings" pitchFamily="2" charset="2"/>
                        <a:buChar char="§"/>
                      </a:pPr>
                      <a:r>
                        <a:rPr lang="fr-FR" sz="2200" b="1" i="0" kern="1200" dirty="0" smtClean="0">
                          <a:solidFill>
                            <a:schemeClr val="dk1"/>
                          </a:solidFill>
                          <a:latin typeface="+mn-lt"/>
                          <a:ea typeface="+mn-ea"/>
                          <a:cs typeface="+mn-cs"/>
                        </a:rPr>
                        <a:t> 2 </a:t>
                      </a:r>
                      <a:r>
                        <a:rPr lang="fr-FR" sz="2200" b="1" i="0" kern="1200" dirty="0" err="1" smtClean="0">
                          <a:solidFill>
                            <a:schemeClr val="dk1"/>
                          </a:solidFill>
                          <a:latin typeface="+mn-lt"/>
                          <a:ea typeface="+mn-ea"/>
                          <a:cs typeface="+mn-cs"/>
                        </a:rPr>
                        <a:t>émissionsRTV</a:t>
                      </a:r>
                      <a:endParaRPr lang="fr-FR" sz="2200" b="1" i="0" kern="1200" dirty="0" smtClean="0">
                        <a:solidFill>
                          <a:schemeClr val="dk1"/>
                        </a:solidFill>
                        <a:latin typeface="+mn-lt"/>
                        <a:ea typeface="+mn-ea"/>
                        <a:cs typeface="+mn-cs"/>
                      </a:endParaRPr>
                    </a:p>
                    <a:p>
                      <a:pPr lvl="0">
                        <a:buFont typeface="Wingdings" pitchFamily="2" charset="2"/>
                        <a:buChar char="§"/>
                      </a:pPr>
                      <a:r>
                        <a:rPr lang="fr-FR" sz="2200" b="1" i="0" kern="1200" dirty="0" smtClean="0">
                          <a:solidFill>
                            <a:schemeClr val="dk1"/>
                          </a:solidFill>
                          <a:latin typeface="+mn-lt"/>
                          <a:ea typeface="+mn-ea"/>
                          <a:cs typeface="+mn-cs"/>
                        </a:rPr>
                        <a:t>  3 plaquettes complètes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2200" b="1" dirty="0" smtClean="0"/>
                        <a:t>Juin -</a:t>
                      </a:r>
                      <a:r>
                        <a:rPr lang="fr-FR" sz="2200" b="1" dirty="0" err="1" smtClean="0"/>
                        <a:t>nov</a:t>
                      </a:r>
                      <a:endParaRPr lang="fr-FR" sz="2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685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400" b="1" kern="1200" dirty="0" smtClean="0"/>
                        <a:t> Acquérir des équipements et matériels de production</a:t>
                      </a:r>
                      <a:endParaRPr lang="fr-FR" sz="2400"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fr-FR" sz="2400" b="1" kern="1200" dirty="0" smtClean="0"/>
                        <a:t> Mise à disposition de matériels agricoles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Font typeface="Wingdings" pitchFamily="2" charset="2"/>
                        <a:buChar char="§"/>
                      </a:pPr>
                      <a:r>
                        <a:rPr lang="fr-FR" sz="2400" b="1" dirty="0" smtClean="0"/>
                        <a:t> APRAO</a:t>
                      </a:r>
                    </a:p>
                    <a:p>
                      <a:pPr>
                        <a:buFont typeface="Wingdings" pitchFamily="2" charset="2"/>
                        <a:buChar char="§"/>
                      </a:pPr>
                      <a:r>
                        <a:rPr lang="fr-FR" sz="2400" b="1" kern="1200" dirty="0" smtClean="0"/>
                        <a:t> CAIMA</a:t>
                      </a:r>
                      <a:endParaRPr lang="fr-FR" sz="2400"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fr-FR" sz="2400" b="1" kern="1200" dirty="0" smtClean="0"/>
                        <a:t>7 batteuses</a:t>
                      </a:r>
                    </a:p>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fr-FR" sz="2400" b="1" kern="1200" dirty="0" smtClean="0"/>
                        <a:t>7motoculteurs</a:t>
                      </a: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fr-FR" sz="2400" b="1" kern="1200" dirty="0" smtClean="0"/>
                        <a:t>etc.</a:t>
                      </a:r>
                      <a:endParaRPr lang="fr-FR" sz="2400"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2400" b="1" dirty="0" smtClean="0"/>
                        <a:t>Mai</a:t>
                      </a:r>
                      <a:r>
                        <a:rPr lang="fr-FR" sz="2400" b="1" baseline="0" dirty="0" smtClean="0"/>
                        <a:t> </a:t>
                      </a:r>
                      <a:r>
                        <a:rPr lang="fr-FR" sz="2400" b="1" dirty="0" smtClean="0"/>
                        <a:t>-Août</a:t>
                      </a:r>
                      <a:endParaRPr lang="fr-FR"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Rectangle 4"/>
          <p:cNvSpPr/>
          <p:nvPr/>
        </p:nvSpPr>
        <p:spPr>
          <a:xfrm>
            <a:off x="2214546" y="0"/>
            <a:ext cx="4701928" cy="523220"/>
          </a:xfrm>
          <a:prstGeom prst="rect">
            <a:avLst/>
          </a:prstGeom>
        </p:spPr>
        <p:txBody>
          <a:bodyPr wrap="none">
            <a:spAutoFit/>
          </a:bodyPr>
          <a:lstStyle/>
          <a:p>
            <a:r>
              <a:rPr lang="fr-FR" sz="2800" b="1" u="none" dirty="0" smtClean="0">
                <a:solidFill>
                  <a:srgbClr val="0000CC"/>
                </a:solidFill>
                <a:latin typeface="Arial" pitchFamily="34" charset="0"/>
                <a:cs typeface="Arial" pitchFamily="34" charset="0"/>
              </a:rPr>
              <a:t>Plan de travail 2012 (suite)</a:t>
            </a:r>
            <a:endParaRPr lang="fr-FR" sz="2800" u="none" dirty="0">
              <a:solidFill>
                <a:srgbClr val="0000CC"/>
              </a:solidFill>
              <a:latin typeface="Arial" pitchFamily="34" charset="0"/>
              <a:cs typeface="Arial" pitchFamily="34" charset="0"/>
            </a:endParaRPr>
          </a:p>
        </p:txBody>
      </p:sp>
      <p:sp>
        <p:nvSpPr>
          <p:cNvPr id="7" name="Rectangle 6"/>
          <p:cNvSpPr/>
          <p:nvPr/>
        </p:nvSpPr>
        <p:spPr>
          <a:xfrm>
            <a:off x="357126" y="500042"/>
            <a:ext cx="8786874" cy="369332"/>
          </a:xfrm>
          <a:prstGeom prst="rect">
            <a:avLst/>
          </a:prstGeom>
        </p:spPr>
        <p:txBody>
          <a:bodyPr wrap="square">
            <a:spAutoFit/>
          </a:bodyPr>
          <a:lstStyle/>
          <a:p>
            <a:r>
              <a:rPr lang="fr-FR" sz="1800" b="1" u="none" dirty="0" smtClean="0">
                <a:solidFill>
                  <a:schemeClr val="accent6">
                    <a:lumMod val="75000"/>
                  </a:schemeClr>
                </a:solidFill>
                <a:latin typeface="Arial" pitchFamily="34" charset="0"/>
                <a:cs typeface="Arial" pitchFamily="34" charset="0"/>
              </a:rPr>
              <a:t> OS3: Promouvoir l’intensification durable des systèmes de production de riz</a:t>
            </a:r>
            <a:endParaRPr lang="fr-FR" sz="18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0EC67EBC-3625-4BEA-9C58-6259D06F562C}" type="slidenum">
              <a:rPr lang="en-GB" smtClean="0"/>
              <a:pPr>
                <a:defRPr/>
              </a:pPr>
              <a:t>52</a:t>
            </a:fld>
            <a:endParaRPr lang="en-GB"/>
          </a:p>
        </p:txBody>
      </p:sp>
      <p:graphicFrame>
        <p:nvGraphicFramePr>
          <p:cNvPr id="4" name="Tableau 3"/>
          <p:cNvGraphicFramePr>
            <a:graphicFrameLocks noGrp="1"/>
          </p:cNvGraphicFramePr>
          <p:nvPr/>
        </p:nvGraphicFramePr>
        <p:xfrm>
          <a:off x="214282" y="1142984"/>
          <a:ext cx="8715436" cy="5176700"/>
        </p:xfrm>
        <a:graphic>
          <a:graphicData uri="http://schemas.openxmlformats.org/drawingml/2006/table">
            <a:tbl>
              <a:tblPr firstRow="1" bandRow="1">
                <a:tableStyleId>{5C22544A-7EE6-4342-B048-85BDC9FD1C3A}</a:tableStyleId>
              </a:tblPr>
              <a:tblGrid>
                <a:gridCol w="2071702"/>
                <a:gridCol w="1961890"/>
                <a:gridCol w="1368540"/>
                <a:gridCol w="2376938"/>
                <a:gridCol w="936366"/>
              </a:tblGrid>
              <a:tr h="9544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400" dirty="0" smtClean="0">
                          <a:solidFill>
                            <a:schemeClr val="tx1"/>
                          </a:solidFill>
                        </a:rPr>
                        <a:t>Activités</a:t>
                      </a:r>
                    </a:p>
                    <a:p>
                      <a:endParaRPr lang="fr-FR"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fr-FR" sz="2400" dirty="0" smtClean="0">
                          <a:solidFill>
                            <a:schemeClr val="tx1"/>
                          </a:solidFill>
                        </a:rPr>
                        <a:t>Actions</a:t>
                      </a:r>
                      <a:endParaRPr lang="fr-FR"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fr-FR" sz="2400" dirty="0" smtClean="0">
                          <a:solidFill>
                            <a:schemeClr val="tx1"/>
                          </a:solidFill>
                        </a:rPr>
                        <a:t>Acteurs</a:t>
                      </a:r>
                      <a:endParaRPr lang="fr-FR"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fr-FR" sz="2400" dirty="0" smtClean="0">
                          <a:solidFill>
                            <a:schemeClr val="tx1"/>
                          </a:solidFill>
                        </a:rPr>
                        <a:t>Produits attendus</a:t>
                      </a:r>
                      <a:endParaRPr lang="fr-FR"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fr-FR" sz="2400" dirty="0" smtClean="0">
                          <a:solidFill>
                            <a:schemeClr val="tx1"/>
                          </a:solidFill>
                        </a:rPr>
                        <a:t>Echéances</a:t>
                      </a:r>
                      <a:endParaRPr lang="fr-FR"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22602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200" b="1" kern="1200" dirty="0" smtClean="0">
                          <a:solidFill>
                            <a:schemeClr val="dk1"/>
                          </a:solidFill>
                          <a:latin typeface="+mn-lt"/>
                          <a:ea typeface="+mn-ea"/>
                          <a:cs typeface="+mn-cs"/>
                        </a:rPr>
                        <a:t>Renforcer les capacités techniques et matérielles, à conditionner, à stocker </a:t>
                      </a:r>
                      <a:endParaRPr lang="fr-FR" sz="2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Font typeface="Wingdings" pitchFamily="2" charset="2"/>
                        <a:buChar char="§"/>
                      </a:pPr>
                      <a:r>
                        <a:rPr lang="en-US" sz="2200" b="1" kern="1200" dirty="0" smtClean="0">
                          <a:solidFill>
                            <a:schemeClr val="dk1"/>
                          </a:solidFill>
                          <a:latin typeface="+mn-lt"/>
                          <a:ea typeface="+mn-ea"/>
                          <a:cs typeface="+mn-cs"/>
                        </a:rPr>
                        <a:t>rehabilitation de </a:t>
                      </a:r>
                      <a:r>
                        <a:rPr lang="en-US" sz="2200" b="1" kern="1200" dirty="0" err="1" smtClean="0">
                          <a:solidFill>
                            <a:schemeClr val="dk1"/>
                          </a:solidFill>
                          <a:latin typeface="+mn-lt"/>
                          <a:ea typeface="+mn-ea"/>
                          <a:cs typeface="+mn-cs"/>
                        </a:rPr>
                        <a:t>magasins</a:t>
                      </a:r>
                      <a:r>
                        <a:rPr lang="en-US" sz="2200" b="1" kern="1200" dirty="0" smtClean="0">
                          <a:solidFill>
                            <a:schemeClr val="dk1"/>
                          </a:solidFill>
                          <a:latin typeface="+mn-lt"/>
                          <a:ea typeface="+mn-ea"/>
                          <a:cs typeface="+mn-cs"/>
                        </a:rPr>
                        <a:t> de </a:t>
                      </a:r>
                      <a:r>
                        <a:rPr lang="en-US" sz="2200" b="1" kern="1200" dirty="0" err="1" smtClean="0">
                          <a:solidFill>
                            <a:schemeClr val="dk1"/>
                          </a:solidFill>
                          <a:latin typeface="+mn-lt"/>
                          <a:ea typeface="+mn-ea"/>
                          <a:cs typeface="+mn-cs"/>
                        </a:rPr>
                        <a:t>stockage</a:t>
                      </a:r>
                      <a:r>
                        <a:rPr lang="en-US" sz="2200" b="1" kern="1200" dirty="0" smtClean="0">
                          <a:solidFill>
                            <a:schemeClr val="dk1"/>
                          </a:solidFill>
                          <a:latin typeface="+mn-lt"/>
                          <a:ea typeface="+mn-ea"/>
                          <a:cs typeface="+mn-cs"/>
                        </a:rPr>
                        <a:t> et conservation de </a:t>
                      </a:r>
                      <a:r>
                        <a:rPr lang="en-US" sz="2200" b="1" kern="1200" dirty="0" err="1" smtClean="0">
                          <a:solidFill>
                            <a:schemeClr val="dk1"/>
                          </a:solidFill>
                          <a:latin typeface="+mn-lt"/>
                          <a:ea typeface="+mn-ea"/>
                          <a:cs typeface="+mn-cs"/>
                        </a:rPr>
                        <a:t>semences</a:t>
                      </a:r>
                      <a:r>
                        <a:rPr lang="en-US" sz="2200" b="1" kern="1200" dirty="0" smtClean="0">
                          <a:solidFill>
                            <a:schemeClr val="dk1"/>
                          </a:solidFill>
                          <a:latin typeface="+mn-lt"/>
                          <a:ea typeface="+mn-ea"/>
                          <a:cs typeface="+mn-cs"/>
                        </a:rPr>
                        <a:t> et paddy</a:t>
                      </a:r>
                      <a:endParaRPr lang="fr-FR" sz="2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200" b="1" i="0" kern="1200" dirty="0" smtClean="0">
                          <a:solidFill>
                            <a:schemeClr val="dk1"/>
                          </a:solidFill>
                          <a:latin typeface="+mn-lt"/>
                          <a:ea typeface="+mn-ea"/>
                          <a:cs typeface="+mn-cs"/>
                        </a:rPr>
                        <a:t>APRAO</a:t>
                      </a:r>
                    </a:p>
                    <a:p>
                      <a:r>
                        <a:rPr lang="en-US" sz="2200" b="1" i="0" kern="1200" dirty="0" smtClean="0">
                          <a:solidFill>
                            <a:schemeClr val="dk1"/>
                          </a:solidFill>
                          <a:latin typeface="+mn-lt"/>
                          <a:ea typeface="+mn-ea"/>
                          <a:cs typeface="+mn-cs"/>
                        </a:rPr>
                        <a:t>FUCOPRI</a:t>
                      </a:r>
                      <a:endParaRPr lang="fr-FR" sz="2200" b="1" i="0" kern="1200" dirty="0" smtClean="0">
                        <a:solidFill>
                          <a:schemeClr val="dk1"/>
                        </a:solidFill>
                        <a:latin typeface="+mn-lt"/>
                        <a:ea typeface="+mn-ea"/>
                        <a:cs typeface="+mn-cs"/>
                      </a:endParaRPr>
                    </a:p>
                    <a:p>
                      <a:r>
                        <a:rPr lang="en-US" sz="2200" b="1" i="0" kern="1200" dirty="0" smtClean="0">
                          <a:solidFill>
                            <a:schemeClr val="dk1"/>
                          </a:solidFill>
                          <a:latin typeface="+mn-lt"/>
                          <a:ea typeface="+mn-ea"/>
                          <a:cs typeface="+mn-cs"/>
                        </a:rPr>
                        <a:t>ONAHA</a:t>
                      </a:r>
                      <a:endParaRPr lang="fr-FR" sz="2200" b="1" i="0" kern="1200" dirty="0" smtClean="0">
                        <a:solidFill>
                          <a:schemeClr val="dk1"/>
                        </a:solidFill>
                        <a:latin typeface="+mn-lt"/>
                        <a:ea typeface="+mn-ea"/>
                        <a:cs typeface="+mn-cs"/>
                      </a:endParaRPr>
                    </a:p>
                    <a:p>
                      <a:r>
                        <a:rPr lang="en-US" sz="2200" b="1" i="0" kern="1200" dirty="0" smtClean="0">
                          <a:solidFill>
                            <a:schemeClr val="dk1"/>
                          </a:solidFill>
                          <a:latin typeface="+mn-lt"/>
                          <a:ea typeface="+mn-ea"/>
                          <a:cs typeface="+mn-cs"/>
                        </a:rPr>
                        <a:t>CPS</a:t>
                      </a:r>
                      <a:endParaRPr lang="fr-FR" sz="2200" b="1" i="0" kern="1200" dirty="0" smtClean="0">
                        <a:solidFill>
                          <a:schemeClr val="dk1"/>
                        </a:solidFill>
                        <a:latin typeface="+mn-lt"/>
                        <a:ea typeface="+mn-ea"/>
                        <a:cs typeface="+mn-cs"/>
                      </a:endParaRPr>
                    </a:p>
                    <a:p>
                      <a:r>
                        <a:rPr lang="en-US" sz="2200" b="1" i="0" kern="1200" dirty="0" smtClean="0">
                          <a:solidFill>
                            <a:schemeClr val="dk1"/>
                          </a:solidFill>
                          <a:latin typeface="+mn-lt"/>
                          <a:ea typeface="+mn-ea"/>
                          <a:cs typeface="+mn-cs"/>
                        </a:rPr>
                        <a:t>ONAHA</a:t>
                      </a:r>
                      <a:endParaRPr lang="fr-FR" sz="2200" b="1" i="0" kern="120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2200" b="1" kern="1200" baseline="0" dirty="0" smtClean="0">
                          <a:solidFill>
                            <a:schemeClr val="dk1"/>
                          </a:solidFill>
                          <a:latin typeface="+mn-lt"/>
                          <a:ea typeface="+mn-ea"/>
                          <a:cs typeface="+mn-cs"/>
                        </a:rPr>
                        <a:t> 7</a:t>
                      </a:r>
                      <a:r>
                        <a:rPr lang="en-US" sz="2200" b="1" kern="1200" dirty="0" smtClean="0">
                          <a:solidFill>
                            <a:schemeClr val="dk1"/>
                          </a:solidFill>
                          <a:latin typeface="+mn-lt"/>
                          <a:ea typeface="+mn-ea"/>
                          <a:cs typeface="+mn-cs"/>
                        </a:rPr>
                        <a:t>magasins </a:t>
                      </a:r>
                      <a:r>
                        <a:rPr lang="en-US" sz="2200" b="1" u="none" kern="1200" dirty="0" err="1" smtClean="0">
                          <a:solidFill>
                            <a:schemeClr val="dk1"/>
                          </a:solidFill>
                          <a:latin typeface="+mn-lt"/>
                          <a:ea typeface="+mn-ea"/>
                          <a:cs typeface="+mn-cs"/>
                        </a:rPr>
                        <a:t>réhabilités</a:t>
                      </a:r>
                      <a:endParaRPr lang="en-US" sz="2200" b="1" u="none"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2200" b="1" u="none" kern="1200" dirty="0" smtClean="0">
                          <a:solidFill>
                            <a:schemeClr val="dk1"/>
                          </a:solidFill>
                          <a:latin typeface="+mn-lt"/>
                          <a:ea typeface="+mn-ea"/>
                          <a:cs typeface="+mn-cs"/>
                        </a:rPr>
                        <a:t>3 Aires de </a:t>
                      </a:r>
                      <a:r>
                        <a:rPr lang="en-US" sz="2200" b="1" u="none" kern="1200" dirty="0" err="1" smtClean="0">
                          <a:solidFill>
                            <a:schemeClr val="dk1"/>
                          </a:solidFill>
                          <a:latin typeface="+mn-lt"/>
                          <a:ea typeface="+mn-ea"/>
                          <a:cs typeface="+mn-cs"/>
                        </a:rPr>
                        <a:t>sechage</a:t>
                      </a:r>
                      <a:endParaRPr lang="en-US" sz="2200" b="1" u="none"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2200" b="1" u="none" kern="1200" dirty="0" smtClean="0">
                          <a:solidFill>
                            <a:schemeClr val="dk1"/>
                          </a:solidFill>
                          <a:latin typeface="+mn-lt"/>
                          <a:ea typeface="+mn-ea"/>
                          <a:cs typeface="+mn-cs"/>
                        </a:rPr>
                        <a:t>1 </a:t>
                      </a:r>
                      <a:r>
                        <a:rPr lang="en-US" sz="2200" b="1" u="none" kern="1200" dirty="0" err="1" smtClean="0">
                          <a:solidFill>
                            <a:schemeClr val="dk1"/>
                          </a:solidFill>
                          <a:latin typeface="+mn-lt"/>
                          <a:ea typeface="+mn-ea"/>
                          <a:cs typeface="+mn-cs"/>
                        </a:rPr>
                        <a:t>chambre</a:t>
                      </a:r>
                      <a:r>
                        <a:rPr lang="en-US" sz="2200" b="1" u="none" kern="1200" dirty="0" smtClean="0">
                          <a:solidFill>
                            <a:schemeClr val="dk1"/>
                          </a:solidFill>
                          <a:latin typeface="+mn-lt"/>
                          <a:ea typeface="+mn-ea"/>
                          <a:cs typeface="+mn-cs"/>
                        </a:rPr>
                        <a:t> </a:t>
                      </a:r>
                      <a:r>
                        <a:rPr lang="en-US" sz="2200" b="1" u="none" kern="1200" dirty="0" err="1" smtClean="0">
                          <a:solidFill>
                            <a:schemeClr val="dk1"/>
                          </a:solidFill>
                          <a:latin typeface="+mn-lt"/>
                          <a:ea typeface="+mn-ea"/>
                          <a:cs typeface="+mn-cs"/>
                        </a:rPr>
                        <a:t>froide</a:t>
                      </a:r>
                      <a:endParaRPr lang="fr-FR" sz="2200" b="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2200" b="1" dirty="0" err="1" smtClean="0"/>
                        <a:t>fev</a:t>
                      </a:r>
                      <a:r>
                        <a:rPr lang="fr-FR" sz="2200" b="1" dirty="0" smtClean="0"/>
                        <a:t>-Août</a:t>
                      </a:r>
                      <a:endParaRPr lang="fr-FR" sz="2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61990">
                <a:tc>
                  <a:txBody>
                    <a:bodyPr/>
                    <a:lstStyle/>
                    <a:p>
                      <a:r>
                        <a:rPr lang="fr-FR" sz="2200" b="1" i="0" kern="1200" dirty="0" smtClean="0">
                          <a:solidFill>
                            <a:schemeClr val="dk1"/>
                          </a:solidFill>
                          <a:latin typeface="+mn-lt"/>
                          <a:ea typeface="+mn-ea"/>
                          <a:cs typeface="+mn-cs"/>
                        </a:rPr>
                        <a:t>Former en</a:t>
                      </a:r>
                      <a:r>
                        <a:rPr lang="fr-FR" sz="2200" b="1" i="0" kern="1200" baseline="0" dirty="0" smtClean="0">
                          <a:solidFill>
                            <a:schemeClr val="dk1"/>
                          </a:solidFill>
                          <a:latin typeface="+mn-lt"/>
                          <a:ea typeface="+mn-ea"/>
                          <a:cs typeface="+mn-cs"/>
                        </a:rPr>
                        <a:t> utilisation de matériels </a:t>
                      </a:r>
                      <a:r>
                        <a:rPr lang="fr-FR" sz="2200" b="1" i="0" kern="1200" dirty="0" smtClean="0">
                          <a:solidFill>
                            <a:schemeClr val="dk1"/>
                          </a:solidFill>
                          <a:latin typeface="+mn-lt"/>
                          <a:ea typeface="+mn-ea"/>
                          <a:cs typeface="+mn-cs"/>
                        </a:rPr>
                        <a:t>post-récolte </a:t>
                      </a:r>
                    </a:p>
                    <a:p>
                      <a:r>
                        <a:rPr lang="fr-FR" sz="2200" b="1" i="0" kern="1200" dirty="0" smtClean="0">
                          <a:solidFill>
                            <a:schemeClr val="dk1"/>
                          </a:solidFill>
                          <a:latin typeface="+mn-lt"/>
                          <a:ea typeface="+mn-ea"/>
                          <a:cs typeface="+mn-cs"/>
                        </a:rPr>
                        <a:t>( battage)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Font typeface="Wingdings" pitchFamily="2" charset="2"/>
                        <a:buChar char="§"/>
                      </a:pPr>
                      <a:r>
                        <a:rPr lang="fr-FR" sz="2200" b="1" i="0" kern="1200" dirty="0" smtClean="0">
                          <a:solidFill>
                            <a:schemeClr val="dk1"/>
                          </a:solidFill>
                          <a:latin typeface="+mn-lt"/>
                          <a:ea typeface="+mn-ea"/>
                          <a:cs typeface="+mn-cs"/>
                        </a:rPr>
                        <a:t> Organisation de formation  sur</a:t>
                      </a:r>
                      <a:r>
                        <a:rPr lang="fr-FR" sz="2200" b="1" i="0" kern="1200" baseline="0" dirty="0" smtClean="0">
                          <a:solidFill>
                            <a:schemeClr val="dk1"/>
                          </a:solidFill>
                          <a:latin typeface="+mn-lt"/>
                          <a:ea typeface="+mn-ea"/>
                          <a:cs typeface="+mn-cs"/>
                        </a:rPr>
                        <a:t> </a:t>
                      </a:r>
                      <a:r>
                        <a:rPr lang="fr-FR" sz="2200" b="1" i="0" kern="1200" dirty="0" smtClean="0">
                          <a:solidFill>
                            <a:schemeClr val="dk1"/>
                          </a:solidFill>
                          <a:latin typeface="+mn-lt"/>
                          <a:ea typeface="+mn-ea"/>
                          <a:cs typeface="+mn-cs"/>
                        </a:rPr>
                        <a:t>batteuse ASI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Font typeface="Wingdings" pitchFamily="2" charset="2"/>
                        <a:buChar char="§"/>
                      </a:pPr>
                      <a:r>
                        <a:rPr lang="fr-FR" sz="2200" b="1" i="0" kern="1200" dirty="0" smtClean="0">
                          <a:solidFill>
                            <a:schemeClr val="dk1"/>
                          </a:solidFill>
                          <a:latin typeface="+mn-lt"/>
                          <a:ea typeface="+mn-ea"/>
                          <a:cs typeface="+mn-cs"/>
                        </a:rPr>
                        <a:t>APRAO</a:t>
                      </a:r>
                    </a:p>
                    <a:p>
                      <a:pPr>
                        <a:buFont typeface="Wingdings" pitchFamily="2" charset="2"/>
                        <a:buChar char="§"/>
                      </a:pPr>
                      <a:r>
                        <a:rPr lang="fr-FR" sz="2200" b="1" i="0" kern="1200" dirty="0" smtClean="0">
                          <a:solidFill>
                            <a:schemeClr val="dk1"/>
                          </a:solidFill>
                          <a:latin typeface="+mn-lt"/>
                          <a:ea typeface="+mn-ea"/>
                          <a:cs typeface="+mn-cs"/>
                        </a:rPr>
                        <a:t>ONAHA</a:t>
                      </a:r>
                    </a:p>
                    <a:p>
                      <a:pPr>
                        <a:buFont typeface="Wingdings" pitchFamily="2" charset="2"/>
                        <a:buChar char="§"/>
                      </a:pPr>
                      <a:r>
                        <a:rPr lang="fr-FR" sz="2200" b="1" i="0" kern="1200" dirty="0" smtClean="0">
                          <a:solidFill>
                            <a:schemeClr val="dk1"/>
                          </a:solidFill>
                          <a:latin typeface="+mn-lt"/>
                          <a:ea typeface="+mn-ea"/>
                          <a:cs typeface="+mn-cs"/>
                        </a:rPr>
                        <a:t>TRAGSA</a:t>
                      </a:r>
                    </a:p>
                    <a:p>
                      <a:pPr>
                        <a:buFont typeface="Wingdings" pitchFamily="2" charset="2"/>
                        <a:buChar char="§"/>
                      </a:pPr>
                      <a:r>
                        <a:rPr lang="fr-FR" sz="2200" b="1" i="0" kern="1200" dirty="0" smtClean="0">
                          <a:solidFill>
                            <a:schemeClr val="dk1"/>
                          </a:solidFill>
                          <a:latin typeface="+mn-lt"/>
                          <a:ea typeface="+mn-ea"/>
                          <a:cs typeface="+mn-cs"/>
                        </a:rPr>
                        <a:t> Coop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Font typeface="Wingdings" pitchFamily="2" charset="2"/>
                        <a:buChar char="§"/>
                      </a:pPr>
                      <a:r>
                        <a:rPr lang="fr-FR" sz="2200" b="1" i="0" kern="1200" dirty="0" smtClean="0">
                          <a:solidFill>
                            <a:schemeClr val="dk1"/>
                          </a:solidFill>
                          <a:latin typeface="+mn-lt"/>
                          <a:ea typeface="+mn-ea"/>
                          <a:cs typeface="+mn-cs"/>
                        </a:rPr>
                        <a:t>14</a:t>
                      </a:r>
                      <a:r>
                        <a:rPr lang="fr-FR" sz="2200" b="1" i="0" kern="1200" baseline="0" dirty="0" smtClean="0">
                          <a:solidFill>
                            <a:schemeClr val="dk1"/>
                          </a:solidFill>
                          <a:latin typeface="+mn-lt"/>
                          <a:ea typeface="+mn-ea"/>
                          <a:cs typeface="+mn-cs"/>
                        </a:rPr>
                        <a:t> producteurs </a:t>
                      </a:r>
                      <a:r>
                        <a:rPr lang="fr-FR" sz="2200" b="1" i="0" kern="1200" dirty="0" smtClean="0">
                          <a:solidFill>
                            <a:schemeClr val="dk1"/>
                          </a:solidFill>
                          <a:latin typeface="+mn-lt"/>
                          <a:ea typeface="+mn-ea"/>
                          <a:cs typeface="+mn-cs"/>
                        </a:rPr>
                        <a:t> formés </a:t>
                      </a:r>
                    </a:p>
                    <a:p>
                      <a:pPr>
                        <a:buFont typeface="Wingdings" pitchFamily="2" charset="2"/>
                        <a:buNone/>
                      </a:pPr>
                      <a:endParaRPr lang="fr-FR" sz="2200" b="1" i="0" kern="120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2200" b="1" i="0" dirty="0" smtClean="0"/>
                        <a:t>Mai</a:t>
                      </a:r>
                      <a:r>
                        <a:rPr lang="fr-FR" sz="2200" b="1" i="0" baseline="0" dirty="0" smtClean="0"/>
                        <a:t> </a:t>
                      </a:r>
                      <a:r>
                        <a:rPr lang="fr-FR" sz="2200" b="1" i="0" dirty="0" smtClean="0"/>
                        <a:t>-juin </a:t>
                      </a:r>
                      <a:endParaRPr lang="fr-FR" sz="22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Rectangle 4"/>
          <p:cNvSpPr/>
          <p:nvPr/>
        </p:nvSpPr>
        <p:spPr>
          <a:xfrm>
            <a:off x="2071670" y="0"/>
            <a:ext cx="4701928" cy="523220"/>
          </a:xfrm>
          <a:prstGeom prst="rect">
            <a:avLst/>
          </a:prstGeom>
        </p:spPr>
        <p:txBody>
          <a:bodyPr wrap="none">
            <a:spAutoFit/>
          </a:bodyPr>
          <a:lstStyle/>
          <a:p>
            <a:r>
              <a:rPr lang="fr-FR" sz="2800" b="1" u="none" dirty="0" smtClean="0">
                <a:solidFill>
                  <a:srgbClr val="0000CC"/>
                </a:solidFill>
                <a:latin typeface="Arial" pitchFamily="34" charset="0"/>
                <a:cs typeface="Arial" pitchFamily="34" charset="0"/>
              </a:rPr>
              <a:t>Plan de travail 2012 (suite)</a:t>
            </a:r>
            <a:endParaRPr lang="fr-FR" sz="2800" u="none" dirty="0">
              <a:solidFill>
                <a:srgbClr val="0000CC"/>
              </a:solidFill>
              <a:latin typeface="Arial" pitchFamily="34" charset="0"/>
              <a:cs typeface="Arial" pitchFamily="34" charset="0"/>
            </a:endParaRPr>
          </a:p>
        </p:txBody>
      </p:sp>
      <p:sp>
        <p:nvSpPr>
          <p:cNvPr id="7" name="Rectangle 6"/>
          <p:cNvSpPr/>
          <p:nvPr/>
        </p:nvSpPr>
        <p:spPr>
          <a:xfrm>
            <a:off x="214282" y="428604"/>
            <a:ext cx="8501090" cy="646331"/>
          </a:xfrm>
          <a:prstGeom prst="rect">
            <a:avLst/>
          </a:prstGeom>
        </p:spPr>
        <p:txBody>
          <a:bodyPr wrap="square">
            <a:spAutoFit/>
          </a:bodyPr>
          <a:lstStyle/>
          <a:p>
            <a:r>
              <a:rPr lang="fr-FR" sz="1800" b="1" u="none" dirty="0" smtClean="0">
                <a:solidFill>
                  <a:schemeClr val="accent6">
                    <a:lumMod val="75000"/>
                  </a:schemeClr>
                </a:solidFill>
                <a:latin typeface="Arial" pitchFamily="34" charset="0"/>
                <a:cs typeface="Arial" pitchFamily="34" charset="0"/>
              </a:rPr>
              <a:t>O S 4:  Promouvoir la transformation et la commercialisation de riz de qualité par les producteurs et productrices</a:t>
            </a:r>
            <a:endParaRPr lang="fr-FR" sz="1800" u="none" dirty="0">
              <a:solidFill>
                <a:schemeClr val="accent6">
                  <a:lumMod val="7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0EC67EBC-3625-4BEA-9C58-6259D06F562C}" type="slidenum">
              <a:rPr lang="en-GB" smtClean="0"/>
              <a:pPr>
                <a:defRPr/>
              </a:pPr>
              <a:t>53</a:t>
            </a:fld>
            <a:endParaRPr lang="en-GB"/>
          </a:p>
        </p:txBody>
      </p:sp>
      <p:graphicFrame>
        <p:nvGraphicFramePr>
          <p:cNvPr id="4" name="Tableau 3"/>
          <p:cNvGraphicFramePr>
            <a:graphicFrameLocks noGrp="1"/>
          </p:cNvGraphicFramePr>
          <p:nvPr/>
        </p:nvGraphicFramePr>
        <p:xfrm>
          <a:off x="214282" y="1071546"/>
          <a:ext cx="8715436" cy="5495984"/>
        </p:xfrm>
        <a:graphic>
          <a:graphicData uri="http://schemas.openxmlformats.org/drawingml/2006/table">
            <a:tbl>
              <a:tblPr firstRow="1" bandRow="1">
                <a:tableStyleId>{5C22544A-7EE6-4342-B048-85BDC9FD1C3A}</a:tableStyleId>
              </a:tblPr>
              <a:tblGrid>
                <a:gridCol w="2214577"/>
                <a:gridCol w="2143140"/>
                <a:gridCol w="1571636"/>
                <a:gridCol w="1849717"/>
                <a:gridCol w="936366"/>
              </a:tblGrid>
              <a:tr h="9544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400" dirty="0" smtClean="0">
                          <a:solidFill>
                            <a:schemeClr val="tx1"/>
                          </a:solidFill>
                        </a:rPr>
                        <a:t>Activités</a:t>
                      </a:r>
                    </a:p>
                    <a:p>
                      <a:endParaRPr lang="fr-FR"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fr-FR" sz="2400" dirty="0" smtClean="0">
                          <a:solidFill>
                            <a:schemeClr val="tx1"/>
                          </a:solidFill>
                        </a:rPr>
                        <a:t>Actions</a:t>
                      </a:r>
                      <a:endParaRPr lang="fr-FR"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fr-FR" sz="2400" dirty="0" smtClean="0">
                          <a:solidFill>
                            <a:schemeClr val="tx1"/>
                          </a:solidFill>
                        </a:rPr>
                        <a:t>Acteurs</a:t>
                      </a:r>
                      <a:endParaRPr lang="fr-FR"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fr-FR" sz="2400" dirty="0" smtClean="0">
                          <a:solidFill>
                            <a:schemeClr val="tx1"/>
                          </a:solidFill>
                        </a:rPr>
                        <a:t>Produits attendus</a:t>
                      </a:r>
                      <a:endParaRPr lang="fr-FR"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fr-FR" sz="2400" dirty="0" smtClean="0">
                          <a:solidFill>
                            <a:schemeClr val="tx1"/>
                          </a:solidFill>
                        </a:rPr>
                        <a:t>Echéances</a:t>
                      </a:r>
                      <a:endParaRPr lang="fr-FR"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19619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200" b="1" kern="1200" dirty="0" smtClean="0">
                          <a:solidFill>
                            <a:schemeClr val="dk1"/>
                          </a:solidFill>
                          <a:latin typeface="+mn-lt"/>
                          <a:ea typeface="+mn-ea"/>
                          <a:cs typeface="+mn-cs"/>
                        </a:rPr>
                        <a:t> Former les transformateurs sur les opérations de transformation et de conditionnement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Font typeface="Wingdings" pitchFamily="2" charset="2"/>
                        <a:buChar char="§"/>
                      </a:pPr>
                      <a:r>
                        <a:rPr lang="fr-FR" sz="2200" b="1" kern="1200" dirty="0" smtClean="0">
                          <a:solidFill>
                            <a:schemeClr val="dk1"/>
                          </a:solidFill>
                          <a:latin typeface="+mn-lt"/>
                          <a:ea typeface="+mn-ea"/>
                          <a:cs typeface="+mn-cs"/>
                        </a:rPr>
                        <a:t>Formation des transformateurs</a:t>
                      </a:r>
                    </a:p>
                    <a:p>
                      <a:pPr>
                        <a:buFont typeface="Wingdings" pitchFamily="2" charset="2"/>
                        <a:buNone/>
                      </a:pPr>
                      <a:r>
                        <a:rPr lang="fr-FR" sz="2200" b="1" kern="1200" dirty="0" smtClean="0">
                          <a:solidFill>
                            <a:schemeClr val="dk1"/>
                          </a:solidFill>
                          <a:latin typeface="+mn-lt"/>
                          <a:ea typeface="+mn-ea"/>
                          <a:cs typeface="+mn-cs"/>
                        </a:rPr>
                        <a:t>(Riziers)</a:t>
                      </a:r>
                    </a:p>
                    <a:p>
                      <a:pPr>
                        <a:buFont typeface="Wingdings" pitchFamily="2" charset="2"/>
                        <a:buChar char="§"/>
                      </a:pPr>
                      <a:r>
                        <a:rPr lang="fr-FR" sz="2200" b="1" kern="1200" dirty="0" smtClean="0">
                          <a:solidFill>
                            <a:schemeClr val="dk1"/>
                          </a:solidFill>
                          <a:latin typeface="+mn-lt"/>
                          <a:ea typeface="+mn-ea"/>
                          <a:cs typeface="+mn-cs"/>
                        </a:rPr>
                        <a:t> Formation de femmes étuveuses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2200" b="1" i="0" kern="1200" dirty="0" smtClean="0">
                          <a:solidFill>
                            <a:schemeClr val="dk1"/>
                          </a:solidFill>
                          <a:latin typeface="+mn-lt"/>
                          <a:ea typeface="+mn-ea"/>
                          <a:cs typeface="+mn-cs"/>
                        </a:rPr>
                        <a:t>APRAO</a:t>
                      </a:r>
                    </a:p>
                    <a:p>
                      <a:r>
                        <a:rPr lang="fr-FR" sz="2200" b="1" i="0" kern="1200" dirty="0" smtClean="0">
                          <a:solidFill>
                            <a:schemeClr val="dk1"/>
                          </a:solidFill>
                          <a:latin typeface="+mn-lt"/>
                          <a:ea typeface="+mn-ea"/>
                          <a:cs typeface="+mn-cs"/>
                        </a:rPr>
                        <a:t>Chambre commerce</a:t>
                      </a:r>
                    </a:p>
                    <a:p>
                      <a:r>
                        <a:rPr lang="fr-FR" sz="2200" b="1" i="0" kern="1200" dirty="0" smtClean="0">
                          <a:solidFill>
                            <a:schemeClr val="dk1"/>
                          </a:solidFill>
                          <a:latin typeface="+mn-lt"/>
                          <a:ea typeface="+mn-ea"/>
                          <a:cs typeface="+mn-cs"/>
                        </a:rPr>
                        <a:t>FUCOPRI</a:t>
                      </a:r>
                    </a:p>
                    <a:p>
                      <a:r>
                        <a:rPr lang="fr-FR" sz="2200" b="1" i="0" kern="1200" dirty="0" smtClean="0">
                          <a:solidFill>
                            <a:schemeClr val="dk1"/>
                          </a:solidFill>
                          <a:latin typeface="+mn-lt"/>
                          <a:ea typeface="+mn-ea"/>
                          <a:cs typeface="+mn-cs"/>
                        </a:rPr>
                        <a:t>RECA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fr-FR" sz="2200" b="1" kern="1200" dirty="0" smtClean="0">
                          <a:solidFill>
                            <a:schemeClr val="dk1"/>
                          </a:solidFill>
                          <a:latin typeface="+mn-lt"/>
                          <a:ea typeface="+mn-ea"/>
                          <a:cs typeface="+mn-cs"/>
                        </a:rPr>
                        <a:t> 6</a:t>
                      </a:r>
                      <a:r>
                        <a:rPr lang="fr-FR" sz="2200" b="1" kern="1200" baseline="0" dirty="0" smtClean="0">
                          <a:solidFill>
                            <a:schemeClr val="dk1"/>
                          </a:solidFill>
                          <a:latin typeface="+mn-lt"/>
                          <a:ea typeface="+mn-ea"/>
                          <a:cs typeface="+mn-cs"/>
                        </a:rPr>
                        <a:t> riziers </a:t>
                      </a:r>
                      <a:endParaRPr lang="fr-FR" sz="2200" b="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2200" b="1" kern="1200" dirty="0" smtClean="0">
                          <a:solidFill>
                            <a:schemeClr val="dk1"/>
                          </a:solidFill>
                          <a:latin typeface="+mn-lt"/>
                          <a:ea typeface="+mn-ea"/>
                          <a:cs typeface="+mn-cs"/>
                        </a:rPr>
                        <a:t>formés</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2200" b="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fr-FR" sz="2200" b="1" kern="1200" baseline="0" dirty="0" smtClean="0">
                          <a:solidFill>
                            <a:schemeClr val="dk1"/>
                          </a:solidFill>
                          <a:latin typeface="+mn-lt"/>
                          <a:ea typeface="+mn-ea"/>
                          <a:cs typeface="+mn-cs"/>
                        </a:rPr>
                        <a:t> 20 </a:t>
                      </a:r>
                      <a:r>
                        <a:rPr lang="fr-FR" sz="2200" b="1" kern="1200" dirty="0" smtClean="0">
                          <a:solidFill>
                            <a:schemeClr val="dk1"/>
                          </a:solidFill>
                          <a:latin typeface="+mn-lt"/>
                          <a:ea typeface="+mn-ea"/>
                          <a:cs typeface="+mn-cs"/>
                        </a:rPr>
                        <a:t>femmes étuveuses recyclées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2200" b="1" baseline="0" dirty="0" smtClean="0"/>
                        <a:t> Aout </a:t>
                      </a:r>
                      <a:r>
                        <a:rPr lang="fr-FR" sz="2200" b="1" dirty="0" smtClean="0"/>
                        <a:t>– sept</a:t>
                      </a:r>
                      <a:endParaRPr lang="fr-FR" sz="2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619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200" b="1" kern="1200" dirty="0" smtClean="0">
                          <a:solidFill>
                            <a:schemeClr val="dk1"/>
                          </a:solidFill>
                          <a:latin typeface="+mn-lt"/>
                          <a:ea typeface="+mn-ea"/>
                          <a:cs typeface="+mn-cs"/>
                        </a:rPr>
                        <a:t>Aider à acquérir des unités de transformation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fr-FR" sz="2200" b="1" kern="1200" dirty="0" smtClean="0">
                          <a:solidFill>
                            <a:schemeClr val="dk1"/>
                          </a:solidFill>
                          <a:latin typeface="+mn-lt"/>
                          <a:ea typeface="+mn-ea"/>
                          <a:cs typeface="+mn-cs"/>
                        </a:rPr>
                        <a:t>Installation  d’unités de transformations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2200" b="1" i="0" kern="1200" dirty="0" smtClean="0">
                          <a:solidFill>
                            <a:schemeClr val="dk1"/>
                          </a:solidFill>
                          <a:latin typeface="+mn-lt"/>
                          <a:ea typeface="+mn-ea"/>
                          <a:cs typeface="+mn-cs"/>
                        </a:rPr>
                        <a:t>APRAO</a:t>
                      </a:r>
                    </a:p>
                    <a:p>
                      <a:r>
                        <a:rPr lang="fr-FR" sz="2200" b="1" i="0" kern="1200" dirty="0" smtClean="0">
                          <a:solidFill>
                            <a:schemeClr val="dk1"/>
                          </a:solidFill>
                          <a:latin typeface="+mn-lt"/>
                          <a:ea typeface="+mn-ea"/>
                          <a:cs typeface="+mn-cs"/>
                        </a:rPr>
                        <a:t>CAIMA</a:t>
                      </a:r>
                    </a:p>
                    <a:p>
                      <a:r>
                        <a:rPr lang="fr-FR" sz="2200" b="1" i="0" kern="1200" dirty="0" smtClean="0">
                          <a:solidFill>
                            <a:schemeClr val="dk1"/>
                          </a:solidFill>
                          <a:latin typeface="+mn-lt"/>
                          <a:ea typeface="+mn-ea"/>
                          <a:cs typeface="+mn-cs"/>
                        </a:rPr>
                        <a:t>MAG/EL</a:t>
                      </a:r>
                    </a:p>
                    <a:p>
                      <a:r>
                        <a:rPr lang="fr-FR" sz="2200" b="1" i="0" kern="1200" dirty="0" smtClean="0">
                          <a:solidFill>
                            <a:schemeClr val="dk1"/>
                          </a:solidFill>
                          <a:latin typeface="+mn-lt"/>
                          <a:ea typeface="+mn-ea"/>
                          <a:cs typeface="+mn-cs"/>
                        </a:rPr>
                        <a:t>ONAHA</a:t>
                      </a:r>
                    </a:p>
                    <a:p>
                      <a:r>
                        <a:rPr lang="fr-FR" sz="2200" b="1" i="0" kern="1200" dirty="0" smtClean="0">
                          <a:solidFill>
                            <a:schemeClr val="dk1"/>
                          </a:solidFill>
                          <a:latin typeface="+mn-lt"/>
                          <a:ea typeface="+mn-ea"/>
                          <a:cs typeface="+mn-cs"/>
                        </a:rPr>
                        <a:t>FUCOPRI</a:t>
                      </a:r>
                    </a:p>
                    <a:p>
                      <a:r>
                        <a:rPr lang="fr-FR" sz="2200" b="1" i="0" kern="1200" dirty="0" smtClean="0">
                          <a:solidFill>
                            <a:schemeClr val="dk1"/>
                          </a:solidFill>
                          <a:latin typeface="+mn-lt"/>
                          <a:ea typeface="+mn-ea"/>
                          <a:cs typeface="+mn-cs"/>
                        </a:rPr>
                        <a:t>RINI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fr-FR" sz="2200" b="1" kern="1200" dirty="0" smtClean="0">
                          <a:solidFill>
                            <a:schemeClr val="dk1"/>
                          </a:solidFill>
                          <a:latin typeface="+mn-lt"/>
                          <a:ea typeface="+mn-ea"/>
                          <a:cs typeface="+mn-cs"/>
                        </a:rPr>
                        <a:t> 3</a:t>
                      </a:r>
                      <a:r>
                        <a:rPr lang="fr-FR" sz="2200" b="1" kern="1200" baseline="0" dirty="0" smtClean="0">
                          <a:solidFill>
                            <a:schemeClr val="dk1"/>
                          </a:solidFill>
                          <a:latin typeface="+mn-lt"/>
                          <a:ea typeface="+mn-ea"/>
                          <a:cs typeface="+mn-cs"/>
                        </a:rPr>
                        <a:t> </a:t>
                      </a:r>
                      <a:r>
                        <a:rPr lang="fr-FR" sz="2200" b="1" kern="1200" dirty="0" smtClean="0">
                          <a:solidFill>
                            <a:schemeClr val="dk1"/>
                          </a:solidFill>
                          <a:latin typeface="+mn-lt"/>
                          <a:ea typeface="+mn-ea"/>
                          <a:cs typeface="+mn-cs"/>
                        </a:rPr>
                        <a:t>unités de transformations achetées et installées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2200" b="1" dirty="0" smtClean="0"/>
                        <a:t> juin-juillet</a:t>
                      </a:r>
                      <a:endParaRPr lang="fr-FR" sz="2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Rectangle 4"/>
          <p:cNvSpPr/>
          <p:nvPr/>
        </p:nvSpPr>
        <p:spPr>
          <a:xfrm>
            <a:off x="2071670" y="0"/>
            <a:ext cx="4701928" cy="523220"/>
          </a:xfrm>
          <a:prstGeom prst="rect">
            <a:avLst/>
          </a:prstGeom>
        </p:spPr>
        <p:txBody>
          <a:bodyPr wrap="none">
            <a:spAutoFit/>
          </a:bodyPr>
          <a:lstStyle/>
          <a:p>
            <a:r>
              <a:rPr lang="fr-FR" sz="2800" b="1" u="none" dirty="0" smtClean="0">
                <a:solidFill>
                  <a:srgbClr val="0000CC"/>
                </a:solidFill>
                <a:latin typeface="Arial" pitchFamily="34" charset="0"/>
                <a:cs typeface="Arial" pitchFamily="34" charset="0"/>
              </a:rPr>
              <a:t>Plan de travail 2012 (suite)</a:t>
            </a:r>
            <a:endParaRPr lang="fr-FR" sz="2800" u="none" dirty="0">
              <a:solidFill>
                <a:srgbClr val="0000CC"/>
              </a:solidFill>
              <a:latin typeface="Arial" pitchFamily="34" charset="0"/>
              <a:cs typeface="Arial" pitchFamily="34" charset="0"/>
            </a:endParaRPr>
          </a:p>
        </p:txBody>
      </p:sp>
      <p:sp>
        <p:nvSpPr>
          <p:cNvPr id="8" name="Rectangle 7"/>
          <p:cNvSpPr/>
          <p:nvPr/>
        </p:nvSpPr>
        <p:spPr>
          <a:xfrm>
            <a:off x="214282" y="357166"/>
            <a:ext cx="8929718" cy="646331"/>
          </a:xfrm>
          <a:prstGeom prst="rect">
            <a:avLst/>
          </a:prstGeom>
        </p:spPr>
        <p:txBody>
          <a:bodyPr wrap="square">
            <a:spAutoFit/>
          </a:bodyPr>
          <a:lstStyle/>
          <a:p>
            <a:r>
              <a:rPr lang="fr-FR" sz="1800" b="1" u="none" dirty="0" smtClean="0">
                <a:solidFill>
                  <a:schemeClr val="accent6">
                    <a:lumMod val="75000"/>
                  </a:schemeClr>
                </a:solidFill>
                <a:latin typeface="Arial" pitchFamily="34" charset="0"/>
                <a:cs typeface="Arial" pitchFamily="34" charset="0"/>
              </a:rPr>
              <a:t>O S 4:  Promouvoir la transformation et la commercialisation de riz de qualité par les producteurs et productrices</a:t>
            </a:r>
            <a:endParaRPr lang="fr-FR" sz="1800" u="none" dirty="0">
              <a:solidFill>
                <a:schemeClr val="accent6">
                  <a:lumMod val="7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0EC67EBC-3625-4BEA-9C58-6259D06F562C}" type="slidenum">
              <a:rPr lang="en-GB" smtClean="0"/>
              <a:pPr>
                <a:defRPr/>
              </a:pPr>
              <a:t>54</a:t>
            </a:fld>
            <a:endParaRPr lang="en-GB"/>
          </a:p>
        </p:txBody>
      </p:sp>
      <p:graphicFrame>
        <p:nvGraphicFramePr>
          <p:cNvPr id="4" name="Tableau 3"/>
          <p:cNvGraphicFramePr>
            <a:graphicFrameLocks noGrp="1"/>
          </p:cNvGraphicFramePr>
          <p:nvPr/>
        </p:nvGraphicFramePr>
        <p:xfrm>
          <a:off x="214282" y="1071545"/>
          <a:ext cx="8929719" cy="5643432"/>
        </p:xfrm>
        <a:graphic>
          <a:graphicData uri="http://schemas.openxmlformats.org/drawingml/2006/table">
            <a:tbl>
              <a:tblPr firstRow="1" bandRow="1">
                <a:tableStyleId>{5C22544A-7EE6-4342-B048-85BDC9FD1C3A}</a:tableStyleId>
              </a:tblPr>
              <a:tblGrid>
                <a:gridCol w="2269027"/>
                <a:gridCol w="1903055"/>
                <a:gridCol w="1390694"/>
                <a:gridCol w="1829860"/>
                <a:gridCol w="1537083"/>
              </a:tblGrid>
              <a:tr h="7516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400" b="1" dirty="0" smtClean="0">
                          <a:solidFill>
                            <a:schemeClr val="tx1"/>
                          </a:solidFill>
                          <a:latin typeface="+mn-lt"/>
                          <a:ea typeface="Calibri"/>
                          <a:cs typeface="Times New Roman"/>
                        </a:rPr>
                        <a:t>Activités</a:t>
                      </a:r>
                      <a:endParaRPr lang="fr-FR" sz="2400" dirty="0" smtClean="0">
                        <a:solidFill>
                          <a:schemeClr val="tx1"/>
                        </a:solidFill>
                        <a:latin typeface="+mn-lt"/>
                        <a:ea typeface="Calibri"/>
                        <a:cs typeface="Times New Roman"/>
                      </a:endParaRPr>
                    </a:p>
                    <a:p>
                      <a:endParaRPr lang="fr-FR"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fr-FR" sz="2400" dirty="0" smtClean="0">
                          <a:solidFill>
                            <a:schemeClr val="tx1"/>
                          </a:solidFill>
                        </a:rPr>
                        <a:t>Actions</a:t>
                      </a:r>
                      <a:endParaRPr lang="fr-FR"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fr-FR" sz="2400" dirty="0" smtClean="0">
                          <a:solidFill>
                            <a:schemeClr val="tx1"/>
                          </a:solidFill>
                        </a:rPr>
                        <a:t>Acteurs</a:t>
                      </a:r>
                      <a:endParaRPr lang="fr-FR"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fr-FR" sz="2400" dirty="0" smtClean="0">
                          <a:solidFill>
                            <a:schemeClr val="tx1"/>
                          </a:solidFill>
                        </a:rPr>
                        <a:t>Produits attendus</a:t>
                      </a:r>
                      <a:endParaRPr lang="fr-FR"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fr-FR" sz="2400" dirty="0" smtClean="0">
                          <a:solidFill>
                            <a:schemeClr val="tx1"/>
                          </a:solidFill>
                        </a:rPr>
                        <a:t>Echéances</a:t>
                      </a:r>
                      <a:endParaRPr lang="fr-FR"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25334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200" b="1" kern="1200" dirty="0" smtClean="0">
                          <a:solidFill>
                            <a:schemeClr val="dk1"/>
                          </a:solidFill>
                          <a:latin typeface="+mn-lt"/>
                          <a:ea typeface="+mn-ea"/>
                          <a:cs typeface="+mn-cs"/>
                        </a:rPr>
                        <a:t>Renforcer les capacités des femmes étuveuses en leur facilitant l’accès à du matériel performant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Font typeface="Wingdings" pitchFamily="2" charset="2"/>
                        <a:buChar char="§"/>
                      </a:pPr>
                      <a:r>
                        <a:rPr lang="fr-FR" sz="2200" b="1" kern="1200" dirty="0" smtClean="0">
                          <a:solidFill>
                            <a:schemeClr val="dk1"/>
                          </a:solidFill>
                          <a:latin typeface="+mn-lt"/>
                          <a:ea typeface="+mn-ea"/>
                          <a:cs typeface="+mn-cs"/>
                        </a:rPr>
                        <a:t>Achat et mise à disposition  de Matériels d’étuvages</a:t>
                      </a:r>
                      <a:endParaRPr lang="fr-FR" sz="2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2200" b="1" i="0" kern="1200" dirty="0" smtClean="0">
                          <a:solidFill>
                            <a:schemeClr val="dk1"/>
                          </a:solidFill>
                          <a:latin typeface="+mn-lt"/>
                          <a:ea typeface="+mn-ea"/>
                          <a:cs typeface="+mn-cs"/>
                        </a:rPr>
                        <a:t>APRAO</a:t>
                      </a:r>
                    </a:p>
                    <a:p>
                      <a:r>
                        <a:rPr lang="fr-FR" sz="2200" b="1" i="0" kern="1200" dirty="0" smtClean="0">
                          <a:solidFill>
                            <a:schemeClr val="dk1"/>
                          </a:solidFill>
                          <a:latin typeface="+mn-lt"/>
                          <a:ea typeface="+mn-ea"/>
                          <a:cs typeface="+mn-cs"/>
                        </a:rPr>
                        <a:t>CAIMA</a:t>
                      </a:r>
                    </a:p>
                    <a:p>
                      <a:r>
                        <a:rPr lang="fr-FR" sz="2200" b="1" i="0" kern="1200" dirty="0" smtClean="0">
                          <a:solidFill>
                            <a:schemeClr val="dk1"/>
                          </a:solidFill>
                          <a:latin typeface="+mn-lt"/>
                          <a:ea typeface="+mn-ea"/>
                          <a:cs typeface="+mn-cs"/>
                        </a:rPr>
                        <a:t>MAG/EL</a:t>
                      </a:r>
                    </a:p>
                    <a:p>
                      <a:r>
                        <a:rPr lang="fr-FR" sz="2200" b="1" i="0" kern="1200" dirty="0" smtClean="0">
                          <a:solidFill>
                            <a:schemeClr val="dk1"/>
                          </a:solidFill>
                          <a:latin typeface="+mn-lt"/>
                          <a:ea typeface="+mn-ea"/>
                          <a:cs typeface="+mn-cs"/>
                        </a:rPr>
                        <a:t>ONAHA</a:t>
                      </a:r>
                    </a:p>
                    <a:p>
                      <a:r>
                        <a:rPr lang="fr-FR" sz="2200" b="1" i="0" kern="1200" dirty="0" smtClean="0">
                          <a:solidFill>
                            <a:schemeClr val="dk1"/>
                          </a:solidFill>
                          <a:latin typeface="+mn-lt"/>
                          <a:ea typeface="+mn-ea"/>
                          <a:cs typeface="+mn-cs"/>
                        </a:rPr>
                        <a:t>CPS</a:t>
                      </a:r>
                    </a:p>
                    <a:p>
                      <a:r>
                        <a:rPr lang="fr-FR" sz="2200" b="1" i="0" kern="1200" dirty="0" smtClean="0">
                          <a:solidFill>
                            <a:schemeClr val="dk1"/>
                          </a:solidFill>
                          <a:latin typeface="+mn-lt"/>
                          <a:ea typeface="+mn-ea"/>
                          <a:cs typeface="+mn-cs"/>
                        </a:rPr>
                        <a:t>FUCOPRI</a:t>
                      </a:r>
                    </a:p>
                    <a:p>
                      <a:r>
                        <a:rPr lang="fr-FR" sz="2200" b="1" i="0" kern="1200" dirty="0" smtClean="0">
                          <a:solidFill>
                            <a:schemeClr val="dk1"/>
                          </a:solidFill>
                          <a:latin typeface="+mn-lt"/>
                          <a:ea typeface="+mn-ea"/>
                          <a:cs typeface="+mn-cs"/>
                        </a:rPr>
                        <a:t>RINI</a:t>
                      </a:r>
                      <a:endParaRPr lang="fr-FR" sz="22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Font typeface="Wingdings" pitchFamily="2" charset="2"/>
                        <a:buChar char="§"/>
                      </a:pPr>
                      <a:r>
                        <a:rPr lang="en-US" sz="2200" b="1" kern="1200" baseline="0" dirty="0" smtClean="0">
                          <a:solidFill>
                            <a:schemeClr val="dk1"/>
                          </a:solidFill>
                          <a:latin typeface="+mn-lt"/>
                          <a:ea typeface="+mn-ea"/>
                          <a:cs typeface="+mn-cs"/>
                        </a:rPr>
                        <a:t> 20 kits </a:t>
                      </a:r>
                      <a:r>
                        <a:rPr lang="en-US" sz="2200" b="1" kern="1200" dirty="0" err="1" smtClean="0">
                          <a:solidFill>
                            <a:schemeClr val="dk1"/>
                          </a:solidFill>
                          <a:latin typeface="+mn-lt"/>
                          <a:ea typeface="+mn-ea"/>
                          <a:cs typeface="+mn-cs"/>
                        </a:rPr>
                        <a:t>achetés</a:t>
                      </a:r>
                      <a:r>
                        <a:rPr lang="en-US" sz="2200" b="1" kern="1200" dirty="0" smtClean="0">
                          <a:solidFill>
                            <a:schemeClr val="dk1"/>
                          </a:solidFill>
                          <a:latin typeface="+mn-lt"/>
                          <a:ea typeface="+mn-ea"/>
                          <a:cs typeface="+mn-cs"/>
                        </a:rPr>
                        <a:t> et </a:t>
                      </a:r>
                      <a:r>
                        <a:rPr lang="en-US" sz="2200" b="1" kern="1200" dirty="0" err="1" smtClean="0">
                          <a:solidFill>
                            <a:schemeClr val="dk1"/>
                          </a:solidFill>
                          <a:latin typeface="+mn-lt"/>
                          <a:ea typeface="+mn-ea"/>
                          <a:cs typeface="+mn-cs"/>
                        </a:rPr>
                        <a:t>mis</a:t>
                      </a:r>
                      <a:r>
                        <a:rPr lang="en-US" sz="2200" b="1" kern="1200" dirty="0" smtClean="0">
                          <a:solidFill>
                            <a:schemeClr val="dk1"/>
                          </a:solidFill>
                          <a:latin typeface="+mn-lt"/>
                          <a:ea typeface="+mn-ea"/>
                          <a:cs typeface="+mn-cs"/>
                        </a:rPr>
                        <a:t>  à disposition</a:t>
                      </a:r>
                      <a:endParaRPr lang="fr-FR" sz="2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2200" b="1" dirty="0" smtClean="0"/>
                        <a:t>Mai</a:t>
                      </a:r>
                      <a:r>
                        <a:rPr lang="fr-FR" sz="2200" b="1" baseline="0" dirty="0" smtClean="0"/>
                        <a:t> </a:t>
                      </a:r>
                      <a:r>
                        <a:rPr lang="fr-FR" sz="2200" b="1" dirty="0" smtClean="0"/>
                        <a:t>- juin</a:t>
                      </a:r>
                      <a:endParaRPr lang="fr-FR" sz="2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869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400" b="1" kern="1200" dirty="0" smtClean="0">
                          <a:solidFill>
                            <a:schemeClr val="tx1"/>
                          </a:solidFill>
                        </a:rPr>
                        <a:t>Aider à la mise en place d’une plateforme nationale </a:t>
                      </a:r>
                      <a:endParaRPr lang="fr-FR"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fr-FR" sz="2400" b="1" kern="1200" dirty="0" smtClean="0">
                          <a:solidFill>
                            <a:schemeClr val="tx1"/>
                          </a:solidFill>
                        </a:rPr>
                        <a:t> Faciliter la tenue des réunions trimestrielles</a:t>
                      </a:r>
                      <a:endParaRPr lang="fr-FR" sz="2400" b="1"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fr-FR" sz="2400" b="1" kern="1200" dirty="0" smtClean="0">
                          <a:solidFill>
                            <a:schemeClr val="tx1"/>
                          </a:solidFill>
                        </a:rPr>
                        <a:t> APRAO</a:t>
                      </a:r>
                    </a:p>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fr-FR" sz="2400" b="1" kern="1200" dirty="0" smtClean="0">
                          <a:solidFill>
                            <a:schemeClr val="tx1"/>
                          </a:solidFill>
                        </a:rPr>
                        <a:t>Acteurs filière riz</a:t>
                      </a:r>
                      <a:endParaRPr lang="fr-FR" sz="2400" b="1"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fr-FR" sz="2400" b="1" baseline="0" dirty="0" smtClean="0">
                          <a:solidFill>
                            <a:schemeClr val="tx1"/>
                          </a:solidFill>
                        </a:rPr>
                        <a:t> la plate forme est opérationnelle</a:t>
                      </a:r>
                      <a:endParaRPr lang="fr-FR"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2400" b="1" baseline="0" dirty="0" smtClean="0">
                          <a:solidFill>
                            <a:schemeClr val="tx1"/>
                          </a:solidFill>
                        </a:rPr>
                        <a:t>Juillet- </a:t>
                      </a:r>
                      <a:r>
                        <a:rPr lang="fr-FR" sz="2400" b="1" baseline="0" dirty="0" err="1" smtClean="0">
                          <a:solidFill>
                            <a:schemeClr val="tx1"/>
                          </a:solidFill>
                        </a:rPr>
                        <a:t>Nov</a:t>
                      </a:r>
                      <a:endParaRPr lang="fr-FR"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Rectangle 4"/>
          <p:cNvSpPr/>
          <p:nvPr/>
        </p:nvSpPr>
        <p:spPr>
          <a:xfrm>
            <a:off x="2143108" y="0"/>
            <a:ext cx="4602542" cy="523220"/>
          </a:xfrm>
          <a:prstGeom prst="rect">
            <a:avLst/>
          </a:prstGeom>
        </p:spPr>
        <p:txBody>
          <a:bodyPr wrap="none">
            <a:spAutoFit/>
          </a:bodyPr>
          <a:lstStyle/>
          <a:p>
            <a:r>
              <a:rPr lang="fr-FR" sz="2800" b="1" u="none" dirty="0" smtClean="0">
                <a:solidFill>
                  <a:srgbClr val="0000CC"/>
                </a:solidFill>
                <a:latin typeface="Arial" pitchFamily="34" charset="0"/>
                <a:cs typeface="Arial" pitchFamily="34" charset="0"/>
              </a:rPr>
              <a:t>Plan de travail 2012(suite)</a:t>
            </a:r>
            <a:endParaRPr lang="fr-FR" sz="2800" u="none" dirty="0">
              <a:solidFill>
                <a:srgbClr val="0000CC"/>
              </a:solidFill>
              <a:latin typeface="Arial" pitchFamily="34" charset="0"/>
              <a:cs typeface="Arial" pitchFamily="34" charset="0"/>
            </a:endParaRPr>
          </a:p>
        </p:txBody>
      </p:sp>
      <p:sp>
        <p:nvSpPr>
          <p:cNvPr id="7" name="Rectangle 6"/>
          <p:cNvSpPr/>
          <p:nvPr/>
        </p:nvSpPr>
        <p:spPr>
          <a:xfrm>
            <a:off x="214282" y="428604"/>
            <a:ext cx="8501090" cy="646331"/>
          </a:xfrm>
          <a:prstGeom prst="rect">
            <a:avLst/>
          </a:prstGeom>
        </p:spPr>
        <p:txBody>
          <a:bodyPr wrap="square">
            <a:spAutoFit/>
          </a:bodyPr>
          <a:lstStyle/>
          <a:p>
            <a:r>
              <a:rPr lang="fr-FR" sz="1800" b="1" u="none" dirty="0" smtClean="0">
                <a:solidFill>
                  <a:schemeClr val="accent6">
                    <a:lumMod val="75000"/>
                  </a:schemeClr>
                </a:solidFill>
                <a:latin typeface="Arial" pitchFamily="34" charset="0"/>
                <a:cs typeface="Arial" pitchFamily="34" charset="0"/>
              </a:rPr>
              <a:t>O S 4:  Promouvoir la transformation et la commercialisation de riz de qualité par les producteurs et productrices</a:t>
            </a:r>
            <a:endParaRPr lang="fr-FR" sz="1800" u="none" dirty="0">
              <a:solidFill>
                <a:schemeClr val="accent6">
                  <a:lumMod val="7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0EC67EBC-3625-4BEA-9C58-6259D06F562C}" type="slidenum">
              <a:rPr lang="en-GB" smtClean="0"/>
              <a:pPr>
                <a:defRPr/>
              </a:pPr>
              <a:t>55</a:t>
            </a:fld>
            <a:endParaRPr lang="en-GB"/>
          </a:p>
        </p:txBody>
      </p:sp>
      <p:graphicFrame>
        <p:nvGraphicFramePr>
          <p:cNvPr id="4" name="Tableau 3"/>
          <p:cNvGraphicFramePr>
            <a:graphicFrameLocks noGrp="1"/>
          </p:cNvGraphicFramePr>
          <p:nvPr/>
        </p:nvGraphicFramePr>
        <p:xfrm>
          <a:off x="214282" y="1214422"/>
          <a:ext cx="8643998" cy="5034956"/>
        </p:xfrm>
        <a:graphic>
          <a:graphicData uri="http://schemas.openxmlformats.org/drawingml/2006/table">
            <a:tbl>
              <a:tblPr firstRow="1" bandRow="1">
                <a:tableStyleId>{5C22544A-7EE6-4342-B048-85BDC9FD1C3A}</a:tableStyleId>
              </a:tblPr>
              <a:tblGrid>
                <a:gridCol w="2357454"/>
                <a:gridCol w="2071702"/>
                <a:gridCol w="1428760"/>
                <a:gridCol w="1825637"/>
                <a:gridCol w="960445"/>
              </a:tblGrid>
              <a:tr h="7086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400" b="1" dirty="0" smtClean="0">
                          <a:solidFill>
                            <a:schemeClr val="tx1"/>
                          </a:solidFill>
                          <a:latin typeface="+mn-lt"/>
                          <a:ea typeface="Calibri"/>
                          <a:cs typeface="Times New Roman"/>
                        </a:rPr>
                        <a:t>Activités</a:t>
                      </a:r>
                    </a:p>
                    <a:p>
                      <a:endParaRPr lang="fr-FR"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fr-FR" sz="2400" b="1" dirty="0" smtClean="0">
                          <a:solidFill>
                            <a:schemeClr val="tx1"/>
                          </a:solidFill>
                        </a:rPr>
                        <a:t>Actions</a:t>
                      </a:r>
                      <a:endParaRPr lang="fr-FR"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fr-FR" sz="2400" b="1" dirty="0" smtClean="0">
                          <a:solidFill>
                            <a:schemeClr val="tx1"/>
                          </a:solidFill>
                        </a:rPr>
                        <a:t>Acteurs</a:t>
                      </a:r>
                      <a:endParaRPr lang="fr-FR"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fr-FR" sz="2400" b="1" dirty="0" smtClean="0">
                          <a:solidFill>
                            <a:schemeClr val="tx1"/>
                          </a:solidFill>
                        </a:rPr>
                        <a:t>Produits attendus</a:t>
                      </a:r>
                      <a:endParaRPr lang="fr-FR"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fr-FR" sz="2400" b="1" dirty="0" smtClean="0">
                          <a:solidFill>
                            <a:schemeClr val="tx1"/>
                          </a:solidFill>
                        </a:rPr>
                        <a:t>Echéances</a:t>
                      </a:r>
                      <a:endParaRPr lang="fr-FR"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21059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200" b="1" i="0" kern="1200" smtClean="0">
                          <a:solidFill>
                            <a:schemeClr val="dk1"/>
                          </a:solidFill>
                          <a:latin typeface="+mn-lt"/>
                          <a:ea typeface="+mn-ea"/>
                          <a:cs typeface="+mn-cs"/>
                        </a:rPr>
                        <a:t>Former</a:t>
                      </a:r>
                      <a:r>
                        <a:rPr lang="fr-FR" sz="2200" b="1" i="0" kern="1200" baseline="0" smtClean="0">
                          <a:solidFill>
                            <a:schemeClr val="dk1"/>
                          </a:solidFill>
                          <a:latin typeface="+mn-lt"/>
                          <a:ea typeface="+mn-ea"/>
                          <a:cs typeface="+mn-cs"/>
                        </a:rPr>
                        <a:t> </a:t>
                      </a:r>
                      <a:r>
                        <a:rPr lang="fr-FR" sz="2200" b="1" i="0" kern="1200" smtClean="0">
                          <a:solidFill>
                            <a:schemeClr val="dk1"/>
                          </a:solidFill>
                          <a:latin typeface="+mn-lt"/>
                          <a:ea typeface="+mn-ea"/>
                          <a:cs typeface="+mn-cs"/>
                        </a:rPr>
                        <a:t>les </a:t>
                      </a:r>
                      <a:r>
                        <a:rPr lang="fr-FR" sz="2200" b="1" i="0" kern="1200" baseline="0" smtClean="0">
                          <a:solidFill>
                            <a:schemeClr val="dk1"/>
                          </a:solidFill>
                          <a:latin typeface="+mn-lt"/>
                          <a:ea typeface="+mn-ea"/>
                          <a:cs typeface="+mn-cs"/>
                        </a:rPr>
                        <a:t> producteurs </a:t>
                      </a:r>
                      <a:r>
                        <a:rPr lang="fr-FR" sz="2200" b="1" i="0" kern="1200" smtClean="0">
                          <a:solidFill>
                            <a:schemeClr val="dk1"/>
                          </a:solidFill>
                          <a:latin typeface="+mn-lt"/>
                          <a:ea typeface="+mn-ea"/>
                          <a:cs typeface="+mn-cs"/>
                        </a:rPr>
                        <a:t>en techniques de marketing et de commercialisation de paddy</a:t>
                      </a:r>
                      <a:endParaRPr lang="fr-FR" sz="2200" b="1" i="0" kern="120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buFont typeface="Wingdings" pitchFamily="2" charset="2"/>
                        <a:buChar char="§"/>
                      </a:pPr>
                      <a:r>
                        <a:rPr lang="fr-FR" sz="2200" b="1" i="0" baseline="0" dirty="0" smtClean="0">
                          <a:solidFill>
                            <a:schemeClr val="tx1"/>
                          </a:solidFill>
                          <a:latin typeface="+mn-lt"/>
                          <a:ea typeface="Calibri"/>
                          <a:cs typeface="Calibri"/>
                        </a:rPr>
                        <a:t> Formation </a:t>
                      </a:r>
                      <a:r>
                        <a:rPr lang="fr-FR" sz="2200" b="1" i="0" dirty="0" smtClean="0">
                          <a:solidFill>
                            <a:schemeClr val="tx1"/>
                          </a:solidFill>
                          <a:latin typeface="+mn-lt"/>
                          <a:ea typeface="Calibri"/>
                          <a:cs typeface="Calibri"/>
                        </a:rPr>
                        <a:t>aux </a:t>
                      </a:r>
                      <a:r>
                        <a:rPr lang="fr-FR" sz="2200" b="1" i="0" dirty="0">
                          <a:solidFill>
                            <a:schemeClr val="tx1"/>
                          </a:solidFill>
                          <a:latin typeface="+mn-lt"/>
                          <a:ea typeface="Calibri"/>
                          <a:cs typeface="Calibri"/>
                        </a:rPr>
                        <a:t>techniques de marketing et commercialisation </a:t>
                      </a:r>
                      <a:endParaRPr lang="fr-FR" sz="2200" b="1" i="0" dirty="0">
                        <a:solidFill>
                          <a:schemeClr val="tx1"/>
                        </a:solidFill>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Font typeface="Wingdings" pitchFamily="2" charset="2"/>
                        <a:buChar char="§"/>
                      </a:pPr>
                      <a:r>
                        <a:rPr lang="fr-FR" sz="2200" b="1" i="0" kern="1200" dirty="0" smtClean="0">
                          <a:solidFill>
                            <a:schemeClr val="dk1"/>
                          </a:solidFill>
                          <a:latin typeface="+mn-lt"/>
                          <a:ea typeface="+mn-ea"/>
                          <a:cs typeface="+mn-cs"/>
                        </a:rPr>
                        <a:t>APRAO</a:t>
                      </a:r>
                    </a:p>
                    <a:p>
                      <a:pPr>
                        <a:buFont typeface="Wingdings" pitchFamily="2" charset="2"/>
                        <a:buChar char="§"/>
                      </a:pPr>
                      <a:r>
                        <a:rPr lang="fr-FR" sz="2200" b="1" i="0" kern="1200" dirty="0" smtClean="0">
                          <a:solidFill>
                            <a:schemeClr val="dk1"/>
                          </a:solidFill>
                          <a:latin typeface="+mn-lt"/>
                          <a:ea typeface="+mn-ea"/>
                          <a:cs typeface="+mn-cs"/>
                        </a:rPr>
                        <a:t>FUCOPRI</a:t>
                      </a:r>
                    </a:p>
                    <a:p>
                      <a:pPr>
                        <a:buFont typeface="Wingdings" pitchFamily="2" charset="2"/>
                        <a:buChar char="§"/>
                      </a:pPr>
                      <a:r>
                        <a:rPr lang="fr-FR" sz="2200" b="1" i="0" kern="1200" dirty="0" smtClean="0">
                          <a:solidFill>
                            <a:schemeClr val="dk1"/>
                          </a:solidFill>
                          <a:latin typeface="+mn-lt"/>
                          <a:ea typeface="+mn-ea"/>
                          <a:cs typeface="+mn-cs"/>
                        </a:rPr>
                        <a:t>CPS</a:t>
                      </a:r>
                    </a:p>
                    <a:p>
                      <a:pPr>
                        <a:buFont typeface="Wingdings" pitchFamily="2" charset="2"/>
                        <a:buChar char="§"/>
                      </a:pPr>
                      <a:r>
                        <a:rPr lang="fr-FR" sz="2200" b="1" i="0" kern="1200" dirty="0" smtClean="0">
                          <a:solidFill>
                            <a:schemeClr val="dk1"/>
                          </a:solidFill>
                          <a:latin typeface="+mn-lt"/>
                          <a:ea typeface="+mn-ea"/>
                          <a:cs typeface="+mn-cs"/>
                        </a:rPr>
                        <a:t>RINI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fr-FR" sz="2200" b="1" i="0" kern="1200" dirty="0" smtClean="0">
                          <a:solidFill>
                            <a:schemeClr val="dk1"/>
                          </a:solidFill>
                          <a:latin typeface="+mn-lt"/>
                          <a:ea typeface="+mn-ea"/>
                          <a:cs typeface="+mn-cs"/>
                        </a:rPr>
                        <a:t>25  pers.</a:t>
                      </a:r>
                      <a:r>
                        <a:rPr lang="fr-FR" sz="2200" b="1" i="0" kern="1200" baseline="0" dirty="0" smtClean="0">
                          <a:solidFill>
                            <a:schemeClr val="dk1"/>
                          </a:solidFill>
                          <a:latin typeface="+mn-lt"/>
                          <a:ea typeface="+mn-ea"/>
                          <a:cs typeface="+mn-cs"/>
                        </a:rPr>
                        <a:t> formés  en </a:t>
                      </a:r>
                      <a:r>
                        <a:rPr lang="fr-FR" sz="2200" b="1" i="0" kern="1200" dirty="0" smtClean="0">
                          <a:solidFill>
                            <a:schemeClr val="dk1"/>
                          </a:solidFill>
                          <a:latin typeface="+mn-lt"/>
                          <a:ea typeface="+mn-ea"/>
                          <a:cs typeface="+mn-cs"/>
                        </a:rPr>
                        <a:t>marketing et commercialisation de paddy</a:t>
                      </a:r>
                      <a:endParaRPr lang="fr-FR" sz="22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2200" b="1" dirty="0" smtClean="0"/>
                        <a:t>Juin</a:t>
                      </a:r>
                      <a:r>
                        <a:rPr lang="fr-FR" sz="2200" b="1" baseline="0" dirty="0" smtClean="0"/>
                        <a:t> </a:t>
                      </a:r>
                      <a:r>
                        <a:rPr lang="fr-FR" sz="2200" b="1" dirty="0" smtClean="0"/>
                        <a:t>-juillet</a:t>
                      </a:r>
                      <a:endParaRPr lang="fr-FR" sz="2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059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200" b="1" i="0" dirty="0" smtClean="0"/>
                        <a:t>Organiser </a:t>
                      </a:r>
                      <a:r>
                        <a:rPr lang="fr-FR" sz="2200" b="1" i="0" baseline="0" dirty="0" smtClean="0"/>
                        <a:t> de voyage d’étude</a:t>
                      </a:r>
                      <a:endParaRPr lang="fr-FR" sz="22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Font typeface="Wingdings" pitchFamily="2" charset="2"/>
                        <a:buChar char="§"/>
                      </a:pPr>
                      <a:r>
                        <a:rPr lang="fr-FR" sz="2200" b="1" i="0" dirty="0" smtClean="0"/>
                        <a:t> organisation d’un voyage d’</a:t>
                      </a:r>
                      <a:r>
                        <a:rPr lang="fr-FR" sz="2200" b="1" i="0" dirty="0" err="1" smtClean="0"/>
                        <a:t>etude</a:t>
                      </a:r>
                      <a:r>
                        <a:rPr lang="fr-FR" sz="2200" b="1" i="0" dirty="0" smtClean="0"/>
                        <a:t>  dans</a:t>
                      </a:r>
                      <a:r>
                        <a:rPr lang="fr-FR" sz="2200" b="1" i="0" baseline="0" dirty="0" smtClean="0"/>
                        <a:t> </a:t>
                      </a:r>
                      <a:r>
                        <a:rPr lang="fr-FR" sz="2200" b="1" i="0" dirty="0" smtClean="0"/>
                        <a:t>1 pays APRAO</a:t>
                      </a:r>
                      <a:endParaRPr lang="fr-FR" sz="22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2200" b="1" i="0" dirty="0" smtClean="0"/>
                        <a:t>APRAO</a:t>
                      </a:r>
                    </a:p>
                    <a:p>
                      <a:r>
                        <a:rPr lang="fr-FR" sz="2200" b="1" i="0" dirty="0" smtClean="0"/>
                        <a:t>Bénéficiaires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Font typeface="Wingdings" pitchFamily="2" charset="2"/>
                        <a:buChar char="§"/>
                      </a:pPr>
                      <a:r>
                        <a:rPr lang="fr-FR" sz="2200" b="1" i="0" kern="1200" dirty="0" smtClean="0">
                          <a:solidFill>
                            <a:schemeClr val="dk1"/>
                          </a:solidFill>
                          <a:latin typeface="+mn-lt"/>
                          <a:ea typeface="+mn-ea"/>
                          <a:cs typeface="+mn-cs"/>
                        </a:rPr>
                        <a:t> échanges d’expériences</a:t>
                      </a:r>
                      <a:r>
                        <a:rPr lang="fr-FR" sz="2200" b="1" i="0" kern="1200" baseline="0" dirty="0" smtClean="0">
                          <a:solidFill>
                            <a:schemeClr val="dk1"/>
                          </a:solidFill>
                          <a:latin typeface="+mn-lt"/>
                          <a:ea typeface="+mn-ea"/>
                          <a:cs typeface="+mn-cs"/>
                        </a:rPr>
                        <a:t> entre les </a:t>
                      </a:r>
                      <a:r>
                        <a:rPr lang="fr-FR" sz="2200" b="1" i="0" kern="1200" baseline="0" dirty="0" err="1" smtClean="0">
                          <a:solidFill>
                            <a:schemeClr val="dk1"/>
                          </a:solidFill>
                          <a:latin typeface="+mn-lt"/>
                          <a:ea typeface="+mn-ea"/>
                          <a:cs typeface="+mn-cs"/>
                        </a:rPr>
                        <a:t>coord</a:t>
                      </a:r>
                      <a:r>
                        <a:rPr lang="fr-FR" sz="2200" b="1" i="0" kern="1200" baseline="0" dirty="0" smtClean="0">
                          <a:solidFill>
                            <a:schemeClr val="dk1"/>
                          </a:solidFill>
                          <a:latin typeface="+mn-lt"/>
                          <a:ea typeface="+mn-ea"/>
                          <a:cs typeface="+mn-cs"/>
                        </a:rPr>
                        <a:t>. </a:t>
                      </a:r>
                      <a:endParaRPr lang="fr-FR" sz="2200" b="1" i="0" kern="120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2200" b="1" dirty="0" smtClean="0"/>
                        <a:t>juin </a:t>
                      </a:r>
                      <a:endParaRPr lang="fr-FR" sz="2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Rectangle 4"/>
          <p:cNvSpPr/>
          <p:nvPr/>
        </p:nvSpPr>
        <p:spPr>
          <a:xfrm>
            <a:off x="2143108" y="0"/>
            <a:ext cx="4602542" cy="523220"/>
          </a:xfrm>
          <a:prstGeom prst="rect">
            <a:avLst/>
          </a:prstGeom>
        </p:spPr>
        <p:txBody>
          <a:bodyPr wrap="none">
            <a:spAutoFit/>
          </a:bodyPr>
          <a:lstStyle/>
          <a:p>
            <a:r>
              <a:rPr lang="fr-FR" sz="2800" b="1" u="none" dirty="0" smtClean="0">
                <a:solidFill>
                  <a:srgbClr val="0000CC"/>
                </a:solidFill>
                <a:latin typeface="Arial" pitchFamily="34" charset="0"/>
                <a:cs typeface="Arial" pitchFamily="34" charset="0"/>
              </a:rPr>
              <a:t>Plan de travail 2012(suite)</a:t>
            </a:r>
            <a:endParaRPr lang="fr-FR" sz="2800" u="none" dirty="0">
              <a:solidFill>
                <a:srgbClr val="0000CC"/>
              </a:solidFill>
              <a:latin typeface="Arial" pitchFamily="34" charset="0"/>
              <a:cs typeface="Arial" pitchFamily="34" charset="0"/>
            </a:endParaRPr>
          </a:p>
        </p:txBody>
      </p:sp>
      <p:sp>
        <p:nvSpPr>
          <p:cNvPr id="7" name="Rectangle 6"/>
          <p:cNvSpPr/>
          <p:nvPr/>
        </p:nvSpPr>
        <p:spPr>
          <a:xfrm>
            <a:off x="214282" y="428604"/>
            <a:ext cx="8715436" cy="646331"/>
          </a:xfrm>
          <a:prstGeom prst="rect">
            <a:avLst/>
          </a:prstGeom>
        </p:spPr>
        <p:txBody>
          <a:bodyPr wrap="square">
            <a:spAutoFit/>
          </a:bodyPr>
          <a:lstStyle/>
          <a:p>
            <a:r>
              <a:rPr lang="fr-FR" sz="1800" b="1" u="none" dirty="0" smtClean="0">
                <a:solidFill>
                  <a:schemeClr val="accent6">
                    <a:lumMod val="75000"/>
                  </a:schemeClr>
                </a:solidFill>
                <a:latin typeface="Arial" pitchFamily="34" charset="0"/>
                <a:cs typeface="Arial" pitchFamily="34" charset="0"/>
              </a:rPr>
              <a:t>O S 4:  Promouvoir la transformation et la commercialisation de riz de qualité par les producteurs et productrices</a:t>
            </a:r>
            <a:endParaRPr lang="fr-FR" sz="1800" u="none" dirty="0">
              <a:solidFill>
                <a:schemeClr val="accent6">
                  <a:lumMod val="7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0EC67EBC-3625-4BEA-9C58-6259D06F562C}" type="slidenum">
              <a:rPr lang="en-GB" smtClean="0"/>
              <a:pPr>
                <a:defRPr/>
              </a:pPr>
              <a:t>56</a:t>
            </a:fld>
            <a:endParaRPr lang="en-GB"/>
          </a:p>
        </p:txBody>
      </p:sp>
      <p:pic>
        <p:nvPicPr>
          <p:cNvPr id="3" name="Image 2"/>
          <p:cNvPicPr/>
          <p:nvPr/>
        </p:nvPicPr>
        <p:blipFill>
          <a:blip r:embed="rId2" cstate="print"/>
          <a:srcRect/>
          <a:stretch>
            <a:fillRect/>
          </a:stretch>
        </p:blipFill>
        <p:spPr bwMode="auto">
          <a:xfrm>
            <a:off x="571472" y="428604"/>
            <a:ext cx="4067175" cy="2847975"/>
          </a:xfrm>
          <a:prstGeom prst="rect">
            <a:avLst/>
          </a:prstGeom>
          <a:noFill/>
          <a:ln w="9525">
            <a:noFill/>
            <a:miter lim="800000"/>
            <a:headEnd/>
            <a:tailEnd/>
          </a:ln>
        </p:spPr>
      </p:pic>
      <p:pic>
        <p:nvPicPr>
          <p:cNvPr id="4" name="Image 94" descr="Formation%20soudeurs%20Pamrad%20oct%2007%20053"/>
          <p:cNvPicPr>
            <a:picLocks noChangeAspect="1" noChangeArrowheads="1"/>
          </p:cNvPicPr>
          <p:nvPr/>
        </p:nvPicPr>
        <p:blipFill>
          <a:blip r:embed="rId3" cstate="print"/>
          <a:srcRect l="24271" t="25066" r="27191" b="10480"/>
          <a:stretch>
            <a:fillRect/>
          </a:stretch>
        </p:blipFill>
        <p:spPr bwMode="auto">
          <a:xfrm>
            <a:off x="4857752" y="571480"/>
            <a:ext cx="3429024" cy="2643206"/>
          </a:xfrm>
          <a:prstGeom prst="rect">
            <a:avLst/>
          </a:prstGeom>
          <a:noFill/>
          <a:ln w="9525">
            <a:noFill/>
            <a:miter lim="800000"/>
            <a:headEnd/>
            <a:tailEnd/>
          </a:ln>
        </p:spPr>
      </p:pic>
      <p:pic>
        <p:nvPicPr>
          <p:cNvPr id="5" name="Image 95" descr="Photos diagnostic riz etuve8 lancement riz delice 23_27 mai 11 399.jpg"/>
          <p:cNvPicPr>
            <a:picLocks noChangeAspect="1" noChangeArrowheads="1"/>
          </p:cNvPicPr>
          <p:nvPr/>
        </p:nvPicPr>
        <p:blipFill>
          <a:blip r:embed="rId4" cstate="print"/>
          <a:srcRect/>
          <a:stretch>
            <a:fillRect/>
          </a:stretch>
        </p:blipFill>
        <p:spPr bwMode="auto">
          <a:xfrm>
            <a:off x="4786314" y="3500438"/>
            <a:ext cx="3276600" cy="2643206"/>
          </a:xfrm>
          <a:prstGeom prst="rect">
            <a:avLst/>
          </a:prstGeom>
          <a:noFill/>
          <a:ln w="9525">
            <a:noFill/>
            <a:miter lim="800000"/>
            <a:headEnd/>
            <a:tailEnd/>
          </a:ln>
        </p:spPr>
      </p:pic>
      <p:pic>
        <p:nvPicPr>
          <p:cNvPr id="55298" name="Picture 2" descr="http://www.caimaniger.com/images/pres_thumb.jpg"/>
          <p:cNvPicPr>
            <a:picLocks noChangeAspect="1" noChangeArrowheads="1"/>
          </p:cNvPicPr>
          <p:nvPr/>
        </p:nvPicPr>
        <p:blipFill>
          <a:blip r:embed="rId5" cstate="print"/>
          <a:srcRect/>
          <a:stretch>
            <a:fillRect/>
          </a:stretch>
        </p:blipFill>
        <p:spPr bwMode="auto">
          <a:xfrm>
            <a:off x="785786" y="3500438"/>
            <a:ext cx="3500462" cy="2643206"/>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7" name="Picture 3" descr="C:\Users\USER\Pictures\02-10-2011\DSC00806.JPG"/>
          <p:cNvPicPr>
            <a:picLocks noChangeAspect="1" noChangeArrowheads="1"/>
          </p:cNvPicPr>
          <p:nvPr/>
        </p:nvPicPr>
        <p:blipFill>
          <a:blip r:embed="rId2" cstate="print"/>
          <a:srcRect/>
          <a:stretch>
            <a:fillRect/>
          </a:stretch>
        </p:blipFill>
        <p:spPr bwMode="auto">
          <a:xfrm>
            <a:off x="1000100" y="1214422"/>
            <a:ext cx="5349882" cy="4454078"/>
          </a:xfrm>
          <a:prstGeom prst="rect">
            <a:avLst/>
          </a:prstGeom>
          <a:noFill/>
        </p:spPr>
      </p:pic>
      <p:pic>
        <p:nvPicPr>
          <p:cNvPr id="3" name="Object 6" descr="C:\DOCUME~1\RRAMAN\LOCALS~1\Temp\npo000062.tmp"/>
          <p:cNvPicPr>
            <a:picLocks noChangeAspect="1" noChangeArrowheads="1"/>
          </p:cNvPicPr>
          <p:nvPr/>
        </p:nvPicPr>
        <p:blipFill>
          <a:blip r:embed="rId3" cstate="print"/>
          <a:srcRect/>
          <a:stretch>
            <a:fillRect/>
          </a:stretch>
        </p:blipFill>
        <p:spPr bwMode="auto">
          <a:xfrm>
            <a:off x="7715272" y="0"/>
            <a:ext cx="1428728" cy="6858000"/>
          </a:xfrm>
          <a:prstGeom prst="rect">
            <a:avLst/>
          </a:prstGeom>
          <a:noFill/>
          <a:ln w="9525">
            <a:noFill/>
            <a:miter lim="800000"/>
            <a:headEnd/>
            <a:tailEnd/>
          </a:ln>
        </p:spPr>
      </p:pic>
      <p:sp>
        <p:nvSpPr>
          <p:cNvPr id="4" name="Espace réservé du numéro de diapositive 3"/>
          <p:cNvSpPr>
            <a:spLocks noGrp="1"/>
          </p:cNvSpPr>
          <p:nvPr>
            <p:ph type="sldNum" sz="quarter" idx="12"/>
          </p:nvPr>
        </p:nvSpPr>
        <p:spPr/>
        <p:txBody>
          <a:bodyPr/>
          <a:lstStyle/>
          <a:p>
            <a:pPr>
              <a:defRPr/>
            </a:pPr>
            <a:fld id="{0EC67EBC-3625-4BEA-9C58-6259D06F562C}" type="slidenum">
              <a:rPr lang="en-GB" smtClean="0"/>
              <a:pPr>
                <a:defRPr/>
              </a:pPr>
              <a:t>57</a:t>
            </a:fld>
            <a:endParaRPr lang="en-GB"/>
          </a:p>
        </p:txBody>
      </p:sp>
      <p:sp>
        <p:nvSpPr>
          <p:cNvPr id="6" name="ZoneTexte 5"/>
          <p:cNvSpPr txBox="1"/>
          <p:nvPr/>
        </p:nvSpPr>
        <p:spPr>
          <a:xfrm>
            <a:off x="285720" y="285728"/>
            <a:ext cx="7500990" cy="584775"/>
          </a:xfrm>
          <a:prstGeom prst="rect">
            <a:avLst/>
          </a:prstGeom>
          <a:noFill/>
        </p:spPr>
        <p:txBody>
          <a:bodyPr wrap="square" rtlCol="0">
            <a:spAutoFit/>
          </a:bodyPr>
          <a:lstStyle/>
          <a:p>
            <a:r>
              <a:rPr lang="fr-FR" sz="3200" b="1" u="none" dirty="0" smtClean="0">
                <a:latin typeface="Arial" pitchFamily="34" charset="0"/>
                <a:cs typeface="Arial" pitchFamily="34" charset="0"/>
              </a:rPr>
              <a:t>Visite du Ministre de l’Agriculture </a:t>
            </a:r>
            <a:endParaRPr lang="fr-FR" sz="3200" b="1" u="none" dirty="0">
              <a:latin typeface="Arial" pitchFamily="34" charset="0"/>
              <a:cs typeface="Arial" pitchFamily="34" charset="0"/>
            </a:endParaRPr>
          </a:p>
        </p:txBody>
      </p:sp>
      <p:pic>
        <p:nvPicPr>
          <p:cNvPr id="8" name="Image 7"/>
          <p:cNvPicPr/>
          <p:nvPr/>
        </p:nvPicPr>
        <p:blipFill>
          <a:blip r:embed="rId4" cstate="print"/>
          <a:srcRect/>
          <a:stretch>
            <a:fillRect/>
          </a:stretch>
        </p:blipFill>
        <p:spPr bwMode="auto">
          <a:xfrm>
            <a:off x="0" y="5953125"/>
            <a:ext cx="1419225" cy="904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C:\Users\USER\Pictures\19-10-2011\DSC00878.JPG"/>
          <p:cNvPicPr>
            <a:picLocks noChangeAspect="1" noChangeArrowheads="1"/>
          </p:cNvPicPr>
          <p:nvPr/>
        </p:nvPicPr>
        <p:blipFill>
          <a:blip r:embed="rId2" cstate="print"/>
          <a:srcRect/>
          <a:stretch>
            <a:fillRect/>
          </a:stretch>
        </p:blipFill>
        <p:spPr bwMode="auto">
          <a:xfrm>
            <a:off x="214282" y="285728"/>
            <a:ext cx="5048286" cy="3786214"/>
          </a:xfrm>
          <a:prstGeom prst="rect">
            <a:avLst/>
          </a:prstGeom>
          <a:noFill/>
        </p:spPr>
      </p:pic>
      <p:pic>
        <p:nvPicPr>
          <p:cNvPr id="58371" name="Picture 3" descr="C:\Users\USER\Pictures\19-10-2011\DSC00861.JPG"/>
          <p:cNvPicPr>
            <a:picLocks noChangeAspect="1" noChangeArrowheads="1"/>
          </p:cNvPicPr>
          <p:nvPr/>
        </p:nvPicPr>
        <p:blipFill>
          <a:blip r:embed="rId3" cstate="print"/>
          <a:srcRect/>
          <a:stretch>
            <a:fillRect/>
          </a:stretch>
        </p:blipFill>
        <p:spPr bwMode="auto">
          <a:xfrm>
            <a:off x="4643438" y="3500438"/>
            <a:ext cx="4214842" cy="3161132"/>
          </a:xfrm>
          <a:prstGeom prst="rect">
            <a:avLst/>
          </a:prstGeom>
          <a:noFill/>
        </p:spPr>
      </p:pic>
      <p:sp>
        <p:nvSpPr>
          <p:cNvPr id="5" name="Espace réservé du numéro de diapositive 4"/>
          <p:cNvSpPr>
            <a:spLocks noGrp="1"/>
          </p:cNvSpPr>
          <p:nvPr>
            <p:ph type="sldNum" sz="quarter" idx="12"/>
          </p:nvPr>
        </p:nvSpPr>
        <p:spPr/>
        <p:txBody>
          <a:bodyPr/>
          <a:lstStyle/>
          <a:p>
            <a:pPr>
              <a:defRPr/>
            </a:pPr>
            <a:fld id="{0EC67EBC-3625-4BEA-9C58-6259D06F562C}" type="slidenum">
              <a:rPr lang="en-GB" smtClean="0"/>
              <a:pPr>
                <a:defRPr/>
              </a:pPr>
              <a:t>58</a:t>
            </a:fld>
            <a:endParaRPr lang="en-GB"/>
          </a:p>
        </p:txBody>
      </p:sp>
      <p:sp>
        <p:nvSpPr>
          <p:cNvPr id="6" name="ZoneTexte 5"/>
          <p:cNvSpPr txBox="1"/>
          <p:nvPr/>
        </p:nvSpPr>
        <p:spPr>
          <a:xfrm>
            <a:off x="5786446" y="1000108"/>
            <a:ext cx="2928958" cy="830997"/>
          </a:xfrm>
          <a:prstGeom prst="rect">
            <a:avLst/>
          </a:prstGeom>
          <a:noFill/>
        </p:spPr>
        <p:txBody>
          <a:bodyPr wrap="square" rtlCol="0">
            <a:spAutoFit/>
          </a:bodyPr>
          <a:lstStyle/>
          <a:p>
            <a:pPr algn="ctr"/>
            <a:r>
              <a:rPr lang="fr-FR" sz="2400" b="1" u="none" dirty="0" smtClean="0">
                <a:latin typeface="Arial" pitchFamily="34" charset="0"/>
                <a:cs typeface="Arial" pitchFamily="34" charset="0"/>
              </a:rPr>
              <a:t>Participation  de APRAO à la JMA</a:t>
            </a:r>
            <a:endParaRPr lang="fr-FR" sz="2400" b="1" u="none" dirty="0">
              <a:latin typeface="Arial" pitchFamily="34" charset="0"/>
              <a:cs typeface="Arial" pitchFamily="34" charset="0"/>
            </a:endParaRPr>
          </a:p>
        </p:txBody>
      </p:sp>
      <p:sp>
        <p:nvSpPr>
          <p:cNvPr id="7" name="ZoneTexte 6"/>
          <p:cNvSpPr txBox="1"/>
          <p:nvPr/>
        </p:nvSpPr>
        <p:spPr>
          <a:xfrm>
            <a:off x="1214414" y="5072074"/>
            <a:ext cx="1428760" cy="461665"/>
          </a:xfrm>
          <a:prstGeom prst="rect">
            <a:avLst/>
          </a:prstGeom>
          <a:noFill/>
        </p:spPr>
        <p:txBody>
          <a:bodyPr wrap="square" rtlCol="0">
            <a:spAutoFit/>
          </a:bodyPr>
          <a:lstStyle/>
          <a:p>
            <a:r>
              <a:rPr lang="fr-FR" sz="2400" b="1" dirty="0" smtClean="0">
                <a:latin typeface="Arial" pitchFamily="34" charset="0"/>
                <a:cs typeface="Arial" pitchFamily="34" charset="0"/>
              </a:rPr>
              <a:t>Poster</a:t>
            </a:r>
            <a:endParaRPr lang="fr-FR" sz="2400" b="1" dirty="0">
              <a:latin typeface="Arial" pitchFamily="34" charset="0"/>
              <a:cs typeface="Arial" pitchFamily="34" charset="0"/>
            </a:endParaRPr>
          </a:p>
        </p:txBody>
      </p:sp>
      <p:sp>
        <p:nvSpPr>
          <p:cNvPr id="9" name="Flèche droite 8"/>
          <p:cNvSpPr/>
          <p:nvPr/>
        </p:nvSpPr>
        <p:spPr>
          <a:xfrm>
            <a:off x="2357422" y="5072074"/>
            <a:ext cx="1428760"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p:cNvPicPr/>
          <p:nvPr/>
        </p:nvPicPr>
        <p:blipFill>
          <a:blip r:embed="rId4" cstate="print"/>
          <a:srcRect/>
          <a:stretch>
            <a:fillRect/>
          </a:stretch>
        </p:blipFill>
        <p:spPr bwMode="auto">
          <a:xfrm>
            <a:off x="0" y="5953125"/>
            <a:ext cx="1419225" cy="904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C:\Users\USER\Pictures\30-11-2011\DSC00992.JPG"/>
          <p:cNvPicPr>
            <a:picLocks noChangeAspect="1" noChangeArrowheads="1"/>
          </p:cNvPicPr>
          <p:nvPr/>
        </p:nvPicPr>
        <p:blipFill>
          <a:blip r:embed="rId2" cstate="print"/>
          <a:srcRect/>
          <a:stretch>
            <a:fillRect/>
          </a:stretch>
        </p:blipFill>
        <p:spPr bwMode="auto">
          <a:xfrm>
            <a:off x="508001" y="1428736"/>
            <a:ext cx="5564197" cy="4173147"/>
          </a:xfrm>
          <a:prstGeom prst="rect">
            <a:avLst/>
          </a:prstGeom>
          <a:noFill/>
        </p:spPr>
      </p:pic>
      <p:sp>
        <p:nvSpPr>
          <p:cNvPr id="3" name="Espace réservé du numéro de diapositive 2"/>
          <p:cNvSpPr>
            <a:spLocks noGrp="1"/>
          </p:cNvSpPr>
          <p:nvPr>
            <p:ph type="sldNum" sz="quarter" idx="12"/>
          </p:nvPr>
        </p:nvSpPr>
        <p:spPr/>
        <p:txBody>
          <a:bodyPr/>
          <a:lstStyle/>
          <a:p>
            <a:pPr>
              <a:defRPr/>
            </a:pPr>
            <a:fld id="{0EC67EBC-3625-4BEA-9C58-6259D06F562C}" type="slidenum">
              <a:rPr lang="en-GB" smtClean="0"/>
              <a:pPr>
                <a:defRPr/>
              </a:pPr>
              <a:t>59</a:t>
            </a:fld>
            <a:endParaRPr lang="en-GB"/>
          </a:p>
        </p:txBody>
      </p:sp>
      <p:sp>
        <p:nvSpPr>
          <p:cNvPr id="4" name="ZoneTexte 3"/>
          <p:cNvSpPr txBox="1"/>
          <p:nvPr/>
        </p:nvSpPr>
        <p:spPr>
          <a:xfrm>
            <a:off x="714348" y="428604"/>
            <a:ext cx="6072230" cy="830997"/>
          </a:xfrm>
          <a:prstGeom prst="rect">
            <a:avLst/>
          </a:prstGeom>
          <a:noFill/>
        </p:spPr>
        <p:txBody>
          <a:bodyPr wrap="square" rtlCol="0">
            <a:spAutoFit/>
          </a:bodyPr>
          <a:lstStyle/>
          <a:p>
            <a:r>
              <a:rPr lang="fr-FR" sz="2400" b="1" u="none" dirty="0" smtClean="0">
                <a:latin typeface="Arial" pitchFamily="34" charset="0"/>
                <a:cs typeface="Arial" pitchFamily="34" charset="0"/>
              </a:rPr>
              <a:t>Visite de la Sous Ministre Danoise au niveau de site APRAO</a:t>
            </a:r>
            <a:endParaRPr lang="fr-FR" sz="2400" b="1" u="none" dirty="0">
              <a:latin typeface="Arial" pitchFamily="34" charset="0"/>
              <a:cs typeface="Arial" pitchFamily="34" charset="0"/>
            </a:endParaRPr>
          </a:p>
        </p:txBody>
      </p:sp>
      <p:pic>
        <p:nvPicPr>
          <p:cNvPr id="5" name="Object 6" descr="C:\DOCUME~1\RRAMAN\LOCALS~1\Temp\npo000062.tmp"/>
          <p:cNvPicPr>
            <a:picLocks noChangeAspect="1" noChangeArrowheads="1"/>
          </p:cNvPicPr>
          <p:nvPr/>
        </p:nvPicPr>
        <p:blipFill>
          <a:blip r:embed="rId3" cstate="print"/>
          <a:srcRect/>
          <a:stretch>
            <a:fillRect/>
          </a:stretch>
        </p:blipFill>
        <p:spPr bwMode="auto">
          <a:xfrm>
            <a:off x="7715272" y="0"/>
            <a:ext cx="1428728" cy="6858000"/>
          </a:xfrm>
          <a:prstGeom prst="rect">
            <a:avLst/>
          </a:prstGeom>
          <a:noFill/>
          <a:ln w="9525">
            <a:noFill/>
            <a:miter lim="800000"/>
            <a:headEnd/>
            <a:tailEnd/>
          </a:ln>
        </p:spPr>
      </p:pic>
      <p:pic>
        <p:nvPicPr>
          <p:cNvPr id="7" name="Image 6"/>
          <p:cNvPicPr/>
          <p:nvPr/>
        </p:nvPicPr>
        <p:blipFill>
          <a:blip r:embed="rId4" cstate="print"/>
          <a:srcRect/>
          <a:stretch>
            <a:fillRect/>
          </a:stretch>
        </p:blipFill>
        <p:spPr bwMode="auto">
          <a:xfrm>
            <a:off x="0" y="5953125"/>
            <a:ext cx="1419225" cy="904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3040" y="214290"/>
            <a:ext cx="8686800" cy="838200"/>
          </a:xfrm>
        </p:spPr>
        <p:txBody>
          <a:bodyPr>
            <a:normAutofit/>
          </a:bodyPr>
          <a:lstStyle/>
          <a:p>
            <a:pPr algn="ctr">
              <a:defRPr/>
            </a:pPr>
            <a:r>
              <a:rPr lang="en-US" b="1" dirty="0" smtClean="0">
                <a:solidFill>
                  <a:schemeClr val="tx2">
                    <a:satMod val="200000"/>
                  </a:schemeClr>
                </a:solidFill>
                <a:cs typeface="Arial" pitchFamily="34" charset="0"/>
              </a:rPr>
              <a:t>… </a:t>
            </a:r>
            <a:r>
              <a:rPr lang="fr-FR" b="1" dirty="0" smtClean="0">
                <a:solidFill>
                  <a:schemeClr val="tx2">
                    <a:satMod val="200000"/>
                  </a:schemeClr>
                </a:solidFill>
                <a:cs typeface="Arial" pitchFamily="34" charset="0"/>
              </a:rPr>
              <a:t>Contexte</a:t>
            </a:r>
            <a:r>
              <a:rPr lang="en-US" b="1" dirty="0" smtClean="0">
                <a:solidFill>
                  <a:schemeClr val="tx2">
                    <a:satMod val="200000"/>
                  </a:schemeClr>
                </a:solidFill>
                <a:cs typeface="Arial" pitchFamily="34" charset="0"/>
              </a:rPr>
              <a:t> …</a:t>
            </a:r>
            <a:endParaRPr lang="fr-FR" b="1" dirty="0"/>
          </a:p>
        </p:txBody>
      </p:sp>
      <p:sp>
        <p:nvSpPr>
          <p:cNvPr id="6147" name="Espace réservé du contenu 2"/>
          <p:cNvSpPr>
            <a:spLocks noGrp="1"/>
          </p:cNvSpPr>
          <p:nvPr>
            <p:ph idx="1"/>
          </p:nvPr>
        </p:nvSpPr>
        <p:spPr>
          <a:xfrm>
            <a:off x="428596" y="1071546"/>
            <a:ext cx="8429684" cy="5357850"/>
          </a:xfrm>
        </p:spPr>
        <p:txBody>
          <a:bodyPr>
            <a:normAutofit fontScale="25000" lnSpcReduction="20000"/>
          </a:bodyPr>
          <a:lstStyle/>
          <a:p>
            <a:pPr>
              <a:buFont typeface="Wingdings" pitchFamily="2" charset="2"/>
              <a:buNone/>
            </a:pPr>
            <a:r>
              <a:rPr lang="fr-FR" sz="7000" b="1" dirty="0" smtClean="0">
                <a:latin typeface="Arial" pitchFamily="34" charset="0"/>
                <a:cs typeface="Arial" pitchFamily="34" charset="0"/>
                <a:sym typeface="Wingdings 2" pitchFamily="18" charset="2"/>
              </a:rPr>
              <a:t> </a:t>
            </a:r>
            <a:r>
              <a:rPr lang="fr-FR" sz="9600" b="1" dirty="0" smtClean="0">
                <a:solidFill>
                  <a:srgbClr val="970508"/>
                </a:solidFill>
                <a:latin typeface="Arial" pitchFamily="34" charset="0"/>
                <a:cs typeface="Arial" pitchFamily="34" charset="0"/>
                <a:sym typeface="Wingdings 2" pitchFamily="18" charset="2"/>
              </a:rPr>
              <a:t>Quelques contraintes</a:t>
            </a:r>
            <a:endParaRPr lang="fr-FR" sz="9600" b="1" dirty="0" smtClean="0">
              <a:solidFill>
                <a:srgbClr val="970508"/>
              </a:solidFill>
              <a:latin typeface="Arial" pitchFamily="34" charset="0"/>
              <a:cs typeface="Arial" pitchFamily="34" charset="0"/>
            </a:endParaRPr>
          </a:p>
          <a:p>
            <a:pPr>
              <a:buFont typeface="Wingdings" pitchFamily="2" charset="2"/>
              <a:buNone/>
            </a:pPr>
            <a:endParaRPr lang="fr-FR" sz="8000" dirty="0" smtClean="0">
              <a:solidFill>
                <a:srgbClr val="00B050"/>
              </a:solidFill>
              <a:latin typeface="Arial" pitchFamily="34" charset="0"/>
              <a:cs typeface="Arial" pitchFamily="34" charset="0"/>
              <a:sym typeface="Wingdings 2" pitchFamily="18" charset="2"/>
            </a:endParaRPr>
          </a:p>
          <a:p>
            <a:pPr>
              <a:spcAft>
                <a:spcPts val="200"/>
              </a:spcAft>
              <a:buFont typeface="Wingdings" pitchFamily="2" charset="2"/>
              <a:buNone/>
            </a:pPr>
            <a:r>
              <a:rPr lang="fr-FR" sz="8000" dirty="0" smtClean="0">
                <a:solidFill>
                  <a:srgbClr val="FFFF00"/>
                </a:solidFill>
                <a:latin typeface="Arial" pitchFamily="34" charset="0"/>
                <a:cs typeface="Arial" pitchFamily="34" charset="0"/>
                <a:sym typeface="Wingdings 2" pitchFamily="18" charset="2"/>
              </a:rPr>
              <a:t> </a:t>
            </a:r>
            <a:r>
              <a:rPr lang="fr-FR" sz="8000" b="1" dirty="0" smtClean="0">
                <a:latin typeface="Arial" pitchFamily="34" charset="0"/>
                <a:cs typeface="Arial" pitchFamily="34" charset="0"/>
              </a:rPr>
              <a:t>Le manque d’organisation des différents acteurs (semenciers, producteurs de paddy, transformateurs, commerçants)</a:t>
            </a:r>
          </a:p>
          <a:p>
            <a:pPr>
              <a:spcAft>
                <a:spcPts val="200"/>
              </a:spcAft>
              <a:buFont typeface="Wingdings 2"/>
              <a:buChar char=""/>
            </a:pPr>
            <a:r>
              <a:rPr lang="fr-FR" sz="8000" b="1" dirty="0" smtClean="0">
                <a:latin typeface="Arial" pitchFamily="34" charset="0"/>
                <a:cs typeface="Arial" pitchFamily="34" charset="0"/>
              </a:rPr>
              <a:t>La non compétitivité du riz local</a:t>
            </a:r>
          </a:p>
          <a:p>
            <a:pPr>
              <a:spcAft>
                <a:spcPts val="200"/>
              </a:spcAft>
              <a:buFont typeface="Wingdings 2"/>
              <a:buChar char=""/>
            </a:pPr>
            <a:r>
              <a:rPr lang="fr-FR" sz="8000" b="1" dirty="0" smtClean="0">
                <a:latin typeface="Arial" pitchFamily="34" charset="0"/>
                <a:cs typeface="Arial" pitchFamily="34" charset="0"/>
              </a:rPr>
              <a:t>L’indisponibilité et l’inaccessibilité aux intrants</a:t>
            </a:r>
          </a:p>
          <a:p>
            <a:pPr>
              <a:spcAft>
                <a:spcPts val="200"/>
              </a:spcAft>
              <a:buNone/>
            </a:pPr>
            <a:endParaRPr lang="fr-FR" sz="8000" b="1" dirty="0" smtClean="0">
              <a:latin typeface="Arial" pitchFamily="34" charset="0"/>
              <a:cs typeface="Arial" pitchFamily="34" charset="0"/>
            </a:endParaRPr>
          </a:p>
          <a:p>
            <a:pPr>
              <a:spcAft>
                <a:spcPts val="300"/>
              </a:spcAft>
              <a:buFont typeface="Wingdings" pitchFamily="2" charset="2"/>
              <a:buNone/>
            </a:pPr>
            <a:r>
              <a:rPr lang="fr-FR" sz="8000" b="1" dirty="0" smtClean="0">
                <a:latin typeface="Arial" pitchFamily="34" charset="0"/>
                <a:cs typeface="Arial" pitchFamily="34" charset="0"/>
                <a:sym typeface="Wingdings 2" pitchFamily="18" charset="2"/>
              </a:rPr>
              <a:t>  </a:t>
            </a:r>
            <a:r>
              <a:rPr lang="fr-FR" sz="9600" b="1" dirty="0" smtClean="0">
                <a:solidFill>
                  <a:srgbClr val="00B050"/>
                </a:solidFill>
                <a:latin typeface="Arial" pitchFamily="34" charset="0"/>
                <a:cs typeface="Arial" pitchFamily="34" charset="0"/>
                <a:sym typeface="Wingdings 2" pitchFamily="18" charset="2"/>
              </a:rPr>
              <a:t>Quelques Atouts</a:t>
            </a:r>
          </a:p>
          <a:p>
            <a:pPr>
              <a:spcAft>
                <a:spcPts val="300"/>
              </a:spcAft>
              <a:buFont typeface="Courier New" pitchFamily="49" charset="0"/>
              <a:buChar char="o"/>
            </a:pPr>
            <a:r>
              <a:rPr lang="fr-FR" sz="8000" b="1" dirty="0" smtClean="0">
                <a:latin typeface="Arial" pitchFamily="34" charset="0"/>
                <a:cs typeface="Arial" pitchFamily="34" charset="0"/>
                <a:sym typeface="Wingdings 2" pitchFamily="18" charset="2"/>
              </a:rPr>
              <a:t> Terre, eau, potentiel humain organisé en OP</a:t>
            </a:r>
          </a:p>
          <a:p>
            <a:pPr>
              <a:spcAft>
                <a:spcPts val="300"/>
              </a:spcAft>
              <a:buFont typeface="Courier New" pitchFamily="49" charset="0"/>
              <a:buChar char="o"/>
            </a:pPr>
            <a:r>
              <a:rPr lang="fr-FR" sz="8000" b="1" dirty="0" smtClean="0">
                <a:latin typeface="Arial" pitchFamily="34" charset="0"/>
                <a:cs typeface="Arial" pitchFamily="34" charset="0"/>
                <a:sym typeface="Wingdings 2" pitchFamily="18" charset="2"/>
              </a:rPr>
              <a:t> Résultats de recherche disponibles</a:t>
            </a:r>
          </a:p>
          <a:p>
            <a:pPr>
              <a:spcAft>
                <a:spcPts val="300"/>
              </a:spcAft>
              <a:buFont typeface="Courier New" pitchFamily="49" charset="0"/>
              <a:buChar char="o"/>
            </a:pPr>
            <a:endParaRPr lang="fr-FR" sz="8000" b="1" dirty="0" smtClean="0">
              <a:latin typeface="Arial" pitchFamily="34" charset="0"/>
              <a:cs typeface="Arial" pitchFamily="34" charset="0"/>
              <a:sym typeface="Wingdings 2" pitchFamily="18" charset="2"/>
            </a:endParaRPr>
          </a:p>
          <a:p>
            <a:pPr>
              <a:spcAft>
                <a:spcPts val="300"/>
              </a:spcAft>
              <a:buNone/>
            </a:pPr>
            <a:endParaRPr lang="fr-FR" sz="5900" b="1" dirty="0" smtClean="0">
              <a:latin typeface="Arial" pitchFamily="34" charset="0"/>
              <a:cs typeface="Arial" pitchFamily="34" charset="0"/>
              <a:sym typeface="Wingdings 2" pitchFamily="18" charset="2"/>
            </a:endParaRPr>
          </a:p>
          <a:p>
            <a:pPr>
              <a:spcAft>
                <a:spcPts val="300"/>
              </a:spcAft>
              <a:buNone/>
            </a:pPr>
            <a:r>
              <a:rPr lang="fr-FR" sz="8000" b="1" dirty="0" smtClean="0">
                <a:latin typeface="Arial" pitchFamily="34" charset="0"/>
                <a:cs typeface="Arial" pitchFamily="34" charset="0"/>
                <a:sym typeface="Wingdings 2" pitchFamily="18" charset="2"/>
              </a:rPr>
              <a:t>      </a:t>
            </a:r>
          </a:p>
          <a:p>
            <a:pPr>
              <a:spcAft>
                <a:spcPts val="300"/>
              </a:spcAft>
              <a:buNone/>
            </a:pPr>
            <a:r>
              <a:rPr lang="fr-FR" sz="8000" b="1" dirty="0" smtClean="0">
                <a:latin typeface="Arial" pitchFamily="34" charset="0"/>
                <a:cs typeface="Arial" pitchFamily="34" charset="0"/>
                <a:sym typeface="Wingdings 2" pitchFamily="18" charset="2"/>
              </a:rPr>
              <a:t>           APRAO </a:t>
            </a:r>
          </a:p>
          <a:p>
            <a:pPr>
              <a:spcAft>
                <a:spcPts val="300"/>
              </a:spcAft>
              <a:buNone/>
            </a:pPr>
            <a:endParaRPr lang="fr-FR" sz="8000" b="1" dirty="0" smtClean="0">
              <a:latin typeface="Arial" pitchFamily="34" charset="0"/>
              <a:cs typeface="Arial" pitchFamily="34" charset="0"/>
              <a:sym typeface="Wingdings 2" pitchFamily="18" charset="2"/>
            </a:endParaRPr>
          </a:p>
          <a:p>
            <a:pPr>
              <a:spcAft>
                <a:spcPts val="300"/>
              </a:spcAft>
              <a:buNone/>
            </a:pPr>
            <a:endParaRPr lang="fr-FR" sz="8000" b="1" dirty="0" smtClean="0">
              <a:latin typeface="Arial" pitchFamily="34" charset="0"/>
              <a:cs typeface="Arial" pitchFamily="34" charset="0"/>
            </a:endParaRPr>
          </a:p>
          <a:p>
            <a:pPr>
              <a:buNone/>
            </a:pPr>
            <a:endParaRPr lang="fr-FR" sz="5900" dirty="0" smtClean="0"/>
          </a:p>
          <a:p>
            <a:pPr>
              <a:buFont typeface="Wingdings 2" pitchFamily="18" charset="2"/>
              <a:buChar char=""/>
            </a:pPr>
            <a:endParaRPr lang="fr-FR" sz="5900" dirty="0" smtClean="0"/>
          </a:p>
          <a:p>
            <a:pPr>
              <a:buFont typeface="Wingdings 2" pitchFamily="18" charset="2"/>
              <a:buChar char=""/>
            </a:pPr>
            <a:endParaRPr lang="fr-FR" sz="2400" dirty="0" smtClean="0"/>
          </a:p>
          <a:p>
            <a:pPr>
              <a:buFont typeface="Wingdings 2" pitchFamily="18" charset="2"/>
              <a:buChar char=""/>
            </a:pPr>
            <a:endParaRPr lang="fr-FR" sz="2400" dirty="0" smtClean="0"/>
          </a:p>
          <a:p>
            <a:pPr>
              <a:buFont typeface="Wingdings" pitchFamily="2" charset="2"/>
              <a:buNone/>
            </a:pPr>
            <a:endParaRPr lang="fr-FR" sz="2400" dirty="0" smtClean="0"/>
          </a:p>
          <a:p>
            <a:pPr>
              <a:buFont typeface="Wingdings" pitchFamily="2" charset="2"/>
              <a:buNone/>
            </a:pPr>
            <a:r>
              <a:rPr lang="fr-FR" dirty="0" smtClean="0"/>
              <a:t> </a:t>
            </a:r>
          </a:p>
          <a:p>
            <a:endParaRPr lang="fr-FR" dirty="0" smtClean="0"/>
          </a:p>
        </p:txBody>
      </p:sp>
      <p:sp>
        <p:nvSpPr>
          <p:cNvPr id="6148" name="Espace réservé du numéro de diapositive 4"/>
          <p:cNvSpPr>
            <a:spLocks noGrp="1"/>
          </p:cNvSpPr>
          <p:nvPr>
            <p:ph type="sldNum" sz="quarter" idx="12"/>
          </p:nvPr>
        </p:nvSpPr>
        <p:spPr>
          <a:noFill/>
        </p:spPr>
        <p:txBody>
          <a:bodyPr/>
          <a:lstStyle/>
          <a:p>
            <a:fld id="{34CC70EE-D945-4DEC-8CCD-AEDCECBC2B0A}" type="slidenum">
              <a:rPr lang="fr-FR" smtClean="0"/>
              <a:pPr/>
              <a:t>6</a:t>
            </a:fld>
            <a:endParaRPr lang="fr-FR" smtClean="0"/>
          </a:p>
        </p:txBody>
      </p:sp>
      <p:cxnSp>
        <p:nvCxnSpPr>
          <p:cNvPr id="8" name="Connecteur droit avec flèche 7"/>
          <p:cNvCxnSpPr/>
          <p:nvPr/>
        </p:nvCxnSpPr>
        <p:spPr>
          <a:xfrm flipV="1">
            <a:off x="2214546" y="5072074"/>
            <a:ext cx="1643074" cy="571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a:off x="2143108" y="5643578"/>
            <a:ext cx="1643074" cy="7858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3714744" y="4643446"/>
            <a:ext cx="4000528"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buNone/>
            </a:pPr>
            <a:r>
              <a:rPr lang="fr-FR" sz="2400" b="1" u="none" dirty="0" smtClean="0"/>
              <a:t>Contribuer à solutionner les contraintes</a:t>
            </a:r>
          </a:p>
        </p:txBody>
      </p:sp>
      <p:sp>
        <p:nvSpPr>
          <p:cNvPr id="12" name="ZoneTexte 11"/>
          <p:cNvSpPr txBox="1"/>
          <p:nvPr/>
        </p:nvSpPr>
        <p:spPr>
          <a:xfrm>
            <a:off x="3714744" y="6072206"/>
            <a:ext cx="2786082"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buNone/>
            </a:pPr>
            <a:r>
              <a:rPr lang="fr-FR" sz="2400" b="1" u="none" dirty="0" smtClean="0"/>
              <a:t>Valoriser et atouts</a:t>
            </a:r>
          </a:p>
        </p:txBody>
      </p:sp>
      <p:pic>
        <p:nvPicPr>
          <p:cNvPr id="13" name="Image 12"/>
          <p:cNvPicPr/>
          <p:nvPr/>
        </p:nvPicPr>
        <p:blipFill>
          <a:blip r:embed="rId2" cstate="print"/>
          <a:srcRect/>
          <a:stretch>
            <a:fillRect/>
          </a:stretch>
        </p:blipFill>
        <p:spPr bwMode="auto">
          <a:xfrm>
            <a:off x="0" y="5953125"/>
            <a:ext cx="1419225" cy="904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C:\Users\USER\Pictures\02-11-2011\DSC00906.JPG"/>
          <p:cNvPicPr>
            <a:picLocks noChangeAspect="1" noChangeArrowheads="1"/>
          </p:cNvPicPr>
          <p:nvPr/>
        </p:nvPicPr>
        <p:blipFill>
          <a:blip r:embed="rId2" cstate="print"/>
          <a:srcRect/>
          <a:stretch>
            <a:fillRect/>
          </a:stretch>
        </p:blipFill>
        <p:spPr bwMode="auto">
          <a:xfrm>
            <a:off x="0" y="857232"/>
            <a:ext cx="4953034" cy="3714776"/>
          </a:xfrm>
          <a:prstGeom prst="rect">
            <a:avLst/>
          </a:prstGeom>
          <a:noFill/>
        </p:spPr>
      </p:pic>
      <p:sp>
        <p:nvSpPr>
          <p:cNvPr id="4" name="Espace réservé du numéro de diapositive 3"/>
          <p:cNvSpPr>
            <a:spLocks noGrp="1"/>
          </p:cNvSpPr>
          <p:nvPr>
            <p:ph type="sldNum" sz="quarter" idx="12"/>
          </p:nvPr>
        </p:nvSpPr>
        <p:spPr/>
        <p:txBody>
          <a:bodyPr/>
          <a:lstStyle/>
          <a:p>
            <a:pPr>
              <a:defRPr/>
            </a:pPr>
            <a:fld id="{0EC67EBC-3625-4BEA-9C58-6259D06F562C}" type="slidenum">
              <a:rPr lang="en-GB" smtClean="0"/>
              <a:pPr>
                <a:defRPr/>
              </a:pPr>
              <a:t>60</a:t>
            </a:fld>
            <a:endParaRPr lang="en-GB"/>
          </a:p>
        </p:txBody>
      </p:sp>
      <p:sp>
        <p:nvSpPr>
          <p:cNvPr id="5" name="ZoneTexte 4"/>
          <p:cNvSpPr txBox="1"/>
          <p:nvPr/>
        </p:nvSpPr>
        <p:spPr>
          <a:xfrm>
            <a:off x="357158" y="4857760"/>
            <a:ext cx="8572528" cy="461665"/>
          </a:xfrm>
          <a:prstGeom prst="rect">
            <a:avLst/>
          </a:prstGeom>
          <a:noFill/>
        </p:spPr>
        <p:txBody>
          <a:bodyPr wrap="square" rtlCol="0">
            <a:spAutoFit/>
          </a:bodyPr>
          <a:lstStyle/>
          <a:p>
            <a:r>
              <a:rPr lang="fr-FR" sz="2400" b="1" u="none" dirty="0" smtClean="0">
                <a:latin typeface="Arial" pitchFamily="34" charset="0"/>
                <a:cs typeface="Arial" pitchFamily="34" charset="0"/>
              </a:rPr>
              <a:t>Visite  du coordonnateur régional à Saga (site APRAO) </a:t>
            </a:r>
            <a:endParaRPr lang="fr-FR" sz="2400" b="1" u="none" dirty="0">
              <a:latin typeface="Arial" pitchFamily="34" charset="0"/>
              <a:cs typeface="Arial" pitchFamily="34" charset="0"/>
            </a:endParaRPr>
          </a:p>
        </p:txBody>
      </p:sp>
      <p:pic>
        <p:nvPicPr>
          <p:cNvPr id="6" name="Picture 2" descr="C:\Users\USER\Pictures\02-11-2011\DSC00923.JPG"/>
          <p:cNvPicPr>
            <a:picLocks noChangeAspect="1" noChangeArrowheads="1"/>
          </p:cNvPicPr>
          <p:nvPr/>
        </p:nvPicPr>
        <p:blipFill>
          <a:blip r:embed="rId3" cstate="print"/>
          <a:srcRect/>
          <a:stretch>
            <a:fillRect/>
          </a:stretch>
        </p:blipFill>
        <p:spPr bwMode="auto">
          <a:xfrm>
            <a:off x="4714876" y="1214422"/>
            <a:ext cx="4159249" cy="3357586"/>
          </a:xfrm>
          <a:prstGeom prst="rect">
            <a:avLst/>
          </a:prstGeom>
          <a:noFill/>
        </p:spPr>
      </p:pic>
      <p:pic>
        <p:nvPicPr>
          <p:cNvPr id="8" name="Image 7"/>
          <p:cNvPicPr/>
          <p:nvPr/>
        </p:nvPicPr>
        <p:blipFill>
          <a:blip r:embed="rId4" cstate="print"/>
          <a:srcRect/>
          <a:stretch>
            <a:fillRect/>
          </a:stretch>
        </p:blipFill>
        <p:spPr bwMode="auto">
          <a:xfrm>
            <a:off x="0" y="5953125"/>
            <a:ext cx="1419225" cy="904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C:\Users\USER\Pictures\02-11-2011\DSC00895.JPG"/>
          <p:cNvPicPr>
            <a:picLocks noChangeAspect="1" noChangeArrowheads="1"/>
          </p:cNvPicPr>
          <p:nvPr/>
        </p:nvPicPr>
        <p:blipFill>
          <a:blip r:embed="rId2" cstate="print"/>
          <a:srcRect/>
          <a:stretch>
            <a:fillRect/>
          </a:stretch>
        </p:blipFill>
        <p:spPr bwMode="auto">
          <a:xfrm>
            <a:off x="508000" y="381000"/>
            <a:ext cx="6778644" cy="5083983"/>
          </a:xfrm>
          <a:prstGeom prst="rect">
            <a:avLst/>
          </a:prstGeom>
          <a:noFill/>
        </p:spPr>
      </p:pic>
      <p:pic>
        <p:nvPicPr>
          <p:cNvPr id="3" name="Object 6" descr="C:\DOCUME~1\RRAMAN\LOCALS~1\Temp\npo000062.tmp"/>
          <p:cNvPicPr>
            <a:picLocks noChangeAspect="1" noChangeArrowheads="1"/>
          </p:cNvPicPr>
          <p:nvPr/>
        </p:nvPicPr>
        <p:blipFill>
          <a:blip r:embed="rId3" cstate="print"/>
          <a:srcRect/>
          <a:stretch>
            <a:fillRect/>
          </a:stretch>
        </p:blipFill>
        <p:spPr bwMode="auto">
          <a:xfrm>
            <a:off x="7715272" y="0"/>
            <a:ext cx="1428728" cy="6858000"/>
          </a:xfrm>
          <a:prstGeom prst="rect">
            <a:avLst/>
          </a:prstGeom>
          <a:noFill/>
          <a:ln w="9525">
            <a:noFill/>
            <a:miter lim="800000"/>
            <a:headEnd/>
            <a:tailEnd/>
          </a:ln>
        </p:spPr>
      </p:pic>
      <p:sp>
        <p:nvSpPr>
          <p:cNvPr id="4" name="Espace réservé du numéro de diapositive 3"/>
          <p:cNvSpPr>
            <a:spLocks noGrp="1"/>
          </p:cNvSpPr>
          <p:nvPr>
            <p:ph type="sldNum" sz="quarter" idx="12"/>
          </p:nvPr>
        </p:nvSpPr>
        <p:spPr/>
        <p:txBody>
          <a:bodyPr/>
          <a:lstStyle/>
          <a:p>
            <a:pPr>
              <a:defRPr/>
            </a:pPr>
            <a:fld id="{0EC67EBC-3625-4BEA-9C58-6259D06F562C}" type="slidenum">
              <a:rPr lang="en-GB" smtClean="0"/>
              <a:pPr>
                <a:defRPr/>
              </a:pPr>
              <a:t>61</a:t>
            </a:fld>
            <a:endParaRPr lang="en-GB"/>
          </a:p>
        </p:txBody>
      </p:sp>
      <p:sp>
        <p:nvSpPr>
          <p:cNvPr id="5" name="ZoneTexte 4"/>
          <p:cNvSpPr txBox="1"/>
          <p:nvPr/>
        </p:nvSpPr>
        <p:spPr>
          <a:xfrm>
            <a:off x="642910" y="5500702"/>
            <a:ext cx="6572296" cy="461665"/>
          </a:xfrm>
          <a:prstGeom prst="rect">
            <a:avLst/>
          </a:prstGeom>
          <a:noFill/>
        </p:spPr>
        <p:txBody>
          <a:bodyPr wrap="square" rtlCol="0">
            <a:spAutoFit/>
          </a:bodyPr>
          <a:lstStyle/>
          <a:p>
            <a:r>
              <a:rPr lang="fr-FR" sz="2400" b="1" u="none" dirty="0" smtClean="0">
                <a:latin typeface="Arial" pitchFamily="34" charset="0"/>
                <a:cs typeface="Arial" pitchFamily="34" charset="0"/>
              </a:rPr>
              <a:t>Visite  du coordonnateur régional à Saga </a:t>
            </a:r>
            <a:endParaRPr lang="fr-FR" sz="2400" b="1" u="none" dirty="0">
              <a:latin typeface="Arial" pitchFamily="34" charset="0"/>
              <a:cs typeface="Arial" pitchFamily="34" charset="0"/>
            </a:endParaRPr>
          </a:p>
        </p:txBody>
      </p:sp>
      <p:pic>
        <p:nvPicPr>
          <p:cNvPr id="6" name="Image 5"/>
          <p:cNvPicPr/>
          <p:nvPr/>
        </p:nvPicPr>
        <p:blipFill>
          <a:blip r:embed="rId4" cstate="print"/>
          <a:srcRect/>
          <a:stretch>
            <a:fillRect/>
          </a:stretch>
        </p:blipFill>
        <p:spPr bwMode="auto">
          <a:xfrm>
            <a:off x="0" y="5953125"/>
            <a:ext cx="1419225" cy="904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defRPr/>
            </a:pPr>
            <a:fld id="{807967EF-359F-4C9C-AF56-CC673B043986}" type="slidenum">
              <a:rPr lang="en-GB" smtClean="0"/>
              <a:pPr>
                <a:defRPr/>
              </a:pPr>
              <a:t>62</a:t>
            </a:fld>
            <a:endParaRPr lang="en-GB"/>
          </a:p>
        </p:txBody>
      </p:sp>
      <p:pic>
        <p:nvPicPr>
          <p:cNvPr id="6" name="Picture 2" descr="C:\Users\USER\Pictures\02-11-2011\DSC00915.JPG"/>
          <p:cNvPicPr>
            <a:picLocks noChangeAspect="1" noChangeArrowheads="1"/>
          </p:cNvPicPr>
          <p:nvPr/>
        </p:nvPicPr>
        <p:blipFill>
          <a:blip r:embed="rId2" cstate="print"/>
          <a:srcRect/>
          <a:stretch>
            <a:fillRect/>
          </a:stretch>
        </p:blipFill>
        <p:spPr bwMode="auto">
          <a:xfrm>
            <a:off x="0" y="1214422"/>
            <a:ext cx="3810027" cy="2857520"/>
          </a:xfrm>
          <a:prstGeom prst="rect">
            <a:avLst/>
          </a:prstGeom>
          <a:noFill/>
        </p:spPr>
      </p:pic>
      <p:pic>
        <p:nvPicPr>
          <p:cNvPr id="7" name="Picture 2" descr="C:\Users\USER\Pictures\30-11-2011\DSC01021.JPG"/>
          <p:cNvPicPr>
            <a:picLocks noChangeAspect="1" noChangeArrowheads="1"/>
          </p:cNvPicPr>
          <p:nvPr/>
        </p:nvPicPr>
        <p:blipFill>
          <a:blip r:embed="rId3" cstate="print"/>
          <a:srcRect/>
          <a:stretch>
            <a:fillRect/>
          </a:stretch>
        </p:blipFill>
        <p:spPr bwMode="auto">
          <a:xfrm>
            <a:off x="4500562" y="3214686"/>
            <a:ext cx="4024342" cy="3214710"/>
          </a:xfrm>
          <a:prstGeom prst="rect">
            <a:avLst/>
          </a:prstGeom>
          <a:noFill/>
        </p:spPr>
      </p:pic>
      <p:sp>
        <p:nvSpPr>
          <p:cNvPr id="8" name="Flèche en arc 7"/>
          <p:cNvSpPr/>
          <p:nvPr/>
        </p:nvSpPr>
        <p:spPr>
          <a:xfrm>
            <a:off x="4071934" y="1714488"/>
            <a:ext cx="2428892" cy="2071702"/>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 name="ZoneTexte 9"/>
          <p:cNvSpPr txBox="1">
            <a:spLocks noChangeArrowheads="1"/>
          </p:cNvSpPr>
          <p:nvPr/>
        </p:nvSpPr>
        <p:spPr bwMode="auto">
          <a:xfrm rot="-889371">
            <a:off x="-35707" y="3768750"/>
            <a:ext cx="6641460" cy="584775"/>
          </a:xfrm>
          <a:prstGeom prst="rect">
            <a:avLst/>
          </a:prstGeom>
          <a:noFill/>
          <a:ln w="9525">
            <a:noFill/>
            <a:miter lim="800000"/>
            <a:headEnd/>
            <a:tailEnd/>
          </a:ln>
        </p:spPr>
        <p:txBody>
          <a:bodyPr wrap="square">
            <a:spAutoFit/>
          </a:bodyPr>
          <a:lstStyle/>
          <a:p>
            <a:pPr algn="ctr"/>
            <a:r>
              <a:rPr lang="en-US" sz="3200" b="1" u="none" dirty="0">
                <a:latin typeface="Arial Black" pitchFamily="34" charset="0"/>
                <a:cs typeface="Arial" pitchFamily="34" charset="0"/>
              </a:rPr>
              <a:t>Merci pour </a:t>
            </a:r>
            <a:r>
              <a:rPr lang="en-US" sz="3200" b="1" u="none" dirty="0" err="1">
                <a:latin typeface="Arial Black" pitchFamily="34" charset="0"/>
                <a:cs typeface="Arial" pitchFamily="34" charset="0"/>
              </a:rPr>
              <a:t>votre</a:t>
            </a:r>
            <a:r>
              <a:rPr lang="en-US" sz="3200" b="1" u="none" dirty="0">
                <a:latin typeface="Arial Black" pitchFamily="34" charset="0"/>
                <a:cs typeface="Arial" pitchFamily="34" charset="0"/>
              </a:rPr>
              <a:t> attention !</a:t>
            </a:r>
            <a:endParaRPr lang="fr-FR" sz="3200" b="1" u="none" dirty="0">
              <a:latin typeface="Arial Black" pitchFamily="34" charset="0"/>
              <a:cs typeface="Arial" pitchFamily="34" charset="0"/>
            </a:endParaRPr>
          </a:p>
        </p:txBody>
      </p:sp>
      <p:pic>
        <p:nvPicPr>
          <p:cNvPr id="9" name="Image 8"/>
          <p:cNvPicPr/>
          <p:nvPr/>
        </p:nvPicPr>
        <p:blipFill>
          <a:blip r:embed="rId4" cstate="print"/>
          <a:srcRect/>
          <a:stretch>
            <a:fillRect/>
          </a:stretch>
        </p:blipFill>
        <p:spPr bwMode="auto">
          <a:xfrm>
            <a:off x="0" y="5953125"/>
            <a:ext cx="1419225" cy="904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a:xfrm>
            <a:off x="0" y="142852"/>
            <a:ext cx="7491412" cy="1143000"/>
          </a:xfrm>
        </p:spPr>
        <p:txBody>
          <a:bodyPr/>
          <a:lstStyle/>
          <a:p>
            <a:pPr algn="ctr"/>
            <a:r>
              <a:rPr lang="fr-FR" b="1" dirty="0" smtClean="0">
                <a:solidFill>
                  <a:schemeClr val="accent1"/>
                </a:solidFill>
                <a:cs typeface="Arial" pitchFamily="34" charset="0"/>
              </a:rPr>
              <a:t>Objectif  Général</a:t>
            </a:r>
            <a:endParaRPr lang="fr-FR" dirty="0" smtClean="0">
              <a:solidFill>
                <a:schemeClr val="accent1"/>
              </a:solidFill>
            </a:endParaRPr>
          </a:p>
        </p:txBody>
      </p:sp>
      <p:sp>
        <p:nvSpPr>
          <p:cNvPr id="8195" name="Espace réservé du contenu 2"/>
          <p:cNvSpPr>
            <a:spLocks noGrp="1"/>
          </p:cNvSpPr>
          <p:nvPr>
            <p:ph idx="1"/>
          </p:nvPr>
        </p:nvSpPr>
        <p:spPr>
          <a:xfrm>
            <a:off x="0" y="1714488"/>
            <a:ext cx="7491412" cy="4500563"/>
          </a:xfrm>
        </p:spPr>
        <p:txBody>
          <a:bodyPr/>
          <a:lstStyle/>
          <a:p>
            <a:pPr>
              <a:buFont typeface="Wingdings" pitchFamily="2" charset="2"/>
              <a:buChar char="Ø"/>
            </a:pPr>
            <a:r>
              <a:rPr lang="fr-FR" b="1" dirty="0" smtClean="0"/>
              <a:t>Améliorer durablement la production nationale de riz au Niger en vue de réduire le déficit de cette denrée dans le pays</a:t>
            </a:r>
          </a:p>
        </p:txBody>
      </p:sp>
      <p:sp>
        <p:nvSpPr>
          <p:cNvPr id="4" name="Flèche courbée vers la gauche 3"/>
          <p:cNvSpPr/>
          <p:nvPr/>
        </p:nvSpPr>
        <p:spPr>
          <a:xfrm>
            <a:off x="6215074" y="1142984"/>
            <a:ext cx="2714644" cy="4679950"/>
          </a:xfrm>
          <a:prstGeom prst="curvedLeftArrow">
            <a:avLst>
              <a:gd name="adj1" fmla="val 25000"/>
              <a:gd name="adj2" fmla="val 50000"/>
              <a:gd name="adj3" fmla="val 1225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tx1"/>
              </a:solidFill>
            </a:endParaRPr>
          </a:p>
        </p:txBody>
      </p:sp>
      <p:sp>
        <p:nvSpPr>
          <p:cNvPr id="9221" name="ZoneTexte 4"/>
          <p:cNvSpPr txBox="1">
            <a:spLocks noChangeArrowheads="1"/>
          </p:cNvSpPr>
          <p:nvPr/>
        </p:nvSpPr>
        <p:spPr bwMode="auto">
          <a:xfrm>
            <a:off x="3143240" y="5000636"/>
            <a:ext cx="2857500" cy="461962"/>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algn="ctr">
              <a:defRPr/>
            </a:pPr>
            <a:r>
              <a:rPr lang="fr-FR" sz="2400" b="1" u="none" dirty="0">
                <a:solidFill>
                  <a:srgbClr val="C00000"/>
                </a:solidFill>
              </a:rPr>
              <a:t>SDR et SNDR</a:t>
            </a:r>
            <a:endParaRPr lang="fr-FR" sz="2400" u="none" dirty="0"/>
          </a:p>
        </p:txBody>
      </p:sp>
      <p:sp>
        <p:nvSpPr>
          <p:cNvPr id="9" name="Espace réservé du numéro de diapositive 8"/>
          <p:cNvSpPr>
            <a:spLocks noGrp="1"/>
          </p:cNvSpPr>
          <p:nvPr>
            <p:ph type="sldNum" sz="quarter" idx="12"/>
          </p:nvPr>
        </p:nvSpPr>
        <p:spPr/>
        <p:txBody>
          <a:bodyPr/>
          <a:lstStyle/>
          <a:p>
            <a:pPr>
              <a:defRPr/>
            </a:pPr>
            <a:fld id="{CFCE3D5F-29C1-4D04-99FE-D529156104A6}" type="slidenum">
              <a:rPr lang="en-GB" smtClean="0"/>
              <a:pPr>
                <a:defRPr/>
              </a:pPr>
              <a:t>7</a:t>
            </a:fld>
            <a:endParaRPr lang="en-GB"/>
          </a:p>
        </p:txBody>
      </p:sp>
      <p:pic>
        <p:nvPicPr>
          <p:cNvPr id="10" name="Image 9"/>
          <p:cNvPicPr/>
          <p:nvPr/>
        </p:nvPicPr>
        <p:blipFill>
          <a:blip r:embed="rId2" cstate="print"/>
          <a:srcRect/>
          <a:stretch>
            <a:fillRect/>
          </a:stretch>
        </p:blipFill>
        <p:spPr bwMode="auto">
          <a:xfrm>
            <a:off x="0" y="5953125"/>
            <a:ext cx="1419225" cy="904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98" y="285728"/>
            <a:ext cx="8229600" cy="1143000"/>
          </a:xfrm>
        </p:spPr>
        <p:txBody>
          <a:bodyPr/>
          <a:lstStyle/>
          <a:p>
            <a:pPr algn="ctr">
              <a:defRPr/>
            </a:pPr>
            <a:r>
              <a:rPr lang="fr-FR" b="1" dirty="0" smtClean="0">
                <a:solidFill>
                  <a:schemeClr val="tx2">
                    <a:satMod val="200000"/>
                  </a:schemeClr>
                </a:solidFill>
                <a:cs typeface="Arial" pitchFamily="34" charset="0"/>
              </a:rPr>
              <a:t>Objectifs Spécifiques</a:t>
            </a:r>
            <a:endParaRPr lang="fr-FR" dirty="0"/>
          </a:p>
        </p:txBody>
      </p:sp>
      <p:sp>
        <p:nvSpPr>
          <p:cNvPr id="3" name="Espace réservé du contenu 2"/>
          <p:cNvSpPr>
            <a:spLocks noGrp="1"/>
          </p:cNvSpPr>
          <p:nvPr>
            <p:ph idx="1"/>
          </p:nvPr>
        </p:nvSpPr>
        <p:spPr>
          <a:xfrm>
            <a:off x="285720" y="1500174"/>
            <a:ext cx="7491413" cy="4714875"/>
          </a:xfrm>
        </p:spPr>
        <p:txBody>
          <a:bodyPr/>
          <a:lstStyle/>
          <a:p>
            <a:pPr marL="0" indent="-514350">
              <a:spcBef>
                <a:spcPts val="0"/>
              </a:spcBef>
              <a:buFont typeface="Wingdings" charset="2"/>
              <a:buNone/>
              <a:defRPr/>
            </a:pPr>
            <a:r>
              <a:rPr lang="fr-FR" sz="2800" dirty="0" smtClean="0">
                <a:solidFill>
                  <a:srgbClr val="99FF66"/>
                </a:solidFill>
                <a:cs typeface="Arial" charset="0"/>
                <a:sym typeface="Wingdings 2" pitchFamily="18" charset="2"/>
              </a:rPr>
              <a:t> </a:t>
            </a:r>
            <a:r>
              <a:rPr lang="fr-FR" sz="2800" b="1" dirty="0" smtClean="0">
                <a:cs typeface="Arial" charset="0"/>
              </a:rPr>
              <a:t>Objectif spécifique 1</a:t>
            </a:r>
            <a:r>
              <a:rPr lang="fr-FR" sz="2800" b="0" dirty="0" smtClean="0">
                <a:cs typeface="Arial" charset="0"/>
              </a:rPr>
              <a:t>:  </a:t>
            </a:r>
            <a:r>
              <a:rPr lang="fr-FR" sz="2800" b="1" dirty="0" smtClean="0"/>
              <a:t>Promouvoir la mise en œuvre de la politique et de la législation nationales semencières</a:t>
            </a:r>
          </a:p>
          <a:p>
            <a:pPr marL="514350" indent="-514350">
              <a:lnSpc>
                <a:spcPct val="150000"/>
              </a:lnSpc>
              <a:buFont typeface="Wingdings" charset="2"/>
              <a:buNone/>
              <a:defRPr/>
            </a:pPr>
            <a:endParaRPr lang="fr-FR" sz="2400" dirty="0" smtClean="0"/>
          </a:p>
          <a:p>
            <a:pPr marL="0" indent="-514350">
              <a:spcBef>
                <a:spcPts val="0"/>
              </a:spcBef>
              <a:buFont typeface="Wingdings" charset="2"/>
              <a:buNone/>
              <a:defRPr/>
            </a:pPr>
            <a:r>
              <a:rPr lang="fr-FR" sz="2400" dirty="0" smtClean="0">
                <a:solidFill>
                  <a:srgbClr val="99FF66"/>
                </a:solidFill>
                <a:cs typeface="Arial" charset="0"/>
                <a:sym typeface="Wingdings 2" pitchFamily="18" charset="2"/>
              </a:rPr>
              <a:t> </a:t>
            </a:r>
            <a:r>
              <a:rPr lang="fr-FR" sz="2800" b="1" dirty="0" smtClean="0">
                <a:cs typeface="Arial" charset="0"/>
              </a:rPr>
              <a:t>Objectif spécifique 2:  </a:t>
            </a:r>
            <a:r>
              <a:rPr lang="fr-FR" sz="2800" b="1" dirty="0" smtClean="0"/>
              <a:t>Assurer une production nationale semencière suffisante et durable du riz </a:t>
            </a:r>
          </a:p>
          <a:p>
            <a:pPr>
              <a:buFont typeface="Wingdings" charset="2"/>
              <a:buNone/>
              <a:defRPr/>
            </a:pPr>
            <a:endParaRPr lang="fr-FR" sz="2400" dirty="0"/>
          </a:p>
        </p:txBody>
      </p:sp>
      <p:sp>
        <p:nvSpPr>
          <p:cNvPr id="6" name="Espace réservé du numéro de diapositive 5"/>
          <p:cNvSpPr>
            <a:spLocks noGrp="1"/>
          </p:cNvSpPr>
          <p:nvPr>
            <p:ph type="sldNum" sz="quarter" idx="12"/>
          </p:nvPr>
        </p:nvSpPr>
        <p:spPr/>
        <p:txBody>
          <a:bodyPr/>
          <a:lstStyle/>
          <a:p>
            <a:pPr>
              <a:defRPr/>
            </a:pPr>
            <a:fld id="{CFCE3D5F-29C1-4D04-99FE-D529156104A6}" type="slidenum">
              <a:rPr lang="en-GB" smtClean="0"/>
              <a:pPr>
                <a:defRPr/>
              </a:pPr>
              <a:t>8</a:t>
            </a:fld>
            <a:endParaRPr lang="en-GB"/>
          </a:p>
        </p:txBody>
      </p:sp>
      <p:pic>
        <p:nvPicPr>
          <p:cNvPr id="7" name="Image 6"/>
          <p:cNvPicPr/>
          <p:nvPr/>
        </p:nvPicPr>
        <p:blipFill>
          <a:blip r:embed="rId2" cstate="print"/>
          <a:srcRect/>
          <a:stretch>
            <a:fillRect/>
          </a:stretch>
        </p:blipFill>
        <p:spPr bwMode="auto">
          <a:xfrm>
            <a:off x="0" y="5953125"/>
            <a:ext cx="1419225" cy="904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660" y="214290"/>
            <a:ext cx="8229600" cy="1143000"/>
          </a:xfrm>
        </p:spPr>
        <p:txBody>
          <a:bodyPr/>
          <a:lstStyle/>
          <a:p>
            <a:pPr>
              <a:defRPr/>
            </a:pPr>
            <a:r>
              <a:rPr lang="fr-FR" b="1" dirty="0" smtClean="0">
                <a:solidFill>
                  <a:schemeClr val="tx2">
                    <a:satMod val="200000"/>
                  </a:schemeClr>
                </a:solidFill>
                <a:cs typeface="Arial" pitchFamily="34" charset="0"/>
              </a:rPr>
              <a:t>Objectifs Spécifiques</a:t>
            </a:r>
            <a:endParaRPr lang="fr-FR" dirty="0"/>
          </a:p>
        </p:txBody>
      </p:sp>
      <p:sp>
        <p:nvSpPr>
          <p:cNvPr id="3" name="Espace réservé du contenu 2"/>
          <p:cNvSpPr>
            <a:spLocks noGrp="1"/>
          </p:cNvSpPr>
          <p:nvPr>
            <p:ph idx="1"/>
          </p:nvPr>
        </p:nvSpPr>
        <p:spPr>
          <a:xfrm>
            <a:off x="142844" y="1500174"/>
            <a:ext cx="7929618" cy="4714875"/>
          </a:xfrm>
        </p:spPr>
        <p:txBody>
          <a:bodyPr/>
          <a:lstStyle/>
          <a:p>
            <a:pPr marL="0" indent="-514350">
              <a:spcBef>
                <a:spcPts val="0"/>
              </a:spcBef>
              <a:buFont typeface="Wingdings" charset="2"/>
              <a:buNone/>
              <a:defRPr/>
            </a:pPr>
            <a:r>
              <a:rPr lang="fr-FR" sz="2800" dirty="0" smtClean="0">
                <a:solidFill>
                  <a:srgbClr val="99FF66"/>
                </a:solidFill>
                <a:cs typeface="Arial" charset="0"/>
                <a:sym typeface="Wingdings 2" pitchFamily="18" charset="2"/>
              </a:rPr>
              <a:t> </a:t>
            </a:r>
            <a:r>
              <a:rPr lang="fr-FR" sz="2800" b="1" dirty="0" smtClean="0">
                <a:cs typeface="Arial" charset="0"/>
              </a:rPr>
              <a:t>Objectif spécifique 3</a:t>
            </a:r>
            <a:r>
              <a:rPr lang="fr-FR" b="1" dirty="0" smtClean="0">
                <a:cs typeface="Arial" charset="0"/>
              </a:rPr>
              <a:t>: </a:t>
            </a:r>
            <a:r>
              <a:rPr lang="fr-FR" sz="2800" b="1" dirty="0" smtClean="0"/>
              <a:t>Promouvoir l’intensification durable </a:t>
            </a:r>
            <a:r>
              <a:rPr lang="fr-FR" sz="2800" b="1" dirty="0" smtClean="0">
                <a:cs typeface="Arial" charset="0"/>
              </a:rPr>
              <a:t>des systèmes de production de riz</a:t>
            </a:r>
            <a:endParaRPr lang="fr-FR" sz="2800" b="1" dirty="0" smtClean="0"/>
          </a:p>
          <a:p>
            <a:pPr marL="0" indent="-514350">
              <a:spcBef>
                <a:spcPts val="0"/>
              </a:spcBef>
              <a:buFont typeface="Wingdings" charset="2"/>
              <a:buNone/>
              <a:defRPr/>
            </a:pPr>
            <a:endParaRPr lang="fr-FR" sz="2800" b="0" dirty="0" smtClean="0"/>
          </a:p>
          <a:p>
            <a:pPr marL="0" indent="-514350">
              <a:spcBef>
                <a:spcPts val="0"/>
              </a:spcBef>
              <a:buFont typeface="Wingdings" charset="2"/>
              <a:buNone/>
              <a:defRPr/>
            </a:pPr>
            <a:endParaRPr lang="fr-FR" sz="2800" b="0" dirty="0" smtClean="0"/>
          </a:p>
          <a:p>
            <a:pPr marL="0" indent="-514350">
              <a:spcBef>
                <a:spcPts val="0"/>
              </a:spcBef>
              <a:buFont typeface="Wingdings" charset="2"/>
              <a:buNone/>
              <a:defRPr/>
            </a:pPr>
            <a:r>
              <a:rPr lang="fr-FR" dirty="0" smtClean="0">
                <a:solidFill>
                  <a:srgbClr val="99FF66"/>
                </a:solidFill>
                <a:cs typeface="Arial" charset="0"/>
                <a:sym typeface="Wingdings 2" pitchFamily="18" charset="2"/>
              </a:rPr>
              <a:t></a:t>
            </a:r>
            <a:r>
              <a:rPr lang="fr-FR" sz="2800" b="1" dirty="0" smtClean="0">
                <a:cs typeface="Arial" charset="0"/>
              </a:rPr>
              <a:t>Objectif spécifique 4:  </a:t>
            </a:r>
            <a:r>
              <a:rPr lang="fr-FR" sz="2800" b="1" dirty="0" smtClean="0"/>
              <a:t>Promouvoir la transformation et la commercialisation de riz de qualité par les producteurs et productrices</a:t>
            </a:r>
          </a:p>
          <a:p>
            <a:pPr>
              <a:buFont typeface="Wingdings" charset="2"/>
              <a:buChar char="l"/>
              <a:defRPr/>
            </a:pPr>
            <a:endParaRPr lang="fr-FR" dirty="0"/>
          </a:p>
        </p:txBody>
      </p:sp>
      <p:sp>
        <p:nvSpPr>
          <p:cNvPr id="6" name="Espace réservé du numéro de diapositive 5"/>
          <p:cNvSpPr>
            <a:spLocks noGrp="1"/>
          </p:cNvSpPr>
          <p:nvPr>
            <p:ph type="sldNum" sz="quarter" idx="12"/>
          </p:nvPr>
        </p:nvSpPr>
        <p:spPr/>
        <p:txBody>
          <a:bodyPr/>
          <a:lstStyle/>
          <a:p>
            <a:pPr>
              <a:defRPr/>
            </a:pPr>
            <a:fld id="{CFCE3D5F-29C1-4D04-99FE-D529156104A6}" type="slidenum">
              <a:rPr lang="en-GB" smtClean="0"/>
              <a:pPr>
                <a:defRPr/>
              </a:pPr>
              <a:t>9</a:t>
            </a:fld>
            <a:endParaRPr lang="en-GB"/>
          </a:p>
        </p:txBody>
      </p:sp>
      <p:pic>
        <p:nvPicPr>
          <p:cNvPr id="7" name="Image 6"/>
          <p:cNvPicPr/>
          <p:nvPr/>
        </p:nvPicPr>
        <p:blipFill>
          <a:blip r:embed="rId2" cstate="print"/>
          <a:srcRect/>
          <a:stretch>
            <a:fillRect/>
          </a:stretch>
        </p:blipFill>
        <p:spPr bwMode="auto">
          <a:xfrm>
            <a:off x="0" y="5786454"/>
            <a:ext cx="1419225" cy="904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5844</TotalTime>
  <Words>2997</Words>
  <Application>Microsoft Office PowerPoint</Application>
  <PresentationFormat>Affichage à l'écran (4:3)</PresentationFormat>
  <Paragraphs>1102</Paragraphs>
  <Slides>62</Slides>
  <Notes>3</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62</vt:i4>
      </vt:variant>
    </vt:vector>
  </HeadingPairs>
  <TitlesOfParts>
    <vt:vector size="64" baseType="lpstr">
      <vt:lpstr>Thème Office</vt:lpstr>
      <vt:lpstr>Acrobat Document</vt:lpstr>
      <vt:lpstr>Diapositive 1</vt:lpstr>
      <vt:lpstr>Plan de Présentation</vt:lpstr>
      <vt:lpstr>Contexte</vt:lpstr>
      <vt:lpstr>Diapositive 4</vt:lpstr>
      <vt:lpstr>Ecologies-Productions</vt:lpstr>
      <vt:lpstr>… Contexte …</vt:lpstr>
      <vt:lpstr>Objectif  Général</vt:lpstr>
      <vt:lpstr>Objectifs Spécifiques</vt:lpstr>
      <vt:lpstr>Objectifs Spécifiques</vt:lpstr>
      <vt:lpstr>Secteur d’intervention</vt:lpstr>
      <vt:lpstr>Stratégie d’intervention</vt:lpstr>
      <vt:lpstr>Principaux Résultats obtenus </vt:lpstr>
      <vt:lpstr>Principaux Résultats obtenus </vt:lpstr>
      <vt:lpstr>Caractéristiques des Sites</vt:lpstr>
      <vt:lpstr>Diapositive 15</vt:lpstr>
      <vt:lpstr>Diapositive 16</vt:lpstr>
      <vt:lpstr>Diapositive 17</vt:lpstr>
      <vt:lpstr>Diapositive 18</vt:lpstr>
      <vt:lpstr>Diapositive 19</vt:lpstr>
      <vt:lpstr>Diapositive 20</vt:lpstr>
      <vt:lpstr>Diapositive 21</vt:lpstr>
      <vt:lpstr>Diapositive 22</vt:lpstr>
      <vt:lpstr>Mise en place de fond de roulement</vt:lpstr>
      <vt:lpstr>Diapositive 24</vt:lpstr>
      <vt:lpstr>Diapositive 25</vt:lpstr>
      <vt:lpstr>Diapositive 26</vt:lpstr>
      <vt:lpstr>Diapositive 27</vt:lpstr>
      <vt:lpstr>Diapositive 28</vt:lpstr>
      <vt:lpstr>Appui en engrais</vt:lpstr>
      <vt:lpstr>Diapositive 30</vt:lpstr>
      <vt:lpstr>Diapositive 31</vt:lpstr>
      <vt:lpstr>Diapositive 32</vt:lpstr>
      <vt:lpstr>Diapositive 33</vt:lpstr>
      <vt:lpstr>Diapositive 34</vt:lpstr>
      <vt:lpstr>Transformation (femmes étuveuses) </vt:lpstr>
      <vt:lpstr>Autres résultats du projet</vt:lpstr>
      <vt:lpstr>Principaux Documents élaborés</vt:lpstr>
      <vt:lpstr>Développement de partenariat et  synergies</vt:lpstr>
      <vt:lpstr>Partenaires du projet </vt:lpstr>
      <vt:lpstr>Diapositive 40</vt:lpstr>
      <vt:lpstr>Conclusion  </vt:lpstr>
      <vt:lpstr>Conclusion (suite)</vt:lpstr>
      <vt:lpstr>Conclusion (suite)</vt:lpstr>
      <vt:lpstr>Conclusion (suite)</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lpstr>Diapositive 55</vt:lpstr>
      <vt:lpstr>Diapositive 56</vt:lpstr>
      <vt:lpstr>Diapositive 57</vt:lpstr>
      <vt:lpstr>Diapositive 58</vt:lpstr>
      <vt:lpstr>Diapositive 59</vt:lpstr>
      <vt:lpstr>Diapositive 60</vt:lpstr>
      <vt:lpstr>Diapositive 61</vt:lpstr>
      <vt:lpstr>Diapositive 62</vt:lpstr>
    </vt:vector>
  </TitlesOfParts>
  <Company>FAO of the UN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Projet Régional   Amélioration de la Production du Riz en Afrique de l’Ouest Réponse à la Flambée des Prix  des Denrées Alimentaires  en Côte d’Ivoire, Mali, Mauritanie, Niger, Sénégal Projet Financé par le Gouvernement d’Espagne  Assistance assurée par l’ Organisation des Nations Unies pour l’Alimentation et l’Agriculture (FAO) Division de la production végétale et de la protection des plantes (AGP) GCP/RAF/453/SPA</dc:title>
  <dc:creator>Unset</dc:creator>
  <cp:lastModifiedBy>TOSHIBA</cp:lastModifiedBy>
  <cp:revision>459</cp:revision>
  <cp:lastPrinted>1601-01-01T00:00:00Z</cp:lastPrinted>
  <dcterms:created xsi:type="dcterms:W3CDTF">2010-10-25T08:05:48Z</dcterms:created>
  <dcterms:modified xsi:type="dcterms:W3CDTF">2012-05-31T10:39:19Z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2</vt:i4>
  </property>
  <property fmtid="{D5CDD505-2E9C-101B-9397-08002B2CF9AE}" pid="3" name="LCID">
    <vt:i4>1033</vt:i4>
  </property>
</Properties>
</file>