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62" r:id="rId3"/>
    <p:sldId id="257" r:id="rId4"/>
    <p:sldId id="258" r:id="rId5"/>
    <p:sldId id="283" r:id="rId6"/>
    <p:sldId id="269" r:id="rId7"/>
    <p:sldId id="271" r:id="rId8"/>
    <p:sldId id="284" r:id="rId9"/>
    <p:sldId id="285" r:id="rId10"/>
    <p:sldId id="287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>
        <p:scale>
          <a:sx n="66" d="100"/>
          <a:sy n="66" d="100"/>
        </p:scale>
        <p:origin x="-1278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A3230-22E5-4D43-B2BE-D6284966CEA9}" type="datetimeFigureOut">
              <a:rPr lang="it-IT" smtClean="0"/>
              <a:pPr/>
              <a:t>31/05/2012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14F02-DAB4-4E85-8390-7E4A51D48768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Different acteur</a:t>
            </a:r>
            <a:r>
              <a:rPr lang="it-IT" baseline="0" dirty="0" smtClean="0"/>
              <a:t> different besoin et different aspettative</a:t>
            </a:r>
          </a:p>
          <a:p>
            <a:r>
              <a:rPr lang="it-IT" baseline="0" dirty="0" smtClean="0"/>
              <a:t>besoin= </a:t>
            </a:r>
          </a:p>
          <a:p>
            <a:r>
              <a:rPr lang="it-IT" baseline="0" dirty="0" smtClean="0"/>
              <a:t>recolte donne pour permettre stockage, </a:t>
            </a:r>
          </a:p>
          <a:p>
            <a:r>
              <a:rPr lang="it-IT" baseline="0" dirty="0" smtClean="0"/>
              <a:t>repertoire different type de producteurs, pepinier ect</a:t>
            </a:r>
          </a:p>
          <a:p>
            <a:r>
              <a:rPr lang="it-IT" baseline="0" dirty="0" smtClean="0"/>
              <a:t>Repertoire different type d’initiative cybersemence ect 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14F02-DAB4-4E85-8390-7E4A51D48768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A04F4E-010B-433B-9CEC-3B64308E0BB0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8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40" indent="0" algn="ctr">
              <a:buNone/>
              <a:defRPr/>
            </a:lvl2pPr>
            <a:lvl3pPr marL="642882" indent="0" algn="ctr">
              <a:buNone/>
              <a:defRPr/>
            </a:lvl3pPr>
            <a:lvl4pPr marL="964323" indent="0" algn="ctr">
              <a:buNone/>
              <a:defRPr/>
            </a:lvl4pPr>
            <a:lvl5pPr marL="1285763" indent="0" algn="ctr">
              <a:buNone/>
              <a:defRPr/>
            </a:lvl5pPr>
            <a:lvl6pPr marL="1607205" indent="0" algn="ctr">
              <a:buNone/>
              <a:defRPr/>
            </a:lvl6pPr>
            <a:lvl7pPr marL="1928645" indent="0" algn="ctr">
              <a:buNone/>
              <a:defRPr/>
            </a:lvl7pPr>
            <a:lvl8pPr marL="2250086" indent="0" algn="ctr">
              <a:buNone/>
              <a:defRPr/>
            </a:lvl8pPr>
            <a:lvl9pPr marL="257152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9344" y="2776018"/>
            <a:ext cx="1839516" cy="30997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798" y="2776018"/>
            <a:ext cx="5411391" cy="30997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40" indent="0">
              <a:buNone/>
              <a:defRPr sz="1300"/>
            </a:lvl2pPr>
            <a:lvl3pPr marL="642882" indent="0">
              <a:buNone/>
              <a:defRPr sz="1100"/>
            </a:lvl3pPr>
            <a:lvl4pPr marL="964323" indent="0">
              <a:buNone/>
              <a:defRPr sz="1000"/>
            </a:lvl4pPr>
            <a:lvl5pPr marL="1285763" indent="0">
              <a:buNone/>
              <a:defRPr sz="1000"/>
            </a:lvl5pPr>
            <a:lvl6pPr marL="1607205" indent="0">
              <a:buNone/>
              <a:defRPr sz="1000"/>
            </a:lvl6pPr>
            <a:lvl7pPr marL="1928645" indent="0">
              <a:buNone/>
              <a:defRPr sz="1000"/>
            </a:lvl7pPr>
            <a:lvl8pPr marL="2250086" indent="0">
              <a:buNone/>
              <a:defRPr sz="1000"/>
            </a:lvl8pPr>
            <a:lvl9pPr marL="257152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798" y="4796359"/>
            <a:ext cx="3625453" cy="107937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3406" y="4796359"/>
            <a:ext cx="3625453" cy="107937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4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6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6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40" indent="0">
              <a:buNone/>
              <a:defRPr sz="2000"/>
            </a:lvl2pPr>
            <a:lvl3pPr marL="642882" indent="0">
              <a:buNone/>
              <a:defRPr sz="1700"/>
            </a:lvl3pPr>
            <a:lvl4pPr marL="964323" indent="0">
              <a:buNone/>
              <a:defRPr sz="1400"/>
            </a:lvl4pPr>
            <a:lvl5pPr marL="1285763" indent="0">
              <a:buNone/>
              <a:defRPr sz="1400"/>
            </a:lvl5pPr>
            <a:lvl6pPr marL="1607205" indent="0">
              <a:buNone/>
              <a:defRPr sz="1400"/>
            </a:lvl6pPr>
            <a:lvl7pPr marL="1928645" indent="0">
              <a:buNone/>
              <a:defRPr sz="1400"/>
            </a:lvl7pPr>
            <a:lvl8pPr marL="2250086" indent="0">
              <a:buNone/>
              <a:defRPr sz="1400"/>
            </a:lvl8pPr>
            <a:lvl9pPr marL="2571527" indent="0">
              <a:buNone/>
              <a:defRPr sz="1400"/>
            </a:lvl9pPr>
          </a:lstStyle>
          <a:p>
            <a:pPr lvl="0"/>
            <a:endParaRPr lang="en-US" noProof="0" smtClean="0">
              <a:sym typeface="Candara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6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305777"/>
            </a:gs>
            <a:gs pos="100000">
              <a:srgbClr val="8EA4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/>
          </p:cNvSpPr>
          <p:nvPr/>
        </p:nvSpPr>
        <p:spPr bwMode="auto">
          <a:xfrm>
            <a:off x="-17860" y="0"/>
            <a:ext cx="9171906" cy="4429125"/>
          </a:xfrm>
          <a:prstGeom prst="rect">
            <a:avLst/>
          </a:prstGeom>
          <a:gradFill rotWithShape="0">
            <a:gsLst>
              <a:gs pos="0">
                <a:srgbClr val="335185"/>
              </a:gs>
              <a:gs pos="100000">
                <a:srgbClr val="1F3458"/>
              </a:gs>
            </a:gsLst>
            <a:lin ang="5400000" scaled="1"/>
          </a:gradFill>
          <a:ln w="25400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0"/>
              </a:prst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>
              <a:sym typeface="Gill Sans" charset="0"/>
            </a:endParaRPr>
          </a:p>
        </p:txBody>
      </p:sp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-12278" y="4428009"/>
            <a:ext cx="9174138" cy="0"/>
          </a:xfrm>
          <a:prstGeom prst="line">
            <a:avLst/>
          </a:prstGeom>
          <a:noFill/>
          <a:ln w="25400">
            <a:solidFill>
              <a:srgbClr val="8EA4C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>
              <a:sym typeface="Gill Sans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60797" y="2776017"/>
            <a:ext cx="7358063" cy="1643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35715" tIns="35715" rIns="35715" bIns="3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andara Bold" charset="0"/>
              </a:rPr>
              <a:t>Click to edit Master title style</a:t>
            </a:r>
          </a:p>
        </p:txBody>
      </p:sp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14" cstate="print">
            <a:lum bright="81000" contrast="100000"/>
          </a:blip>
          <a:srcRect/>
          <a:stretch>
            <a:fillRect/>
          </a:stretch>
        </p:blipFill>
        <p:spPr bwMode="auto">
          <a:xfrm>
            <a:off x="428596" y="357166"/>
            <a:ext cx="1285884" cy="12858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0797" y="4796359"/>
            <a:ext cx="7358063" cy="10793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35715" tIns="35715" rIns="35715" bIns="3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andara" pitchFamily="34" charset="0"/>
              </a:rPr>
              <a:t>Click to edit Master text styles</a:t>
            </a:r>
          </a:p>
          <a:p>
            <a:pPr lvl="1"/>
            <a:r>
              <a:rPr lang="en-US" smtClean="0">
                <a:sym typeface="Candara" pitchFamily="34" charset="0"/>
              </a:rPr>
              <a:t>Second level</a:t>
            </a:r>
          </a:p>
          <a:p>
            <a:pPr lvl="2"/>
            <a:r>
              <a:rPr lang="en-US" smtClean="0">
                <a:sym typeface="Candara" pitchFamily="34" charset="0"/>
              </a:rPr>
              <a:t>Third level</a:t>
            </a:r>
          </a:p>
          <a:p>
            <a:pPr lvl="3"/>
            <a:r>
              <a:rPr lang="en-US" smtClean="0">
                <a:sym typeface="Candara" pitchFamily="34" charset="0"/>
              </a:rPr>
              <a:t>Fourth level</a:t>
            </a:r>
          </a:p>
          <a:p>
            <a:pPr lvl="4"/>
            <a:r>
              <a:rPr lang="en-US" smtClean="0">
                <a:sym typeface="Candara" pitchFamily="34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+mj-lt"/>
          <a:ea typeface="+mj-ea"/>
          <a:cs typeface="+mj-cs"/>
          <a:sym typeface="Candara Bold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ndara Bold" charset="0"/>
          <a:sym typeface="Candara Bold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ndara Bold" charset="0"/>
          <a:sym typeface="Candara Bold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ndara Bold" charset="0"/>
          <a:sym typeface="Candara Bold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ndara Bold" charset="0"/>
          <a:sym typeface="Candara Bold" pitchFamily="34" charset="0"/>
        </a:defRPr>
      </a:lvl5pPr>
      <a:lvl6pPr marL="321457" algn="l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ndara Bold" charset="0"/>
          <a:sym typeface="Candara Bold" charset="0"/>
        </a:defRPr>
      </a:lvl6pPr>
      <a:lvl7pPr marL="642915" algn="l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ndara Bold" charset="0"/>
          <a:sym typeface="Candara Bold" charset="0"/>
        </a:defRPr>
      </a:lvl7pPr>
      <a:lvl8pPr marL="964372" algn="l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ndara Bold" charset="0"/>
          <a:sym typeface="Candara Bold" charset="0"/>
        </a:defRPr>
      </a:lvl8pPr>
      <a:lvl9pPr marL="1285829" algn="l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ndara Bold" charset="0"/>
          <a:sym typeface="Candara Bold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Candar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sym typeface="Candar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sym typeface="Candar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sym typeface="Candar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sym typeface="Candara" pitchFamily="34" charset="0"/>
        </a:defRPr>
      </a:lvl5pPr>
      <a:lvl6pPr marL="321457" algn="l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sym typeface="Candara" pitchFamily="34" charset="0"/>
        </a:defRPr>
      </a:lvl6pPr>
      <a:lvl7pPr marL="642915" algn="l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sym typeface="Candara" pitchFamily="34" charset="0"/>
        </a:defRPr>
      </a:lvl7pPr>
      <a:lvl8pPr marL="964372" algn="l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sym typeface="Candara" pitchFamily="34" charset="0"/>
        </a:defRPr>
      </a:lvl8pPr>
      <a:lvl9pPr marL="1285829" algn="l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sym typeface="Candara" pitchFamily="34" charset="0"/>
        </a:defRPr>
      </a:lvl9pPr>
    </p:bodyStyle>
    <p:otherStyle>
      <a:defPPr>
        <a:defRPr lang="en-US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hyperlink" Target="http://images.google.it/imgres?imgurl=http://www.clipartguide.com/_named_clipart_images/0511-0811-0518-3648_Farmer_with_a_Basket_of_Tomatoes_clipart_image.jpg&amp;imgrefurl=http://www.clipartguide.com/_pages/0511-0811-0518-3648.html&amp;usg=__BknkOGRGH4rHnXNXyv7u5Rc7rOw=&amp;h=350&amp;w=304&amp;sz=120&amp;hl=it&amp;start=96&amp;um=1&amp;tbnid=abVfjNnukd9_CM:&amp;tbnh=120&amp;tbnw=104&amp;prev=/images?q=farmer&amp;ndsp=18&amp;hl=it&amp;rlz=1T4GGIE_itIT335ES336&amp;sa=N&amp;start=90&amp;um=1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hyperlink" Target="http://images.google.it/imgres?imgurl=https://www.freebirdsigns.com/images/product/14773a9e2e1f0d-10.-Farmer-on-Tractor.jpg&amp;imgrefurl=https://www.freebirdsigns.com/store/stickers-online-C9/childrens-stickers-S7/baby-stickers-SS20/farmer-on-tractor-P129.html&amp;usg=__VbTFTE9ftFR4G7bQwS4FU7m3GkE=&amp;h=550&amp;w=467&amp;sz=59&amp;hl=it&amp;start=97&amp;um=1&amp;tbnid=a0pzVqlayEt4DM:&amp;tbnh=133&amp;tbnw=113&amp;prev=/images?q=farmer&amp;ndsp=18&amp;hl=it&amp;rlz=1T4GGIE_itIT335ES336&amp;sa=N&amp;start=90&amp;um=1" TargetMode="External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2.png"/><Relationship Id="rId10" Type="http://schemas.openxmlformats.org/officeDocument/2006/relationships/image" Target="../media/image28.jpeg"/><Relationship Id="rId4" Type="http://schemas.openxmlformats.org/officeDocument/2006/relationships/image" Target="../media/image2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0232" y="285728"/>
            <a:ext cx="6557954" cy="1470025"/>
          </a:xfrm>
        </p:spPr>
        <p:txBody>
          <a:bodyPr>
            <a:noAutofit/>
          </a:bodyPr>
          <a:lstStyle/>
          <a:p>
            <a:pPr algn="ctr"/>
            <a:r>
              <a:rPr lang="fr-FR" sz="20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GCP/RAF/543/SPA</a:t>
            </a:r>
            <a:br>
              <a:rPr lang="fr-FR" sz="20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fr-FR" sz="20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MISSION DE PRE-EVALUATION POUR LA MISE EN PLACE D’UN SYSTEME DE GESTION D’INFORMATION SUR LA PRODUCTION ET LA COMMERCIALISATION DES SEMENCES </a:t>
            </a:r>
            <a:r>
              <a:rPr lang="it-IT" sz="2000" dirty="0" smtClean="0"/>
              <a:t/>
            </a:r>
            <a:br>
              <a:rPr lang="it-IT" sz="2000" dirty="0" smtClean="0"/>
            </a:br>
            <a:endParaRPr lang="it-IT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4929198"/>
            <a:ext cx="8215370" cy="1071570"/>
          </a:xfrm>
        </p:spPr>
        <p:txBody>
          <a:bodyPr>
            <a:normAutofit/>
          </a:bodyPr>
          <a:lstStyle/>
          <a:p>
            <a:r>
              <a:rPr lang="it-IT" sz="4400" dirty="0" smtClean="0"/>
              <a:t>Mai 2012</a:t>
            </a:r>
            <a:endParaRPr lang="it-IT" sz="54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0" y="5643578"/>
            <a:ext cx="9144000" cy="10715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35715" tIns="35715" rIns="35715" bIns="35715" numCol="1" anchor="ctr" anchorCtr="0" compatLnSpc="1">
            <a:prstTxWarp prst="textNoShape">
              <a:avLst/>
            </a:prstTxWarp>
            <a:norm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kern="0" dirty="0" smtClean="0">
                <a:solidFill>
                  <a:schemeClr val="bg1">
                    <a:lumMod val="75000"/>
                    <a:lumOff val="25000"/>
                  </a:schemeClr>
                </a:solidFill>
                <a:sym typeface="Candara" pitchFamily="34" charset="0"/>
              </a:rPr>
              <a:t>Antonio Stocchi – FAO - </a:t>
            </a:r>
            <a:r>
              <a:rPr lang="fr-FR" kern="0" smtClean="0">
                <a:solidFill>
                  <a:schemeClr val="bg1">
                    <a:lumMod val="75000"/>
                    <a:lumOff val="25000"/>
                  </a:schemeClr>
                </a:solidFill>
                <a:sym typeface="Candara" pitchFamily="34" charset="0"/>
              </a:rPr>
              <a:t>Opérations </a:t>
            </a:r>
            <a:r>
              <a:rPr lang="fr-FR" kern="0" dirty="0" smtClean="0">
                <a:solidFill>
                  <a:schemeClr val="bg1">
                    <a:lumMod val="75000"/>
                    <a:lumOff val="25000"/>
                  </a:schemeClr>
                </a:solidFill>
                <a:sym typeface="Candara" pitchFamily="34" charset="0"/>
              </a:rPr>
              <a:t>d'urgence et de la réhabilitation</a:t>
            </a:r>
            <a:r>
              <a:rPr lang="fr-FR" kern="0" smtClean="0">
                <a:solidFill>
                  <a:schemeClr val="bg1">
                    <a:lumMod val="75000"/>
                    <a:lumOff val="25000"/>
                  </a:schemeClr>
                </a:solidFill>
                <a:sym typeface="Candara" pitchFamily="34" charset="0"/>
              </a:rPr>
              <a:t/>
            </a:r>
            <a:br>
              <a:rPr lang="fr-FR" kern="0" smtClean="0">
                <a:solidFill>
                  <a:schemeClr val="bg1">
                    <a:lumMod val="75000"/>
                    <a:lumOff val="25000"/>
                  </a:schemeClr>
                </a:solidFill>
                <a:sym typeface="Candara" pitchFamily="34" charset="0"/>
              </a:rPr>
            </a:br>
            <a:r>
              <a:rPr lang="it-IT" kern="0" smtClean="0">
                <a:solidFill>
                  <a:schemeClr val="bg1">
                    <a:lumMod val="75000"/>
                    <a:lumOff val="25000"/>
                  </a:schemeClr>
                </a:solidFill>
                <a:sym typeface="Candara" pitchFamily="34" charset="0"/>
              </a:rPr>
              <a:t>Michela </a:t>
            </a:r>
            <a:r>
              <a:rPr lang="it-IT" kern="0" dirty="0" smtClean="0">
                <a:solidFill>
                  <a:schemeClr val="bg1">
                    <a:lumMod val="75000"/>
                    <a:lumOff val="25000"/>
                  </a:schemeClr>
                </a:solidFill>
                <a:sym typeface="Candara" pitchFamily="34" charset="0"/>
              </a:rPr>
              <a:t>Paganini – FAO - Production et Protéction des Végétaux</a:t>
            </a:r>
            <a:endParaRPr kumimoji="0" lang="it-IT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Candara" pitchFamily="34" charset="0"/>
            </a:endParaRPr>
          </a:p>
        </p:txBody>
      </p:sp>
      <p:pic>
        <p:nvPicPr>
          <p:cNvPr id="6" name="Picture 5" descr="IMG_51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2000240"/>
            <a:ext cx="4601054" cy="3067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553612" y="0"/>
            <a:ext cx="7358063" cy="1009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5" tIns="35715" rIns="35715" bIns="35715" numCol="1" anchor="ctr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400" kern="0" dirty="0" smtClean="0">
                <a:latin typeface="+mj-lt"/>
                <a:ea typeface="+mj-ea"/>
                <a:cs typeface="+mj-cs"/>
                <a:sym typeface="Candara Bold" pitchFamily="34" charset="0"/>
              </a:rPr>
              <a:t>Merci</a:t>
            </a:r>
          </a:p>
        </p:txBody>
      </p:sp>
      <p:pic>
        <p:nvPicPr>
          <p:cNvPr id="4" name="Picture 3" descr="IMG_51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6830" y="1972335"/>
            <a:ext cx="5777516" cy="385167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29259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222" y="2643182"/>
            <a:ext cx="6057904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0"/>
            <a:ext cx="5846181" cy="3805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05190" y="3071810"/>
            <a:ext cx="5738810" cy="358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0"/>
            <a:ext cx="8015286" cy="1143000"/>
          </a:xfrm>
        </p:spPr>
        <p:txBody>
          <a:bodyPr>
            <a:normAutofit/>
          </a:bodyPr>
          <a:lstStyle/>
          <a:p>
            <a:pPr algn="ctr"/>
            <a:r>
              <a:rPr lang="it-IT" dirty="0" smtClean="0"/>
              <a:t>Objectif de la mission</a:t>
            </a:r>
            <a:endParaRPr lang="it-IT" dirty="0"/>
          </a:p>
        </p:txBody>
      </p:sp>
      <p:pic>
        <p:nvPicPr>
          <p:cNvPr id="10242" name="Picture 2" descr="http://1.bp.blogspot.com/_cShCn6OcoYQ/SntpImvR8ZI/AAAAAAAAAAc/b7GwZ1XtssU/s400/BLOG_TFS_ADMIN_Today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98644" y="1672778"/>
            <a:ext cx="3902182" cy="497093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357290" y="1214422"/>
            <a:ext cx="6429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/>
              <a:t>Identifier les besoins et les objectifs des différents acteurs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937" y="214290"/>
            <a:ext cx="7358063" cy="1643063"/>
          </a:xfrm>
        </p:spPr>
        <p:txBody>
          <a:bodyPr>
            <a:noAutofit/>
          </a:bodyPr>
          <a:lstStyle/>
          <a:p>
            <a:pPr algn="ctr"/>
            <a:r>
              <a:rPr lang="it-IT" sz="3600" dirty="0" smtClean="0"/>
              <a:t>Des visions différentes</a:t>
            </a:r>
            <a:br>
              <a:rPr lang="it-IT" sz="3600" dirty="0" smtClean="0"/>
            </a:br>
            <a:r>
              <a:rPr lang="it-IT" sz="3600" dirty="0" smtClean="0"/>
              <a:t>(besoins, objectifs, motivations)</a:t>
            </a:r>
            <a:endParaRPr lang="it-IT" sz="3600" dirty="0"/>
          </a:p>
        </p:txBody>
      </p:sp>
      <p:pic>
        <p:nvPicPr>
          <p:cNvPr id="5" name="Picture 4" descr="stak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1785926"/>
            <a:ext cx="6398548" cy="4857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57422" y="1428736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stockage</a:t>
            </a:r>
            <a:endParaRPr lang="it-IT" dirty="0"/>
          </a:p>
        </p:txBody>
      </p:sp>
      <p:sp>
        <p:nvSpPr>
          <p:cNvPr id="5" name="TextBox 4"/>
          <p:cNvSpPr txBox="1"/>
          <p:nvPr/>
        </p:nvSpPr>
        <p:spPr>
          <a:xfrm>
            <a:off x="5643570" y="5429264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vente</a:t>
            </a:r>
            <a:endParaRPr lang="it-IT" dirty="0"/>
          </a:p>
        </p:txBody>
      </p:sp>
      <p:sp>
        <p:nvSpPr>
          <p:cNvPr id="6" name="TextBox 5"/>
          <p:cNvSpPr txBox="1"/>
          <p:nvPr/>
        </p:nvSpPr>
        <p:spPr>
          <a:xfrm>
            <a:off x="6715140" y="450057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statistique</a:t>
            </a:r>
            <a:endParaRPr lang="it-IT" dirty="0"/>
          </a:p>
        </p:txBody>
      </p:sp>
      <p:sp>
        <p:nvSpPr>
          <p:cNvPr id="7" name="TextBox 6"/>
          <p:cNvSpPr txBox="1"/>
          <p:nvPr/>
        </p:nvSpPr>
        <p:spPr>
          <a:xfrm>
            <a:off x="7072330" y="2285992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traçabilité</a:t>
            </a:r>
            <a:endParaRPr lang="it-IT" dirty="0"/>
          </a:p>
        </p:txBody>
      </p:sp>
      <p:sp>
        <p:nvSpPr>
          <p:cNvPr id="8" name="TextBox 7"/>
          <p:cNvSpPr txBox="1"/>
          <p:nvPr/>
        </p:nvSpPr>
        <p:spPr>
          <a:xfrm>
            <a:off x="4500562" y="1928802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inventaire</a:t>
            </a:r>
            <a:endParaRPr lang="it-IT" dirty="0"/>
          </a:p>
        </p:txBody>
      </p:sp>
      <p:sp>
        <p:nvSpPr>
          <p:cNvPr id="9" name="TextBox 8"/>
          <p:cNvSpPr txBox="1"/>
          <p:nvPr/>
        </p:nvSpPr>
        <p:spPr>
          <a:xfrm>
            <a:off x="857224" y="4071942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standardisation</a:t>
            </a:r>
            <a:endParaRPr lang="it-IT" dirty="0"/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6000760" y="150017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coordination</a:t>
            </a:r>
            <a:endParaRPr lang="it-IT" dirty="0"/>
          </a:p>
        </p:txBody>
      </p:sp>
      <p:sp>
        <p:nvSpPr>
          <p:cNvPr id="11" name="TextBox 10"/>
          <p:cNvSpPr txBox="1"/>
          <p:nvPr/>
        </p:nvSpPr>
        <p:spPr>
          <a:xfrm>
            <a:off x="1071538" y="2357430"/>
            <a:ext cx="147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transparence</a:t>
            </a:r>
            <a:endParaRPr lang="it-IT" dirty="0"/>
          </a:p>
        </p:txBody>
      </p:sp>
      <p:sp>
        <p:nvSpPr>
          <p:cNvPr id="13" name="TextBox 12"/>
          <p:cNvSpPr txBox="1"/>
          <p:nvPr/>
        </p:nvSpPr>
        <p:spPr>
          <a:xfrm>
            <a:off x="3714744" y="6143644"/>
            <a:ext cx="11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durabilité</a:t>
            </a:r>
            <a:endParaRPr lang="it-IT" dirty="0"/>
          </a:p>
        </p:txBody>
      </p:sp>
      <p:sp>
        <p:nvSpPr>
          <p:cNvPr id="14" name="TextBox 13"/>
          <p:cNvSpPr txBox="1"/>
          <p:nvPr/>
        </p:nvSpPr>
        <p:spPr>
          <a:xfrm>
            <a:off x="857224" y="6143644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procédures</a:t>
            </a:r>
            <a:endParaRPr lang="it-IT" dirty="0"/>
          </a:p>
        </p:txBody>
      </p:sp>
      <p:sp>
        <p:nvSpPr>
          <p:cNvPr id="15" name="TextBox 14"/>
          <p:cNvSpPr txBox="1"/>
          <p:nvPr/>
        </p:nvSpPr>
        <p:spPr>
          <a:xfrm>
            <a:off x="1357290" y="4857760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évaluation</a:t>
            </a:r>
            <a:endParaRPr lang="it-IT" dirty="0"/>
          </a:p>
        </p:txBody>
      </p:sp>
      <p:sp>
        <p:nvSpPr>
          <p:cNvPr id="16" name="TextBox 15"/>
          <p:cNvSpPr txBox="1"/>
          <p:nvPr/>
        </p:nvSpPr>
        <p:spPr>
          <a:xfrm>
            <a:off x="3643306" y="3714752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suivi</a:t>
            </a:r>
            <a:endParaRPr lang="it-IT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0" y="4572008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qualité</a:t>
            </a:r>
            <a:endParaRPr lang="it-IT" dirty="0"/>
          </a:p>
        </p:txBody>
      </p:sp>
      <p:sp>
        <p:nvSpPr>
          <p:cNvPr id="18" name="TextBox 17"/>
          <p:cNvSpPr txBox="1"/>
          <p:nvPr/>
        </p:nvSpPr>
        <p:spPr>
          <a:xfrm>
            <a:off x="8143900" y="350043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fluxs</a:t>
            </a:r>
            <a:endParaRPr lang="it-IT" dirty="0"/>
          </a:p>
        </p:txBody>
      </p:sp>
      <p:sp>
        <p:nvSpPr>
          <p:cNvPr id="19" name="TextBox 18"/>
          <p:cNvSpPr txBox="1"/>
          <p:nvPr/>
        </p:nvSpPr>
        <p:spPr>
          <a:xfrm>
            <a:off x="5643570" y="3214686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contrôle</a:t>
            </a:r>
            <a:endParaRPr lang="it-IT" dirty="0"/>
          </a:p>
        </p:txBody>
      </p:sp>
      <p:sp>
        <p:nvSpPr>
          <p:cNvPr id="20" name="TextBox 19"/>
          <p:cNvSpPr txBox="1"/>
          <p:nvPr/>
        </p:nvSpPr>
        <p:spPr>
          <a:xfrm>
            <a:off x="7572396" y="5357826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immédiat</a:t>
            </a:r>
            <a:endParaRPr lang="it-IT" dirty="0"/>
          </a:p>
        </p:txBody>
      </p:sp>
      <p:sp>
        <p:nvSpPr>
          <p:cNvPr id="21" name="TextBox 20"/>
          <p:cNvSpPr txBox="1"/>
          <p:nvPr/>
        </p:nvSpPr>
        <p:spPr>
          <a:xfrm>
            <a:off x="6643702" y="6072206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accès</a:t>
            </a:r>
            <a:endParaRPr lang="it-IT" dirty="0"/>
          </a:p>
        </p:txBody>
      </p:sp>
      <p:sp>
        <p:nvSpPr>
          <p:cNvPr id="22" name="TextBox 21"/>
          <p:cNvSpPr txBox="1"/>
          <p:nvPr/>
        </p:nvSpPr>
        <p:spPr>
          <a:xfrm>
            <a:off x="2214546" y="428604"/>
            <a:ext cx="6572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/>
              <a:t>Liste des besoins identifiés</a:t>
            </a:r>
            <a:endParaRPr lang="it-IT" sz="4400" dirty="0"/>
          </a:p>
        </p:txBody>
      </p:sp>
      <p:sp>
        <p:nvSpPr>
          <p:cNvPr id="23" name="TextBox 22"/>
          <p:cNvSpPr txBox="1"/>
          <p:nvPr/>
        </p:nvSpPr>
        <p:spPr>
          <a:xfrm>
            <a:off x="3714744" y="2643182"/>
            <a:ext cx="134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adaptabilité</a:t>
            </a:r>
            <a:endParaRPr lang="it-IT" dirty="0"/>
          </a:p>
        </p:txBody>
      </p:sp>
      <p:sp>
        <p:nvSpPr>
          <p:cNvPr id="24" name="TextBox 23"/>
          <p:cNvSpPr txBox="1"/>
          <p:nvPr/>
        </p:nvSpPr>
        <p:spPr>
          <a:xfrm>
            <a:off x="2357422" y="5429264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mise à jour</a:t>
            </a:r>
            <a:endParaRPr lang="it-IT" dirty="0"/>
          </a:p>
        </p:txBody>
      </p:sp>
      <p:sp>
        <p:nvSpPr>
          <p:cNvPr id="25" name="TextBox 24"/>
          <p:cNvSpPr txBox="1"/>
          <p:nvPr/>
        </p:nvSpPr>
        <p:spPr>
          <a:xfrm>
            <a:off x="6143636" y="3857628"/>
            <a:ext cx="13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capacitation</a:t>
            </a:r>
            <a:endParaRPr lang="it-IT" dirty="0"/>
          </a:p>
        </p:txBody>
      </p:sp>
      <p:sp>
        <p:nvSpPr>
          <p:cNvPr id="26" name="TextBox 25"/>
          <p:cNvSpPr txBox="1"/>
          <p:nvPr/>
        </p:nvSpPr>
        <p:spPr>
          <a:xfrm>
            <a:off x="785786" y="3357562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formation</a:t>
            </a:r>
            <a:endParaRPr lang="it-IT" dirty="0"/>
          </a:p>
        </p:txBody>
      </p:sp>
      <p:sp>
        <p:nvSpPr>
          <p:cNvPr id="27" name="TextBox 26"/>
          <p:cNvSpPr txBox="1"/>
          <p:nvPr/>
        </p:nvSpPr>
        <p:spPr>
          <a:xfrm>
            <a:off x="3428992" y="5072074"/>
            <a:ext cx="124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motivation</a:t>
            </a:r>
            <a:endParaRPr lang="it-IT" dirty="0"/>
          </a:p>
        </p:txBody>
      </p:sp>
      <p:sp>
        <p:nvSpPr>
          <p:cNvPr id="28" name="TextBox 27"/>
          <p:cNvSpPr txBox="1"/>
          <p:nvPr/>
        </p:nvSpPr>
        <p:spPr>
          <a:xfrm rot="10800000" flipV="1">
            <a:off x="2285984" y="307181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engagement</a:t>
            </a:r>
            <a:endParaRPr lang="it-IT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6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0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4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500"/>
                            </p:stCondLst>
                            <p:childTnLst>
                              <p:par>
                                <p:cTn id="8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8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2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6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500"/>
                            </p:stCondLst>
                            <p:childTnLst>
                              <p:par>
                                <p:cTn id="9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0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6" grpId="1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rved Up Arrow 23"/>
          <p:cNvSpPr/>
          <p:nvPr/>
        </p:nvSpPr>
        <p:spPr>
          <a:xfrm>
            <a:off x="5905500" y="4246563"/>
            <a:ext cx="492125" cy="309562"/>
          </a:xfrm>
          <a:prstGeom prst="curvedUp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urved Up Arrow 24"/>
          <p:cNvSpPr/>
          <p:nvPr/>
        </p:nvSpPr>
        <p:spPr>
          <a:xfrm flipH="1" flipV="1">
            <a:off x="5857875" y="3833813"/>
            <a:ext cx="492125" cy="309562"/>
          </a:xfrm>
          <a:prstGeom prst="curvedUp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295" name="Title 1"/>
          <p:cNvSpPr>
            <a:spLocks noGrp="1"/>
          </p:cNvSpPr>
          <p:nvPr>
            <p:ph type="title"/>
          </p:nvPr>
        </p:nvSpPr>
        <p:spPr>
          <a:xfrm>
            <a:off x="2171680" y="428604"/>
            <a:ext cx="6972320" cy="1071584"/>
          </a:xfrm>
        </p:spPr>
        <p:txBody>
          <a:bodyPr>
            <a:noAutofit/>
          </a:bodyPr>
          <a:lstStyle/>
          <a:p>
            <a:r>
              <a:rPr lang="en-US" sz="3600" dirty="0" smtClean="0"/>
              <a:t>Le </a:t>
            </a:r>
            <a:r>
              <a:rPr lang="en-US" sz="3600" dirty="0" err="1" smtClean="0"/>
              <a:t>cas</a:t>
            </a:r>
            <a:r>
              <a:rPr lang="en-US" sz="3600" dirty="0" smtClean="0"/>
              <a:t> des </a:t>
            </a:r>
            <a:r>
              <a:rPr lang="en-US" sz="3600" dirty="0" err="1" smtClean="0"/>
              <a:t>producteurs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smtClean="0"/>
              <a:t>des </a:t>
            </a:r>
            <a:r>
              <a:rPr lang="en-US" sz="3600" dirty="0" err="1" smtClean="0"/>
              <a:t>semences</a:t>
            </a:r>
            <a:r>
              <a:rPr lang="en-US" sz="3600" dirty="0" smtClean="0"/>
              <a:t> en Côte d’Ivoire</a:t>
            </a:r>
            <a:endParaRPr lang="en-US" sz="4000" dirty="0" smtClean="0"/>
          </a:p>
        </p:txBody>
      </p:sp>
      <p:sp>
        <p:nvSpPr>
          <p:cNvPr id="12296" name="Content Placeholder 2"/>
          <p:cNvSpPr>
            <a:spLocks noGrp="1"/>
          </p:cNvSpPr>
          <p:nvPr>
            <p:ph sz="half" idx="1"/>
          </p:nvPr>
        </p:nvSpPr>
        <p:spPr>
          <a:xfrm>
            <a:off x="4586288" y="1912938"/>
            <a:ext cx="4038600" cy="1079500"/>
          </a:xfrm>
        </p:spPr>
        <p:txBody>
          <a:bodyPr>
            <a:normAutofit/>
          </a:bodyPr>
          <a:lstStyle/>
          <a:p>
            <a:pPr marL="0" indent="0">
              <a:buFont typeface="Wingdings 2" pitchFamily="18" charset="2"/>
              <a:buNone/>
            </a:pPr>
            <a:r>
              <a:rPr lang="en-US" sz="1600" dirty="0" smtClean="0"/>
              <a:t>Les </a:t>
            </a:r>
            <a:r>
              <a:rPr lang="en-US" sz="1600" dirty="0" err="1" smtClean="0"/>
              <a:t>producteurs</a:t>
            </a:r>
            <a:r>
              <a:rPr lang="en-US" sz="1600" dirty="0" smtClean="0"/>
              <a:t> </a:t>
            </a:r>
            <a:r>
              <a:rPr lang="en-US" sz="1600" dirty="0" err="1" smtClean="0"/>
              <a:t>envoient</a:t>
            </a:r>
            <a:r>
              <a:rPr lang="en-US" sz="1600" dirty="0" smtClean="0"/>
              <a:t> les info </a:t>
            </a:r>
            <a:r>
              <a:rPr lang="en-US" sz="1600" dirty="0" err="1" smtClean="0"/>
              <a:t>sur</a:t>
            </a:r>
            <a:r>
              <a:rPr lang="en-US" sz="1600" dirty="0" smtClean="0"/>
              <a:t> la production des </a:t>
            </a:r>
            <a:r>
              <a:rPr lang="en-US" sz="1600" dirty="0" err="1" smtClean="0"/>
              <a:t>semences</a:t>
            </a:r>
            <a:r>
              <a:rPr lang="en-US" sz="1600" dirty="0" smtClean="0"/>
              <a:t> via SMS à un server </a:t>
            </a:r>
            <a:r>
              <a:rPr lang="en-US" sz="1600" dirty="0" err="1" smtClean="0"/>
              <a:t>centralisé</a:t>
            </a:r>
            <a:endParaRPr lang="en-US" sz="1600" dirty="0" smtClean="0"/>
          </a:p>
        </p:txBody>
      </p:sp>
      <p:sp>
        <p:nvSpPr>
          <p:cNvPr id="12334" name="Content Placeholder 2"/>
          <p:cNvSpPr>
            <a:spLocks noGrp="1"/>
          </p:cNvSpPr>
          <p:nvPr>
            <p:ph sz="half" idx="2"/>
          </p:nvPr>
        </p:nvSpPr>
        <p:spPr>
          <a:xfrm>
            <a:off x="357158" y="3500438"/>
            <a:ext cx="4286250" cy="1350963"/>
          </a:xfrm>
        </p:spPr>
        <p:txBody>
          <a:bodyPr>
            <a:normAutofit/>
          </a:bodyPr>
          <a:lstStyle/>
          <a:p>
            <a:pPr marL="0" indent="0">
              <a:buFont typeface="Wingdings 2" pitchFamily="18" charset="2"/>
              <a:buNone/>
            </a:pPr>
            <a:r>
              <a:rPr lang="en-US" sz="1600" dirty="0" smtClean="0"/>
              <a:t>Le </a:t>
            </a:r>
            <a:r>
              <a:rPr lang="en-US" sz="1600" dirty="0" err="1" smtClean="0"/>
              <a:t>serveur</a:t>
            </a:r>
            <a:r>
              <a:rPr lang="en-US" sz="1600" dirty="0" smtClean="0"/>
              <a:t> en temps </a:t>
            </a:r>
            <a:r>
              <a:rPr lang="en-US" sz="1600" dirty="0" err="1" smtClean="0"/>
              <a:t>réel</a:t>
            </a:r>
            <a:r>
              <a:rPr lang="en-US" sz="1600" dirty="0" smtClean="0"/>
              <a:t> </a:t>
            </a:r>
            <a:r>
              <a:rPr lang="en-US" sz="1600" dirty="0" err="1" smtClean="0"/>
              <a:t>interprète</a:t>
            </a:r>
            <a:r>
              <a:rPr lang="en-US" sz="1600" dirty="0" smtClean="0"/>
              <a:t> le SMS, fait la </a:t>
            </a:r>
            <a:r>
              <a:rPr lang="en-US" sz="1600" dirty="0" err="1" smtClean="0"/>
              <a:t>mise</a:t>
            </a:r>
            <a:r>
              <a:rPr lang="en-US" sz="1600" dirty="0" smtClean="0"/>
              <a:t> à jour des info et </a:t>
            </a:r>
            <a:r>
              <a:rPr lang="en-US" sz="1600" dirty="0" err="1" smtClean="0"/>
              <a:t>recalcule</a:t>
            </a:r>
            <a:r>
              <a:rPr lang="en-US" sz="1600" dirty="0" smtClean="0"/>
              <a:t> les </a:t>
            </a:r>
            <a:r>
              <a:rPr lang="en-US" sz="1600" dirty="0" err="1" smtClean="0"/>
              <a:t>statistiques</a:t>
            </a:r>
            <a:r>
              <a:rPr lang="en-US" sz="1600" dirty="0" smtClean="0"/>
              <a:t> </a:t>
            </a:r>
            <a:r>
              <a:rPr lang="en-US" sz="1600" dirty="0" err="1" smtClean="0"/>
              <a:t>sur</a:t>
            </a:r>
            <a:r>
              <a:rPr lang="en-US" sz="1600" dirty="0" smtClean="0"/>
              <a:t> la base de </a:t>
            </a:r>
            <a:r>
              <a:rPr lang="en-US" sz="1600" dirty="0" err="1" smtClean="0"/>
              <a:t>données</a:t>
            </a:r>
            <a:r>
              <a:rPr lang="en-US" sz="1600" dirty="0" smtClean="0"/>
              <a:t> </a:t>
            </a:r>
            <a:r>
              <a:rPr lang="en-US" sz="1600" dirty="0" err="1" smtClean="0"/>
              <a:t>reçues</a:t>
            </a:r>
            <a:r>
              <a:rPr lang="en-US" sz="1600" dirty="0" smtClean="0"/>
              <a:t> , et met à disposition de </a:t>
            </a:r>
            <a:r>
              <a:rPr lang="en-US" sz="1600" dirty="0" err="1" smtClean="0"/>
              <a:t>tous</a:t>
            </a:r>
            <a:r>
              <a:rPr lang="en-US" sz="1600" dirty="0" smtClean="0"/>
              <a:t> les </a:t>
            </a:r>
            <a:r>
              <a:rPr lang="en-US" sz="1600" dirty="0" err="1" smtClean="0"/>
              <a:t>acteurs</a:t>
            </a:r>
            <a:r>
              <a:rPr lang="en-US" sz="1600" dirty="0" smtClean="0"/>
              <a:t> les </a:t>
            </a:r>
            <a:r>
              <a:rPr lang="en-US" sz="1600" dirty="0" err="1" smtClean="0"/>
              <a:t>nouvelles</a:t>
            </a:r>
            <a:r>
              <a:rPr lang="en-US" sz="1600" dirty="0" smtClean="0"/>
              <a:t> info</a:t>
            </a:r>
          </a:p>
        </p:txBody>
      </p:sp>
      <p:sp>
        <p:nvSpPr>
          <p:cNvPr id="12335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0" y="5214950"/>
            <a:ext cx="4357718" cy="1214446"/>
          </a:xfrm>
        </p:spPr>
        <p:txBody>
          <a:bodyPr>
            <a:normAutofit/>
          </a:bodyPr>
          <a:lstStyle/>
          <a:p>
            <a:pPr marL="0" indent="0">
              <a:buFont typeface="Wingdings 2" pitchFamily="18" charset="2"/>
              <a:buNone/>
            </a:pPr>
            <a:r>
              <a:rPr lang="en-US" sz="1600" dirty="0" smtClean="0"/>
              <a:t>Les </a:t>
            </a:r>
            <a:r>
              <a:rPr lang="en-US" sz="1600" dirty="0" err="1" smtClean="0"/>
              <a:t>usagers</a:t>
            </a:r>
            <a:r>
              <a:rPr lang="en-US" sz="1600" dirty="0" smtClean="0"/>
              <a:t> du </a:t>
            </a:r>
            <a:r>
              <a:rPr lang="en-US" sz="1600" dirty="0" err="1" smtClean="0"/>
              <a:t>système</a:t>
            </a:r>
            <a:r>
              <a:rPr lang="en-US" sz="1600" dirty="0" smtClean="0"/>
              <a:t> (</a:t>
            </a:r>
            <a:r>
              <a:rPr lang="en-US" sz="1600" dirty="0" err="1" smtClean="0"/>
              <a:t>producteurs</a:t>
            </a:r>
            <a:r>
              <a:rPr lang="en-US" sz="1600" dirty="0" smtClean="0"/>
              <a:t>, </a:t>
            </a:r>
            <a:r>
              <a:rPr lang="en-US" sz="1600" dirty="0" err="1" smtClean="0"/>
              <a:t>coopératives</a:t>
            </a:r>
            <a:r>
              <a:rPr lang="en-US" sz="1600" dirty="0" smtClean="0"/>
              <a:t>, </a:t>
            </a:r>
            <a:r>
              <a:rPr lang="en-US" sz="1600" dirty="0" err="1" smtClean="0"/>
              <a:t>insititutions</a:t>
            </a:r>
            <a:r>
              <a:rPr lang="en-US" sz="1600" dirty="0" smtClean="0"/>
              <a:t>, </a:t>
            </a:r>
            <a:r>
              <a:rPr lang="en-US" sz="1600" dirty="0" err="1" smtClean="0"/>
              <a:t>gouvernment</a:t>
            </a:r>
            <a:r>
              <a:rPr lang="en-US" sz="1600" dirty="0" smtClean="0"/>
              <a:t>) </a:t>
            </a:r>
            <a:r>
              <a:rPr lang="en-US" sz="1600" dirty="0" err="1" smtClean="0"/>
              <a:t>peuvent</a:t>
            </a:r>
            <a:r>
              <a:rPr lang="en-US" sz="1600" dirty="0" smtClean="0"/>
              <a:t> </a:t>
            </a:r>
            <a:r>
              <a:rPr lang="en-US" sz="1600" dirty="0" err="1" smtClean="0"/>
              <a:t>accéder</a:t>
            </a:r>
            <a:r>
              <a:rPr lang="en-US" sz="1600" dirty="0" smtClean="0"/>
              <a:t> aux info à </a:t>
            </a:r>
            <a:r>
              <a:rPr lang="en-US" sz="1600" dirty="0" err="1" smtClean="0"/>
              <a:t>travers</a:t>
            </a:r>
            <a:r>
              <a:rPr lang="en-US" sz="1600" dirty="0" smtClean="0"/>
              <a:t> </a:t>
            </a:r>
            <a:r>
              <a:rPr lang="en-US" sz="1600" dirty="0" err="1" smtClean="0"/>
              <a:t>leur</a:t>
            </a:r>
            <a:r>
              <a:rPr lang="en-US" sz="1600" dirty="0" smtClean="0"/>
              <a:t> </a:t>
            </a:r>
            <a:r>
              <a:rPr lang="en-US" sz="1600" dirty="0" err="1" smtClean="0"/>
              <a:t>système</a:t>
            </a:r>
            <a:r>
              <a:rPr lang="en-US" sz="1600" dirty="0" smtClean="0"/>
              <a:t> de communication (SMS, EMAIL, INTERNET, etc.)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11188" y="1714500"/>
            <a:ext cx="3817937" cy="142875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96913" y="1760538"/>
            <a:ext cx="357187" cy="357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83125" y="3357563"/>
            <a:ext cx="3817938" cy="142875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768850" y="3403600"/>
            <a:ext cx="357188" cy="357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11188" y="5043488"/>
            <a:ext cx="3817937" cy="142875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96913" y="5089525"/>
            <a:ext cx="357187" cy="357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12304" name="Picture 2" descr="D:\H_Lavoro_2009\00 - ACN\97 - Icone\Persone\Gruppo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5929330"/>
            <a:ext cx="5000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7" name="Picture 3" descr="D:\H_Lavoro_2009\00 - ACN\97 - Icone\Telco\Cellulari - Palmari\Cellulare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12794">
            <a:off x="1510486" y="2153436"/>
            <a:ext cx="433388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9" name="Picture 4" descr="D:\H_Lavoro_2009\00 - ACN\97 - Icone\Hardware\Server_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2571744"/>
            <a:ext cx="469126" cy="523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0" name="Picture 4" descr="D:\H_Lavoro_2009\00 - ACN\97 - Icone\Hardware\Server_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0325" y="3714750"/>
            <a:ext cx="788988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Isosceles Triangle 19"/>
          <p:cNvSpPr/>
          <p:nvPr/>
        </p:nvSpPr>
        <p:spPr>
          <a:xfrm rot="5400000">
            <a:off x="6554788" y="4025900"/>
            <a:ext cx="1000125" cy="142875"/>
          </a:xfrm>
          <a:prstGeom prst="triangl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312" name="Picture 6" descr="D:\H_Lavoro_2009\00 - ACN\97 - Icone\Monitoraggio\taskmg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50" y="3402013"/>
            <a:ext cx="4333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13" name="TextBox 26"/>
          <p:cNvSpPr txBox="1">
            <a:spLocks noChangeArrowheads="1"/>
          </p:cNvSpPr>
          <p:nvPr/>
        </p:nvSpPr>
        <p:spPr bwMode="auto">
          <a:xfrm>
            <a:off x="7000875" y="3776663"/>
            <a:ext cx="7477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/>
              <a:t>monitoring</a:t>
            </a:r>
          </a:p>
        </p:txBody>
      </p:sp>
      <p:pic>
        <p:nvPicPr>
          <p:cNvPr id="12314" name="Picture 13" descr="D:\H_Lavoro_2009\00 - ACN\97 - Icone\Ema\statistic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3813" y="3714750"/>
            <a:ext cx="5715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15" name="TextBox 31"/>
          <p:cNvSpPr txBox="1">
            <a:spLocks noChangeArrowheads="1"/>
          </p:cNvSpPr>
          <p:nvPr/>
        </p:nvSpPr>
        <p:spPr bwMode="auto">
          <a:xfrm>
            <a:off x="7572375" y="4237038"/>
            <a:ext cx="7477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/>
              <a:t>statistics</a:t>
            </a:r>
          </a:p>
        </p:txBody>
      </p:sp>
      <p:pic>
        <p:nvPicPr>
          <p:cNvPr id="12316" name="Picture 14" descr="D:\H_Lavoro_2009\00 - ACN\97 - Icone\Ema\reportin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188" y="4264025"/>
            <a:ext cx="428625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17" name="TextBox 33"/>
          <p:cNvSpPr txBox="1">
            <a:spLocks noChangeArrowheads="1"/>
          </p:cNvSpPr>
          <p:nvPr/>
        </p:nvSpPr>
        <p:spPr bwMode="auto">
          <a:xfrm>
            <a:off x="7065963" y="4581525"/>
            <a:ext cx="7477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/>
              <a:t>reporting</a:t>
            </a:r>
          </a:p>
        </p:txBody>
      </p:sp>
      <p:pic>
        <p:nvPicPr>
          <p:cNvPr id="12318" name="Picture 4" descr="D:\H_Lavoro_2009\00 - ACN\97 - Icone\Hardware\Server_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5357826"/>
            <a:ext cx="642933" cy="71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9" name="Picture 4" descr="D:\H_Lavoro_2009\00 - ACN\97 - Icone\Telco\irkick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71670" y="5786454"/>
            <a:ext cx="538162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0" name="Picture 3" descr="D:\H_Lavoro_2009\00 - ACN\97 - Icone\Telco\Cellulari - Palmari\Cellulare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12794">
            <a:off x="1438275" y="5197475"/>
            <a:ext cx="433388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1" name="Picture 15" descr="D:\H_Lavoro_2009\00 - ACN\97 - Icone\Documenti\Briefcase_4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48413" y="3838575"/>
            <a:ext cx="64293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1" name="Straight Arrow Connector 40"/>
          <p:cNvCxnSpPr/>
          <p:nvPr/>
        </p:nvCxnSpPr>
        <p:spPr>
          <a:xfrm rot="10800000" flipV="1">
            <a:off x="2857488" y="2500306"/>
            <a:ext cx="571510" cy="357190"/>
          </a:xfrm>
          <a:prstGeom prst="straightConnector1">
            <a:avLst/>
          </a:prstGeom>
          <a:ln w="88900" cap="sq">
            <a:solidFill>
              <a:schemeClr val="tx1">
                <a:lumMod val="50000"/>
                <a:lumOff val="50000"/>
              </a:schemeClr>
            </a:solidFill>
            <a:prstDash val="sysDot"/>
            <a:headEnd type="none" w="sm" len="sm"/>
            <a:tailEnd type="triangl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1500166" y="2786058"/>
            <a:ext cx="571496" cy="1"/>
          </a:xfrm>
          <a:prstGeom prst="straightConnector1">
            <a:avLst/>
          </a:prstGeom>
          <a:ln w="88900" cap="sq">
            <a:prstDash val="sysDot"/>
            <a:headEnd type="none" w="sm" len="sm"/>
            <a:tailEnd type="triangl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25" name="Picture 17" descr="D:\H_Lavoro_2009\00 - ACN\97 - Icone\Posta\Email Edit 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14678" y="2357430"/>
            <a:ext cx="2190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26" name="TextBox 46"/>
          <p:cNvSpPr txBox="1">
            <a:spLocks noChangeArrowheads="1"/>
          </p:cNvSpPr>
          <p:nvPr/>
        </p:nvSpPr>
        <p:spPr bwMode="auto">
          <a:xfrm>
            <a:off x="1214414" y="1857364"/>
            <a:ext cx="85725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SMS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2786050" y="5715016"/>
            <a:ext cx="857250" cy="285750"/>
          </a:xfrm>
          <a:prstGeom prst="straightConnector1">
            <a:avLst/>
          </a:prstGeom>
          <a:ln w="88900" cap="sq">
            <a:solidFill>
              <a:schemeClr val="tx1">
                <a:lumMod val="50000"/>
                <a:lumOff val="50000"/>
              </a:schemeClr>
            </a:solidFill>
            <a:prstDash val="sysDot"/>
            <a:headEnd type="triangle" w="sm" len="sm"/>
            <a:tailEnd type="triangl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29" name="Picture 16" descr="D:\H_Lavoro_2009\00 - ACN\97 - Icone\Posta\Email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43240" y="5715016"/>
            <a:ext cx="312737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30" name="TextBox 50"/>
          <p:cNvSpPr txBox="1">
            <a:spLocks noChangeArrowheads="1"/>
          </p:cNvSpPr>
          <p:nvPr/>
        </p:nvSpPr>
        <p:spPr bwMode="auto">
          <a:xfrm>
            <a:off x="2500313" y="6115050"/>
            <a:ext cx="990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/>
              <a:t>e-mail / web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2000250" y="5400675"/>
            <a:ext cx="1143000" cy="214313"/>
          </a:xfrm>
          <a:prstGeom prst="straightConnector1">
            <a:avLst/>
          </a:prstGeom>
          <a:ln w="88900" cap="sq">
            <a:prstDash val="sysDot"/>
            <a:headEnd type="triangle" w="sm" len="sm"/>
            <a:tailEnd type="triangl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32" name="Picture 17" descr="D:\H_Lavoro_2009\00 - ACN\97 - Icone\Posta\Email Edit 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57438" y="5186363"/>
            <a:ext cx="2190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33" name="TextBox 53"/>
          <p:cNvSpPr txBox="1">
            <a:spLocks noChangeArrowheads="1"/>
          </p:cNvSpPr>
          <p:nvPr/>
        </p:nvSpPr>
        <p:spPr bwMode="auto">
          <a:xfrm>
            <a:off x="2500313" y="5186363"/>
            <a:ext cx="428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/>
              <a:t>SMS</a:t>
            </a:r>
          </a:p>
        </p:txBody>
      </p:sp>
      <p:pic>
        <p:nvPicPr>
          <p:cNvPr id="48" name="Picture 2" descr="http://t3.gstatic.com/images?q=tbn:abVfjNnukd9_CM:http://www.clipartguide.com/_named_clipart_images/0511-0811-0518-3648_Farmer_with_a_Basket_of_Tomatoes_clipart_image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4348" y="2214554"/>
            <a:ext cx="714380" cy="824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" descr="http://t3.gstatic.com/images?q=tbn:a0pzVqlayEt4DM:https://www.freebirdsigns.com/images/product/14773a9e2e1f0d-10.-Farmer-on-Tractor.jp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571868" y="1714488"/>
            <a:ext cx="857256" cy="1008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3" descr="D:\H_Lavoro_2009\00 - ACN\97 - Icone\Telco\Cellulari - Palmari\Cellulare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12794">
            <a:off x="3082121" y="1867685"/>
            <a:ext cx="433388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17" descr="D:\H_Lavoro_2009\00 - ACN\97 - Icone\Posta\Email Edit 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71604" y="2643182"/>
            <a:ext cx="2190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" descr="http://t3.gstatic.com/images?q=tbn:abVfjNnukd9_CM:http://www.clipartguide.com/_named_clipart_images/0511-0811-0518-3648_Farmer_with_a_Basket_of_Tomatoes_clipart_image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5786" y="5500702"/>
            <a:ext cx="714380" cy="824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/>
        </p:nvSpPr>
        <p:spPr>
          <a:xfrm>
            <a:off x="3146085" y="1708379"/>
            <a:ext cx="36580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800" dirty="0" smtClean="0">
                <a:solidFill>
                  <a:prstClr val="black"/>
                </a:solidFill>
              </a:rPr>
              <a:t>SMS</a:t>
            </a:r>
            <a:endParaRPr lang="en-US" sz="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ochaonline.un.org/Portals/34/images/1-Chad%20map_Crop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00240"/>
            <a:ext cx="1857388" cy="2365959"/>
          </a:xfrm>
          <a:prstGeom prst="rect">
            <a:avLst/>
          </a:prstGeom>
          <a:noFill/>
        </p:spPr>
      </p:pic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9725" y="1071546"/>
            <a:ext cx="37242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1071546"/>
            <a:ext cx="2862263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4" descr="D:\H_Lavoro_2009\00 - ACN\97 - Icone\Hardware\Server_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5143512"/>
            <a:ext cx="788987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072062"/>
            <a:ext cx="3395662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2375" y="4714884"/>
            <a:ext cx="1571625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57422" y="2285992"/>
            <a:ext cx="1714500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TextBox 31"/>
          <p:cNvSpPr txBox="1">
            <a:spLocks noChangeArrowheads="1"/>
          </p:cNvSpPr>
          <p:nvPr/>
        </p:nvSpPr>
        <p:spPr bwMode="auto">
          <a:xfrm rot="-549544">
            <a:off x="8084879" y="5201644"/>
            <a:ext cx="7477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/>
              <a:t>statistics</a:t>
            </a:r>
          </a:p>
        </p:txBody>
      </p:sp>
      <p:pic>
        <p:nvPicPr>
          <p:cNvPr id="14350" name="Picture 16" descr="D:\H_Lavoro_2009\00 - ACN\97 - Icone\Posta\Emai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9840206" flipH="1">
            <a:off x="4407100" y="2978348"/>
            <a:ext cx="668338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1" name="Title 40"/>
          <p:cNvSpPr>
            <a:spLocks noGrp="1"/>
          </p:cNvSpPr>
          <p:nvPr>
            <p:ph type="title"/>
          </p:nvPr>
        </p:nvSpPr>
        <p:spPr>
          <a:xfrm>
            <a:off x="2481306" y="214290"/>
            <a:ext cx="6662726" cy="642958"/>
          </a:xfrm>
        </p:spPr>
        <p:txBody>
          <a:bodyPr/>
          <a:lstStyle/>
          <a:p>
            <a:r>
              <a:rPr lang="en-US" sz="4800" dirty="0" err="1" smtClean="0"/>
              <a:t>Utilisation</a:t>
            </a:r>
            <a:r>
              <a:rPr lang="en-US" sz="4800" dirty="0" smtClean="0"/>
              <a:t>  des </a:t>
            </a:r>
            <a:r>
              <a:rPr lang="en-US" sz="4800" dirty="0" err="1" smtClean="0"/>
              <a:t>données</a:t>
            </a:r>
            <a:endParaRPr lang="en-US" sz="4800" dirty="0" smtClean="0"/>
          </a:p>
        </p:txBody>
      </p:sp>
      <p:pic>
        <p:nvPicPr>
          <p:cNvPr id="4100" name="Picture 4" descr="http://www.gouv.ci/images/conseil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29124" y="4857760"/>
            <a:ext cx="2895414" cy="1576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09" y="571480"/>
            <a:ext cx="7000892" cy="1643063"/>
          </a:xfrm>
        </p:spPr>
        <p:txBody>
          <a:bodyPr/>
          <a:lstStyle/>
          <a:p>
            <a:r>
              <a:rPr lang="fr-FR" sz="2800" dirty="0" smtClean="0"/>
              <a:t>Le défis du système n’est pas sur l’aspect technique, mais plutôt l’engagement, la motivation et l’intérêt des acteurs à entreprendre des actions en partenariat</a:t>
            </a:r>
            <a:endParaRPr lang="fr-FR" sz="2800" dirty="0"/>
          </a:p>
        </p:txBody>
      </p:sp>
      <p:pic>
        <p:nvPicPr>
          <p:cNvPr id="3" name="Picture 2" descr="IMG_52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2771916"/>
            <a:ext cx="6129125" cy="40860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2500298" y="0"/>
            <a:ext cx="5411377" cy="1009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5" tIns="35715" rIns="35715" bIns="35715" numCol="1" anchor="ctr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400" kern="0" dirty="0" smtClean="0">
                <a:latin typeface="+mj-lt"/>
                <a:ea typeface="+mj-ea"/>
                <a:cs typeface="+mj-cs"/>
                <a:sym typeface="Candara Bold" pitchFamily="34" charset="0"/>
              </a:rPr>
              <a:t>Mise en œuvre</a:t>
            </a:r>
          </a:p>
        </p:txBody>
      </p:sp>
      <p:pic>
        <p:nvPicPr>
          <p:cNvPr id="8" name="Picture 7" descr="IMG_52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28802"/>
            <a:ext cx="2627259" cy="4584286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928926" y="785794"/>
            <a:ext cx="6072230" cy="3861001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 smtClean="0">
                <a:latin typeface="+mj-lt"/>
              </a:rPr>
              <a:t>Etude pour évaluation des besoins et de la faisabilité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>
                <a:latin typeface="+mj-lt"/>
              </a:rPr>
              <a:t>Séminaire des acteurs clef pour s’accorder sur les moyens et les modalités de mise en œuvre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>
                <a:latin typeface="+mj-lt"/>
              </a:rPr>
              <a:t>Phase pilote pour tester le fonctionnement du système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>
                <a:latin typeface="+mj-lt"/>
              </a:rPr>
              <a:t>Adaptation et support pour la réplication du système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-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Candara Bold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8EA4C0"/>
            </a:solidFill>
            <a:effectLst/>
            <a:latin typeface="Candara" pitchFamily="34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8EA4C0"/>
            </a:solidFill>
            <a:effectLst/>
            <a:latin typeface="Candara" pitchFamily="34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1251</TotalTime>
  <Words>267</Words>
  <Application>Microsoft Office PowerPoint</Application>
  <PresentationFormat>On-screen Show (4:3)</PresentationFormat>
  <Paragraphs>60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Title - Center</vt:lpstr>
      <vt:lpstr>GCP/RAF/543/SPA MISSION DE PRE-EVALUATION POUR LA MISE EN PLACE D’UN SYSTEME DE GESTION D’INFORMATION SUR LA PRODUCTION ET LA COMMERCIALISATION DES SEMENCES  </vt:lpstr>
      <vt:lpstr>Slide 2</vt:lpstr>
      <vt:lpstr>Objectif de la mission</vt:lpstr>
      <vt:lpstr>Des visions différentes (besoins, objectifs, motivations)</vt:lpstr>
      <vt:lpstr>Slide 5</vt:lpstr>
      <vt:lpstr>Le cas des producteurs  des semences en Côte d’Ivoire</vt:lpstr>
      <vt:lpstr>Utilisation  des données</vt:lpstr>
      <vt:lpstr>Le défis du système n’est pas sur l’aspect technique, mais plutôt l’engagement, la motivation et l’intérêt des acteurs à entreprendre des actions en partenariat</vt:lpstr>
      <vt:lpstr>Slide 9</vt:lpstr>
      <vt:lpstr>Slide 10</vt:lpstr>
    </vt:vector>
  </TitlesOfParts>
  <Company>FAO of the UN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Mission FAO Siege en Cote d’Ivoire</dc:title>
  <dc:creator>TCEHD-Notebook</dc:creator>
  <cp:lastModifiedBy>FAO</cp:lastModifiedBy>
  <cp:revision>98</cp:revision>
  <dcterms:created xsi:type="dcterms:W3CDTF">2012-05-22T22:17:56Z</dcterms:created>
  <dcterms:modified xsi:type="dcterms:W3CDTF">2012-05-31T15:27:23Z</dcterms:modified>
</cp:coreProperties>
</file>