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3" r:id="rId2"/>
    <p:sldId id="256" r:id="rId3"/>
    <p:sldId id="257" r:id="rId4"/>
    <p:sldId id="259" r:id="rId5"/>
    <p:sldId id="279" r:id="rId6"/>
    <p:sldId id="275" r:id="rId7"/>
    <p:sldId id="278" r:id="rId8"/>
    <p:sldId id="260" r:id="rId9"/>
    <p:sldId id="277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10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DB6E9D-AD23-4FD0-8966-7A9B005E1A10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9B7F09-5298-4322-B445-FD08F3C29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41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CA" altLang="en-US" smtClean="0"/>
              <a:t>Could you speak about iMarine, which I expect would include several “information” issues, such as why iMarine was launched; how data and information are sourced and disseminated; who are the partners and how are partnerships developed and managed; how matters of information ownership,  confidentiality, and big data management are handled;  and what are the benefits of this system. </a:t>
            </a:r>
            <a:endParaRPr lang="en-US" altLang="en-US" smtClean="0"/>
          </a:p>
          <a:p>
            <a:endParaRPr lang="en-GB" altLang="en-US" smtClean="0"/>
          </a:p>
          <a:p>
            <a:endParaRPr lang="en-GB" altLang="en-US" smtClean="0"/>
          </a:p>
          <a:p>
            <a:r>
              <a:rPr lang="en-GB" altLang="en-US" smtClean="0"/>
              <a:t>Summary at   http://www.dal.ca/faculty/management/school-of-information-management/news-events/events/2015/10/08/im_public_lecture__marc_taconet.html </a:t>
            </a:r>
          </a:p>
          <a:p>
            <a:r>
              <a:rPr lang="en-GB" altLang="en-US" smtClean="0"/>
              <a:t>In order to address the Sustainable Development Goals (SDGs) set by the UN, the Food and Agriculture Organization of the UN (FAO) has recently launched its Blue Growth initiative. A key challenge for the promotion of Blue Growth is the need for facts-based decision making across multiple scientific disciplines, a challenge which a data infrastructure such as iMarine can help articulating. iMarine aims at developing collaborative science, and the platform has demonstrated a strong potential to deliver cost-efficient solutions by pooling together data, software, methodologies and expertise. Beyond the technological demonstration, its uptake however requires the development of a comprehensive sustainability plan, including governance, data policies, marketing, outreach, and capacity building</a:t>
            </a:r>
            <a:endParaRPr lang="en-US" altLang="en-US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E3F2D96-695B-4D62-873B-DA7ABB9B299D}" type="slidenum">
              <a:rPr lang="en-GB" altLang="en-US"/>
              <a:pPr eaLnBrk="1" hangingPunct="1">
                <a:spcBef>
                  <a:spcPct val="0"/>
                </a:spcBef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0246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F37B-83D1-4308-B09A-35A914AE2B3A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161A-6134-452F-BB3E-D4A0DBB30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616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F37B-83D1-4308-B09A-35A914AE2B3A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161A-6134-452F-BB3E-D4A0DBB30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10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F37B-83D1-4308-B09A-35A914AE2B3A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161A-6134-452F-BB3E-D4A0DBB30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3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F37B-83D1-4308-B09A-35A914AE2B3A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161A-6134-452F-BB3E-D4A0DBB30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9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F37B-83D1-4308-B09A-35A914AE2B3A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161A-6134-452F-BB3E-D4A0DBB30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062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F37B-83D1-4308-B09A-35A914AE2B3A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161A-6134-452F-BB3E-D4A0DBB30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50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F37B-83D1-4308-B09A-35A914AE2B3A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161A-6134-452F-BB3E-D4A0DBB30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824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F37B-83D1-4308-B09A-35A914AE2B3A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161A-6134-452F-BB3E-D4A0DBB30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33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F37B-83D1-4308-B09A-35A914AE2B3A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161A-6134-452F-BB3E-D4A0DBB30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F37B-83D1-4308-B09A-35A914AE2B3A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161A-6134-452F-BB3E-D4A0DBB30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701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F37B-83D1-4308-B09A-35A914AE2B3A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161A-6134-452F-BB3E-D4A0DBB30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76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2F37B-83D1-4308-B09A-35A914AE2B3A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7161A-6134-452F-BB3E-D4A0DBB30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71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jpg@01D0E668.AAE13EA0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468313" y="1125538"/>
            <a:ext cx="84518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b="1" dirty="0" smtClean="0"/>
              <a:t>Impact </a:t>
            </a:r>
            <a:r>
              <a:rPr lang="en-GB" b="1" dirty="0"/>
              <a:t>Evaluation of ASFA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b="1" dirty="0" smtClean="0"/>
              <a:t>Step 2 - Identify the objectives and modus operandi</a:t>
            </a:r>
            <a:endParaRPr lang="en-GB" altLang="en-US" b="1" dirty="0"/>
          </a:p>
        </p:txBody>
      </p:sp>
      <p:sp>
        <p:nvSpPr>
          <p:cNvPr id="13317" name="TextBox 5"/>
          <p:cNvSpPr txBox="1">
            <a:spLocks noChangeArrowheads="1"/>
          </p:cNvSpPr>
          <p:nvPr/>
        </p:nvSpPr>
        <p:spPr bwMode="auto">
          <a:xfrm>
            <a:off x="6660232" y="396010"/>
            <a:ext cx="2088554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smtClean="0"/>
              <a:t>ASFA/2016/Info-9a</a:t>
            </a:r>
            <a:endParaRPr lang="en-US" altLang="en-US" sz="1800"/>
          </a:p>
        </p:txBody>
      </p:sp>
      <p:sp>
        <p:nvSpPr>
          <p:cNvPr id="13318" name="TextBox 1"/>
          <p:cNvSpPr txBox="1">
            <a:spLocks noChangeArrowheads="1"/>
          </p:cNvSpPr>
          <p:nvPr/>
        </p:nvSpPr>
        <p:spPr bwMode="auto">
          <a:xfrm>
            <a:off x="2195612" y="3414479"/>
            <a:ext cx="482466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000" b="1" dirty="0" smtClean="0"/>
              <a:t>ASFA Board meeting</a:t>
            </a:r>
            <a:endParaRPr lang="en-GB" altLang="en-US" sz="2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000" b="1" dirty="0" smtClean="0"/>
              <a:t>14 September 2016, Ha </a:t>
            </a:r>
            <a:r>
              <a:rPr lang="en-GB" altLang="en-US" sz="2000" b="1" dirty="0" err="1" smtClean="0"/>
              <a:t>Noi</a:t>
            </a:r>
            <a:r>
              <a:rPr lang="en-GB" altLang="en-US" sz="2000" b="1" dirty="0" smtClean="0"/>
              <a:t>, Vietnam</a:t>
            </a:r>
            <a:endParaRPr lang="en-GB" altLang="en-US" sz="2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2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000" b="1" dirty="0"/>
              <a:t>By </a:t>
            </a:r>
            <a:r>
              <a:rPr lang="en-GB" altLang="en-US" sz="2000" b="1" dirty="0" smtClean="0"/>
              <a:t>Ian </a:t>
            </a:r>
            <a:r>
              <a:rPr lang="en-GB" altLang="en-US" sz="2000" b="1" dirty="0" err="1" smtClean="0"/>
              <a:t>Pettman</a:t>
            </a:r>
            <a:r>
              <a:rPr lang="en-GB" altLang="en-US" sz="2000" b="1" dirty="0" smtClean="0"/>
              <a:t> and Marc Taconet</a:t>
            </a:r>
            <a:endParaRPr lang="en-GB" altLang="en-US" sz="2000" b="1" dirty="0"/>
          </a:p>
        </p:txBody>
      </p:sp>
      <p:pic>
        <p:nvPicPr>
          <p:cNvPr id="13319" name="Picture 5" descr="FAO_logo_Blue_2lines_en_firmaemail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8" y="44450"/>
            <a:ext cx="28575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xfrm>
            <a:off x="7019925" y="6519863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5A604AD-C977-4BDA-8D11-F27ABC84BD23}" type="slidenum">
              <a:rPr lang="en-US" altLang="en-US" sz="1200">
                <a:solidFill>
                  <a:srgbClr val="898989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14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Impact Evaluation of ASFA</a:t>
            </a:r>
            <a:br>
              <a:rPr lang="en-GB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GB" dirty="0" smtClean="0"/>
              <a:t>Some observations and questions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1916832"/>
            <a:ext cx="8424936" cy="4752528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Who should we mobilize to reflect on this?</a:t>
            </a:r>
          </a:p>
          <a:p>
            <a:pPr lvl="1" algn="l"/>
            <a:endParaRPr lang="en-GB" dirty="0"/>
          </a:p>
          <a:p>
            <a:pPr algn="l"/>
            <a:r>
              <a:rPr lang="en-GB" dirty="0" smtClean="0"/>
              <a:t>In which forum can we raise this kind of thinking?</a:t>
            </a: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07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1470025"/>
          </a:xfrm>
        </p:spPr>
        <p:txBody>
          <a:bodyPr/>
          <a:lstStyle/>
          <a:p>
            <a:r>
              <a:rPr lang="en-GB" dirty="0" smtClean="0"/>
              <a:t>Impact Evaluation of ASFA</a:t>
            </a:r>
            <a:br>
              <a:rPr lang="en-GB" dirty="0" smtClean="0"/>
            </a:br>
            <a:r>
              <a:rPr lang="en-GB" dirty="0" smtClean="0"/>
              <a:t>General methodology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1844824"/>
            <a:ext cx="8424936" cy="4752528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Choose key impact areas (themes) and target audience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Set objectives for each theme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/>
              <a:t>Translate objectives to success criteria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/>
              <a:t>Turn success criteria into impact indicators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/>
              <a:t>Decide and implement evidence gathering strategy appropriate for each audience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/>
              <a:t>Use results to maintain/improve and set new targets to further develop the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15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Impact Evaluation of ASFA</a:t>
            </a:r>
            <a:br>
              <a:rPr lang="en-GB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GB" dirty="0" smtClean="0"/>
              <a:t>1. Choose key impact areas (themes)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20105" y="2060848"/>
            <a:ext cx="8424936" cy="244827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b="1" dirty="0" smtClean="0"/>
              <a:t>Sept.2016 survey findings with ASFA Partners </a:t>
            </a:r>
            <a:endParaRPr lang="en-GB" sz="3600" b="1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/>
              <a:t>Theme E - What impact if ASFA ceased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Theme B - What impact on research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Theme C – Social and political impact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Theme A – What impact on learning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Theme D – Economic impact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49039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Impact Evaluation of ASFA</a:t>
            </a:r>
            <a:br>
              <a:rPr lang="en-GB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GB" dirty="0"/>
              <a:t>2</a:t>
            </a:r>
            <a:r>
              <a:rPr lang="en-GB" dirty="0" smtClean="0"/>
              <a:t>. Choose related target audience </a:t>
            </a:r>
            <a:br>
              <a:rPr lang="en-GB" dirty="0" smtClean="0"/>
            </a:br>
            <a:r>
              <a:rPr lang="en-GB" sz="2200" dirty="0" smtClean="0"/>
              <a:t>related to the theme</a:t>
            </a:r>
            <a:endParaRPr lang="en-US" sz="22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20105" y="2060848"/>
            <a:ext cx="8424936" cy="33123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b="1" dirty="0" smtClean="0"/>
              <a:t>Sept.2016 survey findings with ASFA Partners </a:t>
            </a:r>
            <a:endParaRPr lang="en-GB" sz="3600" b="1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/>
              <a:t>Theme E - What impact if ASFA ceased 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To researchers  /  </a:t>
            </a:r>
            <a:endParaRPr lang="en-GB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Theme B - What impact on research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And how this would affect regulators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Theme C – Social and political </a:t>
            </a:r>
            <a:r>
              <a:rPr lang="en-US" dirty="0" smtClean="0"/>
              <a:t>impact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And how affects the developmental stakeholders involved in environmental approach to fisheries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86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Impact Evaluation of ASFA</a:t>
            </a:r>
            <a:br>
              <a:rPr lang="en-GB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GB" dirty="0" smtClean="0"/>
              <a:t>3. Set specific and time bound objective for each theme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24936" cy="3888432"/>
          </a:xfrm>
        </p:spPr>
        <p:txBody>
          <a:bodyPr>
            <a:normAutofit lnSpcReduction="10000"/>
          </a:bodyPr>
          <a:lstStyle/>
          <a:p>
            <a:pPr algn="l"/>
            <a:r>
              <a:rPr lang="en-GB" dirty="0" smtClean="0"/>
              <a:t>for theme “What impact if ASFA ceased”</a:t>
            </a:r>
            <a:r>
              <a:rPr lang="en-US" b="1" dirty="0"/>
              <a:t> </a:t>
            </a:r>
            <a:endParaRPr lang="en-US" b="1" dirty="0" smtClean="0"/>
          </a:p>
          <a:p>
            <a:pPr algn="l"/>
            <a:r>
              <a:rPr lang="en-US" b="1" dirty="0" smtClean="0"/>
              <a:t>OBJECTIVES </a:t>
            </a:r>
            <a:endParaRPr lang="en-GB" dirty="0" smtClean="0"/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Revise the business model for ASFA</a:t>
            </a:r>
            <a:endParaRPr lang="en-GB" dirty="0" smtClean="0"/>
          </a:p>
          <a:p>
            <a:pPr marL="514350" indent="-514350" algn="l">
              <a:buFont typeface="+mj-lt"/>
              <a:buAutoNum type="arabicPeriod"/>
            </a:pPr>
            <a:r>
              <a:rPr lang="en-GB" dirty="0" smtClean="0"/>
              <a:t>Identify marketable value of ASFA in a Science 2.0 network of information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By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39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Impact Evaluation of ASFA</a:t>
            </a:r>
            <a:br>
              <a:rPr lang="en-GB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GB" dirty="0" smtClean="0"/>
              <a:t>3. Set specific and time bound objective for each theme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24936" cy="424847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GB" dirty="0" smtClean="0"/>
              <a:t>for theme “What impact on aquatic sciences research”</a:t>
            </a:r>
          </a:p>
          <a:p>
            <a:pPr algn="l"/>
            <a:r>
              <a:rPr lang="en-US" b="1" dirty="0" smtClean="0"/>
              <a:t>OBJECTIVES </a:t>
            </a:r>
            <a:endParaRPr lang="en-GB" dirty="0" smtClean="0"/>
          </a:p>
          <a:p>
            <a:pPr marL="514350" indent="-514350" algn="l">
              <a:buFont typeface="+mj-lt"/>
              <a:buAutoNum type="arabicPeriod"/>
            </a:pPr>
            <a:r>
              <a:rPr lang="en-GB" dirty="0" smtClean="0"/>
              <a:t>Identify innovative products/services that positively contribute to aquatic research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GB" dirty="0" smtClean="0"/>
              <a:t>Secure ASFA as the main service for finding literature on sustainable fisheries</a:t>
            </a:r>
          </a:p>
          <a:p>
            <a:pPr marL="514350" indent="-514350" algn="l">
              <a:buFont typeface="+mj-lt"/>
              <a:buAutoNum type="arabicPeriod"/>
            </a:pPr>
            <a:endParaRPr lang="en-US" dirty="0"/>
          </a:p>
          <a:p>
            <a:pPr algn="l"/>
            <a:r>
              <a:rPr lang="en-US" dirty="0"/>
              <a:t>By 2019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36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Impact Evaluation of ASFA</a:t>
            </a:r>
            <a:br>
              <a:rPr lang="en-GB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GB" dirty="0" smtClean="0"/>
              <a:t>Some observations and questions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1700808"/>
            <a:ext cx="8424936" cy="482453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/>
              <a:t>If ASFA was to cease,</a:t>
            </a:r>
          </a:p>
          <a:p>
            <a:pPr marL="457200" indent="-457200" algn="l">
              <a:buFontTx/>
              <a:buChar char="-"/>
            </a:pPr>
            <a:r>
              <a:rPr lang="en-US" dirty="0" smtClean="0"/>
              <a:t>Would work of researchers be significantly hampered?  In developed world?  In developing world ?</a:t>
            </a:r>
          </a:p>
          <a:p>
            <a:pPr lvl="2" algn="l"/>
            <a:r>
              <a:rPr lang="en-GB" dirty="0" smtClean="0"/>
              <a:t>Drastic </a:t>
            </a:r>
            <a:r>
              <a:rPr lang="en-GB" dirty="0"/>
              <a:t>reduction of grey literature?</a:t>
            </a:r>
          </a:p>
          <a:p>
            <a:pPr lvl="2" algn="l"/>
            <a:r>
              <a:rPr lang="en-GB" dirty="0"/>
              <a:t>Drastic reduction of visibility of developing world?</a:t>
            </a:r>
          </a:p>
          <a:p>
            <a:pPr lvl="2" algn="l"/>
            <a:r>
              <a:rPr lang="en-GB" dirty="0"/>
              <a:t>Number of libraries not having access to references?</a:t>
            </a:r>
          </a:p>
          <a:p>
            <a:pPr lvl="2" algn="l"/>
            <a:r>
              <a:rPr lang="en-GB" dirty="0"/>
              <a:t>Network </a:t>
            </a:r>
            <a:r>
              <a:rPr lang="en-GB" dirty="0" smtClean="0"/>
              <a:t>of libraries would </a:t>
            </a:r>
            <a:r>
              <a:rPr lang="en-GB" dirty="0"/>
              <a:t>break </a:t>
            </a:r>
            <a:r>
              <a:rPr lang="en-GB" dirty="0" smtClean="0"/>
              <a:t>down (value </a:t>
            </a:r>
            <a:r>
              <a:rPr lang="en-GB" dirty="0"/>
              <a:t>of network)?</a:t>
            </a:r>
          </a:p>
          <a:p>
            <a:pPr marL="457200" indent="-457200" algn="l">
              <a:buFontTx/>
              <a:buChar char="-"/>
            </a:pPr>
            <a:endParaRPr lang="en-US" dirty="0" smtClean="0"/>
          </a:p>
          <a:p>
            <a:pPr marL="457200" indent="-457200" algn="l">
              <a:buFontTx/>
              <a:buChar char="-"/>
            </a:pPr>
            <a:r>
              <a:rPr lang="en-US" dirty="0" smtClean="0"/>
              <a:t>Would the libraries functioning be significantly affected in particular in the developing world ?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96199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Impact Evaluation of ASFA</a:t>
            </a:r>
            <a:br>
              <a:rPr lang="en-GB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GB" dirty="0" smtClean="0"/>
              <a:t>Some observations and questions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1844824"/>
            <a:ext cx="8424936" cy="4752528"/>
          </a:xfrm>
        </p:spPr>
        <p:txBody>
          <a:bodyPr>
            <a:normAutofit lnSpcReduction="10000"/>
          </a:bodyPr>
          <a:lstStyle/>
          <a:p>
            <a:pPr algn="l"/>
            <a:r>
              <a:rPr lang="en-GB" dirty="0" smtClean="0"/>
              <a:t>ASFA could be </a:t>
            </a:r>
            <a:r>
              <a:rPr lang="en-GB" b="1" dirty="0" smtClean="0"/>
              <a:t>at the core of Blue Growth </a:t>
            </a:r>
            <a:r>
              <a:rPr lang="en-GB" dirty="0" smtClean="0"/>
              <a:t>to support “Facts based decision making”</a:t>
            </a:r>
          </a:p>
          <a:p>
            <a:pPr algn="l"/>
            <a:endParaRPr lang="en-GB" dirty="0" smtClean="0"/>
          </a:p>
          <a:p>
            <a:pPr algn="l"/>
            <a:r>
              <a:rPr lang="en-US" dirty="0" smtClean="0"/>
              <a:t>ASFA has a major value in developing countries</a:t>
            </a:r>
            <a:endParaRPr lang="en-GB" dirty="0"/>
          </a:p>
          <a:p>
            <a:pPr algn="l"/>
            <a:endParaRPr lang="en-GB" dirty="0" smtClean="0"/>
          </a:p>
          <a:p>
            <a:pPr algn="l"/>
            <a:r>
              <a:rPr lang="en-GB" dirty="0" smtClean="0"/>
              <a:t>Would a core sponsor be willing to support the functioning of ASFA, and which investment needed to satisfy such a sponsor</a:t>
            </a:r>
          </a:p>
          <a:p>
            <a:pPr lvl="2" algn="l"/>
            <a:r>
              <a:rPr lang="en-GB" dirty="0"/>
              <a:t>Is </a:t>
            </a:r>
            <a:r>
              <a:rPr lang="en-GB" dirty="0" smtClean="0"/>
              <a:t>ASFA scope adequate for Blue Growth?</a:t>
            </a:r>
          </a:p>
        </p:txBody>
      </p:sp>
    </p:spTree>
    <p:extLst>
      <p:ext uri="{BB962C8B-B14F-4D97-AF65-F5344CB8AC3E}">
        <p14:creationId xmlns:p14="http://schemas.microsoft.com/office/powerpoint/2010/main" val="253346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Impact Evaluation of ASFA</a:t>
            </a:r>
            <a:br>
              <a:rPr lang="en-GB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GB" dirty="0" smtClean="0"/>
              <a:t>Some observations and questions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1700808"/>
            <a:ext cx="8424936" cy="4752528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ASFA could be a component of Science 2.0 (Open science, linked open data)</a:t>
            </a:r>
          </a:p>
          <a:p>
            <a:pPr lvl="2" algn="l"/>
            <a:r>
              <a:rPr lang="en-GB" dirty="0" smtClean="0"/>
              <a:t>Bibliographic </a:t>
            </a:r>
            <a:r>
              <a:rPr lang="en-GB" dirty="0"/>
              <a:t>records are part of a broader landscape of organizing a wide range of </a:t>
            </a:r>
            <a:r>
              <a:rPr lang="en-GB" dirty="0" smtClean="0"/>
              <a:t>knowledge and data sets</a:t>
            </a:r>
            <a:endParaRPr lang="en-GB" dirty="0"/>
          </a:p>
          <a:p>
            <a:pPr algn="l"/>
            <a:endParaRPr lang="en-GB" dirty="0" smtClean="0"/>
          </a:p>
          <a:p>
            <a:pPr algn="l"/>
            <a:r>
              <a:rPr lang="en-GB" dirty="0" smtClean="0"/>
              <a:t>What new products could be achieved in such Science 2.0 network which would boost the marketable value of ASFA and the sales</a:t>
            </a:r>
          </a:p>
        </p:txBody>
      </p:sp>
    </p:spTree>
    <p:extLst>
      <p:ext uri="{BB962C8B-B14F-4D97-AF65-F5344CB8AC3E}">
        <p14:creationId xmlns:p14="http://schemas.microsoft.com/office/powerpoint/2010/main" val="268574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524</Words>
  <Application>Microsoft Office PowerPoint</Application>
  <PresentationFormat>On-screen Show (4:3)</PresentationFormat>
  <Paragraphs>75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Impact Evaluation of ASFA General methodology</vt:lpstr>
      <vt:lpstr>Impact Evaluation of ASFA 1. Choose key impact areas (themes)</vt:lpstr>
      <vt:lpstr>Impact Evaluation of ASFA 2. Choose related target audience  related to the theme</vt:lpstr>
      <vt:lpstr>Impact Evaluation of ASFA 3. Set specific and time bound objective for each theme</vt:lpstr>
      <vt:lpstr>Impact Evaluation of ASFA 3. Set specific and time bound objective for each theme</vt:lpstr>
      <vt:lpstr>Impact Evaluation of ASFA Some observations and questions</vt:lpstr>
      <vt:lpstr>Impact Evaluation of ASFA Some observations and questions</vt:lpstr>
      <vt:lpstr>Impact Evaluation of ASFA Some observations and questions</vt:lpstr>
      <vt:lpstr>Impact Evaluation of ASFA Some observations and questions</vt:lpstr>
    </vt:vector>
  </TitlesOfParts>
  <Company>FAO of the UN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Evaluation of ASFA</dc:title>
  <dc:creator>Marc Taconet (FIPS)</dc:creator>
  <cp:lastModifiedBy>Wibley, Helen (FIPS)</cp:lastModifiedBy>
  <cp:revision>23</cp:revision>
  <dcterms:created xsi:type="dcterms:W3CDTF">2015-10-07T17:04:50Z</dcterms:created>
  <dcterms:modified xsi:type="dcterms:W3CDTF">2016-09-14T06:28:52Z</dcterms:modified>
</cp:coreProperties>
</file>