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0" r:id="rId3"/>
    <p:sldId id="303" r:id="rId4"/>
    <p:sldId id="335" r:id="rId5"/>
    <p:sldId id="308" r:id="rId6"/>
    <p:sldId id="302" r:id="rId7"/>
    <p:sldId id="318" r:id="rId8"/>
    <p:sldId id="321" r:id="rId9"/>
    <p:sldId id="322" r:id="rId10"/>
    <p:sldId id="311" r:id="rId11"/>
    <p:sldId id="324" r:id="rId12"/>
    <p:sldId id="332" r:id="rId13"/>
    <p:sldId id="265" r:id="rId14"/>
    <p:sldId id="327" r:id="rId15"/>
    <p:sldId id="269" r:id="rId16"/>
    <p:sldId id="336" r:id="rId17"/>
    <p:sldId id="337" r:id="rId18"/>
    <p:sldId id="305" r:id="rId19"/>
    <p:sldId id="309" r:id="rId20"/>
    <p:sldId id="334" r:id="rId21"/>
    <p:sldId id="288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conet, Marc (FIPS)" initials="TM(" lastIdx="6" clrIdx="0">
    <p:extLst>
      <p:ext uri="{19B8F6BF-5375-455C-9EA6-DF929625EA0E}">
        <p15:presenceInfo xmlns:p15="http://schemas.microsoft.com/office/powerpoint/2012/main" userId="S-1-5-21-2107199734-1002509562-578033828-7729" providerId="AD"/>
      </p:ext>
    </p:extLst>
  </p:cmAuthor>
  <p:cmAuthor id="2" name="Gentile, Aureliano (FIPS)" initials="GA(" lastIdx="4" clrIdx="1">
    <p:extLst>
      <p:ext uri="{19B8F6BF-5375-455C-9EA6-DF929625EA0E}">
        <p15:presenceInfo xmlns:p15="http://schemas.microsoft.com/office/powerpoint/2012/main" userId="S-1-5-21-2107199734-1002509562-578033828-12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23" autoAdjust="0"/>
  </p:normalViewPr>
  <p:slideViewPr>
    <p:cSldViewPr snapToGrid="0">
      <p:cViewPr varScale="1">
        <p:scale>
          <a:sx n="116" d="100"/>
          <a:sy n="11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74E05-0E3C-4E47-9E15-2ACF3BD400E2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977576FE-2B2E-435A-9E4C-0ECFD445EFFF}">
      <dgm:prSet phldrT="[Text]"/>
      <dgm:spPr/>
      <dgm:t>
        <a:bodyPr/>
        <a:lstStyle/>
        <a:p>
          <a:r>
            <a:rPr lang="en-GB"/>
            <a:t>Traffic light approach</a:t>
          </a:r>
          <a:endParaRPr lang="en-US"/>
        </a:p>
      </dgm:t>
    </dgm:pt>
    <dgm:pt modelId="{6FE5AEDA-CD73-4C76-A408-2BBF2912FF93}" type="parTrans" cxnId="{0B82E74E-CEB0-4807-B2A0-09F3BE27D8FD}">
      <dgm:prSet/>
      <dgm:spPr/>
      <dgm:t>
        <a:bodyPr/>
        <a:lstStyle/>
        <a:p>
          <a:endParaRPr lang="en-US"/>
        </a:p>
      </dgm:t>
    </dgm:pt>
    <dgm:pt modelId="{CCEB1658-CB78-4672-A5B6-97B04092F759}" type="sibTrans" cxnId="{0B82E74E-CEB0-4807-B2A0-09F3BE27D8FD}">
      <dgm:prSet/>
      <dgm:spPr/>
      <dgm:t>
        <a:bodyPr/>
        <a:lstStyle/>
        <a:p>
          <a:endParaRPr lang="en-US"/>
        </a:p>
      </dgm:t>
    </dgm:pt>
    <dgm:pt modelId="{67C38F12-80E1-4A40-9604-67D74B180DC3}" type="pres">
      <dgm:prSet presAssocID="{41374E05-0E3C-4E47-9E15-2ACF3BD400E2}" presName="Name0" presStyleCnt="0">
        <dgm:presLayoutVars>
          <dgm:chMax/>
          <dgm:chPref/>
          <dgm:dir/>
        </dgm:presLayoutVars>
      </dgm:prSet>
      <dgm:spPr/>
    </dgm:pt>
    <dgm:pt modelId="{A24B8C4B-6518-4C58-A159-29003DDD489C}" type="pres">
      <dgm:prSet presAssocID="{977576FE-2B2E-435A-9E4C-0ECFD445EFFF}" presName="composite" presStyleCnt="0"/>
      <dgm:spPr/>
    </dgm:pt>
    <dgm:pt modelId="{A584F6BE-8FCF-4E56-9573-A3EA81D6CD3B}" type="pres">
      <dgm:prSet presAssocID="{977576FE-2B2E-435A-9E4C-0ECFD445EFFF}" presName="Accent" presStyleLbl="alignNode1" presStyleIdx="0" presStyleCnt="1">
        <dgm:presLayoutVars>
          <dgm:chMax val="0"/>
          <dgm:chPref val="0"/>
        </dgm:presLayoutVars>
      </dgm:prSet>
      <dgm:spPr/>
    </dgm:pt>
    <dgm:pt modelId="{AE32B757-D423-418C-A9B5-4D9A397682FE}" type="pres">
      <dgm:prSet presAssocID="{977576FE-2B2E-435A-9E4C-0ECFD445EFFF}" presName="Image" presStyleLbl="bgImgPlace1" presStyleIdx="0" presStyleCnt="1" custAng="441660" custLinFactNeighborX="5905" custLinFactNeighborY="293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1A52492-B364-451D-AE57-86A45C487852}" type="pres">
      <dgm:prSet presAssocID="{977576FE-2B2E-435A-9E4C-0ECFD445EFFF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1B4B3-25DF-4415-B34A-83155EFFAFF9}" type="pres">
      <dgm:prSet presAssocID="{977576FE-2B2E-435A-9E4C-0ECFD445EFFF}" presName="Space" presStyleCnt="0">
        <dgm:presLayoutVars>
          <dgm:chMax val="0"/>
          <dgm:chPref val="0"/>
        </dgm:presLayoutVars>
      </dgm:prSet>
      <dgm:spPr/>
    </dgm:pt>
  </dgm:ptLst>
  <dgm:cxnLst>
    <dgm:cxn modelId="{298C5D8E-8919-4220-989E-F971993B7FB7}" type="presOf" srcId="{41374E05-0E3C-4E47-9E15-2ACF3BD400E2}" destId="{67C38F12-80E1-4A40-9604-67D74B180DC3}" srcOrd="0" destOrd="0" presId="urn:microsoft.com/office/officeart/2008/layout/AlternatingPictureCircles"/>
    <dgm:cxn modelId="{249520FE-FBC5-46A5-A0A8-426B8E0D383E}" type="presOf" srcId="{977576FE-2B2E-435A-9E4C-0ECFD445EFFF}" destId="{61A52492-B364-451D-AE57-86A45C487852}" srcOrd="0" destOrd="0" presId="urn:microsoft.com/office/officeart/2008/layout/AlternatingPictureCircles"/>
    <dgm:cxn modelId="{0B82E74E-CEB0-4807-B2A0-09F3BE27D8FD}" srcId="{41374E05-0E3C-4E47-9E15-2ACF3BD400E2}" destId="{977576FE-2B2E-435A-9E4C-0ECFD445EFFF}" srcOrd="0" destOrd="0" parTransId="{6FE5AEDA-CD73-4C76-A408-2BBF2912FF93}" sibTransId="{CCEB1658-CB78-4672-A5B6-97B04092F759}"/>
    <dgm:cxn modelId="{F9C33B1C-A578-4057-84B2-E68B4A40E441}" type="presParOf" srcId="{67C38F12-80E1-4A40-9604-67D74B180DC3}" destId="{A24B8C4B-6518-4C58-A159-29003DDD489C}" srcOrd="0" destOrd="0" presId="urn:microsoft.com/office/officeart/2008/layout/AlternatingPictureCircles"/>
    <dgm:cxn modelId="{B4C4BB51-3FCC-4B14-8A1F-329F7417F07E}" type="presParOf" srcId="{A24B8C4B-6518-4C58-A159-29003DDD489C}" destId="{A584F6BE-8FCF-4E56-9573-A3EA81D6CD3B}" srcOrd="0" destOrd="0" presId="urn:microsoft.com/office/officeart/2008/layout/AlternatingPictureCircles"/>
    <dgm:cxn modelId="{83D2C1B4-5623-4920-8DCA-CC53D90AB9B7}" type="presParOf" srcId="{A24B8C4B-6518-4C58-A159-29003DDD489C}" destId="{AE32B757-D423-418C-A9B5-4D9A397682FE}" srcOrd="1" destOrd="0" presId="urn:microsoft.com/office/officeart/2008/layout/AlternatingPictureCircles"/>
    <dgm:cxn modelId="{9FE2236C-200C-495C-8963-94E0BAF5CE21}" type="presParOf" srcId="{A24B8C4B-6518-4C58-A159-29003DDD489C}" destId="{61A52492-B364-451D-AE57-86A45C487852}" srcOrd="2" destOrd="0" presId="urn:microsoft.com/office/officeart/2008/layout/AlternatingPictureCircles"/>
    <dgm:cxn modelId="{ADFF3AC3-D0AE-47AA-B4AD-19157012FF9E}" type="presParOf" srcId="{A24B8C4B-6518-4C58-A159-29003DDD489C}" destId="{6E31B4B3-25DF-4415-B34A-83155EFFAFF9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D4F-40B3-49B6-AAD0-640EAAC395F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87EE-89F1-4E5B-BF52-301B8601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page 4 and page 8 of FSC10 meeting doc http://www.fao.org/fi/static-media/MeetingDocuments/FIRMS/FIRMS_FSC10/2ae.pdf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https://sustainabledevelopment.un.org/sdg14 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to Stock status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fisheries: Angola, Côte d`Ivoire, Gabon,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Senegal, Spain, and Togo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413-AEE0-46E3-B56B-0D5F496E4B2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7578-17A9-4423-A077-69624CDB60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Tenerife, Spain, 14 – 16 October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2525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Related to doc. CECAF/SSCVII/2015/8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6" name="Picture 2" descr="http://figisapps.fao.org/FIGISwiki/images/FIRMS_logo_transparent_200px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" y="6262139"/>
            <a:ext cx="804120" cy="3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g"/><Relationship Id="rId12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a-i5789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3/a-i5022b.pdf" TargetMode="External"/><Relationship Id="rId5" Type="http://schemas.openxmlformats.org/officeDocument/2006/relationships/hyperlink" Target="http://www.fao.org/docrep/015/i2353e/i2353e00.pdf" TargetMode="External"/><Relationship Id="rId4" Type="http://schemas.openxmlformats.org/officeDocument/2006/relationships/hyperlink" Target="http://www.fao.org/3/a-i3661e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firms.fao.org/firms/resource/10064/en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firms.fao.org/firms/resource/6010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rms.fao.org/firms/fishery/758/en" TargetMode="External"/><Relationship Id="rId5" Type="http://schemas.openxmlformats.org/officeDocument/2006/relationships/hyperlink" Target="http://firms.fao.org/firms/fishery/642/en" TargetMode="External"/><Relationship Id="rId4" Type="http://schemas.openxmlformats.org/officeDocument/2006/relationships/hyperlink" Target="http://firms.fao.org/firms/resource/10319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81" y="2008932"/>
            <a:ext cx="8524239" cy="1780108"/>
          </a:xfrm>
        </p:spPr>
        <p:txBody>
          <a:bodyPr anchor="ctr">
            <a:noAutofit/>
          </a:bodyPr>
          <a:lstStyle/>
          <a:p>
            <a:r>
              <a:rPr lang="en-GB" sz="3200"/>
              <a:t>The FIRMS partnership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42116" y="6116332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Final workshop TCP/RAF/3512 “</a:t>
            </a:r>
            <a:r>
              <a:rPr lang="en-GB" sz="1400"/>
              <a:t>Strengthening routine fisheries data collection in West Africa: Benin, Cote d’Ivoire, Ghana, Liberia, Nigeria, Togo and Fishery Committee of the West Central Gulf of Guinea (FCWC) </a:t>
            </a:r>
            <a:endParaRPr lang="en-US" sz="800"/>
          </a:p>
          <a:p>
            <a:pPr algn="r"/>
            <a:r>
              <a:rPr lang="en-US" sz="1400"/>
              <a:t>Monrovia, Liberia 23-24 November 2017</a:t>
            </a:r>
          </a:p>
        </p:txBody>
      </p:sp>
      <p:pic>
        <p:nvPicPr>
          <p:cNvPr id="1028" name="Picture 4" descr="http://intranet.fao.org/fileadmin/images/FAO_LOGO/FAO_logo_Blue_3lines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2" y="319008"/>
            <a:ext cx="2976265" cy="12018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3" y="3443684"/>
            <a:ext cx="2407454" cy="11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756244" cy="3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717714" y="4722405"/>
            <a:ext cx="37085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http://firms.fao.org</a:t>
            </a:r>
            <a:endParaRPr lang="en-US" sz="1000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896"/>
            <a:ext cx="6400800" cy="537096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What it can offer: the FIRMS system, the data sharing services, the  multi-scale networking dimension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065315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Minimum data </a:t>
            </a:r>
            <a:r>
              <a:rPr lang="fr-FR" b="1" dirty="0" err="1"/>
              <a:t>requirements</a:t>
            </a:r>
            <a:r>
              <a:rPr lang="fr-FR" b="1" dirty="0"/>
              <a:t> </a:t>
            </a:r>
            <a:r>
              <a:rPr lang="fr-FR" dirty="0"/>
              <a:t>to </a:t>
            </a:r>
            <a:r>
              <a:rPr lang="fr-FR" dirty="0" err="1"/>
              <a:t>facilitate</a:t>
            </a:r>
            <a:r>
              <a:rPr lang="fr-FR" dirty="0"/>
              <a:t> </a:t>
            </a:r>
            <a:r>
              <a:rPr lang="fr-FR" dirty="0" err="1"/>
              <a:t>reporting</a:t>
            </a:r>
            <a:r>
              <a:rPr lang="fr-FR" dirty="0"/>
              <a:t> to FIRMS</a:t>
            </a:r>
            <a:br>
              <a:rPr lang="fr-FR" dirty="0"/>
            </a:br>
            <a:endParaRPr lang="fr-FR" dirty="0"/>
          </a:p>
          <a:p>
            <a:r>
              <a:rPr lang="en-GB" b="1" dirty="0"/>
              <a:t>FIRMS maps viewer</a:t>
            </a:r>
            <a:r>
              <a:rPr lang="en-GB" dirty="0"/>
              <a:t>, and other on-line services </a:t>
            </a:r>
            <a:br>
              <a:rPr lang="en-GB" dirty="0"/>
            </a:br>
            <a:endParaRPr lang="en-GB" dirty="0"/>
          </a:p>
          <a:p>
            <a:r>
              <a:rPr lang="en-GB" dirty="0"/>
              <a:t>Dashboard of stock status indicators for the region – </a:t>
            </a:r>
            <a:r>
              <a:rPr lang="en-GB" b="1" dirty="0"/>
              <a:t>traffic light approach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Global Record for Stocks and Fisheries</a:t>
            </a:r>
            <a:r>
              <a:rPr lang="en-GB" dirty="0"/>
              <a:t>: towards</a:t>
            </a:r>
          </a:p>
          <a:p>
            <a:pPr lvl="1"/>
            <a:r>
              <a:rPr lang="en-US" dirty="0"/>
              <a:t>supporting a live SDG 14.4.1 indicator “</a:t>
            </a:r>
            <a:r>
              <a:rPr lang="en-US" u="sng" dirty="0"/>
              <a:t>Proportion of fish stocks within biologically sustainable levels</a:t>
            </a:r>
            <a:r>
              <a:rPr lang="en-US" dirty="0"/>
              <a:t>”</a:t>
            </a:r>
            <a:endParaRPr lang="en-GB" dirty="0"/>
          </a:p>
          <a:p>
            <a:pPr lvl="1"/>
            <a:r>
              <a:rPr lang="en-GB" dirty="0"/>
              <a:t>use of FIRMS stocks and fisheries references for </a:t>
            </a:r>
            <a:r>
              <a:rPr lang="en-GB" b="1" dirty="0"/>
              <a:t>traceability</a:t>
            </a:r>
            <a:r>
              <a:rPr lang="en-GB" dirty="0"/>
              <a:t> purpose  (also contribute to support 14.6.1 “Progress by countries in the degree of implementation of international instruments aiming to combat illegal, unreported and unregulated fishing”)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900" i="1" dirty="0">
                <a:solidFill>
                  <a:srgbClr val="7030A0"/>
                </a:solidFill>
              </a:rPr>
              <a:t>Cost-effective solutions for enhancing benefits and returns on investments</a:t>
            </a:r>
            <a:endParaRPr lang="en-GB" sz="2900" i="1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en-US" sz="3200"/>
              <a:t>FIRMS 10 years after</a:t>
            </a:r>
            <a:br>
              <a:rPr lang="en-US" sz="3200"/>
            </a:br>
            <a:r>
              <a:rPr lang="en-US" sz="2800"/>
              <a:t>Directions for fulfilling the next 10 years ambition </a:t>
            </a:r>
            <a:br>
              <a:rPr lang="en-US" sz="2800"/>
            </a:br>
            <a:endParaRPr lang="en-GB" sz="2800" strike="sngStrik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1368152"/>
          </a:xfrm>
        </p:spPr>
        <p:txBody>
          <a:bodyPr/>
          <a:lstStyle/>
          <a:p>
            <a:r>
              <a:rPr lang="en-GB"/>
              <a:t>Towards mechanisms ensuring reporting timeliness</a:t>
            </a:r>
          </a:p>
          <a:p>
            <a:r>
              <a:rPr lang="fr-FR" err="1"/>
              <a:t>Mainstream</a:t>
            </a:r>
            <a:r>
              <a:rPr lang="fr-FR"/>
              <a:t> the FIRMS </a:t>
            </a:r>
            <a:r>
              <a:rPr lang="fr-FR" err="1"/>
              <a:t>reporting</a:t>
            </a:r>
            <a:r>
              <a:rPr lang="fr-FR"/>
              <a:t> flow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Partner’s</a:t>
            </a:r>
            <a:r>
              <a:rPr lang="fr-FR"/>
              <a:t> </a:t>
            </a:r>
            <a:r>
              <a:rPr lang="fr-FR" err="1"/>
              <a:t>established</a:t>
            </a:r>
            <a:r>
              <a:rPr lang="fr-FR"/>
              <a:t> </a:t>
            </a:r>
            <a:r>
              <a:rPr lang="fr-FR" err="1"/>
              <a:t>reporting</a:t>
            </a:r>
            <a:r>
              <a:rPr lang="fr-FR"/>
              <a:t> </a:t>
            </a:r>
            <a:r>
              <a:rPr lang="fr-FR" err="1"/>
              <a:t>procedures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Minimum data </a:t>
            </a:r>
            <a:r>
              <a:rPr lang="fr-FR" b="1" err="1"/>
              <a:t>requirements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4526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triped Right Arrow 3"/>
          <p:cNvSpPr/>
          <p:nvPr/>
        </p:nvSpPr>
        <p:spPr>
          <a:xfrm>
            <a:off x="4067944" y="4293096"/>
            <a:ext cx="1224136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9">
            <a:off x="5796136" y="3212976"/>
            <a:ext cx="2016224" cy="183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397">
            <a:off x="6224784" y="4173921"/>
            <a:ext cx="1605926" cy="22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Traffic light approach</a:t>
            </a:r>
            <a:endParaRPr lang="en-GB" sz="360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528374" y="2204864"/>
          <a:ext cx="2448272" cy="19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97" y="3284984"/>
            <a:ext cx="2663301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0"/>
          <a:stretch/>
        </p:blipFill>
        <p:spPr>
          <a:xfrm rot="506656">
            <a:off x="2821276" y="2339039"/>
            <a:ext cx="3859620" cy="958772"/>
          </a:xfrm>
          <a:prstGeom prst="snipRoundRect">
            <a:avLst/>
          </a:prstGeom>
        </p:spPr>
      </p:pic>
      <p:pic>
        <p:nvPicPr>
          <p:cNvPr id="11" name="Picture 2" descr="Status of fish stocks in relation to Good Environmental Statu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634"/>
          <a:stretch/>
        </p:blipFill>
        <p:spPr bwMode="auto">
          <a:xfrm rot="20717400">
            <a:off x="351729" y="2086493"/>
            <a:ext cx="1526128" cy="138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944" y="5246266"/>
            <a:ext cx="4511011" cy="83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648" y="5327559"/>
            <a:ext cx="1368152" cy="83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6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78" y="1331243"/>
            <a:ext cx="7543643" cy="3456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FIRMS Stocks &amp; Fisheries Map Viewer</a:t>
            </a:r>
            <a:endParaRPr lang="en-GB" sz="3600"/>
          </a:p>
        </p:txBody>
      </p:sp>
      <p:sp>
        <p:nvSpPr>
          <p:cNvPr id="5" name="TextBox 4"/>
          <p:cNvSpPr txBox="1"/>
          <p:nvPr/>
        </p:nvSpPr>
        <p:spPr>
          <a:xfrm>
            <a:off x="782534" y="5427021"/>
            <a:ext cx="757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Interactive mapping application to browse the status of stocks and fisheries inventoried by the FIRMS partners</a:t>
            </a:r>
            <a:endParaRPr lang="en-GB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94536"/>
            <a:ext cx="8640960" cy="953830"/>
          </a:xfrm>
        </p:spPr>
        <p:txBody>
          <a:bodyPr>
            <a:normAutofit/>
          </a:bodyPr>
          <a:lstStyle/>
          <a:p>
            <a:r>
              <a:rPr lang="en-GB" sz="3600" b="1"/>
              <a:t>Global Record for Stocks and Fisheries</a:t>
            </a:r>
            <a:endParaRPr lang="en-GB" sz="3600"/>
          </a:p>
        </p:txBody>
      </p:sp>
      <p:sp>
        <p:nvSpPr>
          <p:cNvPr id="4" name="Flowchart: Magnetic Disk 3"/>
          <p:cNvSpPr/>
          <p:nvPr/>
        </p:nvSpPr>
        <p:spPr>
          <a:xfrm>
            <a:off x="715343" y="1916832"/>
            <a:ext cx="7713315" cy="464158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7030A0"/>
                </a:solidFill>
              </a:rPr>
              <a:t>Fisheries and Resources Monitoring System (FIRMS)</a:t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7030A0"/>
                </a:solidFill>
              </a:rPr>
              <a:t>RAM Legacy Stock Assessment Database</a:t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err="1">
                <a:solidFill>
                  <a:srgbClr val="7030A0"/>
                </a:solidFill>
              </a:rPr>
              <a:t>FishSource</a:t>
            </a:r>
            <a:r>
              <a:rPr lang="en-GB" sz="2400" b="1">
                <a:solidFill>
                  <a:srgbClr val="7030A0"/>
                </a:solidFill>
              </a:rPr>
              <a:t/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endParaRPr lang="en-US" sz="2400" b="1">
              <a:solidFill>
                <a:srgbClr val="7030A0"/>
              </a:solidFill>
            </a:endParaRPr>
          </a:p>
        </p:txBody>
      </p:sp>
      <p:pic>
        <p:nvPicPr>
          <p:cNvPr id="7" name="Picture 4" descr="Fish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59797"/>
            <a:ext cx="1574711" cy="5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99981"/>
            <a:ext cx="1174328" cy="5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ramlegacy.marinebiodiversity.ca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55" y="4786791"/>
            <a:ext cx="2348655" cy="4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348880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Comprehensive and shared global reference set of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stocks and fisheries records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sz="1600">
                <a:solidFill>
                  <a:schemeClr val="tx2"/>
                </a:solidFill>
              </a:rPr>
              <a:t> </a:t>
            </a:r>
            <a:br>
              <a:rPr lang="en-GB" sz="1600">
                <a:solidFill>
                  <a:schemeClr val="tx2"/>
                </a:solidFill>
              </a:rPr>
            </a:br>
            <a:r>
              <a:rPr lang="en-GB" sz="1400">
                <a:solidFill>
                  <a:schemeClr val="tx2"/>
                </a:solidFill>
              </a:rPr>
              <a:t>(a component of the </a:t>
            </a:r>
            <a:r>
              <a:rPr lang="en-GB" sz="1400" err="1">
                <a:solidFill>
                  <a:schemeClr val="tx2"/>
                </a:solidFill>
              </a:rPr>
              <a:t>BlueBRIDGE</a:t>
            </a:r>
            <a:r>
              <a:rPr lang="en-GB" sz="1400">
                <a:solidFill>
                  <a:schemeClr val="tx2"/>
                </a:solidFill>
              </a:rPr>
              <a:t> project – EU Horizon 2020)</a:t>
            </a:r>
            <a:endParaRPr lang="en-GB" sz="1600">
              <a:solidFill>
                <a:schemeClr val="tx2"/>
              </a:solidFill>
            </a:endParaRPr>
          </a:p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268">
            <a:off x="7300354" y="5614911"/>
            <a:ext cx="1518332" cy="72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9374">
            <a:off x="5713120" y="3942025"/>
            <a:ext cx="2921172" cy="2403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39"/>
            <a:ext cx="8640960" cy="23588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900" b="1" dirty="0"/>
              <a:t>FIRMS, as a global reporting tool on fisheries and resources status &amp; trends, is expected to be instrumental to the SDG 14 </a:t>
            </a:r>
            <a:br>
              <a:rPr lang="en-GB" sz="1900" b="1" dirty="0"/>
            </a:br>
            <a:r>
              <a:rPr lang="en-GB" sz="1900" b="1" dirty="0" smtClean="0"/>
              <a:t>“</a:t>
            </a:r>
            <a:r>
              <a:rPr lang="en-GB" sz="1900" dirty="0" smtClean="0"/>
              <a:t>Conserve </a:t>
            </a:r>
            <a:r>
              <a:rPr lang="en-GB" sz="1900" dirty="0"/>
              <a:t>and sustainably use the oceans, seas and marine resources for sustainable </a:t>
            </a:r>
            <a:r>
              <a:rPr lang="en-GB" sz="1900" dirty="0" smtClean="0"/>
              <a:t>development”</a:t>
            </a:r>
            <a:br>
              <a:rPr lang="en-GB" sz="1900" dirty="0" smtClean="0"/>
            </a:br>
            <a:endParaRPr lang="en-GB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“In particular can provide the RFBs’ backbone to support a live monitoring of Indicator 14.4.1 “</a:t>
            </a:r>
            <a:r>
              <a:rPr lang="en-US" sz="1900" b="1" dirty="0"/>
              <a:t>Proportion of fish stocks within biologically sustainable levels</a:t>
            </a:r>
            <a:r>
              <a:rPr lang="en-US" sz="1900" dirty="0"/>
              <a:t>”,  for which FAO/FI is responsible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lvl="1">
              <a:buFont typeface="Wingdings" panose="05000000000000000000" pitchFamily="2" charset="2"/>
              <a:buChar char="v"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FIRMS &amp; the Sustainable Development Goals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0652" y="4509120"/>
            <a:ext cx="4547627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/>
              <a:t>14.4</a:t>
            </a:r>
            <a:r>
              <a:rPr lang="en-GB" sz="2000" b="1"/>
              <a:t/>
            </a:r>
            <a:br>
              <a:rPr lang="en-GB" sz="2000" b="1"/>
            </a:br>
            <a:r>
              <a:rPr lang="en-GB" sz="1200" i="1"/>
              <a:t>By 2020, effectively regulate harvesting and end overfishing, illegal, unreported and unregulated fishing and destructive fishing practices and implement science-based management plans, in order to restore fish stocks in the shortest time feasible, at least to levels that can produce maximum sustainable yield as determined by their biological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41260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Key messages</a:t>
            </a:r>
            <a:endParaRPr lang="en-GB" sz="360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1916832"/>
            <a:ext cx="8712968" cy="4464496"/>
          </a:xfrm>
        </p:spPr>
        <p:txBody>
          <a:bodyPr>
            <a:noAutofit/>
          </a:bodyPr>
          <a:lstStyle/>
          <a:p>
            <a:r>
              <a:rPr lang="en-US" sz="2000" b="1"/>
              <a:t>FIRMS is a partnership </a:t>
            </a:r>
            <a:r>
              <a:rPr lang="en-US" sz="2000"/>
              <a:t>of intergovernmental fisheries organizations with competence for resource assessment and conservation. </a:t>
            </a:r>
            <a:endParaRPr lang="en-US" sz="2000" b="1"/>
          </a:p>
          <a:p>
            <a:r>
              <a:rPr lang="en-US" sz="2000" b="1"/>
              <a:t>Provides</a:t>
            </a:r>
            <a:r>
              <a:rPr lang="en-US" sz="2000"/>
              <a:t> decision-and others with high-quality, authoritative information on global marine fisheries resources. </a:t>
            </a:r>
          </a:p>
          <a:p>
            <a:r>
              <a:rPr lang="en-US" sz="2000" b="1"/>
              <a:t>Enables </a:t>
            </a:r>
            <a:r>
              <a:rPr lang="en-US" sz="2000"/>
              <a:t>decisions makers  with information to develop informed </a:t>
            </a:r>
            <a:r>
              <a:rPr lang="en-US" sz="2000" i="1"/>
              <a:t>fisheries and marine  resource </a:t>
            </a:r>
            <a:r>
              <a:rPr lang="en-US" sz="2000"/>
              <a:t>policies in accordance with the Code of Conduct for Responsible Fisheries. </a:t>
            </a:r>
            <a:endParaRPr lang="en-US" sz="2000" b="1"/>
          </a:p>
          <a:p>
            <a:r>
              <a:rPr lang="en-US" sz="2000" b="1"/>
              <a:t>Information</a:t>
            </a:r>
            <a:r>
              <a:rPr lang="en-US" sz="2000"/>
              <a:t> </a:t>
            </a:r>
            <a:r>
              <a:rPr lang="en-US" sz="2000" b="1"/>
              <a:t>Dissemination: </a:t>
            </a:r>
            <a:r>
              <a:rPr lang="en-US" sz="2000"/>
              <a:t>presented in synthesized “</a:t>
            </a:r>
            <a:r>
              <a:rPr lang="en-US" sz="2000" i="1"/>
              <a:t>Fact Sheets” and “State of Resources Summaries”.</a:t>
            </a:r>
            <a:endParaRPr lang="en-US" sz="2000" b="1"/>
          </a:p>
          <a:p>
            <a:r>
              <a:rPr lang="en-US" sz="2000" b="1"/>
              <a:t>Transparency and ownership</a:t>
            </a:r>
            <a:r>
              <a:rPr lang="en-US" sz="2000"/>
              <a:t>: Fact Sheets sourced with a partner’s relevant links, providing transparent traceability, and when validated by the partner, they may also include related references and observations from other sources.</a:t>
            </a:r>
          </a:p>
          <a:p>
            <a:endParaRPr lang="en-US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2910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2492896"/>
            <a:ext cx="8640959" cy="2664296"/>
          </a:xfrm>
        </p:spPr>
        <p:txBody>
          <a:bodyPr>
            <a:normAutofit/>
          </a:bodyPr>
          <a:lstStyle/>
          <a:p>
            <a:r>
              <a:rPr lang="en-GB" sz="2000"/>
              <a:t>FIRMS as a mature framework for </a:t>
            </a:r>
            <a:r>
              <a:rPr lang="en-GB" sz="2000" b="1"/>
              <a:t>global reporting tool </a:t>
            </a:r>
            <a:r>
              <a:rPr lang="en-GB" sz="2000"/>
              <a:t>on fisheries and resources </a:t>
            </a:r>
            <a:r>
              <a:rPr lang="en-GB" sz="2000" b="1"/>
              <a:t>status &amp; trends 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GB" sz="2000"/>
              <a:t>FIRMS as a </a:t>
            </a:r>
            <a:r>
              <a:rPr lang="en-GB" sz="2000" b="1"/>
              <a:t>shared reporting &amp; web-dissemination system</a:t>
            </a:r>
            <a:r>
              <a:rPr lang="en-GB" sz="2000"/>
              <a:t> </a:t>
            </a:r>
          </a:p>
          <a:p>
            <a:pPr marL="301943" lvl="1" indent="0">
              <a:lnSpc>
                <a:spcPct val="110000"/>
              </a:lnSpc>
              <a:buNone/>
            </a:pPr>
            <a:r>
              <a:rPr lang="en-GB" sz="2000"/>
              <a:t>			as well as a </a:t>
            </a:r>
            <a:r>
              <a:rPr lang="en-GB" sz="2000" b="1"/>
              <a:t>data collation &amp; sharing mechanism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US" sz="2000"/>
              <a:t>FIRMS contribute to </a:t>
            </a:r>
            <a:r>
              <a:rPr lang="en-US" sz="2000" b="1"/>
              <a:t>evidence-based decision making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Key messages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9531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24944"/>
            <a:ext cx="2695367" cy="3374275"/>
          </a:xfrm>
          <a:prstGeom prst="rect">
            <a:avLst/>
          </a:prstGeom>
        </p:spPr>
      </p:pic>
      <p:sp>
        <p:nvSpPr>
          <p:cNvPr id="5" name="Line Callout 2 (No Border) 4"/>
          <p:cNvSpPr/>
          <p:nvPr/>
        </p:nvSpPr>
        <p:spPr>
          <a:xfrm>
            <a:off x="4283967" y="2924944"/>
            <a:ext cx="4176465" cy="3456384"/>
          </a:xfrm>
          <a:prstGeom prst="callout2">
            <a:avLst>
              <a:gd name="adj1" fmla="val 69544"/>
              <a:gd name="adj2" fmla="val 13991"/>
              <a:gd name="adj3" fmla="val 61810"/>
              <a:gd name="adj4" fmla="val -18015"/>
              <a:gd name="adj5" fmla="val 63642"/>
              <a:gd name="adj6" fmla="val -42185"/>
            </a:avLst>
          </a:prstGeom>
          <a:blipFill dpi="0" rotWithShape="1">
            <a:blip r:embed="rId4">
              <a:alphaModFix amt="7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640960" cy="1252728"/>
          </a:xfrm>
        </p:spPr>
        <p:txBody>
          <a:bodyPr>
            <a:normAutofit/>
          </a:bodyPr>
          <a:lstStyle/>
          <a:p>
            <a:r>
              <a:rPr lang="en-GB" sz="3200"/>
              <a:t>Assessment of Fishery reporting status in the CECAF area</a:t>
            </a:r>
            <a:endParaRPr lang="en-US" sz="320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09079" y="1772817"/>
            <a:ext cx="8755409" cy="3240359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80</a:t>
            </a:r>
            <a:r>
              <a:rPr lang="en-US" dirty="0" smtClean="0"/>
              <a:t> </a:t>
            </a:r>
            <a:r>
              <a:rPr lang="en-US" dirty="0"/>
              <a:t>reports published as Fishery fact sheets for CECAF area</a:t>
            </a:r>
            <a:endParaRPr lang="en-GB" sz="1600" dirty="0"/>
          </a:p>
          <a:p>
            <a:pPr marL="301943" lvl="1" indent="0">
              <a:lnSpc>
                <a:spcPct val="170000"/>
              </a:lnSpc>
              <a:buNone/>
            </a:pPr>
            <a:r>
              <a:rPr lang="en-GB" sz="1600" dirty="0"/>
              <a:t>20 Fact sheets, with reporting year = 2011, were produced by Côte d‘Ivoire (10) and Togo (10).</a:t>
            </a:r>
            <a:endParaRPr lang="en-US" sz="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29161" y="4619212"/>
            <a:ext cx="3686075" cy="1504029"/>
            <a:chOff x="0" y="1783976"/>
            <a:chExt cx="9144000" cy="32900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83976"/>
              <a:ext cx="9144000" cy="32900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220" y="2088257"/>
              <a:ext cx="1571625" cy="162877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711" y="3202566"/>
            <a:ext cx="1879214" cy="1417608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523" y="3206722"/>
            <a:ext cx="2055261" cy="1302398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33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gress made at national level on inventory validation (November 2011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0739"/>
            <a:ext cx="3627380" cy="32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23762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/>
              <a:t>In consultation with national officers:</a:t>
            </a:r>
          </a:p>
          <a:p>
            <a:pPr lvl="0"/>
            <a:r>
              <a:rPr lang="en-GB" sz="2000"/>
              <a:t>Collate new information to update FIRMS inventories for </a:t>
            </a:r>
            <a:r>
              <a:rPr lang="en-GB" sz="2000" b="1"/>
              <a:t>Cote</a:t>
            </a:r>
            <a:r>
              <a:rPr lang="en-GB" sz="2000"/>
              <a:t> </a:t>
            </a:r>
            <a:r>
              <a:rPr lang="en-GB" sz="2000" b="1"/>
              <a:t>d’Ivoire</a:t>
            </a:r>
            <a:r>
              <a:rPr lang="en-GB" sz="2000"/>
              <a:t> and </a:t>
            </a:r>
            <a:r>
              <a:rPr lang="en-GB" sz="2000" b="1"/>
              <a:t>Togo</a:t>
            </a:r>
          </a:p>
          <a:p>
            <a:r>
              <a:rPr lang="en-GB" sz="2000"/>
              <a:t>Finalize inventory for </a:t>
            </a:r>
            <a:r>
              <a:rPr lang="en-GB" sz="2000" b="1"/>
              <a:t>Benin</a:t>
            </a:r>
            <a:endParaRPr lang="en-GB" sz="1800"/>
          </a:p>
          <a:p>
            <a:r>
              <a:rPr lang="en-GB" sz="2000"/>
              <a:t>Complete draft inventories for</a:t>
            </a:r>
            <a:r>
              <a:rPr lang="en-GB" sz="2000" b="1"/>
              <a:t> Ghana</a:t>
            </a:r>
            <a:r>
              <a:rPr lang="en-GB" sz="2000"/>
              <a:t>, </a:t>
            </a:r>
            <a:r>
              <a:rPr lang="en-GB" sz="2000" b="1"/>
              <a:t>Liberia</a:t>
            </a:r>
            <a:r>
              <a:rPr lang="en-GB" sz="2000"/>
              <a:t> and </a:t>
            </a:r>
            <a:r>
              <a:rPr lang="en-GB" sz="2000" b="1"/>
              <a:t>Nigeria </a:t>
            </a:r>
          </a:p>
          <a:p>
            <a:r>
              <a:rPr lang="en-US" sz="2000" b="1"/>
              <a:t>Publish </a:t>
            </a:r>
            <a:r>
              <a:rPr lang="en-US" sz="2000"/>
              <a:t>Fishery fact sheets based on the new inventories</a:t>
            </a:r>
            <a:endParaRPr lang="en-GB" sz="2000"/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>
              <a:solidFill>
                <a:srgbClr val="FF0000"/>
              </a:solidFill>
            </a:endParaRPr>
          </a:p>
          <a:p>
            <a:endParaRPr lang="en-GB" sz="2100"/>
          </a:p>
          <a:p>
            <a:pPr lvl="1"/>
            <a:endParaRPr lang="en-GB" sz="1900" err="1"/>
          </a:p>
        </p:txBody>
      </p:sp>
      <p:sp>
        <p:nvSpPr>
          <p:cNvPr id="5" name="TextBox 4"/>
          <p:cNvSpPr txBox="1"/>
          <p:nvPr/>
        </p:nvSpPr>
        <p:spPr>
          <a:xfrm>
            <a:off x="5652120" y="643359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FIRMS activities in the CECAF area</a:t>
            </a:r>
            <a:endParaRPr lang="en-GB" sz="1400" b="1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FIRMS Actions for TCP Output 4 Activity 4.1</a:t>
            </a:r>
            <a:br>
              <a:rPr lang="en-GB" sz="3200"/>
            </a:br>
            <a:r>
              <a:rPr lang="en-GB" sz="3200"/>
              <a:t>- </a:t>
            </a:r>
            <a:r>
              <a:rPr lang="en-GB" sz="2200"/>
              <a:t>Update Fishery inventories of FCWC Member countries -</a:t>
            </a:r>
            <a:r>
              <a:rPr lang="en-GB" sz="3200"/>
              <a:t/>
            </a:r>
            <a:br>
              <a:rPr lang="en-GB" sz="3200"/>
            </a:br>
            <a:endParaRPr lang="en-GB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4" y="3933056"/>
            <a:ext cx="3011556" cy="2209951"/>
          </a:xfrm>
          <a:prstGeom prst="flowChartDocumen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021288"/>
            <a:ext cx="3849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*</a:t>
            </a:r>
            <a:r>
              <a:rPr lang="en-US" sz="1400" u="sng">
                <a:solidFill>
                  <a:srgbClr val="FF0000"/>
                </a:solidFill>
              </a:rPr>
              <a:t>Collaboration</a:t>
            </a:r>
            <a:r>
              <a:rPr lang="en-US" sz="1400">
                <a:solidFill>
                  <a:srgbClr val="FF0000"/>
                </a:solidFill>
              </a:rPr>
              <a:t> and </a:t>
            </a:r>
            <a:r>
              <a:rPr lang="en-US" sz="1400" u="sng">
                <a:solidFill>
                  <a:srgbClr val="FF0000"/>
                </a:solidFill>
              </a:rPr>
              <a:t>data provision </a:t>
            </a:r>
            <a:r>
              <a:rPr lang="en-US" sz="1400">
                <a:solidFill>
                  <a:srgbClr val="FF0000"/>
                </a:solidFill>
              </a:rPr>
              <a:t>from national 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officers is critical for the success of the activity</a:t>
            </a:r>
            <a:endParaRPr lang="en-GB" sz="1400">
              <a:solidFill>
                <a:srgbClr val="FF0000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800" y="1591056"/>
            <a:ext cx="8640960" cy="5112568"/>
          </a:xfrm>
        </p:spPr>
        <p:txBody>
          <a:bodyPr>
            <a:normAutofit/>
          </a:bodyPr>
          <a:lstStyle/>
          <a:p>
            <a:r>
              <a:rPr lang="en-GB" sz="2000" dirty="0"/>
              <a:t>About the </a:t>
            </a:r>
            <a:r>
              <a:rPr lang="en-GB" sz="2000" dirty="0" smtClean="0"/>
              <a:t>FIRMS partnership</a:t>
            </a:r>
            <a:endParaRPr lang="en-GB" sz="2000" dirty="0"/>
          </a:p>
          <a:p>
            <a:r>
              <a:rPr lang="en-GB" sz="2000" dirty="0" smtClean="0"/>
              <a:t>Target </a:t>
            </a:r>
            <a:r>
              <a:rPr lang="en-GB" sz="2000" dirty="0"/>
              <a:t>audience</a:t>
            </a:r>
          </a:p>
          <a:p>
            <a:r>
              <a:rPr lang="en-GB" sz="2000" dirty="0"/>
              <a:t>Data coverage</a:t>
            </a:r>
          </a:p>
          <a:p>
            <a:r>
              <a:rPr lang="en-GB" sz="2000" dirty="0" smtClean="0"/>
              <a:t>Marine </a:t>
            </a:r>
            <a:r>
              <a:rPr lang="en-GB" sz="2000" dirty="0"/>
              <a:t>Resource &amp; Fishery </a:t>
            </a:r>
            <a:r>
              <a:rPr lang="en-GB" sz="2000" dirty="0" smtClean="0"/>
              <a:t>inventories and fact sheets</a:t>
            </a:r>
            <a:endParaRPr lang="en-GB" sz="2000" dirty="0"/>
          </a:p>
          <a:p>
            <a:r>
              <a:rPr lang="en-US" sz="2000" dirty="0"/>
              <a:t>FIRMS 10 years after - Directions for fulfilling the next 10 years ambition </a:t>
            </a:r>
          </a:p>
          <a:p>
            <a:pPr lvl="1"/>
            <a:r>
              <a:rPr lang="fr-FR" sz="1800" dirty="0"/>
              <a:t>Minimum data </a:t>
            </a:r>
            <a:r>
              <a:rPr lang="fr-FR" sz="1800" dirty="0" err="1"/>
              <a:t>requirements</a:t>
            </a:r>
            <a:endParaRPr lang="fr-FR" sz="1800" dirty="0"/>
          </a:p>
          <a:p>
            <a:pPr lvl="1"/>
            <a:r>
              <a:rPr lang="en-US" sz="1800" dirty="0"/>
              <a:t>Traffic light approach</a:t>
            </a:r>
          </a:p>
          <a:p>
            <a:pPr lvl="1"/>
            <a:r>
              <a:rPr lang="en-US" sz="1800" dirty="0"/>
              <a:t>FIRMS Stocks &amp; Fisheries Map Viewer</a:t>
            </a:r>
          </a:p>
          <a:p>
            <a:pPr lvl="1"/>
            <a:r>
              <a:rPr lang="en-GB" sz="1800" dirty="0"/>
              <a:t>Global Record for Stocks and </a:t>
            </a:r>
            <a:r>
              <a:rPr lang="en-GB" sz="1800" dirty="0" smtClean="0"/>
              <a:t>Fisheries</a:t>
            </a:r>
          </a:p>
          <a:p>
            <a:pPr lvl="1"/>
            <a:r>
              <a:rPr lang="en-GB" sz="1800" dirty="0"/>
              <a:t>FIRMS &amp; the Sustainable Development </a:t>
            </a:r>
            <a:r>
              <a:rPr lang="en-GB" sz="1800" dirty="0" smtClean="0"/>
              <a:t>Goals (SDGs)</a:t>
            </a:r>
            <a:endParaRPr lang="en-GB" sz="1800" dirty="0"/>
          </a:p>
          <a:p>
            <a:r>
              <a:rPr lang="en-US" sz="2000" dirty="0"/>
              <a:t>Key messages</a:t>
            </a:r>
          </a:p>
          <a:p>
            <a:r>
              <a:rPr lang="en-GB" sz="2000" dirty="0" smtClean="0"/>
              <a:t>Assessment </a:t>
            </a:r>
            <a:r>
              <a:rPr lang="en-GB" sz="2000" dirty="0"/>
              <a:t>of Fishery reporting status in the CECAF area</a:t>
            </a:r>
          </a:p>
          <a:p>
            <a:r>
              <a:rPr lang="en-GB" sz="2000" dirty="0"/>
              <a:t>FIRMS Actions for TCP Output 4 Activity 4.1 </a:t>
            </a:r>
          </a:p>
          <a:p>
            <a:r>
              <a:rPr lang="en-US" sz="2000" dirty="0" smtClean="0"/>
              <a:t>Expected </a:t>
            </a:r>
            <a:r>
              <a:rPr lang="en-US" sz="2000" dirty="0"/>
              <a:t>Workshop Outcomes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80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1698632"/>
            <a:ext cx="879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Identifying the </a:t>
            </a:r>
            <a:r>
              <a:rPr lang="en-GB" sz="2000" b="1" dirty="0">
                <a:solidFill>
                  <a:schemeClr val="tx2"/>
                </a:solidFill>
              </a:rPr>
              <a:t>benefits</a:t>
            </a:r>
            <a:r>
              <a:rPr lang="en-GB" sz="2000" dirty="0">
                <a:solidFill>
                  <a:schemeClr val="tx2"/>
                </a:solidFill>
              </a:rPr>
              <a:t> of playing a role within the CECAF-FIRMS collaboration for FCWC sub-regional organisation and its Member Countries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  <a:br>
              <a:rPr lang="en-GB" sz="2000" dirty="0" smtClean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Update </a:t>
            </a:r>
            <a:r>
              <a:rPr lang="en-GB" sz="2000" b="1" dirty="0">
                <a:solidFill>
                  <a:schemeClr val="tx2"/>
                </a:solidFill>
              </a:rPr>
              <a:t>Fishery inventories </a:t>
            </a:r>
            <a:r>
              <a:rPr lang="en-GB" sz="2000" dirty="0">
                <a:solidFill>
                  <a:schemeClr val="tx2"/>
                </a:solidFill>
              </a:rPr>
              <a:t>of FCWC Member countries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  <a:br>
              <a:rPr lang="en-GB" sz="2000" dirty="0" smtClean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</a:rPr>
              <a:t>Raise </a:t>
            </a:r>
            <a:r>
              <a:rPr lang="en-GB" sz="2000" dirty="0">
                <a:solidFill>
                  <a:schemeClr val="tx2"/>
                </a:solidFill>
              </a:rPr>
              <a:t>awareness on a related matter regarding how </a:t>
            </a:r>
            <a:r>
              <a:rPr lang="en-GB" sz="2000" dirty="0" smtClean="0">
                <a:solidFill>
                  <a:schemeClr val="tx2"/>
                </a:solidFill>
              </a:rPr>
              <a:t>FAO </a:t>
            </a:r>
            <a:r>
              <a:rPr lang="en-GB" sz="2000" dirty="0">
                <a:solidFill>
                  <a:schemeClr val="tx2"/>
                </a:solidFill>
              </a:rPr>
              <a:t>and FIRMS can support Member Countries’ contribution to </a:t>
            </a:r>
            <a:r>
              <a:rPr lang="en-GB" sz="2000" b="1" dirty="0">
                <a:solidFill>
                  <a:schemeClr val="tx2"/>
                </a:solidFill>
              </a:rPr>
              <a:t>SDG Indicator 14.4.1</a:t>
            </a:r>
            <a:r>
              <a:rPr lang="en-GB" sz="2000" dirty="0">
                <a:solidFill>
                  <a:schemeClr val="tx2"/>
                </a:solidFill>
              </a:rPr>
              <a:t> “Proportion of fish stocks within biologically sustainable levels”, and more generally Target 14.4 on Sustainable Fisheries (e.g. support to FMPs and dissemination of relevant information).</a:t>
            </a:r>
          </a:p>
          <a:p>
            <a:pPr marL="285750" lvl="0" indent="-285750">
              <a:buClr>
                <a:schemeClr val="accent1"/>
              </a:buClr>
              <a:buFont typeface="Candara" panose="020E0502030303020204" pitchFamily="34" charset="0"/>
              <a:buChar char="*"/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</a:rPr>
              <a:t/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3600"/>
              <a:t>Expected Workshop Outcomes</a:t>
            </a:r>
            <a:r>
              <a:rPr lang="en-US" b="1">
                <a:solidFill>
                  <a:schemeClr val="bg1"/>
                </a:solidFill>
              </a:rPr>
              <a:t/>
            </a:r>
            <a:br>
              <a:rPr lang="en-US" b="1">
                <a:solidFill>
                  <a:schemeClr val="bg1"/>
                </a:solidFill>
              </a:rPr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255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1878505"/>
            <a:ext cx="9144000" cy="3100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AE" altLang="ja-JP" b="1"/>
              <a:t>شكر</a:t>
            </a:r>
            <a:endParaRPr lang="en-US" altLang="ja-JP" b="1"/>
          </a:p>
          <a:p>
            <a:pPr marL="0" indent="0" algn="ctr">
              <a:buNone/>
            </a:pPr>
            <a:r>
              <a:rPr lang="ja-JP" altLang="en-US" b="1"/>
              <a:t>謝謝</a:t>
            </a:r>
            <a:endParaRPr lang="en-US" altLang="ja-JP" b="1"/>
          </a:p>
          <a:p>
            <a:pPr marL="0" indent="0" algn="ctr">
              <a:buNone/>
            </a:pPr>
            <a:r>
              <a:rPr lang="en-US" b="1"/>
              <a:t>Merci</a:t>
            </a:r>
          </a:p>
          <a:p>
            <a:pPr marL="0" lvl="0" indent="0" algn="ctr">
              <a:buNone/>
            </a:pPr>
            <a:r>
              <a:rPr lang="en-US" b="1"/>
              <a:t>Thank You</a:t>
            </a:r>
          </a:p>
          <a:p>
            <a:pPr marL="0" indent="0" algn="ctr">
              <a:buNone/>
            </a:pPr>
            <a:r>
              <a:rPr lang="az-Cyrl-AZ" b="1"/>
              <a:t>Благодарю</a:t>
            </a:r>
            <a:endParaRPr lang="en-US" b="1"/>
          </a:p>
          <a:p>
            <a:pPr marL="0" lvl="0" indent="0" algn="ctr">
              <a:buNone/>
            </a:pPr>
            <a:r>
              <a:rPr lang="fr-FR" b="1"/>
              <a:t>¡Muchas Gracias!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32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87129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Past FIRMS regional workshop reports</a:t>
            </a:r>
            <a:endParaRPr lang="en-GB" sz="20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 of the WECAFC-FIRMS Data workshop, Christ Church, Barbados, 19-21 January 2016  </a:t>
            </a:r>
            <a:r>
              <a:rPr lang="en-GB" u="sng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http://www.fao.org/3/a-i5789e.pdf</a:t>
            </a: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 of the WECAFC-FIRMS Workshop on Marine Resources and Fisheries Inventories – Corpus Christi. USA, 1-2 November 2013  </a:t>
            </a:r>
            <a:r>
              <a:rPr lang="en-GB" u="sng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http://www.fao.org/3/a-i3661e.pdf</a:t>
            </a: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 of the RECOFI - FIRMS Workshop on Resources and Fisheries Inventories, Cairo, Egypt, 12-14 July 2011  </a:t>
            </a:r>
            <a:r>
              <a:rPr lang="en-GB" u="sng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http://www.fao.org/docrep/015/i2353e/i2353e00.pdf</a:t>
            </a: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 of the CECAF-FIRMS Workshop on resources and fisheries inventories, Accra, Ghana, 7-9 December 2009  </a:t>
            </a:r>
            <a:r>
              <a:rPr lang="en-GB" u="sng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http://www.fao.org/3/a-i5022b.pdf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/>
          </a:bodyPr>
          <a:lstStyle/>
          <a:p>
            <a:r>
              <a:rPr lang="en-GB" sz="3600"/>
              <a:t>About the Partnership</a:t>
            </a:r>
            <a:endParaRPr lang="en-US" sz="360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04000" y="1772816"/>
            <a:ext cx="8542900" cy="9860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400" b="1">
                <a:solidFill>
                  <a:schemeClr val="tx2"/>
                </a:solidFill>
              </a:rPr>
              <a:t>14 intergovernmental organizations / 19 RFBs </a:t>
            </a:r>
            <a:r>
              <a:rPr lang="en-GB" sz="1800" b="1">
                <a:solidFill>
                  <a:schemeClr val="tx2"/>
                </a:solidFill>
              </a:rPr>
              <a:t/>
            </a:r>
            <a:br>
              <a:rPr lang="en-GB" sz="1800" b="1">
                <a:solidFill>
                  <a:schemeClr val="tx2"/>
                </a:solidFill>
              </a:rPr>
            </a:br>
            <a:r>
              <a:rPr lang="en-GB" sz="1800">
                <a:solidFill>
                  <a:schemeClr val="tx2"/>
                </a:solidFill>
              </a:rPr>
              <a:t>subscribed the Partnership Arrangement providing for international cooperation in the development and maintenance of FIRMS</a:t>
            </a:r>
          </a:p>
        </p:txBody>
      </p:sp>
      <p:pic>
        <p:nvPicPr>
          <p:cNvPr id="2050" name="Picture 2" descr="Commission for the Conservation of Antarctic Marine Living Resources (CCAML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7" y="2847886"/>
            <a:ext cx="857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ission for the Conservation of Southern Bluefin Tuna (CCSB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78" y="2847887"/>
            <a:ext cx="760930" cy="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uropean Commiss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5" y="2800261"/>
            <a:ext cx="1197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ao.org/fileadmin/templates/faoweb/images/FAO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45" y="3002335"/>
            <a:ext cx="3010902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neral Fisheries Commission for the Mediterranean (GFC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7" y="4800114"/>
            <a:ext cx="9620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-American Tropical Tuna Commission (IATTC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17" y="3830349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nternational Commission for the Conservation of Atlantic Tuna (ICCAT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8" y="3954174"/>
            <a:ext cx="762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ternational Council for the Exploration of the Sea (IC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97" y="3857774"/>
            <a:ext cx="12382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dian Ocean Tuna Commission (IOTC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07" y="4157811"/>
            <a:ext cx="592276" cy="6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Northwest Atlantic Fisheries Organization (NAFO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7" y="3800403"/>
            <a:ext cx="722759" cy="7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orth Atlantic Salmon Conservation Organization (NASCO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18" y="5056980"/>
            <a:ext cx="8572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North-East Atlantic Fisheries Commission (NEAFC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72" y="4800114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outheast Asian Fisheries Development Center (SEAFDEC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47" y="4985543"/>
            <a:ext cx="857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outh East Atlantic Fisheries Organisation (SEAFO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26" y="4833451"/>
            <a:ext cx="8572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7785" y="5879013"/>
            <a:ext cx="846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i="1">
                <a:solidFill>
                  <a:srgbClr val="C00000"/>
                </a:solidFill>
              </a:rPr>
              <a:t>Provide access to a wide range of high-quality information on the global monitoring and management of fishery marine resources.</a:t>
            </a:r>
            <a:br>
              <a:rPr lang="en-GB" sz="1200" b="1" i="1">
                <a:solidFill>
                  <a:srgbClr val="C00000"/>
                </a:solidFill>
              </a:rPr>
            </a:br>
            <a:endParaRPr lang="en-GB" sz="1200" b="1" i="1">
              <a:solidFill>
                <a:srgbClr val="C00000"/>
              </a:solidFill>
            </a:endParaRPr>
          </a:p>
          <a:p>
            <a:pPr algn="ctr"/>
            <a:r>
              <a:rPr lang="en-GB" sz="1200" b="1" i="1">
                <a:solidFill>
                  <a:schemeClr val="tx2"/>
                </a:solidFill>
              </a:rPr>
              <a:t>In 2015 we celebrated “10 years of FIRMS” </a:t>
            </a:r>
          </a:p>
        </p:txBody>
      </p:sp>
    </p:spTree>
    <p:extLst>
      <p:ext uri="{BB962C8B-B14F-4D97-AF65-F5344CB8AC3E}">
        <p14:creationId xmlns:p14="http://schemas.microsoft.com/office/powerpoint/2010/main" val="2356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GB" b="1"/>
              <a:t>RFBs</a:t>
            </a:r>
            <a:r>
              <a:rPr lang="en-GB"/>
              <a:t>: </a:t>
            </a:r>
          </a:p>
          <a:p>
            <a:pPr marL="575310" lvl="1"/>
            <a:r>
              <a:rPr lang="en-GB" sz="1900"/>
              <a:t>to </a:t>
            </a:r>
            <a:r>
              <a:rPr lang="en-GB" sz="1900" u="sng"/>
              <a:t>increase visibility</a:t>
            </a:r>
            <a:r>
              <a:rPr lang="en-GB" sz="1900"/>
              <a:t> beyond their area of competence</a:t>
            </a:r>
          </a:p>
          <a:p>
            <a:pPr marL="575310" lvl="1"/>
            <a:r>
              <a:rPr lang="en-GB" sz="1900"/>
              <a:t>to provide a </a:t>
            </a:r>
            <a:r>
              <a:rPr lang="en-GB" sz="1900" u="sng"/>
              <a:t>dissemination capacity</a:t>
            </a:r>
            <a:r>
              <a:rPr lang="en-GB" sz="1900"/>
              <a:t> when no other dissemination mechanism exists</a:t>
            </a:r>
          </a:p>
          <a:p>
            <a:pPr marL="575310" lvl="1"/>
            <a:r>
              <a:rPr lang="en-GB" sz="1900"/>
              <a:t>to foster </a:t>
            </a:r>
            <a:r>
              <a:rPr lang="en-GB" sz="1900" u="sng"/>
              <a:t>information exchange</a:t>
            </a:r>
            <a:r>
              <a:rPr lang="en-GB" sz="1900"/>
              <a:t> in context where data sharing is a sensitive issue or would require </a:t>
            </a:r>
            <a:r>
              <a:rPr lang="en-GB" sz="1900" u="sng"/>
              <a:t>long learning curve</a:t>
            </a:r>
          </a:p>
          <a:p>
            <a:pPr marL="575310" lvl="1"/>
            <a:r>
              <a:rPr lang="en-GB" sz="1900"/>
              <a:t>to be </a:t>
            </a:r>
            <a:r>
              <a:rPr lang="en-GB" sz="1900" u="sng"/>
              <a:t>functional to needs of Fishery Management Plans</a:t>
            </a:r>
            <a:r>
              <a:rPr lang="en-GB" sz="1900"/>
              <a:t> </a:t>
            </a:r>
          </a:p>
          <a:p>
            <a:pPr marL="575310" lvl="1"/>
            <a:r>
              <a:rPr lang="en-GB" sz="1900" u="sng"/>
              <a:t>regional dashboard of indicators</a:t>
            </a:r>
            <a:r>
              <a:rPr lang="en-GB" sz="1900"/>
              <a:t> for the State of environment</a:t>
            </a:r>
          </a:p>
          <a:p>
            <a:pPr lvl="0"/>
            <a:r>
              <a:rPr lang="en-GB" b="1"/>
              <a:t>National agencies</a:t>
            </a:r>
            <a:r>
              <a:rPr lang="en-GB"/>
              <a:t> of governments dealing with fisheries reporting</a:t>
            </a:r>
          </a:p>
          <a:p>
            <a:pPr lvl="0"/>
            <a:r>
              <a:rPr lang="en-GB" b="1"/>
              <a:t>Analysts and instruments </a:t>
            </a:r>
            <a:r>
              <a:rPr lang="en-GB"/>
              <a:t>(e.g. SDG14) working on global monitoring of state of fishery resources</a:t>
            </a:r>
          </a:p>
          <a:p>
            <a:r>
              <a:rPr lang="en-GB" b="1"/>
              <a:t>NGOs</a:t>
            </a:r>
            <a:r>
              <a:rPr lang="en-GB"/>
              <a:t> promoting sustainable fisheries and promoting progress in fisheries management (FIPs), including through traceability of fish products</a:t>
            </a:r>
          </a:p>
          <a:p>
            <a:r>
              <a:rPr lang="en-GB" b="1"/>
              <a:t>Stakeholders</a:t>
            </a:r>
            <a:r>
              <a:rPr lang="en-GB"/>
              <a:t> (e.g. fishermen associations) and </a:t>
            </a:r>
            <a:r>
              <a:rPr lang="en-GB" b="1"/>
              <a:t>General public</a:t>
            </a:r>
            <a:r>
              <a:rPr lang="en-GB"/>
              <a:t>, to whom fishery data should be made available in </a:t>
            </a:r>
            <a:r>
              <a:rPr lang="en-GB" u="sng"/>
              <a:t>more immediate and easy ways</a:t>
            </a:r>
            <a:endParaRPr lang="en-GB" b="1" u="sng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FIRMS target audience and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40133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FIRMS Data coverage</a:t>
            </a:r>
            <a:endParaRPr lang="en-US" sz="3600"/>
          </a:p>
        </p:txBody>
      </p:sp>
      <p:grpSp>
        <p:nvGrpSpPr>
          <p:cNvPr id="7" name="Group 6"/>
          <p:cNvGrpSpPr/>
          <p:nvPr/>
        </p:nvGrpSpPr>
        <p:grpSpPr>
          <a:xfrm>
            <a:off x="4865292" y="1820042"/>
            <a:ext cx="3996926" cy="2320994"/>
            <a:chOff x="3995936" y="3671206"/>
            <a:chExt cx="4945857" cy="2952301"/>
          </a:xfrm>
        </p:grpSpPr>
        <p:pic>
          <p:nvPicPr>
            <p:cNvPr id="3076" name="Picture 4" descr="Figure 1: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671206"/>
              <a:ext cx="4945857" cy="2952301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" name="TextBox 5"/>
            <p:cNvSpPr txBox="1"/>
            <p:nvPr/>
          </p:nvSpPr>
          <p:spPr>
            <a:xfrm>
              <a:off x="6759006" y="5855394"/>
              <a:ext cx="2162611" cy="600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100" dirty="0"/>
                <a:t>FIRMS Marine Resources data coverage (tuna resources not included)</a:t>
              </a:r>
              <a:endParaRPr lang="en-US" sz="11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65292" y="4310435"/>
            <a:ext cx="4035094" cy="2361265"/>
            <a:chOff x="4835619" y="3573016"/>
            <a:chExt cx="4035094" cy="2361265"/>
          </a:xfrm>
        </p:grpSpPr>
        <p:pic>
          <p:nvPicPr>
            <p:cNvPr id="3078" name="Picture 6" descr="Figure 2: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619" y="3573016"/>
              <a:ext cx="3996926" cy="2361265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6876256" y="5634505"/>
              <a:ext cx="19944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FIRMS Fisheries data coverage</a:t>
              </a:r>
            </a:p>
          </p:txBody>
        </p:sp>
      </p:grpSp>
      <p:sp>
        <p:nvSpPr>
          <p:cNvPr id="9" name="Content Placeholder 2"/>
          <p:cNvSpPr>
            <a:spLocks noGrp="1"/>
          </p:cNvSpPr>
          <p:nvPr/>
        </p:nvSpPr>
        <p:spPr>
          <a:xfrm>
            <a:off x="144274" y="1814721"/>
            <a:ext cx="4704713" cy="235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 smtClean="0">
                <a:solidFill>
                  <a:srgbClr val="073E87"/>
                </a:solidFill>
              </a:rPr>
              <a:t>Published </a:t>
            </a:r>
            <a:r>
              <a:rPr lang="en-GB" sz="1800" dirty="0">
                <a:solidFill>
                  <a:srgbClr val="073E87"/>
                </a:solidFill>
              </a:rPr>
              <a:t>inventory of </a:t>
            </a:r>
            <a:r>
              <a:rPr lang="en-GB" sz="1800" b="1" dirty="0">
                <a:solidFill>
                  <a:srgbClr val="073E87"/>
                </a:solidFill>
              </a:rPr>
              <a:t>1479</a:t>
            </a:r>
            <a:r>
              <a:rPr lang="en-GB" sz="1800" dirty="0">
                <a:solidFill>
                  <a:srgbClr val="073E87"/>
                </a:solidFill>
              </a:rPr>
              <a:t>  stocks and </a:t>
            </a:r>
            <a:r>
              <a:rPr lang="en-GB" sz="1800" b="1" dirty="0">
                <a:solidFill>
                  <a:srgbClr val="073E87"/>
                </a:solidFill>
              </a:rPr>
              <a:t>738</a:t>
            </a:r>
            <a:r>
              <a:rPr lang="en-GB" sz="1800" dirty="0">
                <a:solidFill>
                  <a:srgbClr val="073E87"/>
                </a:solidFill>
              </a:rPr>
              <a:t>  fisheries </a:t>
            </a: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>
                <a:solidFill>
                  <a:srgbClr val="073E87"/>
                </a:solidFill>
              </a:rPr>
              <a:t>Published status reports for about  </a:t>
            </a:r>
            <a:r>
              <a:rPr lang="en-GB" sz="1800" b="1" dirty="0">
                <a:solidFill>
                  <a:srgbClr val="073E87"/>
                </a:solidFill>
              </a:rPr>
              <a:t>600</a:t>
            </a:r>
            <a:r>
              <a:rPr lang="en-GB" sz="1800" dirty="0">
                <a:solidFill>
                  <a:srgbClr val="073E87"/>
                </a:solidFill>
              </a:rPr>
              <a:t> stocks and </a:t>
            </a:r>
            <a:r>
              <a:rPr lang="en-GB" sz="1800" b="1" dirty="0" smtClean="0">
                <a:solidFill>
                  <a:srgbClr val="073E87"/>
                </a:solidFill>
              </a:rPr>
              <a:t>250</a:t>
            </a:r>
            <a:r>
              <a:rPr lang="en-GB" sz="1800" dirty="0" smtClean="0">
                <a:solidFill>
                  <a:srgbClr val="073E87"/>
                </a:solidFill>
              </a:rPr>
              <a:t> fisheries</a:t>
            </a: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600" dirty="0" smtClean="0">
                <a:solidFill>
                  <a:srgbClr val="073E87"/>
                </a:solidFill>
              </a:rPr>
              <a:t>Identified records with no published status:</a:t>
            </a:r>
          </a:p>
          <a:p>
            <a:pPr marL="57531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800" dirty="0">
                <a:solidFill>
                  <a:srgbClr val="073E87"/>
                </a:solidFill>
              </a:rPr>
              <a:t>~ 900 stocks</a:t>
            </a:r>
          </a:p>
          <a:p>
            <a:pPr marL="57531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>
                <a:solidFill>
                  <a:srgbClr val="073E87"/>
                </a:solidFill>
              </a:rPr>
              <a:t>~ </a:t>
            </a:r>
            <a:r>
              <a:rPr lang="en-GB" sz="1800" dirty="0" smtClean="0">
                <a:solidFill>
                  <a:srgbClr val="073E87"/>
                </a:solidFill>
              </a:rPr>
              <a:t>500 </a:t>
            </a:r>
            <a:r>
              <a:rPr lang="en-GB" sz="1800" dirty="0">
                <a:solidFill>
                  <a:srgbClr val="073E87"/>
                </a:solidFill>
              </a:rPr>
              <a:t>fisheries</a:t>
            </a:r>
            <a:endParaRPr lang="en-US" sz="1800" dirty="0">
              <a:solidFill>
                <a:srgbClr val="073E87"/>
              </a:solidFill>
            </a:endParaRP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GB" sz="1800" dirty="0">
              <a:solidFill>
                <a:srgbClr val="073E87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 </a:t>
            </a:r>
            <a:br>
              <a:rPr lang="en-GB" sz="1200" dirty="0">
                <a:solidFill>
                  <a:schemeClr val="tx2"/>
                </a:solidFill>
              </a:rPr>
            </a:b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6" y="4099755"/>
            <a:ext cx="4612452" cy="2571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07" y="1250533"/>
            <a:ext cx="6037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</a:rPr>
              <a:t>FIRMS is reporting on </a:t>
            </a:r>
            <a:r>
              <a:rPr lang="en-US" sz="2000" b="1" dirty="0">
                <a:solidFill>
                  <a:schemeClr val="tx2"/>
                </a:solidFill>
              </a:rPr>
              <a:t>Marine Resources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b="1" dirty="0">
                <a:solidFill>
                  <a:schemeClr val="tx2"/>
                </a:solidFill>
              </a:rPr>
              <a:t>Fisheries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2947">
            <a:off x="1176895" y="4608410"/>
            <a:ext cx="3731361" cy="1985827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7215">
            <a:off x="2174075" y="2880172"/>
            <a:ext cx="3520312" cy="161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67">
            <a:off x="5696312" y="1674802"/>
            <a:ext cx="3060077" cy="153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903185"/>
            <a:ext cx="8892480" cy="2173887"/>
          </a:xfrm>
        </p:spPr>
        <p:txBody>
          <a:bodyPr>
            <a:noAutofit/>
          </a:bodyPr>
          <a:lstStyle/>
          <a:p>
            <a:pPr lvl="0"/>
            <a:r>
              <a:rPr lang="en-GB" sz="2000"/>
              <a:t>Marine Resource &amp; Fishery Inventories (Excel)</a:t>
            </a:r>
          </a:p>
          <a:p>
            <a:pPr lvl="0"/>
            <a:r>
              <a:rPr lang="en-GB" sz="2000"/>
              <a:t>Standards and guidelines</a:t>
            </a:r>
          </a:p>
          <a:p>
            <a:pPr lvl="0"/>
            <a:r>
              <a:rPr lang="en-GB" sz="2000"/>
              <a:t>Fact Sheets</a:t>
            </a:r>
          </a:p>
          <a:p>
            <a:pPr lvl="0"/>
            <a:r>
              <a:rPr lang="en-GB" sz="2000"/>
              <a:t>Search interfaces</a:t>
            </a:r>
          </a:p>
          <a:p>
            <a:pPr lvl="0"/>
            <a:r>
              <a:rPr lang="en-GB" sz="2000"/>
              <a:t>Map viewer </a:t>
            </a:r>
          </a:p>
          <a:p>
            <a:pPr lvl="0"/>
            <a:r>
              <a:rPr lang="en-GB" sz="2000"/>
              <a:t>Web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24" y="2656458"/>
            <a:ext cx="3011556" cy="220995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33" y="3797012"/>
            <a:ext cx="3011556" cy="240568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/>
              <a:t>FIRMS Products</a:t>
            </a:r>
            <a:endParaRPr lang="en-US" sz="31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94">
            <a:off x="3339837" y="4686738"/>
            <a:ext cx="2744734" cy="1558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859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67">
            <a:off x="5549719" y="4168119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731873"/>
            <a:ext cx="8892480" cy="5270231"/>
          </a:xfrm>
        </p:spPr>
        <p:txBody>
          <a:bodyPr>
            <a:noAutofit/>
          </a:bodyPr>
          <a:lstStyle/>
          <a:p>
            <a:r>
              <a:rPr lang="en-GB" sz="2200"/>
              <a:t>Inventories constitute the </a:t>
            </a:r>
            <a:r>
              <a:rPr lang="en-GB" sz="2200" b="1"/>
              <a:t>backbone</a:t>
            </a:r>
            <a:r>
              <a:rPr lang="en-GB" sz="2200"/>
              <a:t> of the FIRMS knowledge base. Inventories provide the complete picture from which to </a:t>
            </a:r>
            <a:r>
              <a:rPr lang="en-GB" sz="2200" b="1"/>
              <a:t>assess</a:t>
            </a:r>
            <a:r>
              <a:rPr lang="en-GB" sz="2200"/>
              <a:t> current level of knowledge </a:t>
            </a:r>
          </a:p>
          <a:p>
            <a:pPr lvl="0"/>
            <a:r>
              <a:rPr lang="en-GB" sz="2200"/>
              <a:t>Marine Resources and Fisheries are inventoried for </a:t>
            </a:r>
            <a:r>
              <a:rPr lang="en-GB" sz="2200" b="1"/>
              <a:t>reporting purpose</a:t>
            </a:r>
          </a:p>
          <a:p>
            <a:r>
              <a:rPr lang="en-GB" sz="2200"/>
              <a:t>To capture </a:t>
            </a:r>
            <a:r>
              <a:rPr lang="en-GB" sz="2200" b="1"/>
              <a:t>status and trends </a:t>
            </a:r>
            <a:r>
              <a:rPr lang="en-GB" sz="2200"/>
              <a:t>of Marine Resources and </a:t>
            </a:r>
            <a:r>
              <a:rPr lang="en-US" sz="2200"/>
              <a:t>Fisheries</a:t>
            </a:r>
            <a:endParaRPr lang="en-GB" sz="2200" b="1"/>
          </a:p>
          <a:p>
            <a:pPr lvl="0"/>
            <a:r>
              <a:rPr lang="en-GB" sz="2200"/>
              <a:t>The inventory is implemented using an </a:t>
            </a:r>
            <a:r>
              <a:rPr lang="en-GB" sz="2200" b="1"/>
              <a:t>Excel</a:t>
            </a:r>
            <a:r>
              <a:rPr lang="en-GB" sz="2200"/>
              <a:t> format for initial data input</a:t>
            </a:r>
          </a:p>
          <a:p>
            <a:pPr lvl="0"/>
            <a:r>
              <a:rPr lang="en-GB" sz="2200"/>
              <a:t>Once harmonized according FIRMS standards and validated by data owners, information is stored into the FIRMS database and published as </a:t>
            </a:r>
            <a:r>
              <a:rPr lang="en-GB" sz="2200" b="1"/>
              <a:t>fact sheets</a:t>
            </a:r>
            <a:r>
              <a:rPr lang="en-GB" sz="2200"/>
              <a:t> </a:t>
            </a:r>
          </a:p>
          <a:p>
            <a:pPr lvl="0"/>
            <a:r>
              <a:rPr lang="en-GB" sz="2200"/>
              <a:t>Through their data inputs in FIRMS, partners contribute to the </a:t>
            </a:r>
            <a:r>
              <a:rPr lang="en-GB" sz="2200" b="1"/>
              <a:t>global inventory</a:t>
            </a:r>
            <a:r>
              <a:rPr lang="en-GB" sz="2200"/>
              <a:t> of marine resources and fisheries.</a:t>
            </a:r>
            <a:r>
              <a:rPr lang="en-GB"/>
              <a:t>	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1"/>
              <a:t>FIRMS Marine Resource &amp; Fishery inventories</a:t>
            </a:r>
            <a:endParaRPr lang="en-US" sz="3200" b="1" i="1"/>
          </a:p>
        </p:txBody>
      </p:sp>
      <p:sp>
        <p:nvSpPr>
          <p:cNvPr id="5" name="TextBox 4"/>
          <p:cNvSpPr txBox="1"/>
          <p:nvPr/>
        </p:nvSpPr>
        <p:spPr>
          <a:xfrm>
            <a:off x="2093034" y="6294192"/>
            <a:ext cx="499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“You manage what you can measure”</a:t>
            </a: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8734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Striped Right Arrow 7"/>
          <p:cNvSpPr/>
          <p:nvPr/>
        </p:nvSpPr>
        <p:spPr>
          <a:xfrm rot="1150232">
            <a:off x="3085155" y="3746407"/>
            <a:ext cx="1224136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869">
            <a:off x="3974179" y="4745081"/>
            <a:ext cx="2909364" cy="170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605">
            <a:off x="6680429" y="3621538"/>
            <a:ext cx="1866541" cy="26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44016" y="1844825"/>
            <a:ext cx="8794659" cy="792087"/>
          </a:xfrm>
        </p:spPr>
        <p:txBody>
          <a:bodyPr>
            <a:noAutofit/>
          </a:bodyPr>
          <a:lstStyle/>
          <a:p>
            <a:pPr lvl="0"/>
            <a:r>
              <a:rPr lang="en-GB"/>
              <a:t>One input many outputs: fact sheets, maps, publications, etc. </a:t>
            </a:r>
            <a:endParaRPr lang="en-US" sz="110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 b="1" i="1"/>
              <a:t>FIRMS Marine Resource &amp; Fishery inventories</a:t>
            </a:r>
            <a:endParaRPr lang="en-US" sz="3200" b="1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678">
            <a:off x="4512197" y="2603796"/>
            <a:ext cx="2592288" cy="2152154"/>
          </a:xfrm>
          <a:prstGeom prst="flowChart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44016" y="1750696"/>
            <a:ext cx="8820472" cy="2520279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Examples of fact sheets</a:t>
            </a:r>
          </a:p>
          <a:p>
            <a:pPr lvl="1"/>
            <a:r>
              <a:rPr lang="en-GB" sz="1800" b="1" dirty="0"/>
              <a:t>CCSBT - </a:t>
            </a:r>
            <a:r>
              <a:rPr lang="en-GB" sz="1800" b="1" dirty="0">
                <a:hlinkClick r:id="rId2"/>
              </a:rPr>
              <a:t>Southern Bluefin tuna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IATTC - </a:t>
            </a:r>
            <a:r>
              <a:rPr lang="en-GB" sz="1800" b="1" dirty="0">
                <a:hlinkClick r:id="rId3"/>
              </a:rPr>
              <a:t>Swordfish - </a:t>
            </a:r>
            <a:r>
              <a:rPr lang="en-GB" sz="1800" b="1" dirty="0" err="1">
                <a:hlinkClick r:id="rId3"/>
              </a:rPr>
              <a:t>Northeastern</a:t>
            </a:r>
            <a:r>
              <a:rPr lang="en-GB" sz="1800" b="1" dirty="0">
                <a:hlinkClick r:id="rId3"/>
              </a:rPr>
              <a:t> Pacific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NAFO - </a:t>
            </a:r>
            <a:r>
              <a:rPr lang="en-GB" sz="1800" b="1" dirty="0">
                <a:hlinkClick r:id="rId4"/>
              </a:rPr>
              <a:t>Atlantic Cod - Flemish Cap</a:t>
            </a:r>
            <a:endParaRPr lang="en-GB" sz="1800" b="1" dirty="0"/>
          </a:p>
          <a:p>
            <a:pPr lvl="1"/>
            <a:r>
              <a:rPr lang="en-US" sz="1800" b="1" dirty="0"/>
              <a:t>CECAF - </a:t>
            </a:r>
            <a:r>
              <a:rPr lang="en-GB" sz="1800" b="1" dirty="0">
                <a:hlinkClick r:id="rId5"/>
              </a:rPr>
              <a:t>Angola : Gillnet demersal fish fishery - Angolan waters </a:t>
            </a:r>
            <a:endParaRPr lang="en-GB" sz="1800" b="1" dirty="0"/>
          </a:p>
          <a:p>
            <a:pPr lvl="1"/>
            <a:r>
              <a:rPr lang="en-US" sz="1800" b="1" dirty="0"/>
              <a:t>SEAFO - </a:t>
            </a:r>
            <a:r>
              <a:rPr lang="en-GB" sz="1800" b="1" dirty="0">
                <a:hlinkClick r:id="rId6"/>
              </a:rPr>
              <a:t>South East Atlantic SEAFO High seas fisheries</a:t>
            </a:r>
            <a:endParaRPr lang="en-US" sz="18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 b="1" i="1" dirty="0"/>
              <a:t>FIRMS Marine Resource &amp; Fishery </a:t>
            </a:r>
            <a:r>
              <a:rPr lang="en-GB" sz="3200" b="1" i="1" dirty="0" smtClean="0"/>
              <a:t>fact sheets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019">
            <a:off x="5076757" y="3988268"/>
            <a:ext cx="2775769" cy="207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8152">
            <a:off x="1249924" y="4066166"/>
            <a:ext cx="2576209" cy="1996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7039" y="612174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“Data </a:t>
            </a:r>
            <a:r>
              <a:rPr lang="en-US" sz="2400" i="1" dirty="0">
                <a:solidFill>
                  <a:srgbClr val="7030A0"/>
                </a:solidFill>
              </a:rPr>
              <a:t>tell, stories </a:t>
            </a:r>
            <a:r>
              <a:rPr lang="en-US" sz="2400" i="1" dirty="0" smtClean="0">
                <a:solidFill>
                  <a:srgbClr val="7030A0"/>
                </a:solidFill>
              </a:rPr>
              <a:t>sell”</a:t>
            </a: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977</Words>
  <Application>Microsoft Office PowerPoint</Application>
  <PresentationFormat>On-screen Show (4:3)</PresentationFormat>
  <Paragraphs>150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HGP明朝E</vt:lpstr>
      <vt:lpstr>Symbol</vt:lpstr>
      <vt:lpstr>Times New Roman</vt:lpstr>
      <vt:lpstr>Wingdings</vt:lpstr>
      <vt:lpstr>Waveform</vt:lpstr>
      <vt:lpstr>The FIRMS partnership </vt:lpstr>
      <vt:lpstr>Outline</vt:lpstr>
      <vt:lpstr>About the Partnership</vt:lpstr>
      <vt:lpstr>FIRMS target audience and value proposition</vt:lpstr>
      <vt:lpstr>FIRMS Data coverage</vt:lpstr>
      <vt:lpstr>FIRMS Products</vt:lpstr>
      <vt:lpstr>FIRMS Marine Resource &amp; Fishery inventories</vt:lpstr>
      <vt:lpstr>FIRMS Marine Resource &amp; Fishery inventories</vt:lpstr>
      <vt:lpstr>FIRMS Marine Resource &amp; Fishery fact sheets</vt:lpstr>
      <vt:lpstr>FIRMS 10 years after Directions for fulfilling the next 10 years ambition  </vt:lpstr>
      <vt:lpstr>Minimum data requirements</vt:lpstr>
      <vt:lpstr>Traffic light approach</vt:lpstr>
      <vt:lpstr>FIRMS Stocks &amp; Fisheries Map Viewer</vt:lpstr>
      <vt:lpstr>Global Record for Stocks and Fisheries</vt:lpstr>
      <vt:lpstr>FIRMS &amp; the Sustainable Development Goals</vt:lpstr>
      <vt:lpstr>Key messages</vt:lpstr>
      <vt:lpstr>Key messages</vt:lpstr>
      <vt:lpstr>Assessment of Fishery reporting status in the CECAF area</vt:lpstr>
      <vt:lpstr>FIRMS Actions for TCP Output 4 Activity 4.1 - Update Fishery inventories of FCWC Member countries - </vt:lpstr>
      <vt:lpstr> Expected Workshop Outcomes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FIRMS partnership</dc:title>
  <dc:creator>Torquati, Cristina (FIAS)</dc:creator>
  <cp:lastModifiedBy>Torquati, Cristina (FIAS)</cp:lastModifiedBy>
  <cp:revision>18</cp:revision>
  <dcterms:modified xsi:type="dcterms:W3CDTF">2017-11-22T13:43:16Z</dcterms:modified>
</cp:coreProperties>
</file>