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01" r:id="rId3"/>
    <p:sldId id="276" r:id="rId4"/>
    <p:sldId id="300" r:id="rId5"/>
    <p:sldId id="306" r:id="rId6"/>
    <p:sldId id="265" r:id="rId7"/>
    <p:sldId id="290" r:id="rId8"/>
    <p:sldId id="305" r:id="rId9"/>
    <p:sldId id="284" r:id="rId10"/>
    <p:sldId id="303" r:id="rId11"/>
    <p:sldId id="294" r:id="rId12"/>
    <p:sldId id="293" r:id="rId13"/>
    <p:sldId id="292" r:id="rId14"/>
    <p:sldId id="304" r:id="rId15"/>
    <p:sldId id="295" r:id="rId16"/>
    <p:sldId id="298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conet, Marc (FIPS)" initials="TM(" lastIdx="6" clrIdx="0">
    <p:extLst>
      <p:ext uri="{19B8F6BF-5375-455C-9EA6-DF929625EA0E}">
        <p15:presenceInfo xmlns:p15="http://schemas.microsoft.com/office/powerpoint/2012/main" userId="S-1-5-21-2107199734-1002509562-578033828-7729" providerId="AD"/>
      </p:ext>
    </p:extLst>
  </p:cmAuthor>
  <p:cmAuthor id="2" name="Gentile, Aureliano (FIPS)" initials="GA(" lastIdx="4" clrIdx="1">
    <p:extLst>
      <p:ext uri="{19B8F6BF-5375-455C-9EA6-DF929625EA0E}">
        <p15:presenceInfo xmlns:p15="http://schemas.microsoft.com/office/powerpoint/2012/main" userId="S-1-5-21-2107199734-1002509562-578033828-126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98" autoAdjust="0"/>
  </p:normalViewPr>
  <p:slideViewPr>
    <p:cSldViewPr snapToGrid="0">
      <p:cViewPr varScale="1">
        <p:scale>
          <a:sx n="98" d="100"/>
          <a:sy n="98" d="100"/>
        </p:scale>
        <p:origin x="19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96D4F-40B3-49B6-AAD0-640EAAC395F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C87EE-89F1-4E5B-BF52-301B86014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8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Responsibilities and maintenance of workflow with respect to some aspects of CECAFs contribution to FIRMS were discussed and laid out</a:t>
            </a:r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the sixth session of the SSC in Accra, Ghana, in 2011 (see page p.9 of the report of this meeting). </a:t>
            </a:r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ftp://ftp.fao.org/FI/DOCUMENT/cecaf/cecaf21/CECAF_XXI_2016_Summary.pdf </a:t>
            </a:r>
            <a:endParaRPr lang="en-US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87EE-89F1-4E5B-BF52-301B86014F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https://sustainabledevelopment.un.org/sdg14 </a:t>
            </a:r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to Stock status monitoring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87EE-89F1-4E5B-BF52-301B86014F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4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the data and information exchange between countries, sub-regional and regional organizations such as WECAFC, and eventually feeding FAO’s global monitoring system. To this objective, a proactive and participatory network under the FIRMS partnership can result as catalyst for funding opportunities for capacity building.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87EE-89F1-4E5B-BF52-301B86014F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06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87EE-89F1-4E5B-BF52-301B86014F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6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87EE-89F1-4E5B-BF52-301B86014F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36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87EE-89F1-4E5B-BF52-301B86014F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4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Tenerife, Spain, 14 – 16 October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2525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Related to doc. CECAF/SSCVII/2015/8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6" name="Picture 2" descr="http://figisapps.fao.org/FIGISwiki/images/FIRMS_logo_transparent_200px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2" y="6262139"/>
            <a:ext cx="804120" cy="37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sdg1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881" y="2008932"/>
            <a:ext cx="8524239" cy="1780108"/>
          </a:xfrm>
        </p:spPr>
        <p:txBody>
          <a:bodyPr anchor="ctr">
            <a:noAutofit/>
          </a:bodyPr>
          <a:lstStyle/>
          <a:p>
            <a:r>
              <a:rPr lang="en-US" sz="3200"/>
              <a:t>FCWC within the CECAF-FIRMS collaboration</a:t>
            </a:r>
            <a:br>
              <a:rPr lang="en-US" sz="3200"/>
            </a:b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842116" y="6116332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Final workshop TCP/RAF/3512 “</a:t>
            </a:r>
            <a:r>
              <a:rPr lang="en-GB" sz="1400"/>
              <a:t>Strengthening routine fisheries data collection in West Africa: Benin, Cote d’Ivoire, Ghana, Liberia, Nigeria, Togo and Fishery Committee of the West Central Gulf of Guinea (FCWC) </a:t>
            </a:r>
            <a:endParaRPr lang="en-US" sz="800"/>
          </a:p>
          <a:p>
            <a:pPr algn="r"/>
            <a:r>
              <a:rPr lang="en-US" sz="1400"/>
              <a:t>Monrovia, Liberia 23-24 November 2017</a:t>
            </a:r>
          </a:p>
        </p:txBody>
      </p:sp>
      <p:pic>
        <p:nvPicPr>
          <p:cNvPr id="1028" name="Picture 4" descr="http://intranet.fao.org/fileadmin/images/FAO_LOGO/FAO_logo_Blue_3lines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2" y="319008"/>
            <a:ext cx="2976265" cy="120188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figisapps.fao.org/FIGISwiki/images/FIRMS_logo_transparent_2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73" y="3443684"/>
            <a:ext cx="2407454" cy="11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figisapps.fao.org/FIGISwiki/images/FIRMS_logo_transparent_2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756244" cy="3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717714" y="4722405"/>
            <a:ext cx="370857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/>
              <a:t>http://firms.fao.org</a:t>
            </a:r>
            <a:endParaRPr lang="en-US" sz="1000" b="1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819896"/>
            <a:ext cx="6400800" cy="537096"/>
          </a:xfrm>
        </p:spPr>
        <p:txBody>
          <a:bodyPr/>
          <a:lstStyle/>
          <a:p>
            <a:r>
              <a:rPr lang="en-US" dirty="0" smtClean="0"/>
              <a:t>Distributed </a:t>
            </a:r>
            <a:r>
              <a:rPr lang="en-US" dirty="0"/>
              <a:t>roles and anticipated benefits</a:t>
            </a:r>
          </a:p>
        </p:txBody>
      </p:sp>
    </p:spTree>
    <p:extLst>
      <p:ext uri="{BB962C8B-B14F-4D97-AF65-F5344CB8AC3E}">
        <p14:creationId xmlns:p14="http://schemas.microsoft.com/office/powerpoint/2010/main" val="42766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FACB712-18BC-446E-A5F9-7D62960AB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0" y="805829"/>
            <a:ext cx="8938760" cy="6042935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0992" y="188640"/>
            <a:ext cx="9073008" cy="125272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/>
              <a:t>FIRMS instrumental to regional process - The WECAFC example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147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92" y="188640"/>
            <a:ext cx="9073008" cy="125272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/>
              <a:t>Instrument du FIRMS pour le processus régional - L'exemple de la </a:t>
            </a:r>
            <a:r>
              <a:rPr lang="fr-FR" sz="2400"/>
              <a:t>COPACO</a:t>
            </a:r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" y="808967"/>
            <a:ext cx="8980538" cy="6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92" y="188640"/>
            <a:ext cx="9073008" cy="125272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/>
              <a:t>FIRMS instrumental to regional process - The WECAFC example</a:t>
            </a:r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4" y="843128"/>
            <a:ext cx="8903592" cy="59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0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420888"/>
            <a:ext cx="8892479" cy="266429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sz="2000" dirty="0"/>
              <a:t>Potential </a:t>
            </a:r>
            <a:r>
              <a:rPr lang="en-US" sz="2000" dirty="0" smtClean="0"/>
              <a:t>return </a:t>
            </a:r>
            <a:r>
              <a:rPr lang="en-US" sz="2000" dirty="0"/>
              <a:t>on investment for stakeholder participating in the FIRMS </a:t>
            </a:r>
            <a:r>
              <a:rPr lang="en-US" sz="2000" dirty="0" smtClean="0"/>
              <a:t>framework:</a:t>
            </a:r>
            <a:br>
              <a:rPr lang="en-US" sz="2000" dirty="0" smtClean="0"/>
            </a:br>
            <a:endParaRPr lang="en-GB" sz="2000" dirty="0" smtClean="0"/>
          </a:p>
          <a:p>
            <a:pPr lvl="0"/>
            <a:r>
              <a:rPr lang="en-GB" sz="2000" b="1" dirty="0" smtClean="0"/>
              <a:t>Visibility </a:t>
            </a:r>
            <a:r>
              <a:rPr lang="en-GB" sz="2000" b="1" dirty="0"/>
              <a:t>at global level</a:t>
            </a:r>
          </a:p>
          <a:p>
            <a:pPr lvl="1"/>
            <a:r>
              <a:rPr lang="en-GB" sz="1800" dirty="0"/>
              <a:t>Including recognition of web traffic to FCWC and Member countries</a:t>
            </a:r>
            <a:br>
              <a:rPr lang="en-GB" sz="1800" dirty="0"/>
            </a:br>
            <a:endParaRPr lang="en-GB" sz="1800" dirty="0"/>
          </a:p>
          <a:p>
            <a:pPr lvl="0"/>
            <a:r>
              <a:rPr lang="en-GB" sz="2000" b="1" dirty="0"/>
              <a:t>Clear involvement and contribution to political agenda</a:t>
            </a:r>
            <a:r>
              <a:rPr lang="en-GB" sz="2000" dirty="0"/>
              <a:t> (SDG 14.4.1)</a:t>
            </a:r>
            <a:br>
              <a:rPr lang="en-GB" sz="2000" dirty="0"/>
            </a:br>
            <a:endParaRPr lang="en-GB" sz="2000" dirty="0"/>
          </a:p>
          <a:p>
            <a:r>
              <a:rPr lang="en-GB" sz="2000" b="1" dirty="0" smtClean="0"/>
              <a:t>Availability of </a:t>
            </a:r>
            <a:r>
              <a:rPr lang="en-GB" sz="2000" b="1" dirty="0"/>
              <a:t>FIRMS data services in support </a:t>
            </a:r>
            <a:r>
              <a:rPr lang="en-GB" sz="2000" b="1" dirty="0" smtClean="0"/>
              <a:t>to stocks status monitoring and fisheries </a:t>
            </a:r>
            <a:r>
              <a:rPr lang="en-GB" sz="2000" b="1" dirty="0"/>
              <a:t>management</a:t>
            </a:r>
          </a:p>
          <a:p>
            <a:pPr lvl="0"/>
            <a:r>
              <a:rPr lang="en-GB" sz="2000" dirty="0"/>
              <a:t>(e.g. map viewer, analytical tools, data dissemination capacity)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Overall benefits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154685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252728"/>
          </a:xfrm>
        </p:spPr>
        <p:txBody>
          <a:bodyPr>
            <a:noAutofit/>
          </a:bodyPr>
          <a:lstStyle/>
          <a:p>
            <a:r>
              <a:rPr lang="en-US" sz="3600"/>
              <a:t>Extended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55" y="1916832"/>
            <a:ext cx="8922345" cy="494116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FIRMS Partnership instrumental to improving basic data on fisheries </a:t>
            </a:r>
          </a:p>
          <a:p>
            <a:pPr marL="575945" lvl="1"/>
            <a:r>
              <a:rPr lang="en-US" sz="1800" dirty="0"/>
              <a:t>Inventories / fact sheets providing minimum data for monitoring and management</a:t>
            </a:r>
          </a:p>
          <a:p>
            <a:pPr marL="575945" lvl="1"/>
            <a:r>
              <a:rPr lang="en-US" sz="1800" dirty="0"/>
              <a:t>Utilizing FIRMS standards and concepts to add informative value to data</a:t>
            </a:r>
          </a:p>
          <a:p>
            <a:pPr marL="575945" lvl="1"/>
            <a:r>
              <a:rPr lang="en-US" sz="1800" dirty="0"/>
              <a:t>Providing mechanism for basic dissemination on </a:t>
            </a:r>
            <a:r>
              <a:rPr lang="en-US" sz="1800" dirty="0" smtClean="0"/>
              <a:t>Status and Trends (S&amp;T)</a:t>
            </a:r>
            <a:endParaRPr lang="en-US" sz="1800" dirty="0"/>
          </a:p>
          <a:p>
            <a:pPr marL="575945" lvl="1"/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FIRMS Partnership beneficial to regional fisheries needs </a:t>
            </a:r>
          </a:p>
          <a:p>
            <a:pPr marL="575945" lvl="1"/>
            <a:r>
              <a:rPr lang="en-US" sz="1800" dirty="0"/>
              <a:t>Supporting the need for access to high quality information for management</a:t>
            </a:r>
          </a:p>
          <a:p>
            <a:pPr marL="575945" lvl="1"/>
            <a:r>
              <a:rPr lang="en-GB" sz="1800" dirty="0"/>
              <a:t>Foundation information layers (inventories, fact sheets) that:</a:t>
            </a:r>
          </a:p>
          <a:p>
            <a:pPr marL="855345" lvl="2"/>
            <a:r>
              <a:rPr lang="en-GB" sz="1600" dirty="0"/>
              <a:t>act as catalyst to develop regional data base when not pre-existing (case WECAFC)</a:t>
            </a:r>
          </a:p>
          <a:p>
            <a:pPr marL="855345" lvl="2"/>
            <a:r>
              <a:rPr lang="en-GB" sz="1600" dirty="0"/>
              <a:t>p</a:t>
            </a:r>
            <a:r>
              <a:rPr lang="en-GB" sz="1600" dirty="0" smtClean="0"/>
              <a:t>rovide easily accessible and comprehensive information </a:t>
            </a:r>
            <a:r>
              <a:rPr lang="en-GB" sz="1600" dirty="0"/>
              <a:t>on S&amp;T  (including mix of quantitative/qualitative information) </a:t>
            </a:r>
            <a:endParaRPr lang="en-US" sz="1600" dirty="0"/>
          </a:p>
          <a:p>
            <a:pPr marL="575310" lvl="1"/>
            <a:r>
              <a:rPr lang="en-US" sz="1800" dirty="0" smtClean="0"/>
              <a:t>Developing </a:t>
            </a:r>
            <a:r>
              <a:rPr lang="en-US" sz="1800" dirty="0"/>
              <a:t>multi layered collaboration initiatives </a:t>
            </a:r>
          </a:p>
          <a:p>
            <a:pPr marL="855345" lvl="2"/>
            <a:r>
              <a:rPr lang="en-US" sz="1600" dirty="0"/>
              <a:t>Strategic and cost effective</a:t>
            </a:r>
          </a:p>
          <a:p>
            <a:pPr marL="301625" lvl="1" indent="0">
              <a:buNone/>
            </a:pPr>
            <a:endParaRPr lang="en-US" sz="1800" dirty="0"/>
          </a:p>
          <a:p>
            <a:pPr marL="301625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69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1" y="2492896"/>
            <a:ext cx="8640959" cy="2664296"/>
          </a:xfrm>
        </p:spPr>
        <p:txBody>
          <a:bodyPr>
            <a:normAutofit/>
          </a:bodyPr>
          <a:lstStyle/>
          <a:p>
            <a:r>
              <a:rPr lang="en-GB" sz="2000"/>
              <a:t>FIRMS as a mature framework for </a:t>
            </a:r>
            <a:r>
              <a:rPr lang="en-GB" sz="2000" b="1"/>
              <a:t>global reporting tool </a:t>
            </a:r>
            <a:r>
              <a:rPr lang="en-GB" sz="2000"/>
              <a:t>on fisheries and resources </a:t>
            </a:r>
            <a:r>
              <a:rPr lang="en-GB" sz="2000" b="1"/>
              <a:t>status &amp; trends </a:t>
            </a:r>
            <a:br>
              <a:rPr lang="en-GB" sz="2000" b="1"/>
            </a:br>
            <a:endParaRPr lang="en-GB" sz="2000" b="1"/>
          </a:p>
          <a:p>
            <a:pPr>
              <a:lnSpc>
                <a:spcPct val="110000"/>
              </a:lnSpc>
            </a:pPr>
            <a:r>
              <a:rPr lang="en-GB" sz="2000"/>
              <a:t>FIRMS as a </a:t>
            </a:r>
            <a:r>
              <a:rPr lang="en-GB" sz="2000" b="1"/>
              <a:t>shared reporting &amp; web-dissemination system</a:t>
            </a:r>
            <a:r>
              <a:rPr lang="en-GB" sz="2000"/>
              <a:t> </a:t>
            </a:r>
          </a:p>
          <a:p>
            <a:pPr marL="301943" lvl="1" indent="0">
              <a:lnSpc>
                <a:spcPct val="110000"/>
              </a:lnSpc>
              <a:buNone/>
            </a:pPr>
            <a:r>
              <a:rPr lang="en-GB" sz="2000"/>
              <a:t>			as well as a </a:t>
            </a:r>
            <a:r>
              <a:rPr lang="en-GB" sz="2000" b="1"/>
              <a:t>data collation &amp; sharing mechanism</a:t>
            </a:r>
            <a:br>
              <a:rPr lang="en-GB" sz="2000" b="1"/>
            </a:br>
            <a:endParaRPr lang="en-GB" sz="2000" b="1"/>
          </a:p>
          <a:p>
            <a:pPr>
              <a:lnSpc>
                <a:spcPct val="110000"/>
              </a:lnSpc>
            </a:pPr>
            <a:r>
              <a:rPr lang="en-US" sz="2000"/>
              <a:t>FIRMS contribute to </a:t>
            </a:r>
            <a:r>
              <a:rPr lang="en-US" sz="2000" b="1"/>
              <a:t>evidence-based decision making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Key messages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9336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524" y="2204864"/>
            <a:ext cx="8568951" cy="3633267"/>
          </a:xfrm>
        </p:spPr>
        <p:txBody>
          <a:bodyPr>
            <a:normAutofit/>
          </a:bodyPr>
          <a:lstStyle/>
          <a:p>
            <a:r>
              <a:rPr lang="en-US"/>
              <a:t>Provide feedback on the suggested collaboration scenario;</a:t>
            </a:r>
          </a:p>
          <a:p>
            <a:endParaRPr lang="en-GB"/>
          </a:p>
          <a:p>
            <a:pPr lvl="0"/>
            <a:r>
              <a:rPr lang="en-US"/>
              <a:t>Provide feedback on current  inventory and fact sheets, and on how workflow and timeliness of uploading new information to FIRMS  can be improved; </a:t>
            </a:r>
            <a:br>
              <a:rPr lang="en-US"/>
            </a:br>
            <a:endParaRPr lang="en-GB"/>
          </a:p>
          <a:p>
            <a:pPr lvl="0"/>
            <a:r>
              <a:rPr lang="en-US"/>
              <a:t>Provide feedback on the usefulness of the FIRMS products to FCWC and FCWC members.</a:t>
            </a:r>
            <a:br>
              <a:rPr lang="en-US"/>
            </a:br>
            <a:endParaRPr lang="en-GB"/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Actions asked to the Committee</a:t>
            </a:r>
            <a:r>
              <a:rPr lang="en-GB" b="1"/>
              <a:t/>
            </a:r>
            <a:br>
              <a:rPr lang="en-GB" b="1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6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0" y="1878505"/>
            <a:ext cx="9144000" cy="3100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AE" altLang="ja-JP" b="1"/>
              <a:t>شكر</a:t>
            </a:r>
            <a:endParaRPr lang="en-US" altLang="ja-JP" b="1"/>
          </a:p>
          <a:p>
            <a:pPr marL="0" indent="0" algn="ctr">
              <a:buNone/>
            </a:pPr>
            <a:r>
              <a:rPr lang="ja-JP" altLang="en-US" b="1"/>
              <a:t>謝謝</a:t>
            </a:r>
            <a:endParaRPr lang="en-US" altLang="ja-JP" b="1"/>
          </a:p>
          <a:p>
            <a:pPr marL="0" indent="0" algn="ctr">
              <a:buNone/>
            </a:pPr>
            <a:r>
              <a:rPr lang="en-US" b="1"/>
              <a:t>Merci</a:t>
            </a:r>
          </a:p>
          <a:p>
            <a:pPr marL="0" lvl="0" indent="0" algn="ctr">
              <a:buNone/>
            </a:pPr>
            <a:r>
              <a:rPr lang="en-US" b="1"/>
              <a:t>Thank You</a:t>
            </a:r>
          </a:p>
          <a:p>
            <a:pPr marL="0" indent="0" algn="ctr">
              <a:buNone/>
            </a:pPr>
            <a:r>
              <a:rPr lang="az-Cyrl-AZ" b="1"/>
              <a:t>Благодарю</a:t>
            </a:r>
            <a:endParaRPr lang="en-US" b="1"/>
          </a:p>
          <a:p>
            <a:pPr marL="0" lvl="0" indent="0" algn="ctr">
              <a:buNone/>
            </a:pPr>
            <a:r>
              <a:rPr lang="fr-FR" b="1"/>
              <a:t>¡Muchas Gracias!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932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125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0"/>
            <a:r>
              <a:rPr lang="en-GB" b="1"/>
              <a:t>RFBs</a:t>
            </a:r>
            <a:r>
              <a:rPr lang="en-GB"/>
              <a:t>: </a:t>
            </a:r>
          </a:p>
          <a:p>
            <a:pPr marL="575310" lvl="1"/>
            <a:r>
              <a:rPr lang="en-GB" sz="1900"/>
              <a:t>to </a:t>
            </a:r>
            <a:r>
              <a:rPr lang="en-GB" sz="1900" u="sng"/>
              <a:t>increase visibility</a:t>
            </a:r>
            <a:r>
              <a:rPr lang="en-GB" sz="1900"/>
              <a:t> beyond their area of competence</a:t>
            </a:r>
          </a:p>
          <a:p>
            <a:pPr marL="575310" lvl="1"/>
            <a:r>
              <a:rPr lang="en-GB" sz="1900"/>
              <a:t>to provide a </a:t>
            </a:r>
            <a:r>
              <a:rPr lang="en-GB" sz="1900" u="sng"/>
              <a:t>dissemination capacity</a:t>
            </a:r>
            <a:r>
              <a:rPr lang="en-GB" sz="1900"/>
              <a:t> when no other dissemination mechanism exists</a:t>
            </a:r>
          </a:p>
          <a:p>
            <a:pPr marL="575310" lvl="1"/>
            <a:r>
              <a:rPr lang="en-GB" sz="1900"/>
              <a:t>to foster </a:t>
            </a:r>
            <a:r>
              <a:rPr lang="en-GB" sz="1900" u="sng"/>
              <a:t>information exchange</a:t>
            </a:r>
            <a:r>
              <a:rPr lang="en-GB" sz="1900"/>
              <a:t> in context where data sharing is a sensitive issue or would require </a:t>
            </a:r>
            <a:r>
              <a:rPr lang="en-GB" sz="1900" u="sng"/>
              <a:t>long learning curve</a:t>
            </a:r>
          </a:p>
          <a:p>
            <a:pPr marL="575310" lvl="1"/>
            <a:r>
              <a:rPr lang="en-GB" sz="1900"/>
              <a:t>to be </a:t>
            </a:r>
            <a:r>
              <a:rPr lang="en-GB" sz="1900" u="sng"/>
              <a:t>functional to needs of Fishery Management Plans</a:t>
            </a:r>
            <a:r>
              <a:rPr lang="en-GB" sz="1900"/>
              <a:t> </a:t>
            </a:r>
          </a:p>
          <a:p>
            <a:pPr marL="575310" lvl="1"/>
            <a:r>
              <a:rPr lang="en-GB" sz="1900" u="sng"/>
              <a:t>regional dashboard of indicators</a:t>
            </a:r>
            <a:r>
              <a:rPr lang="en-GB" sz="1900"/>
              <a:t> for the State of environment</a:t>
            </a:r>
          </a:p>
          <a:p>
            <a:pPr lvl="0"/>
            <a:r>
              <a:rPr lang="en-GB" b="1"/>
              <a:t>National agencies</a:t>
            </a:r>
            <a:r>
              <a:rPr lang="en-GB"/>
              <a:t> of governments dealing with fisheries reporting</a:t>
            </a:r>
          </a:p>
          <a:p>
            <a:pPr lvl="0"/>
            <a:r>
              <a:rPr lang="en-GB" b="1"/>
              <a:t>Analysts and instruments </a:t>
            </a:r>
            <a:r>
              <a:rPr lang="en-GB"/>
              <a:t>(e.g. SDG14) working on global monitoring of state of fishery resources</a:t>
            </a:r>
          </a:p>
          <a:p>
            <a:r>
              <a:rPr lang="en-GB" b="1"/>
              <a:t>NGOs</a:t>
            </a:r>
            <a:r>
              <a:rPr lang="en-GB"/>
              <a:t> promoting sustainable fisheries and promoting progress in fisheries management (FIPs), including through traceability of fish products</a:t>
            </a:r>
          </a:p>
          <a:p>
            <a:r>
              <a:rPr lang="en-GB" b="1"/>
              <a:t>Stakeholders</a:t>
            </a:r>
            <a:r>
              <a:rPr lang="en-GB"/>
              <a:t> (e.g. fishermen associations) and </a:t>
            </a:r>
            <a:r>
              <a:rPr lang="en-GB" b="1"/>
              <a:t>General public</a:t>
            </a:r>
            <a:r>
              <a:rPr lang="en-GB"/>
              <a:t>, to whom fishery data should be made available in </a:t>
            </a:r>
            <a:r>
              <a:rPr lang="en-GB" u="sng"/>
              <a:t>more immediate and easy ways</a:t>
            </a:r>
            <a:endParaRPr lang="en-GB" b="1" u="sng"/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FIRMS target audience and 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32130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16" y="1731873"/>
            <a:ext cx="8892480" cy="527023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200" u="sng" dirty="0"/>
              <a:t>Considering:</a:t>
            </a:r>
          </a:p>
          <a:p>
            <a:pPr lvl="0"/>
            <a:r>
              <a:rPr lang="en-GB" sz="2000" dirty="0"/>
              <a:t>TCP/RAF/3512 Output 4: Collaboration between FCWC and its member countries with FIRMS is improved</a:t>
            </a:r>
          </a:p>
          <a:p>
            <a:pPr lvl="0"/>
            <a:r>
              <a:rPr lang="en-GB" sz="2000" dirty="0"/>
              <a:t>The FCWC countries have several shared fish stocks and willing to contribute to sustainable management and exploitation of fishery resources for food and nutrition security</a:t>
            </a:r>
          </a:p>
          <a:p>
            <a:pPr lvl="0"/>
            <a:r>
              <a:rPr lang="en-US" sz="2000" dirty="0"/>
              <a:t>FCWC, as a sub-regional organization, has a close collaboration with CECAF  and its Member countries</a:t>
            </a:r>
          </a:p>
          <a:p>
            <a:pPr marL="0" lvl="0" indent="0">
              <a:buNone/>
            </a:pPr>
            <a:r>
              <a:rPr lang="en-US" sz="2200" u="sng" dirty="0"/>
              <a:t>We suggest that:</a:t>
            </a:r>
          </a:p>
          <a:p>
            <a:r>
              <a:rPr lang="en-US" sz="2000" dirty="0"/>
              <a:t>Interactions among the three organizations would be an added value for the CECAF-FIRMS collaboration</a:t>
            </a:r>
          </a:p>
          <a:p>
            <a:r>
              <a:rPr lang="en-US" sz="2000" dirty="0"/>
              <a:t>A formalization of data exchange mechanism with FCWC and Member countries would be also welcome</a:t>
            </a:r>
            <a:endParaRPr lang="en-GB" sz="2000" dirty="0"/>
          </a:p>
          <a:p>
            <a:pPr lvl="0"/>
            <a:endParaRPr lang="en-GB" sz="2200" dirty="0"/>
          </a:p>
          <a:p>
            <a:pPr lvl="0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A possible scenario for FCWC collaborating within the FIRMS-CECAF context</a:t>
            </a:r>
            <a:r>
              <a:rPr lang="en-GB" sz="1800"/>
              <a:t> (1)</a:t>
            </a:r>
            <a:r>
              <a:rPr lang="en-GB" sz="3200"/>
              <a:t> </a:t>
            </a:r>
            <a:endParaRPr lang="en-US" sz="3100"/>
          </a:p>
        </p:txBody>
      </p:sp>
    </p:spTree>
    <p:extLst>
      <p:ext uri="{BB962C8B-B14F-4D97-AF65-F5344CB8AC3E}">
        <p14:creationId xmlns:p14="http://schemas.microsoft.com/office/powerpoint/2010/main" val="148561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760" y="1800523"/>
            <a:ext cx="8892480" cy="52702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/>
              <a:t>Responsibilities</a:t>
            </a:r>
            <a:r>
              <a:rPr lang="en-US" sz="2000" dirty="0"/>
              <a:t>: - </a:t>
            </a:r>
            <a:r>
              <a:rPr lang="en-US" sz="1800" dirty="0"/>
              <a:t>CECAF is responsible for the content of the marine resources inventory while countries are responsible for the content of the fisheries inventory</a:t>
            </a:r>
            <a:r>
              <a:rPr lang="en-US" sz="1800" dirty="0" smtClean="0"/>
              <a:t>.</a:t>
            </a:r>
          </a:p>
          <a:p>
            <a:pPr marL="581343" lvl="2" indent="0">
              <a:buNone/>
            </a:pPr>
            <a:r>
              <a:rPr lang="en-US" sz="1600" dirty="0" smtClean="0"/>
              <a:t>- </a:t>
            </a:r>
            <a:r>
              <a:rPr lang="en-US" sz="1600" dirty="0"/>
              <a:t>CECAF through its SSC has the corporate responsibility for the overall consistency of the fisheries inventory, overview of strategic and policy aspects. </a:t>
            </a:r>
            <a:r>
              <a:rPr lang="en-US" sz="1600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en-US" sz="1600" dirty="0"/>
              <a:t>- FCWC is focal point for the West Central Gulf of Guinea sub-region and coordinate/facilitate the countries submission of Fishery information.</a:t>
            </a:r>
            <a:endParaRPr lang="en-US" sz="1800" dirty="0"/>
          </a:p>
          <a:p>
            <a:r>
              <a:rPr lang="en-US" sz="2000" b="1" dirty="0"/>
              <a:t>Governance</a:t>
            </a:r>
            <a:r>
              <a:rPr lang="en-US" sz="2000" dirty="0"/>
              <a:t>: </a:t>
            </a:r>
            <a:r>
              <a:rPr lang="en-US" sz="1800" dirty="0"/>
              <a:t>The Chairperson of the SSC is the CECAF-FIRMS focal point for the CECAF region. </a:t>
            </a:r>
            <a:endParaRPr lang="en-GB" sz="1800" dirty="0"/>
          </a:p>
          <a:p>
            <a:pPr marL="581343" lvl="2" indent="0">
              <a:buNone/>
            </a:pPr>
            <a:r>
              <a:rPr lang="en-US" sz="1600" dirty="0"/>
              <a:t>-  a FCWC focal point be nominated for FIRMS</a:t>
            </a:r>
            <a:endParaRPr lang="en-GB" sz="1600" dirty="0"/>
          </a:p>
          <a:p>
            <a:pPr marL="581343" lvl="2" indent="0">
              <a:buNone/>
            </a:pPr>
            <a:r>
              <a:rPr lang="en-US" sz="1600" dirty="0"/>
              <a:t>- a CECAF-FIRMS task force be created to coordinate inputs, review needs, address issues, ensure capacities are built: composed of CECAF and FIRMS-Secretariats and two above focal points, others (e.g. COREP, SRFC) could join afterwards</a:t>
            </a:r>
            <a:endParaRPr lang="en-GB" sz="1600" dirty="0"/>
          </a:p>
          <a:p>
            <a:r>
              <a:rPr lang="en-US" sz="2000" b="1" dirty="0"/>
              <a:t>Maintenance</a:t>
            </a:r>
            <a:r>
              <a:rPr lang="en-US" sz="1800" dirty="0"/>
              <a:t>: - Marine Resource reports are produced upon published </a:t>
            </a:r>
            <a:r>
              <a:rPr lang="en-GB" sz="1800" dirty="0"/>
              <a:t>CECAF Working Group Reports</a:t>
            </a:r>
            <a:r>
              <a:rPr lang="en-US" sz="1800" dirty="0"/>
              <a:t>. </a:t>
            </a:r>
            <a:endParaRPr lang="en-US" sz="1800" dirty="0" smtClean="0"/>
          </a:p>
          <a:p>
            <a:pPr marL="581343" lvl="2" indent="0">
              <a:buNone/>
            </a:pPr>
            <a:r>
              <a:rPr lang="en-US" sz="1600" dirty="0" smtClean="0"/>
              <a:t>- Fishery reports are updated by Countries on a routine basis.</a:t>
            </a:r>
            <a:br>
              <a:rPr lang="en-US" sz="1600" dirty="0" smtClean="0"/>
            </a:br>
            <a:r>
              <a:rPr lang="en-US" sz="1600" dirty="0" smtClean="0"/>
              <a:t>- Data calls are launched for regular updates</a:t>
            </a:r>
            <a:r>
              <a:rPr lang="en-US" dirty="0" smtClean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ea"/>
                <a:cs typeface="+mn-ea"/>
              </a:rPr>
            </a:br>
            <a:endParaRPr lang="en-US" sz="1400" dirty="0" smtClean="0">
              <a:solidFill>
                <a:srgbClr val="FF0000"/>
              </a:solidFill>
            </a:endParaRPr>
          </a:p>
          <a:p>
            <a:pPr lvl="0"/>
            <a:endParaRPr lang="en-GB" sz="2200" dirty="0">
              <a:solidFill>
                <a:srgbClr val="FF0000"/>
              </a:solidFill>
            </a:endParaRPr>
          </a:p>
          <a:p>
            <a:pPr lvl="0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A possible scenario for FCWC collaborating within the FIRMS-CECAF context</a:t>
            </a:r>
            <a:r>
              <a:rPr lang="en-GB" sz="1800"/>
              <a:t> (2)</a:t>
            </a:r>
            <a:r>
              <a:rPr lang="en-GB" sz="3200"/>
              <a:t> </a:t>
            </a:r>
            <a:endParaRPr lang="en-US" sz="3100"/>
          </a:p>
        </p:txBody>
      </p:sp>
    </p:spTree>
    <p:extLst>
      <p:ext uri="{BB962C8B-B14F-4D97-AF65-F5344CB8AC3E}">
        <p14:creationId xmlns:p14="http://schemas.microsoft.com/office/powerpoint/2010/main" val="317439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2947">
            <a:off x="1176895" y="4608410"/>
            <a:ext cx="3731361" cy="1985827"/>
          </a:xfrm>
          <a:prstGeom prst="flowChartDocumen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57215">
            <a:off x="2174075" y="2880172"/>
            <a:ext cx="3520312" cy="1613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67">
            <a:off x="5696312" y="1674802"/>
            <a:ext cx="3060077" cy="1539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16" y="1903185"/>
            <a:ext cx="8892480" cy="2173887"/>
          </a:xfrm>
        </p:spPr>
        <p:txBody>
          <a:bodyPr>
            <a:noAutofit/>
          </a:bodyPr>
          <a:lstStyle/>
          <a:p>
            <a:pPr lvl="0"/>
            <a:r>
              <a:rPr lang="en-GB" sz="2000"/>
              <a:t>Marine Resource &amp; Fishery Inventories (Excel)</a:t>
            </a:r>
          </a:p>
          <a:p>
            <a:pPr lvl="0"/>
            <a:r>
              <a:rPr lang="en-GB" sz="2000"/>
              <a:t>Standards and guidelines</a:t>
            </a:r>
          </a:p>
          <a:p>
            <a:pPr lvl="0"/>
            <a:r>
              <a:rPr lang="en-GB" sz="2000"/>
              <a:t>Fact Sheets</a:t>
            </a:r>
          </a:p>
          <a:p>
            <a:pPr lvl="0"/>
            <a:r>
              <a:rPr lang="en-GB" sz="2000"/>
              <a:t>Search interfaces</a:t>
            </a:r>
          </a:p>
          <a:p>
            <a:pPr lvl="0"/>
            <a:r>
              <a:rPr lang="en-GB" sz="2000"/>
              <a:t>Map viewer </a:t>
            </a:r>
          </a:p>
          <a:p>
            <a:pPr lvl="0"/>
            <a:r>
              <a:rPr lang="en-GB" sz="2000"/>
              <a:t>Web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624" y="2656458"/>
            <a:ext cx="3011556" cy="2209951"/>
          </a:xfrm>
          <a:prstGeom prst="flowChartDocumen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833" y="3797012"/>
            <a:ext cx="3011556" cy="2405681"/>
          </a:xfrm>
          <a:prstGeom prst="flowChartDocumen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GB" sz="3200"/>
              <a:t>FIRMS Products</a:t>
            </a:r>
            <a:endParaRPr lang="en-US" sz="31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694">
            <a:off x="3339837" y="4686738"/>
            <a:ext cx="2744734" cy="1558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614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FIRMS Stocks &amp; Fisheries Map Viewer</a:t>
            </a:r>
            <a:endParaRPr lang="en-GB" sz="3600"/>
          </a:p>
        </p:txBody>
      </p:sp>
      <p:sp>
        <p:nvSpPr>
          <p:cNvPr id="5" name="TextBox 4"/>
          <p:cNvSpPr txBox="1"/>
          <p:nvPr/>
        </p:nvSpPr>
        <p:spPr>
          <a:xfrm>
            <a:off x="782534" y="5427021"/>
            <a:ext cx="7571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Interactive mapping application to browse the status of stocks and fisheries inventoried by the FIRMS partners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FC3B337E-032D-4779-AB11-EDF9F42AB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228725"/>
            <a:ext cx="8498286" cy="392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Reutilizing FIRMS web products</a:t>
            </a:r>
            <a:endParaRPr lang="en-GB" sz="3600"/>
          </a:p>
        </p:txBody>
      </p:sp>
      <p:sp>
        <p:nvSpPr>
          <p:cNvPr id="5" name="TextBox 4"/>
          <p:cNvSpPr txBox="1"/>
          <p:nvPr/>
        </p:nvSpPr>
        <p:spPr>
          <a:xfrm>
            <a:off x="173288" y="1889536"/>
            <a:ext cx="851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2"/>
                </a:solidFill>
              </a:rPr>
              <a:t>Embedding capacities are available for FIRMS partners and data providers. 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Fact sheets and applications can be displayed within other websites.</a:t>
            </a:r>
            <a:endParaRPr lang="en-GB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54920" y="2996952"/>
            <a:ext cx="3517480" cy="3628278"/>
            <a:chOff x="4654920" y="2996952"/>
            <a:chExt cx="3517480" cy="36282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920" y="2996952"/>
              <a:ext cx="3517479" cy="6772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886" y="3686784"/>
              <a:ext cx="3508514" cy="2938446"/>
            </a:xfrm>
            <a:prstGeom prst="flowChartDocumen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438944" y="2752063"/>
            <a:ext cx="3517480" cy="3106159"/>
            <a:chOff x="438944" y="2752063"/>
            <a:chExt cx="3517480" cy="31061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944" y="2752063"/>
              <a:ext cx="3517479" cy="6772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470" y="3427097"/>
              <a:ext cx="3507954" cy="2431125"/>
            </a:xfrm>
            <a:prstGeom prst="flowChartDocumen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912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19374">
            <a:off x="5713120" y="3942025"/>
            <a:ext cx="2921172" cy="2403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988839"/>
            <a:ext cx="8640960" cy="23588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1900" b="1" dirty="0"/>
              <a:t>FIRMS, as a global reporting tool on fisheries and resources status &amp; trends, is expected to be instrumental to the SDG 14 </a:t>
            </a:r>
            <a:br>
              <a:rPr lang="en-GB" sz="1900" b="1" dirty="0"/>
            </a:br>
            <a:r>
              <a:rPr lang="en-GB" sz="1900" b="1" dirty="0" smtClean="0"/>
              <a:t>“</a:t>
            </a:r>
            <a:r>
              <a:rPr lang="en-GB" sz="1900" dirty="0" smtClean="0"/>
              <a:t>Conserve </a:t>
            </a:r>
            <a:r>
              <a:rPr lang="en-GB" sz="1900" dirty="0"/>
              <a:t>and sustainably use the oceans, seas and marine resources for sustainable </a:t>
            </a:r>
            <a:r>
              <a:rPr lang="en-GB" sz="1900" dirty="0" smtClean="0"/>
              <a:t>development”</a:t>
            </a:r>
            <a:br>
              <a:rPr lang="en-GB" sz="1900" dirty="0" smtClean="0"/>
            </a:br>
            <a:endParaRPr lang="en-GB" sz="19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/>
              <a:t>“In particular can provide the RFBs’ backbone to support a live monitoring of Indicator 14.4.1 “</a:t>
            </a:r>
            <a:r>
              <a:rPr lang="en-US" sz="1900" b="1" dirty="0"/>
              <a:t>Proportion of fish stocks within biologically sustainable levels</a:t>
            </a:r>
            <a:r>
              <a:rPr lang="en-US" sz="1900" dirty="0"/>
              <a:t>”,  for which FAO/FI is responsible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800" b="1" dirty="0"/>
          </a:p>
          <a:p>
            <a:pPr lvl="1">
              <a:buFont typeface="Wingdings" panose="05000000000000000000" pitchFamily="2" charset="2"/>
              <a:buChar char="v"/>
            </a:pPr>
            <a:endParaRPr lang="en-GB" sz="1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FIRMS &amp; the Sustainable Development Goals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20652" y="4509120"/>
            <a:ext cx="4547627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/>
              <a:t>14.4</a:t>
            </a:r>
            <a:r>
              <a:rPr lang="en-GB" sz="2000" b="1"/>
              <a:t/>
            </a:r>
            <a:br>
              <a:rPr lang="en-GB" sz="2000" b="1"/>
            </a:br>
            <a:r>
              <a:rPr lang="en-GB" sz="1200" i="1"/>
              <a:t>By 2020, effectively regulate harvesting and end overfishing, illegal, unreported and unregulated fishing and destructive fishing practices and implement science-based management plans, in order to restore fish stocks in the shortest time feasible, at least to levels that can produce maximum sustainable yield as determined by their biological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34738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961" y="2439539"/>
            <a:ext cx="9010148" cy="33843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FIRMS partnership can catalyse other </a:t>
            </a:r>
            <a:r>
              <a:rPr lang="en-GB" sz="2000" b="1" dirty="0"/>
              <a:t>funds opportunities for capacity building</a:t>
            </a:r>
          </a:p>
          <a:p>
            <a:pPr lvl="1"/>
            <a:r>
              <a:rPr lang="en-US" sz="1800" dirty="0"/>
              <a:t>E.g. </a:t>
            </a:r>
            <a:r>
              <a:rPr lang="en-GB" sz="1800" dirty="0"/>
              <a:t>DG-MARE (EU) supported two projects under the  </a:t>
            </a:r>
            <a:r>
              <a:rPr lang="en-US" sz="1800" dirty="0"/>
              <a:t>WECAFC-FIRMS collaboration </a:t>
            </a:r>
            <a:r>
              <a:rPr lang="en-GB" sz="1800" dirty="0"/>
              <a:t>and enabled the connection with EU-DEVCO  (FIT4CC project formulation is in progress, Fisheries Information Technology Innovations For Resource Management And Climate Change Adaptation In The Caribbean)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Dedicated training(s) for SDGs</a:t>
            </a:r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Capacity building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385686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755</Words>
  <Application>Microsoft Office PowerPoint</Application>
  <PresentationFormat>On-screen Show (4:3)</PresentationFormat>
  <Paragraphs>101</Paragraphs>
  <Slides>17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Candara</vt:lpstr>
      <vt:lpstr>HGP明朝E</vt:lpstr>
      <vt:lpstr>Symbol</vt:lpstr>
      <vt:lpstr>Wingdings</vt:lpstr>
      <vt:lpstr>Waveform</vt:lpstr>
      <vt:lpstr>FCWC within the CECAF-FIRMS collaboration </vt:lpstr>
      <vt:lpstr>FIRMS target audience and value proposition</vt:lpstr>
      <vt:lpstr>A possible scenario for FCWC collaborating within the FIRMS-CECAF context (1) </vt:lpstr>
      <vt:lpstr>A possible scenario for FCWC collaborating within the FIRMS-CECAF context (2) </vt:lpstr>
      <vt:lpstr>FIRMS Products</vt:lpstr>
      <vt:lpstr>FIRMS Stocks &amp; Fisheries Map Viewer</vt:lpstr>
      <vt:lpstr>Reutilizing FIRMS web products</vt:lpstr>
      <vt:lpstr>FIRMS &amp; the Sustainable Development Goals</vt:lpstr>
      <vt:lpstr>Capacity building</vt:lpstr>
      <vt:lpstr>FIRMS instrumental to regional process - The WECAFC example</vt:lpstr>
      <vt:lpstr>Instrument du FIRMS pour le processus régional - L'exemple de la COPACO</vt:lpstr>
      <vt:lpstr>FIRMS instrumental to regional process - The WECAFC example</vt:lpstr>
      <vt:lpstr>Overall benefits</vt:lpstr>
      <vt:lpstr>Extended benefits</vt:lpstr>
      <vt:lpstr>Key messages</vt:lpstr>
      <vt:lpstr>Actions asked to the Committee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FCWC within the CECAF-FIRMS collaboration</dc:title>
  <dc:creator>Torquati, Cristina (FIAS)</dc:creator>
  <cp:lastModifiedBy>Torquati, Cristina (FIAS)</cp:lastModifiedBy>
  <cp:revision>20</cp:revision>
  <dcterms:modified xsi:type="dcterms:W3CDTF">2017-11-22T13:38:53Z</dcterms:modified>
</cp:coreProperties>
</file>