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5" r:id="rId3"/>
    <p:sldId id="268" r:id="rId4"/>
    <p:sldId id="267" r:id="rId5"/>
    <p:sldId id="269" r:id="rId6"/>
    <p:sldId id="266" r:id="rId7"/>
    <p:sldId id="264" r:id="rId8"/>
    <p:sldId id="259" r:id="rId9"/>
    <p:sldId id="272" r:id="rId10"/>
    <p:sldId id="261" r:id="rId11"/>
    <p:sldId id="263" r:id="rId12"/>
    <p:sldId id="260" r:id="rId13"/>
    <p:sldId id="26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BE16D-BCE2-4932-97B6-319A2199CE5A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04F5-893A-41A5-A9AF-415FA06B5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7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80F0-7DF4-4343-97CC-7520EAA8BFA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4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Gather any comment on needs that should be taken into account in such revision, also propose FCWC as reviewer of the proposed revision.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04F5-893A-41A5-A9AF-415FA06B57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6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FBS disseminated through </a:t>
            </a:r>
            <a:r>
              <a:rPr lang="en-GB" err="1"/>
              <a:t>FishStatJ</a:t>
            </a:r>
            <a:r>
              <a:rPr lang="en-GB"/>
              <a:t> is relatively recent and it's important to bring to their attention that this can be used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04F5-893A-41A5-A9AF-415FA06B57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94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Class x Type x Measure are combined to provide full context and meaning for an indicator, e.g. in the fishery fact sheets you are asking contributions  for: Exploitation x Participation x Number of fishermen,  different from a socio-economic frame survey that would handle Socioeconomic x Employment x Number Fishermen.</a:t>
            </a:r>
          </a:p>
          <a:p>
            <a:r>
              <a:rPr lang="en-US"/>
              <a:t>Different combinations are possible</a:t>
            </a:r>
            <a:r>
              <a:rPr lang="en-US" baseline="0"/>
              <a:t> within FIRMS with the available of these indicators.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04F5-893A-41A5-A9AF-415FA06B57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6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Make clear that Reference Year is associated to any indicator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04F5-893A-41A5-A9AF-415FA06B57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6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cap="small">
                <a:latin typeface="Arial"/>
                <a:cs typeface="Arial"/>
              </a:rPr>
              <a:t>FAO – Capacity Development/Technical Assistance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693B3-D25D-4A0F-BB68-F44387D782C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2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3" y="1524011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51435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58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4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514350" rtl="0" eaLnBrk="1" latinLnBrk="0" hangingPunct="1">
              <a:spcBef>
                <a:spcPts val="169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0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2" r="-725" b="-67"/>
          <a:stretch/>
        </p:blipFill>
        <p:spPr>
          <a:xfrm>
            <a:off x="1" y="0"/>
            <a:ext cx="2372309" cy="1287624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890" y="4215655"/>
            <a:ext cx="1525556" cy="1684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2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4" y="611872"/>
            <a:ext cx="4079545" cy="1162050"/>
          </a:xfrm>
        </p:spPr>
        <p:txBody>
          <a:bodyPr anchor="b"/>
          <a:lstStyle>
            <a:lvl1pPr algn="ctr">
              <a:defRPr sz="2025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4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338"/>
              </a:spcBef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404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350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0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7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3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4" y="3352809"/>
            <a:ext cx="8416925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4" y="4771041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169"/>
              </a:spcBef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409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56"/>
            <a:ext cx="8056563" cy="1362075"/>
          </a:xfrm>
        </p:spPr>
        <p:txBody>
          <a:bodyPr anchor="b" anchorCtr="0"/>
          <a:lstStyle>
            <a:lvl1pPr algn="ctr">
              <a:defRPr sz="2588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17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169"/>
              </a:spcBef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9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2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6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3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9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2025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1125"/>
              </a:spcBef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338"/>
              </a:spcBef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5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ED8A9AFE-F8DF-1848-A4A9-C89F8755F6CA}" type="datetimeFigureOut">
              <a:rPr lang="en-US" smtClean="0">
                <a:solidFill>
                  <a:prstClr val="white"/>
                </a:solidFill>
              </a:rPr>
              <a:pPr/>
              <a:t>11/22/2017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80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25">
                <a:solidFill>
                  <a:schemeClr val="bg1"/>
                </a:solidFill>
              </a:defRPr>
            </a:lvl1pPr>
          </a:lstStyle>
          <a:p>
            <a:fld id="{02796FC1-CDDF-C14A-9355-38EB4B86E46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514350" rtl="0" eaLnBrk="1" latinLnBrk="0" hangingPunct="1">
        <a:spcBef>
          <a:spcPct val="0"/>
        </a:spcBef>
        <a:buNone/>
        <a:defRPr sz="2588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6454" indent="-196454" algn="l" defTabSz="514350" rtl="0" eaLnBrk="1" latinLnBrk="0" hangingPunct="1">
        <a:spcBef>
          <a:spcPts val="1125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85763" indent="-189310" algn="l" defTabSz="514350" rtl="0" eaLnBrk="1" latinLnBrk="0" hangingPunct="1">
        <a:spcBef>
          <a:spcPts val="338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23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4711" indent="-158948" algn="l" defTabSz="514350" rtl="0" eaLnBrk="1" latinLnBrk="0" hangingPunct="1">
        <a:spcBef>
          <a:spcPts val="338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10804" indent="-166092" algn="l" defTabSz="514350" rtl="0" eaLnBrk="1" latinLnBrk="0" hangingPunct="1">
        <a:spcBef>
          <a:spcPts val="338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69752" indent="-158948" algn="l" defTabSz="514350" rtl="0" eaLnBrk="1" latinLnBrk="0" hangingPunct="1">
        <a:spcBef>
          <a:spcPts val="338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01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28700" indent="-158948" algn="l" defTabSz="51435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0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191221" indent="-158948" algn="l" defTabSz="51435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0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349276" indent="-158948" algn="l" defTabSz="51435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0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12689" indent="-158948" algn="l" defTabSz="51435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013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fao.org/fishery/statistics/global-consumption/en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hyperlink" Target="http://www.fao.org/fishery/statistics/software/fishstatj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fishery/statistics/software/fishstatj/en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www.fao.org/fishery/statistics/global-consumption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473149" y="3617322"/>
            <a:ext cx="4422857" cy="1033829"/>
          </a:xfrm>
          <a:prstGeom prst="rect">
            <a:avLst/>
          </a:prstGeom>
        </p:spPr>
        <p:txBody>
          <a:bodyPr vert="horz" lIns="21699" tIns="10850" rIns="21699" bIns="1085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563"/>
              </a:spcBef>
              <a:buClr>
                <a:srgbClr val="2C7C9F">
                  <a:lumMod val="60000"/>
                  <a:lumOff val="40000"/>
                </a:srgbClr>
              </a:buClr>
              <a:buNone/>
            </a:pPr>
            <a:r>
              <a:rPr lang="en-US" sz="1125" b="1">
                <a:solidFill>
                  <a:prstClr val="black"/>
                </a:solidFill>
              </a:rPr>
              <a:t>Marc Taconet, Stefania </a:t>
            </a:r>
            <a:r>
              <a:rPr lang="en-US" sz="1125" b="1" err="1">
                <a:solidFill>
                  <a:prstClr val="black"/>
                </a:solidFill>
              </a:rPr>
              <a:t>Savoré</a:t>
            </a:r>
            <a:r>
              <a:rPr lang="en-US" sz="1125" b="1">
                <a:solidFill>
                  <a:prstClr val="black"/>
                </a:solidFill>
              </a:rPr>
              <a:t> and Aureliano Gentile</a:t>
            </a:r>
          </a:p>
          <a:p>
            <a:pPr marL="0" indent="0" algn="ctr">
              <a:lnSpc>
                <a:spcPct val="90000"/>
              </a:lnSpc>
              <a:spcBef>
                <a:spcPts val="563"/>
              </a:spcBef>
              <a:buClr>
                <a:srgbClr val="2C7C9F">
                  <a:lumMod val="60000"/>
                  <a:lumOff val="40000"/>
                </a:srgbClr>
              </a:buClr>
              <a:buNone/>
            </a:pPr>
            <a:r>
              <a:rPr lang="en-US" sz="1125">
                <a:solidFill>
                  <a:prstClr val="black"/>
                </a:solidFill>
              </a:rPr>
              <a:t>Fisheries Officers, Statistics and Information Branch,</a:t>
            </a:r>
          </a:p>
          <a:p>
            <a:pPr marL="0" indent="0" algn="ctr">
              <a:lnSpc>
                <a:spcPct val="90000"/>
              </a:lnSpc>
              <a:spcBef>
                <a:spcPts val="563"/>
              </a:spcBef>
              <a:buClr>
                <a:srgbClr val="2C7C9F">
                  <a:lumMod val="60000"/>
                  <a:lumOff val="40000"/>
                </a:srgbClr>
              </a:buClr>
              <a:buNone/>
            </a:pPr>
            <a:r>
              <a:rPr lang="en-US" sz="1125">
                <a:solidFill>
                  <a:prstClr val="black"/>
                </a:solidFill>
              </a:rPr>
              <a:t>Fisheries and Aquaculture Department </a:t>
            </a:r>
          </a:p>
          <a:p>
            <a:pPr marL="0" indent="0" algn="ctr">
              <a:lnSpc>
                <a:spcPct val="90000"/>
              </a:lnSpc>
              <a:spcBef>
                <a:spcPts val="563"/>
              </a:spcBef>
              <a:buClr>
                <a:srgbClr val="2C7C9F">
                  <a:lumMod val="60000"/>
                  <a:lumOff val="40000"/>
                </a:srgbClr>
              </a:buClr>
              <a:buNone/>
            </a:pPr>
            <a:r>
              <a:rPr lang="en-US" sz="1125">
                <a:solidFill>
                  <a:prstClr val="black"/>
                </a:solidFill>
              </a:rPr>
              <a:t>Food and Agriculture Organization of the UN, Rome, Italy, </a:t>
            </a:r>
            <a:endParaRPr lang="en-US" sz="1125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1678" y="2195498"/>
            <a:ext cx="6860645" cy="14218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b="1">
                <a:solidFill>
                  <a:srgbClr val="D5EDF4">
                    <a:lumMod val="50000"/>
                  </a:srgbClr>
                </a:solidFill>
              </a:rPr>
              <a:t>FIRMS supporting the data collation and dissemination</a:t>
            </a:r>
            <a:r>
              <a:rPr lang="en-GB" sz="2800" b="1">
                <a:solidFill>
                  <a:srgbClr val="FF0000"/>
                </a:solidFill>
              </a:rPr>
              <a:t> </a:t>
            </a:r>
            <a:r>
              <a:rPr lang="en-GB" sz="2800" b="1">
                <a:solidFill>
                  <a:srgbClr val="D5EDF4">
                    <a:lumMod val="50000"/>
                  </a:srgbClr>
                </a:solidFill>
              </a:rPr>
              <a:t>of fishery indicators </a:t>
            </a:r>
            <a:endParaRPr lang="en-US" sz="2800" b="1">
              <a:solidFill>
                <a:srgbClr val="D5EDF4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1026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8" name="Picture 2" descr="File:FIRMS logo300p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99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0" y="1621026"/>
            <a:ext cx="5578766" cy="4100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893186"/>
            <a:ext cx="8042276" cy="358368"/>
          </a:xfrm>
        </p:spPr>
        <p:txBody>
          <a:bodyPr/>
          <a:lstStyle/>
          <a:p>
            <a:r>
              <a:rPr lang="en-US"/>
              <a:t>Management Approach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0" y="416596"/>
            <a:ext cx="1564078" cy="8349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05497" y="211071"/>
            <a:ext cx="2796971" cy="460371"/>
            <a:chOff x="1891249" y="5306469"/>
            <a:chExt cx="6923142" cy="613828"/>
          </a:xfrm>
        </p:grpSpPr>
        <p:pic>
          <p:nvPicPr>
            <p:cNvPr id="7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9" name="Picture 2" descr="File:FIRMS logo300p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894773" y="2055972"/>
            <a:ext cx="3007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Main fishery descriptors:</a:t>
            </a:r>
          </a:p>
          <a:p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Jurisdiction descriptors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Captured species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Target and/or other species (associated, protected, discarded spp.)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Fishery area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81" y="2401452"/>
            <a:ext cx="5918757" cy="262257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9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Approach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41"/>
          <a:stretch/>
        </p:blipFill>
        <p:spPr>
          <a:xfrm>
            <a:off x="549277" y="1623614"/>
            <a:ext cx="5017022" cy="436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57" y="477383"/>
            <a:ext cx="1079511" cy="9985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7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9" name="Picture 2" descr="File:FIRMS logo300p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805996" y="1623614"/>
            <a:ext cx="3007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Main fishery descriptors:</a:t>
            </a:r>
          </a:p>
          <a:p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Land base</a:t>
            </a:r>
          </a:p>
          <a:p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Type of production system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Vessel type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Flag state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Fleet segment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Fishers community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Fishery area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30" y="2050281"/>
            <a:ext cx="5695950" cy="320992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8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7" y="1068869"/>
            <a:ext cx="8042276" cy="417787"/>
          </a:xfrm>
        </p:spPr>
        <p:txBody>
          <a:bodyPr/>
          <a:lstStyle/>
          <a:p>
            <a:r>
              <a:rPr lang="en-US"/>
              <a:t>Jurisdictional Approach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72"/>
          <a:stretch/>
        </p:blipFill>
        <p:spPr>
          <a:xfrm>
            <a:off x="422645" y="1926454"/>
            <a:ext cx="4878197" cy="3817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34" y="460838"/>
            <a:ext cx="1122025" cy="9203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7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9" name="Picture 2" descr="File:FIRMS logo300p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805996" y="2219417"/>
            <a:ext cx="3007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Main fishery descriptors:</a:t>
            </a:r>
          </a:p>
          <a:p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Management body</a:t>
            </a:r>
          </a:p>
          <a:p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Area of competence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Jurisdiction area (geographical)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Enforcement authority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5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671442"/>
            <a:ext cx="7373282" cy="773090"/>
          </a:xfrm>
        </p:spPr>
        <p:txBody>
          <a:bodyPr/>
          <a:lstStyle/>
          <a:p>
            <a:r>
              <a:rPr lang="en-US"/>
              <a:t>Access Rights</a:t>
            </a:r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8036" y="3418285"/>
            <a:ext cx="564356" cy="535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89" y="2332209"/>
            <a:ext cx="4314825" cy="292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-2460000">
            <a:off x="1275151" y="3647275"/>
            <a:ext cx="528145" cy="29166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8" y="494105"/>
            <a:ext cx="1001116" cy="9504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05497" y="211071"/>
            <a:ext cx="2796971" cy="460371"/>
            <a:chOff x="1891249" y="5306469"/>
            <a:chExt cx="6923142" cy="613828"/>
          </a:xfrm>
        </p:grpSpPr>
        <p:pic>
          <p:nvPicPr>
            <p:cNvPr id="10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12" name="Picture 2" descr="File:FIRMS logo300p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681709" y="2422604"/>
            <a:ext cx="3007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Main fishery descriptors:</a:t>
            </a:r>
          </a:p>
          <a:p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Jurisdiction descriptors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Production descriptors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Fishing agreement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5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9577" y="1838344"/>
            <a:ext cx="5850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altLang="ja-JP" sz="2800" b="1">
                <a:solidFill>
                  <a:schemeClr val="tx2">
                    <a:lumMod val="90000"/>
                    <a:lumOff val="10000"/>
                  </a:schemeClr>
                </a:solidFill>
              </a:rPr>
              <a:t>شكر</a:t>
            </a:r>
            <a:endParaRPr lang="en-US" altLang="ja-JP" sz="28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ja-JP" altLang="en-US" sz="2800" b="1">
                <a:solidFill>
                  <a:schemeClr val="tx2">
                    <a:lumMod val="90000"/>
                    <a:lumOff val="10000"/>
                  </a:schemeClr>
                </a:solidFill>
              </a:rPr>
              <a:t>謝謝</a:t>
            </a:r>
            <a:endParaRPr lang="en-US" altLang="ja-JP" sz="28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800" b="1">
                <a:solidFill>
                  <a:schemeClr val="tx2">
                    <a:lumMod val="90000"/>
                    <a:lumOff val="10000"/>
                  </a:schemeClr>
                </a:solidFill>
              </a:rPr>
              <a:t>Merci</a:t>
            </a:r>
          </a:p>
          <a:p>
            <a:pPr lvl="0" algn="ctr"/>
            <a:r>
              <a:rPr lang="en-US" sz="2800" b="1">
                <a:solidFill>
                  <a:schemeClr val="tx2">
                    <a:lumMod val="90000"/>
                    <a:lumOff val="10000"/>
                  </a:schemeClr>
                </a:solidFill>
              </a:rPr>
              <a:t>Thank You</a:t>
            </a:r>
          </a:p>
          <a:p>
            <a:pPr algn="ctr"/>
            <a:r>
              <a:rPr lang="az-Cyrl-AZ" sz="2800" b="1">
                <a:solidFill>
                  <a:schemeClr val="tx2">
                    <a:lumMod val="90000"/>
                    <a:lumOff val="10000"/>
                  </a:schemeClr>
                </a:solidFill>
              </a:rPr>
              <a:t>Благодарю</a:t>
            </a:r>
            <a:endParaRPr lang="en-US" sz="2800" b="1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 algn="ctr"/>
            <a:r>
              <a:rPr lang="fr-FR" sz="2800" b="1">
                <a:solidFill>
                  <a:schemeClr val="tx2">
                    <a:lumMod val="90000"/>
                    <a:lumOff val="10000"/>
                  </a:schemeClr>
                </a:solidFill>
              </a:rPr>
              <a:t>¡Muchas Gracias!</a:t>
            </a:r>
            <a:endParaRPr lang="en-US" sz="2800" b="1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05497" y="211071"/>
            <a:ext cx="2796971" cy="460371"/>
            <a:chOff x="1891249" y="5306469"/>
            <a:chExt cx="6923142" cy="613828"/>
          </a:xfrm>
        </p:grpSpPr>
        <p:pic>
          <p:nvPicPr>
            <p:cNvPr id="8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11" name="Picture 2" descr="File:FIRMS logo300p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5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104079"/>
            <a:ext cx="8042276" cy="478994"/>
          </a:xfrm>
        </p:spPr>
        <p:txBody>
          <a:bodyPr/>
          <a:lstStyle/>
          <a:p>
            <a:r>
              <a:rPr lang="en-US"/>
              <a:t>FAO and the collection of socio-economic data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28" y="1899821"/>
            <a:ext cx="4006959" cy="4074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/>
              <a:t>Employment</a:t>
            </a:r>
          </a:p>
          <a:p>
            <a:pPr marL="0" indent="0">
              <a:buNone/>
            </a:pPr>
            <a:endParaRPr lang="en-GB" sz="800"/>
          </a:p>
          <a:p>
            <a:pPr lvl="1"/>
            <a:r>
              <a:rPr lang="en-GB" sz="1600"/>
              <a:t>Number of commercial and subsistence fishers and fish farmers from 1970. </a:t>
            </a:r>
          </a:p>
          <a:p>
            <a:pPr lvl="1"/>
            <a:r>
              <a:rPr lang="en-GB" sz="1600"/>
              <a:t>Annual via questionnaire. </a:t>
            </a:r>
          </a:p>
          <a:p>
            <a:pPr lvl="1"/>
            <a:r>
              <a:rPr lang="en-GB" sz="1600"/>
              <a:t>Separation of the number of workers according to the time devoted to fishing as an occupation (full-time, part-time, occasional). </a:t>
            </a:r>
          </a:p>
          <a:p>
            <a:pPr lvl="1"/>
            <a:r>
              <a:rPr lang="en-GB" sz="1600"/>
              <a:t>Number of people engaging in inland or marine waters, and commercial aquaculture.</a:t>
            </a:r>
          </a:p>
          <a:p>
            <a:pPr lvl="1"/>
            <a:r>
              <a:rPr lang="en-GB" sz="1600"/>
              <a:t>Disaggregation of employment data by gender.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08" y="2091044"/>
            <a:ext cx="4652169" cy="21524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6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8" name="Picture 2" descr="File:FIRMS logo300p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98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54" y="887419"/>
            <a:ext cx="8042276" cy="478994"/>
          </a:xfrm>
        </p:spPr>
        <p:txBody>
          <a:bodyPr/>
          <a:lstStyle/>
          <a:p>
            <a:r>
              <a:rPr lang="en-US"/>
              <a:t>FAO and the collection of socio-economic data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30" y="1555757"/>
            <a:ext cx="4049432" cy="4924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b="1"/>
              <a:t>Fishing fleets</a:t>
            </a:r>
          </a:p>
          <a:p>
            <a:pPr marL="0" indent="0">
              <a:buNone/>
            </a:pPr>
            <a:endParaRPr lang="en-GB" sz="900" b="1"/>
          </a:p>
          <a:p>
            <a:pPr lvl="1"/>
            <a:r>
              <a:rPr lang="en-GB" sz="1600"/>
              <a:t>National annual statistics.</a:t>
            </a:r>
          </a:p>
          <a:p>
            <a:pPr lvl="1"/>
            <a:r>
              <a:rPr lang="en-GB" sz="1600"/>
              <a:t>Number and total tonnage of fish catching used in commercial, subsistence and artisanal fisheries are collected by size of vessel measured in gross register tons (GRT) or gross tons (GT) </a:t>
            </a:r>
          </a:p>
          <a:p>
            <a:pPr lvl="1"/>
            <a:r>
              <a:rPr lang="en-GB" sz="1600"/>
              <a:t>Data collected for 10 types of vessels defined in the International Standard Statistical Classification of Fishery Vessels (</a:t>
            </a:r>
            <a:r>
              <a:rPr lang="en-GB" sz="1600">
                <a:solidFill>
                  <a:schemeClr val="tx1"/>
                </a:solidFill>
              </a:rPr>
              <a:t>ISSCFV, currently under revision) </a:t>
            </a:r>
          </a:p>
          <a:p>
            <a:pPr lvl="1"/>
            <a:r>
              <a:rPr lang="en-GB" sz="1600"/>
              <a:t>Collection methods:</a:t>
            </a:r>
          </a:p>
          <a:p>
            <a:pPr lvl="2"/>
            <a:r>
              <a:rPr lang="en-GB" sz="1200"/>
              <a:t>directly from each country through a questionnaire and explanatory notes. </a:t>
            </a:r>
          </a:p>
          <a:p>
            <a:pPr lvl="2"/>
            <a:r>
              <a:rPr lang="en-GB" sz="1200"/>
              <a:t>national publications, international fishery magazines, FAO fishery country profiles, national fleet registers and Lloyd's Maritime Information Services database. </a:t>
            </a:r>
          </a:p>
          <a:p>
            <a:pPr lvl="2"/>
            <a:r>
              <a:rPr lang="en-GB" sz="1200"/>
              <a:t>The problems in obtaining the information prevent release of timely statistics.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362" y="2470157"/>
            <a:ext cx="4729163" cy="18359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7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9" name="Picture 2" descr="File:FIRMS logo300p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96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47" y="937004"/>
            <a:ext cx="8042276" cy="478994"/>
          </a:xfrm>
        </p:spPr>
        <p:txBody>
          <a:bodyPr/>
          <a:lstStyle/>
          <a:p>
            <a:r>
              <a:rPr lang="en-US"/>
              <a:t>FAO and the collection of socio-economic data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47" y="1564850"/>
            <a:ext cx="8042276" cy="416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/>
              <a:t>Apparent consumption of fish and fishery product</a:t>
            </a:r>
          </a:p>
          <a:p>
            <a:pPr marL="0" indent="0">
              <a:buNone/>
            </a:pPr>
            <a:endParaRPr lang="en-GB" sz="800" b="1"/>
          </a:p>
          <a:p>
            <a:pPr lvl="1"/>
            <a:r>
              <a:rPr lang="en-GB" sz="1600"/>
              <a:t>Annual statistics </a:t>
            </a:r>
          </a:p>
          <a:p>
            <a:pPr lvl="1"/>
            <a:r>
              <a:rPr lang="en-GB" sz="1600"/>
              <a:t>Supply/utilisation accounts (SUAs) for eight groups of primary fishery commodities and nine groups of processed products. </a:t>
            </a:r>
          </a:p>
          <a:p>
            <a:pPr lvl="1"/>
            <a:r>
              <a:rPr lang="en-GB" sz="1600"/>
              <a:t>Data on per caput fish food supplies are expressed in terms of quantity and, in terms of caloric value and protein and fat content.</a:t>
            </a:r>
            <a:r>
              <a:rPr lang="en-GB"/>
              <a:t> 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Information disseminated through FAOSTAT </a:t>
            </a:r>
            <a:r>
              <a:rPr lang="en-US"/>
              <a:t>(</a:t>
            </a:r>
            <a:r>
              <a:rPr lang="en-US">
                <a:hlinkClick r:id="rId3"/>
              </a:rPr>
              <a:t>http://www.fao.org/fishery/statistics/global-consumption/en</a:t>
            </a:r>
            <a:r>
              <a:rPr lang="en-US"/>
              <a:t>) </a:t>
            </a:r>
            <a:r>
              <a:rPr lang="en-US" sz="1600"/>
              <a:t>and </a:t>
            </a:r>
            <a:r>
              <a:rPr lang="en-US" sz="1600" err="1"/>
              <a:t>FishStatJ</a:t>
            </a:r>
            <a:r>
              <a:rPr lang="en-US" sz="1600"/>
              <a:t> </a:t>
            </a:r>
            <a:r>
              <a:rPr lang="en-US"/>
              <a:t>(</a:t>
            </a:r>
            <a:r>
              <a:rPr lang="en-US">
                <a:hlinkClick r:id="rId4"/>
              </a:rPr>
              <a:t>http://www.fao.org/fishery/statistics/software/fishstatj/en</a:t>
            </a:r>
            <a:r>
              <a:rPr lang="en-US"/>
              <a:t>)</a:t>
            </a: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02" y="4192519"/>
            <a:ext cx="8123765" cy="15362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7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9" name="Picture 2" descr="File:FIRMS logo300px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916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10" y="947699"/>
            <a:ext cx="8042276" cy="478994"/>
          </a:xfrm>
        </p:spPr>
        <p:txBody>
          <a:bodyPr/>
          <a:lstStyle/>
          <a:p>
            <a:r>
              <a:rPr lang="en-US"/>
              <a:t>FAO and the collection of socio-economic data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8" y="1593296"/>
            <a:ext cx="4068719" cy="4722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b="1"/>
              <a:t>Fishery Commodities and Trade</a:t>
            </a:r>
          </a:p>
          <a:p>
            <a:pPr marL="0" indent="0">
              <a:buNone/>
            </a:pPr>
            <a:r>
              <a:rPr lang="en-GB" sz="800" b="1"/>
              <a:t> </a:t>
            </a:r>
            <a:endParaRPr lang="en-GB" sz="800"/>
          </a:p>
          <a:p>
            <a:pPr lvl="1"/>
            <a:r>
              <a:rPr lang="en-GB" sz="1600"/>
              <a:t>Annual production of fishery commodities.</a:t>
            </a:r>
          </a:p>
          <a:p>
            <a:pPr lvl="1"/>
            <a:r>
              <a:rPr lang="en-GB" sz="1600"/>
              <a:t>Imports and exports (including re-exports) of fishery commodities by country. </a:t>
            </a:r>
          </a:p>
          <a:p>
            <a:pPr lvl="1"/>
            <a:r>
              <a:rPr lang="en-GB" sz="1600"/>
              <a:t>Commodities in terms of volume and value. </a:t>
            </a:r>
          </a:p>
          <a:p>
            <a:pPr lvl="1"/>
            <a:r>
              <a:rPr lang="en-GB" sz="1600"/>
              <a:t>Summary statistics for apparent consumption of fish and fishery products.</a:t>
            </a:r>
          </a:p>
          <a:p>
            <a:pPr lvl="1"/>
            <a:r>
              <a:rPr lang="en-GB" sz="1600"/>
              <a:t>The disposition of world production and the value of production by capture fisheries and aquaculture, by major groups of species.</a:t>
            </a:r>
          </a:p>
          <a:p>
            <a:pPr lvl="1"/>
            <a:r>
              <a:rPr lang="en-GB" sz="1600"/>
              <a:t>The direction of trade for selected country groups. </a:t>
            </a:r>
          </a:p>
          <a:p>
            <a:pPr lvl="1"/>
            <a:r>
              <a:rPr lang="en-US" sz="1600"/>
              <a:t>Information disseminated through </a:t>
            </a:r>
            <a:r>
              <a:rPr lang="en-GB" sz="1600"/>
              <a:t>FAOSTAT(</a:t>
            </a:r>
            <a:r>
              <a:rPr lang="en-GB" sz="1300">
                <a:hlinkClick r:id="rId2"/>
              </a:rPr>
              <a:t>http://www.fao.org/fishery/statistics/global-consumption/en</a:t>
            </a:r>
            <a:r>
              <a:rPr lang="en-GB" sz="1600"/>
              <a:t>) and </a:t>
            </a:r>
            <a:r>
              <a:rPr lang="en-GB" sz="1600" err="1"/>
              <a:t>FishStatJ</a:t>
            </a:r>
            <a:r>
              <a:rPr lang="en-GB" sz="1600"/>
              <a:t> (</a:t>
            </a:r>
            <a:r>
              <a:rPr lang="en-GB" sz="1300">
                <a:hlinkClick r:id="rId3"/>
              </a:rPr>
              <a:t>http://www.fao.org/fishery/statistics/software/fishstatj/en</a:t>
            </a:r>
            <a:r>
              <a:rPr lang="en-GB" sz="1600"/>
              <a:t>)</a:t>
            </a:r>
          </a:p>
          <a:p>
            <a:pPr lvl="1"/>
            <a:endParaRPr lang="en-GB" sz="1600"/>
          </a:p>
          <a:p>
            <a:pPr marL="196453" lvl="1" indent="0"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037" y="2196950"/>
            <a:ext cx="4707069" cy="21645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6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8" name="Picture 2" descr="File:FIRMS logo300px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568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76" y="1118378"/>
            <a:ext cx="8042276" cy="478994"/>
          </a:xfrm>
        </p:spPr>
        <p:txBody>
          <a:bodyPr/>
          <a:lstStyle/>
          <a:p>
            <a:r>
              <a:rPr lang="en-US"/>
              <a:t>Relevant socio-economic publications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68500"/>
            <a:ext cx="8042275" cy="41680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/>
              <a:t>The following FAO publications provide fisheries data, including socio-economics information:</a:t>
            </a:r>
          </a:p>
          <a:p>
            <a:pPr marL="196215" indent="-196215"/>
            <a:r>
              <a:rPr lang="en-GB" sz="1600" b="1"/>
              <a:t>FAO Yearbook of Fishery and Aquaculture Statistics:</a:t>
            </a:r>
            <a:r>
              <a:rPr lang="en-GB" sz="1600"/>
              <a:t> a compilation of statistical data on capture fisheries and aquaculture production, employment, commodities production and trade, apparent fish consumption and fishing fleets.</a:t>
            </a:r>
          </a:p>
          <a:p>
            <a:pPr marL="196215" indent="-196215"/>
            <a:r>
              <a:rPr lang="en-GB" sz="1600" b="1"/>
              <a:t>The State of World Fisheries and Aquaculture (SOFIA): </a:t>
            </a:r>
            <a:r>
              <a:rPr lang="en-GB" sz="1600"/>
              <a:t>the flagship publication of the FAO Fisheries and Aquaculture Department. This premier advocacy document is published every two years to provide policy-makers, civil society and those whose livelihoods depend on the sector a comprehensive, objective and global view of capture fisheries and aquaculture, including associated policy issues.</a:t>
            </a:r>
          </a:p>
          <a:p>
            <a:pPr marL="0" indent="0">
              <a:buNone/>
            </a:pPr>
            <a:endParaRPr lang="en-US" sz="1600" b="1"/>
          </a:p>
          <a:p>
            <a:pPr marL="196215" indent="-196215"/>
            <a:endParaRPr lang="en-GB"/>
          </a:p>
          <a:p>
            <a:pPr marL="196215" indent="-196215"/>
            <a:endParaRPr lang="en-GB"/>
          </a:p>
          <a:p>
            <a:pPr marL="196215" indent="-196215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5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7" name="Picture 2" descr="File:FIRMS logo300p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10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" y="652267"/>
            <a:ext cx="8970579" cy="492007"/>
          </a:xfrm>
        </p:spPr>
        <p:txBody>
          <a:bodyPr/>
          <a:lstStyle/>
          <a:p>
            <a:r>
              <a:rPr lang="en-US"/>
              <a:t>FIRMS Indicators in support to socio-economic databases</a:t>
            </a:r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82857"/>
              </p:ext>
            </p:extLst>
          </p:nvPr>
        </p:nvGraphicFramePr>
        <p:xfrm>
          <a:off x="1931137" y="2123433"/>
          <a:ext cx="5329020" cy="2864106"/>
        </p:xfrm>
        <a:graphic>
          <a:graphicData uri="http://schemas.openxmlformats.org/drawingml/2006/table">
            <a:tbl>
              <a:tblPr firstRow="1" firstCol="1" bandRow="1"/>
              <a:tblGrid>
                <a:gridCol w="1654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Type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Measure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Exploitation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Catch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Catch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Socioeconomic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Effort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Gross Value Added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Nominal Effort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of Ports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Economic Performance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Landed Volume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Landed Value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Fishing Capacity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Landed Average Price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Fleet Size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Landed Global Value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Production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International Market Global Value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Participation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Fleet Tonnage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Utilization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Fleet Power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Vessels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Fishermen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Fishing Unit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Trawling Hours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 Capita Consumption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Domestic Human Consumption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9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Shared in Animal Protein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78153" y="1193661"/>
            <a:ext cx="8034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Arial" panose="020B0604020202020204" pitchFamily="34" charset="0"/>
              </a:rPr>
              <a:t>The FIRMS Inventory includes data models for many fishery indicators. This is expected to encourage collation of a wide variety of data, including socio-economic information provided by countries and in support of better management practices.  </a:t>
            </a:r>
            <a:endParaRPr lang="en-GB" sz="1600"/>
          </a:p>
        </p:txBody>
      </p:sp>
      <p:sp>
        <p:nvSpPr>
          <p:cNvPr id="3" name="TextBox 2"/>
          <p:cNvSpPr txBox="1"/>
          <p:nvPr/>
        </p:nvSpPr>
        <p:spPr>
          <a:xfrm>
            <a:off x="1434662" y="5334657"/>
            <a:ext cx="53523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/>
          </a:p>
        </p:txBody>
      </p:sp>
      <p:sp>
        <p:nvSpPr>
          <p:cNvPr id="4" name="TextBox 3"/>
          <p:cNvSpPr txBox="1"/>
          <p:nvPr/>
        </p:nvSpPr>
        <p:spPr>
          <a:xfrm>
            <a:off x="216816" y="5131746"/>
            <a:ext cx="8596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The provision of these indicators could support outlooks like SOFIA particularly where collation of data is </a:t>
            </a:r>
            <a:r>
              <a:rPr lang="en-US" sz="1400" b="1"/>
              <a:t>not</a:t>
            </a:r>
            <a:r>
              <a:rPr lang="en-US" sz="1400"/>
              <a:t> yet </a:t>
            </a:r>
            <a:r>
              <a:rPr lang="en-US" sz="1400" b="1"/>
              <a:t>produced</a:t>
            </a:r>
            <a:r>
              <a:rPr lang="en-US" sz="1400"/>
              <a:t> or made </a:t>
            </a:r>
            <a:r>
              <a:rPr lang="en-US" sz="1400" b="1"/>
              <a:t>publically available</a:t>
            </a:r>
            <a:r>
              <a:rPr lang="en-US" sz="1400"/>
              <a:t>. FIRMS fact sheets offer an easily accessible opportunity to make this data available, combining quantitative and qualitative information.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16720" y="133771"/>
            <a:ext cx="2796971" cy="460371"/>
            <a:chOff x="1891249" y="5306469"/>
            <a:chExt cx="6923142" cy="613828"/>
          </a:xfrm>
        </p:grpSpPr>
        <p:pic>
          <p:nvPicPr>
            <p:cNvPr id="8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10" name="Picture 2" descr="File:FIRMS logo300p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/>
          <p:nvPr/>
        </p:nvSpPr>
        <p:spPr>
          <a:xfrm>
            <a:off x="1848010" y="2227569"/>
            <a:ext cx="710463" cy="23854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196192" y="4000573"/>
            <a:ext cx="936753" cy="23854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556736" y="3512407"/>
            <a:ext cx="710463" cy="23854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933232" y="2405803"/>
            <a:ext cx="710463" cy="23854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233136" y="3953407"/>
            <a:ext cx="1029117" cy="28570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556736" y="2867600"/>
            <a:ext cx="710463" cy="23854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800551"/>
            <a:ext cx="8042276" cy="549939"/>
          </a:xfrm>
        </p:spPr>
        <p:txBody>
          <a:bodyPr/>
          <a:lstStyle/>
          <a:p>
            <a:r>
              <a:rPr lang="en-US"/>
              <a:t>The FIRMS thematic approach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7" y="1452966"/>
            <a:ext cx="8042276" cy="386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/>
              <a:t>Different </a:t>
            </a:r>
            <a:r>
              <a:rPr lang="en-GB" sz="1600" b="1"/>
              <a:t>thematic approaches</a:t>
            </a:r>
            <a:r>
              <a:rPr lang="en-GB" sz="1600"/>
              <a:t> are envisaged, according to the disciplinary viewpoint prevailing in the identification of fishery units when a fisheries inventory is compiled: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941" y="3179591"/>
            <a:ext cx="4399861" cy="2979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24" y="2296982"/>
            <a:ext cx="4803097" cy="6786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7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9" name="Picture 2" descr="File:FIRMS logo300p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751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7" y="1068869"/>
            <a:ext cx="8042276" cy="417787"/>
          </a:xfrm>
        </p:spPr>
        <p:txBody>
          <a:bodyPr/>
          <a:lstStyle/>
          <a:p>
            <a:r>
              <a:rPr lang="en-US"/>
              <a:t>Fishing Activity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016720" y="237704"/>
            <a:ext cx="2796971" cy="460371"/>
            <a:chOff x="1891249" y="5306469"/>
            <a:chExt cx="6923142" cy="613828"/>
          </a:xfrm>
        </p:grpSpPr>
        <p:pic>
          <p:nvPicPr>
            <p:cNvPr id="7" name="Picture 2" descr="Image result for FCWC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0" b="25016"/>
            <a:stretch/>
          </p:blipFill>
          <p:spPr bwMode="auto">
            <a:xfrm>
              <a:off x="6686950" y="5306469"/>
              <a:ext cx="2127441" cy="61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738" y="5371741"/>
              <a:ext cx="2023156" cy="483283"/>
            </a:xfrm>
            <a:prstGeom prst="rect">
              <a:avLst/>
            </a:prstGeom>
          </p:spPr>
        </p:pic>
        <p:pic>
          <p:nvPicPr>
            <p:cNvPr id="9" name="Picture 2" descr="File:FIRMS logo300p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249" y="5381497"/>
              <a:ext cx="2176433" cy="4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805996" y="1784412"/>
            <a:ext cx="30076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Main fishery descriptors:</a:t>
            </a:r>
          </a:p>
          <a:p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Gear type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Fishery area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Seasonality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Production descriptors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Flag state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Target and/or other species (associated, protected, discarded spp.)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923" y="429764"/>
            <a:ext cx="1087977" cy="1056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279" y="1913722"/>
            <a:ext cx="5064712" cy="3892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r="10516"/>
          <a:stretch/>
        </p:blipFill>
        <p:spPr>
          <a:xfrm>
            <a:off x="97923" y="3174347"/>
            <a:ext cx="5708073" cy="1761453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9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DG14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On-screen Show (4:3)</PresentationFormat>
  <Paragraphs>183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SimSun</vt:lpstr>
      <vt:lpstr>Arial</vt:lpstr>
      <vt:lpstr>Calibri</vt:lpstr>
      <vt:lpstr>News Gothic MT</vt:lpstr>
      <vt:lpstr>Times New Roman</vt:lpstr>
      <vt:lpstr>Wingdings 2</vt:lpstr>
      <vt:lpstr>SDG14 template</vt:lpstr>
      <vt:lpstr>PowerPoint Presentation</vt:lpstr>
      <vt:lpstr>FAO and the collection of socio-economic data</vt:lpstr>
      <vt:lpstr>FAO and the collection of socio-economic data</vt:lpstr>
      <vt:lpstr>FAO and the collection of socio-economic data</vt:lpstr>
      <vt:lpstr>FAO and the collection of socio-economic data</vt:lpstr>
      <vt:lpstr>Relevant socio-economic publications</vt:lpstr>
      <vt:lpstr>FIRMS Indicators in support to socio-economic databases</vt:lpstr>
      <vt:lpstr>The FIRMS thematic approach</vt:lpstr>
      <vt:lpstr>Fishing Activity</vt:lpstr>
      <vt:lpstr>Management Approach</vt:lpstr>
      <vt:lpstr>Production Approach</vt:lpstr>
      <vt:lpstr>Jurisdictional Approach</vt:lpstr>
      <vt:lpstr>Access Rights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Torquati, Cristina (FIAS)</dc:creator>
  <cp:lastModifiedBy>Torquati, Cristina (FIAS)</cp:lastModifiedBy>
  <cp:revision>2</cp:revision>
  <dcterms:modified xsi:type="dcterms:W3CDTF">2017-11-22T13:41:41Z</dcterms:modified>
</cp:coreProperties>
</file>