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9"/>
  </p:notesMasterIdLst>
  <p:handoutMasterIdLst>
    <p:handoutMasterId r:id="rId20"/>
  </p:handoutMasterIdLst>
  <p:sldIdLst>
    <p:sldId id="287" r:id="rId2"/>
    <p:sldId id="316" r:id="rId3"/>
    <p:sldId id="295" r:id="rId4"/>
    <p:sldId id="419" r:id="rId5"/>
    <p:sldId id="452" r:id="rId6"/>
    <p:sldId id="453" r:id="rId7"/>
    <p:sldId id="448" r:id="rId8"/>
    <p:sldId id="449" r:id="rId9"/>
    <p:sldId id="425" r:id="rId10"/>
    <p:sldId id="427" r:id="rId11"/>
    <p:sldId id="426" r:id="rId12"/>
    <p:sldId id="431" r:id="rId13"/>
    <p:sldId id="455" r:id="rId14"/>
    <p:sldId id="450" r:id="rId15"/>
    <p:sldId id="451" r:id="rId16"/>
    <p:sldId id="454" r:id="rId17"/>
    <p:sldId id="444" r:id="rId18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ntile, Aureliano (FIAS)" initials="GA(" lastIdx="1" clrIdx="0">
    <p:extLst>
      <p:ext uri="{19B8F6BF-5375-455C-9EA6-DF929625EA0E}">
        <p15:presenceInfo xmlns:p15="http://schemas.microsoft.com/office/powerpoint/2012/main" userId="S-1-5-21-2107199734-1002509562-578033828-126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73FA"/>
    <a:srgbClr val="5594FF"/>
    <a:srgbClr val="F5F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E1057-AF39-47D8-9A28-E358D3BE9C08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9E943-3C09-41ED-B27E-46C39EAEFC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603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98DD5-A30B-45C3-97E3-AC28B3E18D24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DE533-E709-4069-9226-038219CD6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163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/ga/search/view_doc.asp?symbol=A/RES/70/1&amp;Lang=E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41425"/>
            <a:ext cx="4467225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080F0-7DF4-4343-97CC-7520EAA8BF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40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cap="small">
                <a:latin typeface="Arial"/>
                <a:cs typeface="Arial"/>
              </a:rPr>
              <a:t>FAO – Capacity Development/Technical Assistance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693B3-D25D-4A0F-BB68-F44387D782C1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39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On September 25th 2015, countries adopted a set of goals to </a:t>
            </a:r>
            <a:r>
              <a:rPr lang="en-US" b="1">
                <a:solidFill>
                  <a:srgbClr val="FFFFFF"/>
                </a:solidFill>
              </a:rPr>
              <a:t>end poverty</a:t>
            </a:r>
            <a:r>
              <a:rPr lang="en-US">
                <a:solidFill>
                  <a:srgbClr val="FFFFFF"/>
                </a:solidFill>
              </a:rPr>
              <a:t>, </a:t>
            </a:r>
            <a:r>
              <a:rPr lang="en-US" b="1">
                <a:solidFill>
                  <a:srgbClr val="FFFFFF"/>
                </a:solidFill>
              </a:rPr>
              <a:t>protect the planet</a:t>
            </a:r>
            <a:r>
              <a:rPr lang="en-US">
                <a:solidFill>
                  <a:srgbClr val="FFFFFF"/>
                </a:solidFill>
              </a:rPr>
              <a:t> and </a:t>
            </a:r>
            <a:r>
              <a:rPr lang="en-US" b="1">
                <a:solidFill>
                  <a:srgbClr val="FFFFFF"/>
                </a:solidFill>
              </a:rPr>
              <a:t>ensure prosperity for all</a:t>
            </a:r>
            <a:r>
              <a:rPr lang="en-US">
                <a:solidFill>
                  <a:srgbClr val="FFFFFF"/>
                </a:solidFill>
              </a:rPr>
              <a:t> as part of a </a:t>
            </a:r>
            <a:r>
              <a:rPr lang="en-US">
                <a:solidFill>
                  <a:srgbClr val="FFFFFF"/>
                </a:solidFill>
                <a:hlinkClick r:id="rId3"/>
              </a:rPr>
              <a:t>new sustainable development agenda</a:t>
            </a:r>
            <a:r>
              <a:rPr lang="en-US">
                <a:solidFill>
                  <a:srgbClr val="FFFFFF"/>
                </a:solidFill>
              </a:rPr>
              <a:t>. Each goal has specific targets to be achieved over the next 15 years.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DE533-E709-4069-9226-038219CD609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289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41425"/>
            <a:ext cx="4467225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DE533-E709-4069-9226-038219CD609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347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41425"/>
            <a:ext cx="4467225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DE533-E709-4069-9226-038219CD609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19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41425"/>
            <a:ext cx="4467225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DE533-E709-4069-9226-038219CD609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8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41425"/>
            <a:ext cx="4467225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cap="small">
              <a:latin typeface="Arial"/>
              <a:cs typeface="Arial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DE533-E709-4069-9226-038219CD609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22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41425"/>
            <a:ext cx="4467225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cap="small">
              <a:latin typeface="Arial"/>
              <a:cs typeface="Arial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DE533-E709-4069-9226-038219CD609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006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41425"/>
            <a:ext cx="4467225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cap="small">
              <a:latin typeface="Arial"/>
              <a:cs typeface="Arial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DE533-E709-4069-9226-038219CD609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309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41425"/>
            <a:ext cx="4467225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cap="small">
              <a:latin typeface="Arial"/>
              <a:cs typeface="Arial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DE533-E709-4069-9226-038219CD609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37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3" y="152400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6858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45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4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spcBef>
                <a:spcPts val="225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prstClr val="white"/>
                </a:solidFill>
              </a:rPr>
              <a:pPr/>
              <a:t>11/22/2017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72" r="-725" b="-67"/>
          <a:stretch/>
        </p:blipFill>
        <p:spPr>
          <a:xfrm>
            <a:off x="0" y="0"/>
            <a:ext cx="2372309" cy="1287624"/>
          </a:xfrm>
          <a:prstGeom prst="rect">
            <a:avLst/>
          </a:prstGeom>
          <a:ln>
            <a:noFill/>
          </a:ln>
          <a:effectLst>
            <a:softEdge rad="190500"/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6890" y="4215655"/>
            <a:ext cx="1525556" cy="16849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3140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611872"/>
            <a:ext cx="4079545" cy="1162050"/>
          </a:xfrm>
        </p:spPr>
        <p:txBody>
          <a:bodyPr anchor="b"/>
          <a:lstStyle>
            <a:lvl1pPr algn="ctr">
              <a:defRPr sz="2700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3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450"/>
              </a:spcBef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9AFE-F8DF-1848-A4A9-C89F8755F6CA}" type="datetimeFigureOut">
              <a:rPr lang="en-US" smtClean="0">
                <a:solidFill>
                  <a:prstClr val="white"/>
                </a:solidFill>
              </a:rPr>
              <a:pPr/>
              <a:t>11/22/2017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96FC1-CDDF-C14A-9355-38EB4B86E46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40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15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0137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9AFE-F8DF-1848-A4A9-C89F8755F6CA}" type="datetimeFigureOut">
              <a:rPr lang="en-US" smtClean="0">
                <a:solidFill>
                  <a:prstClr val="white"/>
                </a:solidFill>
              </a:rPr>
              <a:pPr/>
              <a:t>11/22/2017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96FC1-CDDF-C14A-9355-38EB4B86E46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920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9AFE-F8DF-1848-A4A9-C89F8755F6CA}" type="datetimeFigureOut">
              <a:rPr lang="en-US" smtClean="0">
                <a:solidFill>
                  <a:prstClr val="white"/>
                </a:solidFill>
              </a:rPr>
              <a:pPr/>
              <a:t>11/22/2017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96FC1-CDDF-C14A-9355-38EB4B86E46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801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9AFE-F8DF-1848-A4A9-C89F8755F6CA}" type="datetimeFigureOut">
              <a:rPr lang="en-US" smtClean="0">
                <a:solidFill>
                  <a:prstClr val="white"/>
                </a:solidFill>
              </a:rPr>
              <a:pPr/>
              <a:t>11/22/2017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96FC1-CDDF-C14A-9355-38EB4B86E46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331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43" y="3352809"/>
            <a:ext cx="8416925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43" y="477103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225"/>
              </a:spcBef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9AFE-F8DF-1848-A4A9-C89F8755F6CA}" type="datetimeFigureOut">
              <a:rPr lang="en-US" smtClean="0">
                <a:solidFill>
                  <a:prstClr val="white"/>
                </a:solidFill>
              </a:rPr>
              <a:pPr/>
              <a:t>11/22/2017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96FC1-CDDF-C14A-9355-38EB4B86E46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97916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54"/>
            <a:ext cx="8056563" cy="1362075"/>
          </a:xfrm>
        </p:spPr>
        <p:txBody>
          <a:bodyPr anchor="b" anchorCtr="0"/>
          <a:lstStyle>
            <a:lvl1pPr algn="ctr">
              <a:defRPr sz="3450" b="0" cap="none" baseline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1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225"/>
              </a:spcBef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prstClr val="white"/>
                </a:solidFill>
              </a:rPr>
              <a:pPr/>
              <a:t>11/22/2017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458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7" y="107576"/>
            <a:ext cx="8042276" cy="133695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9AFE-F8DF-1848-A4A9-C89F8755F6CA}" type="datetimeFigureOut">
              <a:rPr lang="en-US" smtClean="0">
                <a:solidFill>
                  <a:prstClr val="white"/>
                </a:solidFill>
              </a:rPr>
              <a:pPr/>
              <a:t>11/22/2017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96FC1-CDDF-C14A-9355-38EB4B86E46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020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5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7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5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7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9AFE-F8DF-1848-A4A9-C89F8755F6CA}" type="datetimeFigureOut">
              <a:rPr lang="en-US" smtClean="0">
                <a:solidFill>
                  <a:prstClr val="white"/>
                </a:solidFill>
              </a:rPr>
              <a:pPr/>
              <a:t>11/22/2017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96FC1-CDDF-C14A-9355-38EB4B86E46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660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9AFE-F8DF-1848-A4A9-C89F8755F6CA}" type="datetimeFigureOut">
              <a:rPr lang="en-US" smtClean="0">
                <a:solidFill>
                  <a:prstClr val="white"/>
                </a:solidFill>
              </a:rPr>
              <a:pPr/>
              <a:t>11/22/2017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96FC1-CDDF-C14A-9355-38EB4B86E46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68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9AFE-F8DF-1848-A4A9-C89F8755F6CA}" type="datetimeFigureOut">
              <a:rPr lang="en-US" smtClean="0">
                <a:solidFill>
                  <a:prstClr val="white"/>
                </a:solidFill>
              </a:rPr>
              <a:pPr/>
              <a:t>11/22/2017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96FC1-CDDF-C14A-9355-38EB4B86E46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148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2700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1500"/>
              </a:spcBef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450"/>
              </a:spcBef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9AFE-F8DF-1848-A4A9-C89F8755F6CA}" type="datetimeFigureOut">
              <a:rPr lang="en-US" smtClean="0">
                <a:solidFill>
                  <a:prstClr val="white"/>
                </a:solidFill>
              </a:rPr>
              <a:pPr/>
              <a:t>11/22/2017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35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7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7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ED8A9AFE-F8DF-1848-A4A9-C89F8755F6CA}" type="datetimeFigureOut">
              <a:rPr lang="en-US" smtClean="0">
                <a:solidFill>
                  <a:prstClr val="white"/>
                </a:solidFill>
              </a:rPr>
              <a:pPr/>
              <a:t>11/22/2017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7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7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fld id="{02796FC1-CDDF-C14A-9355-38EB4B86E46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811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45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1938" indent="-261938" algn="l" defTabSz="685800" rtl="0" eaLnBrk="1" latinLnBrk="0" hangingPunct="1">
        <a:spcBef>
          <a:spcPts val="15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252413" algn="l" defTabSz="685800" rtl="0" eaLnBrk="1" latinLnBrk="0" hangingPunct="1">
        <a:spcBef>
          <a:spcPts val="45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6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26281" indent="-211931" algn="l" defTabSz="685800" rtl="0" eaLnBrk="1" latinLnBrk="0" hangingPunct="1">
        <a:spcBef>
          <a:spcPts val="45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47738" indent="-221456" algn="l" defTabSz="685800" rtl="0" eaLnBrk="1" latinLnBrk="0" hangingPunct="1">
        <a:spcBef>
          <a:spcPts val="45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59669" indent="-211931" algn="l" defTabSz="685800" rtl="0" eaLnBrk="1" latinLnBrk="0" hangingPunct="1">
        <a:spcBef>
          <a:spcPts val="45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1600" indent="-211931" algn="l" defTabSz="6858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35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588294" indent="-211931" algn="l" defTabSz="6858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35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799035" indent="-211931" algn="l" defTabSz="6858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35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16919" indent="-211931" algn="l" defTabSz="6858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35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428062" y="3566921"/>
            <a:ext cx="5897143" cy="1378439"/>
          </a:xfrm>
          <a:prstGeom prst="rect">
            <a:avLst/>
          </a:prstGeom>
        </p:spPr>
        <p:txBody>
          <a:bodyPr vert="horz" lIns="28932" tIns="14467" rIns="28932" bIns="14467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1500" b="1">
                <a:solidFill>
                  <a:schemeClr val="tx1"/>
                </a:solidFill>
              </a:rPr>
              <a:t>Marc Taconet, Stefania Savoré and Aureliano Gentile</a:t>
            </a:r>
          </a:p>
          <a:p>
            <a:pPr marL="0" indent="0" algn="ctr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1500">
                <a:solidFill>
                  <a:schemeClr val="tx1"/>
                </a:solidFill>
              </a:rPr>
              <a:t>Fisheries Officers, Statistics and Information Branch,</a:t>
            </a:r>
          </a:p>
          <a:p>
            <a:pPr marL="0" indent="0" algn="ctr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1500">
                <a:solidFill>
                  <a:schemeClr val="tx1"/>
                </a:solidFill>
              </a:rPr>
              <a:t>Fisheries and Aquaculture Department </a:t>
            </a:r>
          </a:p>
          <a:p>
            <a:pPr marL="0" indent="0" algn="ctr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1500">
                <a:solidFill>
                  <a:schemeClr val="tx1"/>
                </a:solidFill>
              </a:rPr>
              <a:t>Food and Agriculture Organization of the UN, Rome, Italy, </a:t>
            </a:r>
            <a:endParaRPr lang="en-US" sz="1500"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17" y="225092"/>
            <a:ext cx="3962852" cy="59769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97477" y="1684156"/>
            <a:ext cx="6558314" cy="1371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>
                <a:solidFill>
                  <a:schemeClr val="bg2">
                    <a:lumMod val="50000"/>
                  </a:schemeClr>
                </a:solidFill>
              </a:rPr>
              <a:t>The FIRMS partnership in support of stock status monitoring for SDG indicator 14.4.1</a:t>
            </a:r>
          </a:p>
        </p:txBody>
      </p:sp>
      <p:pic>
        <p:nvPicPr>
          <p:cNvPr id="1026" name="Picture 2" descr="Image result for FCWC log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0" b="25016"/>
          <a:stretch/>
        </p:blipFill>
        <p:spPr bwMode="auto">
          <a:xfrm>
            <a:off x="7325206" y="5325981"/>
            <a:ext cx="1779767" cy="61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61" y="5456526"/>
            <a:ext cx="1362857" cy="483283"/>
          </a:xfrm>
          <a:prstGeom prst="rect">
            <a:avLst/>
          </a:prstGeom>
        </p:spPr>
      </p:pic>
      <p:pic>
        <p:nvPicPr>
          <p:cNvPr id="8" name="Picture 2" descr="File:FIRMS logo300px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94" y="225092"/>
            <a:ext cx="993791" cy="46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24343" y="5248174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100"/>
              <a:t>TCP/RAF/3512 “Strengthening routine fisheries data collection in West Africa: Benin, Cote d’Ivoire, Ghana, Liberia, Nigeria, Togo and Fishery Committee of the West Central Gulf of Guinea (FCWC) </a:t>
            </a:r>
          </a:p>
          <a:p>
            <a:r>
              <a:rPr lang="en-GB" sz="1100"/>
              <a:t>Monrovia, Liberia 23-24 November 2017</a:t>
            </a:r>
          </a:p>
        </p:txBody>
      </p:sp>
    </p:spTree>
    <p:extLst>
      <p:ext uri="{BB962C8B-B14F-4D97-AF65-F5344CB8AC3E}">
        <p14:creationId xmlns:p14="http://schemas.microsoft.com/office/powerpoint/2010/main" val="3924505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/>
          <p:cNvSpPr>
            <a:spLocks noGrp="1"/>
          </p:cNvSpPr>
          <p:nvPr>
            <p:ph idx="1"/>
          </p:nvPr>
        </p:nvSpPr>
        <p:spPr>
          <a:xfrm>
            <a:off x="322063" y="1148080"/>
            <a:ext cx="5814577" cy="5049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The FIRMS Mandate </a:t>
            </a:r>
            <a:r>
              <a:rPr lang="en-GB" sz="1050">
                <a:solidFill>
                  <a:schemeClr val="tx1"/>
                </a:solidFill>
              </a:rPr>
              <a:t>(Article 1.1 of the FIRMS Partnership Arrangement )</a:t>
            </a:r>
            <a:endParaRPr lang="en-US" sz="1650" b="1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>
                <a:solidFill>
                  <a:schemeClr val="tx1"/>
                </a:solidFill>
              </a:rPr>
              <a:t>To </a:t>
            </a:r>
            <a:r>
              <a:rPr lang="en-GB">
                <a:solidFill>
                  <a:schemeClr val="tx1"/>
                </a:solidFill>
              </a:rPr>
              <a:t>promote development and extension of fisheries status and trends reporting to all fisheries resources</a:t>
            </a:r>
            <a:endParaRPr lang="en-US" sz="105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tx1"/>
                </a:solidFill>
              </a:rPr>
              <a:t>The FIRMS database currently covers:</a:t>
            </a:r>
          </a:p>
          <a:p>
            <a:r>
              <a:rPr lang="en-GB" sz="1650">
                <a:solidFill>
                  <a:schemeClr val="tx1"/>
                </a:solidFill>
              </a:rPr>
              <a:t>shared stocks under RFBs mandates</a:t>
            </a:r>
          </a:p>
          <a:p>
            <a:pPr>
              <a:buSzPct val="140000"/>
            </a:pPr>
            <a:r>
              <a:rPr lang="en-GB" sz="1650">
                <a:solidFill>
                  <a:schemeClr val="tx1"/>
                </a:solidFill>
              </a:rPr>
              <a:t>national stocks / assessment units</a:t>
            </a:r>
          </a:p>
          <a:p>
            <a:pPr>
              <a:buSzPct val="140000"/>
            </a:pPr>
            <a:r>
              <a:rPr lang="en-US" sz="1650">
                <a:solidFill>
                  <a:schemeClr val="tx1"/>
                </a:solidFill>
              </a:rPr>
              <a:t>status of national fisheries</a:t>
            </a:r>
            <a:endParaRPr lang="en-GB" sz="165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tx1"/>
                </a:solidFill>
              </a:rPr>
              <a:t>FIRMS has set </a:t>
            </a:r>
            <a:r>
              <a:rPr lang="en-US" b="1">
                <a:solidFill>
                  <a:schemeClr val="tx1"/>
                </a:solidFill>
              </a:rPr>
              <a:t>Information Standards</a:t>
            </a:r>
            <a:r>
              <a:rPr lang="en-US">
                <a:solidFill>
                  <a:schemeClr val="tx1"/>
                </a:solidFill>
              </a:rPr>
              <a:t>:</a:t>
            </a:r>
          </a:p>
          <a:p>
            <a:pPr marL="252413" lvl="1" indent="0">
              <a:buNone/>
            </a:pPr>
            <a:r>
              <a:rPr lang="en-GB" sz="1350">
                <a:solidFill>
                  <a:schemeClr val="tx1"/>
                </a:solidFill>
              </a:rPr>
              <a:t>To facilitate transparency and comparability among single stock status reports and provide a unique reference framework for implementation of SDG14.4.1</a:t>
            </a:r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20" name="Content Placeholder 3"/>
          <p:cNvPicPr>
            <a:picLocks noChangeAspect="1"/>
          </p:cNvPicPr>
          <p:nvPr/>
        </p:nvPicPr>
        <p:blipFill rotWithShape="1">
          <a:blip r:embed="rId3"/>
          <a:srcRect l="11653" t="18875" r="29687" b="5548"/>
          <a:stretch/>
        </p:blipFill>
        <p:spPr>
          <a:xfrm>
            <a:off x="5972699" y="1148080"/>
            <a:ext cx="3015602" cy="2184400"/>
          </a:xfrm>
          <a:prstGeom prst="rect">
            <a:avLst/>
          </a:prstGeom>
        </p:spPr>
      </p:pic>
      <p:pic>
        <p:nvPicPr>
          <p:cNvPr id="23" name="Picture 2" descr="File:FIRMS logo300p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510" y="169121"/>
            <a:ext cx="993791" cy="46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519" y="153244"/>
            <a:ext cx="2736530" cy="4127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02390" y="3595462"/>
            <a:ext cx="26757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/>
              <a:t>Under RFBs monitoring capacity</a:t>
            </a:r>
          </a:p>
        </p:txBody>
      </p:sp>
      <p:sp>
        <p:nvSpPr>
          <p:cNvPr id="3" name="Right Brace 2"/>
          <p:cNvSpPr/>
          <p:nvPr/>
        </p:nvSpPr>
        <p:spPr>
          <a:xfrm>
            <a:off x="4364038" y="3214688"/>
            <a:ext cx="216120" cy="101023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28359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3157" y="845392"/>
            <a:ext cx="7954662" cy="382052"/>
          </a:xfrm>
        </p:spPr>
        <p:txBody>
          <a:bodyPr>
            <a:normAutofit/>
          </a:bodyPr>
          <a:lstStyle/>
          <a:p>
            <a:r>
              <a:rPr lang="en-GB" sz="1875" b="1"/>
              <a:t>Monitoring is based on inventories of stocks and fisheries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81668" y="1402022"/>
            <a:ext cx="6899292" cy="1402079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/>
              <a:t>Each stock inventoried includes information on the identification of single marine resources/stocks plus the indicators of Stock State and total catch (or landings)</a:t>
            </a:r>
          </a:p>
        </p:txBody>
      </p:sp>
      <p:pic>
        <p:nvPicPr>
          <p:cNvPr id="16" name="Picture 2" descr="File:FIRMS logo300p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819" y="146219"/>
            <a:ext cx="993791" cy="46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57" y="122764"/>
            <a:ext cx="2736530" cy="4127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539" y="2395157"/>
            <a:ext cx="7193280" cy="39210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3962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8758" y="1900912"/>
            <a:ext cx="8690507" cy="3989549"/>
          </a:xfrm>
        </p:spPr>
        <p:txBody>
          <a:bodyPr>
            <a:normAutofit/>
          </a:bodyPr>
          <a:lstStyle/>
          <a:p>
            <a:pPr lvl="1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1800">
                <a:solidFill>
                  <a:schemeClr val="tx1"/>
                </a:solidFill>
              </a:rPr>
              <a:t>Through FIRMS, FAO offers facility for </a:t>
            </a:r>
            <a:r>
              <a:rPr lang="en-US" sz="1800" b="1">
                <a:solidFill>
                  <a:schemeClr val="tx1"/>
                </a:solidFill>
              </a:rPr>
              <a:t>Unique Global Stock Identifiers</a:t>
            </a:r>
            <a:r>
              <a:rPr lang="en-US" sz="1800">
                <a:solidFill>
                  <a:schemeClr val="tx1"/>
                </a:solidFill>
              </a:rPr>
              <a:t>;</a:t>
            </a:r>
          </a:p>
          <a:p>
            <a:pPr marL="261937" lvl="1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en-US" sz="1800">
              <a:solidFill>
                <a:schemeClr val="tx1"/>
              </a:solidFill>
            </a:endParaRP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1800">
                <a:solidFill>
                  <a:schemeClr val="tx1"/>
                </a:solidFill>
              </a:rPr>
              <a:t>Publishing of such Unique Identifiers constitutes a validation mechanism by FAO;</a:t>
            </a:r>
          </a:p>
          <a:p>
            <a:pPr marL="261937" lvl="1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en-US" sz="1800">
              <a:solidFill>
                <a:schemeClr val="tx1"/>
              </a:solidFill>
            </a:endParaRP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1800">
                <a:solidFill>
                  <a:schemeClr val="tx1"/>
                </a:solidFill>
              </a:rPr>
              <a:t>These unique global identifiers are then used as references for countries:</a:t>
            </a:r>
            <a:endParaRPr lang="en-GB" sz="1800">
              <a:solidFill>
                <a:schemeClr val="tx1"/>
              </a:solidFill>
            </a:endParaRPr>
          </a:p>
          <a:p>
            <a:pPr lvl="3"/>
            <a:r>
              <a:rPr lang="en-GB" sz="1600">
                <a:solidFill>
                  <a:schemeClr val="tx1"/>
                </a:solidFill>
              </a:rPr>
              <a:t>To publish the Status of individual stocks on national web-sites, </a:t>
            </a:r>
            <a:r>
              <a:rPr lang="en-US" sz="1600">
                <a:solidFill>
                  <a:schemeClr val="tx1"/>
                </a:solidFill>
              </a:rPr>
              <a:t>and/or in case of low capacity</a:t>
            </a:r>
            <a:endParaRPr lang="en-GB" sz="1400">
              <a:solidFill>
                <a:schemeClr val="tx1"/>
              </a:solidFill>
            </a:endParaRPr>
          </a:p>
          <a:p>
            <a:pPr lvl="3"/>
            <a:r>
              <a:rPr lang="en-US" sz="1600">
                <a:solidFill>
                  <a:schemeClr val="tx1"/>
                </a:solidFill>
              </a:rPr>
              <a:t>To publish the Status of individual stocks through FIRMS</a:t>
            </a:r>
          </a:p>
          <a:p>
            <a:pPr marL="726282" lvl="3" indent="0">
              <a:buNone/>
            </a:pPr>
            <a:endParaRPr lang="en-GB" sz="1600">
              <a:solidFill>
                <a:schemeClr val="tx1"/>
              </a:solidFill>
            </a:endParaRP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1800">
                <a:solidFill>
                  <a:schemeClr val="tx1"/>
                </a:solidFill>
              </a:rPr>
              <a:t>To facilitate reporting of the indicator, a tool will assist in computing the percentage and provide an indicator report for final validation by the country.</a:t>
            </a: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88758" y="953161"/>
            <a:ext cx="8193327" cy="37768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/>
              <a:t>How </a:t>
            </a:r>
            <a:r>
              <a:rPr lang="en-GB" sz="2400"/>
              <a:t>will FIRMS help countries fulfil their SDG14.4.1 ownership</a:t>
            </a:r>
            <a:endParaRPr lang="en-US" sz="24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79" y="193884"/>
            <a:ext cx="2736530" cy="412734"/>
          </a:xfrm>
          <a:prstGeom prst="rect">
            <a:avLst/>
          </a:prstGeom>
        </p:spPr>
      </p:pic>
      <p:pic>
        <p:nvPicPr>
          <p:cNvPr id="8" name="Picture 2" descr="File:FIRMS logo300p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474" y="168366"/>
            <a:ext cx="993791" cy="46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643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8758" y="1528550"/>
            <a:ext cx="8690507" cy="4763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/>
              <a:t>As part of the Weight of Evidence approach, the two first steps to reach a conclusion on stock status are:</a:t>
            </a:r>
            <a:endParaRPr lang="en-US"/>
          </a:p>
          <a:p>
            <a:pPr marL="342900" lvl="0" indent="-342900">
              <a:buFont typeface="+mj-lt"/>
              <a:buAutoNum type="arabicPeriod"/>
            </a:pPr>
            <a:r>
              <a:rPr lang="en-GB"/>
              <a:t>Description of all attributes of species and fishery</a:t>
            </a:r>
            <a:endParaRPr lang="en-US"/>
          </a:p>
          <a:p>
            <a:pPr lvl="1"/>
            <a:r>
              <a:rPr lang="en-GB" sz="1800"/>
              <a:t>Species: </a:t>
            </a:r>
            <a:endParaRPr lang="en-US" sz="1800"/>
          </a:p>
          <a:p>
            <a:pPr lvl="2"/>
            <a:r>
              <a:rPr lang="en-GB" sz="1600"/>
              <a:t>Management unit</a:t>
            </a:r>
            <a:endParaRPr lang="en-US" sz="1600"/>
          </a:p>
          <a:p>
            <a:pPr lvl="2"/>
            <a:r>
              <a:rPr lang="en-GB" sz="1600"/>
              <a:t>Productivity (based on biological parameters etc.</a:t>
            </a:r>
            <a:endParaRPr lang="en-US" sz="1600"/>
          </a:p>
          <a:p>
            <a:pPr lvl="1"/>
            <a:r>
              <a:rPr lang="en-GB" sz="1800"/>
              <a:t>Fishery</a:t>
            </a:r>
            <a:endParaRPr lang="en-US" sz="1800"/>
          </a:p>
          <a:p>
            <a:pPr lvl="2"/>
            <a:r>
              <a:rPr lang="en-GB" sz="1600"/>
              <a:t>Target species, associated/bycatch species</a:t>
            </a:r>
            <a:endParaRPr lang="en-US" sz="1600"/>
          </a:p>
          <a:p>
            <a:pPr lvl="2"/>
            <a:r>
              <a:rPr lang="en-GB" sz="1600"/>
              <a:t>Gear</a:t>
            </a:r>
            <a:endParaRPr lang="en-US" sz="1600"/>
          </a:p>
          <a:p>
            <a:pPr lvl="2"/>
            <a:r>
              <a:rPr lang="en-GB" sz="1600"/>
              <a:t>Etc.</a:t>
            </a:r>
            <a:endParaRPr lang="en-US" sz="1600"/>
          </a:p>
          <a:p>
            <a:pPr marL="342900" lvl="0" indent="-342900">
              <a:buFont typeface="+mj-lt"/>
              <a:buAutoNum type="arabicPeriod"/>
            </a:pPr>
            <a:r>
              <a:rPr lang="en-GB"/>
              <a:t>Lines of evidence</a:t>
            </a:r>
            <a:endParaRPr lang="en-US"/>
          </a:p>
          <a:p>
            <a:pPr marL="0" indent="0">
              <a:buNone/>
            </a:pPr>
            <a:r>
              <a:rPr lang="en-GB" sz="2000"/>
              <a:t>Indicators in point </a:t>
            </a:r>
            <a:r>
              <a:rPr lang="en-GB" sz="2000" b="1"/>
              <a:t>1</a:t>
            </a:r>
            <a:r>
              <a:rPr lang="en-GB" sz="2000"/>
              <a:t> are covered under the FIRMS Fishery inventories, therefore providing an additional practical way to support SDG14.4.1.</a:t>
            </a:r>
            <a:endParaRPr lang="en-US" sz="2000"/>
          </a:p>
          <a:p>
            <a:pPr marL="261937" lvl="1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88758" y="789388"/>
            <a:ext cx="8193327" cy="37768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2400"/>
              <a:t>Stocks with limited data</a:t>
            </a:r>
            <a:endParaRPr lang="en-US" sz="24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79" y="193884"/>
            <a:ext cx="2736530" cy="412734"/>
          </a:xfrm>
          <a:prstGeom prst="rect">
            <a:avLst/>
          </a:prstGeom>
        </p:spPr>
      </p:pic>
      <p:pic>
        <p:nvPicPr>
          <p:cNvPr id="8" name="Picture 2" descr="File:FIRMS logo300p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474" y="168366"/>
            <a:ext cx="993791" cy="46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281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8518" y="1791894"/>
            <a:ext cx="8855242" cy="4521199"/>
          </a:xfrm>
        </p:spPr>
        <p:txBody>
          <a:bodyPr>
            <a:normAutofit/>
          </a:bodyPr>
          <a:lstStyle/>
          <a:p>
            <a:pPr lvl="1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1800">
                <a:solidFill>
                  <a:schemeClr val="tx1"/>
                </a:solidFill>
              </a:rPr>
              <a:t>The GRSF is developed under the European Union funded project BlueBRIDGE. </a:t>
            </a:r>
            <a:endParaRPr lang="en-GB" sz="1800">
              <a:solidFill>
                <a:schemeClr val="tx1"/>
              </a:solidFill>
            </a:endParaRP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GB" sz="1800">
                <a:solidFill>
                  <a:schemeClr val="tx1"/>
                </a:solidFill>
              </a:rPr>
              <a:t>The GRSF aims at providing an innovative environment supporting the collaborative production and maintenance of a </a:t>
            </a:r>
            <a:r>
              <a:rPr lang="en-GB" sz="1800" b="1">
                <a:solidFill>
                  <a:schemeClr val="tx1"/>
                </a:solidFill>
              </a:rPr>
              <a:t>comprehensive and transparent inventory of stocks and fisheries records</a:t>
            </a:r>
            <a:r>
              <a:rPr lang="en-GB" sz="1800">
                <a:solidFill>
                  <a:schemeClr val="tx1"/>
                </a:solidFill>
              </a:rPr>
              <a:t> that will boost regional and global stocks and fisheries status and trend monitoring as well as responsible consumer practices.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GB" sz="1800">
                <a:solidFill>
                  <a:schemeClr val="tx1"/>
                </a:solidFill>
              </a:rPr>
              <a:t>Fisheries and Resource Monitoring System (</a:t>
            </a:r>
            <a:r>
              <a:rPr lang="en-GB" sz="1800" b="1">
                <a:solidFill>
                  <a:schemeClr val="tx1"/>
                </a:solidFill>
              </a:rPr>
              <a:t>FIRMS</a:t>
            </a:r>
            <a:r>
              <a:rPr lang="en-GB" sz="1800">
                <a:solidFill>
                  <a:schemeClr val="tx1"/>
                </a:solidFill>
              </a:rPr>
              <a:t>), the RAM Legacy Stock Assessment Database and </a:t>
            </a:r>
            <a:r>
              <a:rPr lang="en-GB" sz="1800" err="1">
                <a:solidFill>
                  <a:schemeClr val="tx1"/>
                </a:solidFill>
              </a:rPr>
              <a:t>FishSource</a:t>
            </a:r>
            <a:r>
              <a:rPr lang="en-GB" sz="1800">
                <a:solidFill>
                  <a:schemeClr val="tx1"/>
                </a:solidFill>
              </a:rPr>
              <a:t> (program of the Sustainable Fisheries Partnership) are the three database sources. 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GB" sz="1800">
                <a:solidFill>
                  <a:schemeClr val="tx1"/>
                </a:solidFill>
              </a:rPr>
              <a:t>By collating these sources, the reporting coverage of any of these single entities is increased. 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GB" sz="1800">
                <a:solidFill>
                  <a:schemeClr val="tx1"/>
                </a:solidFill>
              </a:rPr>
              <a:t>The GRSF database collects information on biological and fishing activity aspects, respectively identified as “stocks” and “fisheries”.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84294" y="1035930"/>
            <a:ext cx="7724986" cy="37768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GB" sz="2400"/>
              <a:t>The Global Record of Stocks and Fisheries (GRSF)</a:t>
            </a:r>
            <a:endParaRPr lang="en-US" sz="24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9" y="193884"/>
            <a:ext cx="2736530" cy="412734"/>
          </a:xfrm>
          <a:prstGeom prst="rect">
            <a:avLst/>
          </a:prstGeom>
        </p:spPr>
      </p:pic>
      <p:pic>
        <p:nvPicPr>
          <p:cNvPr id="8" name="Picture 2" descr="File:FIRMS logo300p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474" y="193884"/>
            <a:ext cx="993791" cy="46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388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8759" y="1005841"/>
            <a:ext cx="7856175" cy="4994910"/>
          </a:xfrm>
        </p:spPr>
        <p:txBody>
          <a:bodyPr>
            <a:normAutofit/>
          </a:bodyPr>
          <a:lstStyle/>
          <a:p>
            <a:pPr marL="261938" lvl="1" indent="0" algn="ctr"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en-GB" sz="24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Why is the GRSF so unique?</a:t>
            </a:r>
          </a:p>
          <a:p>
            <a:pPr marL="261938" lvl="1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en-GB" sz="2400" b="1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lvl="1" algn="just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GB" sz="1800">
                <a:solidFill>
                  <a:schemeClr val="tx1"/>
                </a:solidFill>
              </a:rPr>
              <a:t>First of all, a global record of stocks and fisheries </a:t>
            </a:r>
            <a:r>
              <a:rPr lang="en-GB" sz="1800" b="1">
                <a:solidFill>
                  <a:schemeClr val="tx1"/>
                </a:solidFill>
              </a:rPr>
              <a:t>does not yet exist</a:t>
            </a:r>
            <a:r>
              <a:rPr lang="en-GB" sz="1800">
                <a:solidFill>
                  <a:schemeClr val="tx1"/>
                </a:solidFill>
              </a:rPr>
              <a:t>. </a:t>
            </a:r>
          </a:p>
          <a:p>
            <a:pPr lvl="1" algn="just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GB" sz="1800">
                <a:solidFill>
                  <a:schemeClr val="tx1"/>
                </a:solidFill>
              </a:rPr>
              <a:t>The current effort aims at creating a </a:t>
            </a:r>
            <a:r>
              <a:rPr lang="en-GB" sz="1800" b="1">
                <a:solidFill>
                  <a:schemeClr val="tx1"/>
                </a:solidFill>
              </a:rPr>
              <a:t>critical mass </a:t>
            </a:r>
            <a:r>
              <a:rPr lang="en-GB" sz="1800">
                <a:solidFill>
                  <a:schemeClr val="tx1"/>
                </a:solidFill>
              </a:rPr>
              <a:t>of information with widespread coverage and this should position it as key instrument of global fish stocks status monitoring and traceability. </a:t>
            </a:r>
          </a:p>
          <a:p>
            <a:pPr lvl="1" algn="just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GB" sz="1800">
                <a:solidFill>
                  <a:schemeClr val="tx1"/>
                </a:solidFill>
              </a:rPr>
              <a:t>GRSF provides a </a:t>
            </a:r>
            <a:r>
              <a:rPr lang="en-GB" sz="1800" b="1">
                <a:solidFill>
                  <a:schemeClr val="tx1"/>
                </a:solidFill>
              </a:rPr>
              <a:t>collaborative environment </a:t>
            </a:r>
            <a:r>
              <a:rPr lang="en-GB" sz="1800">
                <a:solidFill>
                  <a:schemeClr val="tx1"/>
                </a:solidFill>
              </a:rPr>
              <a:t>will allows data providers including countries (beyond the initial three database sources) to contribute to GRSF incrementally by exposing their data with minimum effort.</a:t>
            </a:r>
          </a:p>
          <a:p>
            <a:pPr lvl="1" algn="just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GB" sz="1800">
                <a:solidFill>
                  <a:schemeClr val="tx1"/>
                </a:solidFill>
              </a:rPr>
              <a:t>Users get </a:t>
            </a:r>
            <a:r>
              <a:rPr lang="en-GB" sz="1800" b="1">
                <a:solidFill>
                  <a:schemeClr val="tx1"/>
                </a:solidFill>
              </a:rPr>
              <a:t>access</a:t>
            </a:r>
            <a:r>
              <a:rPr lang="en-GB" sz="1800">
                <a:solidFill>
                  <a:schemeClr val="tx1"/>
                </a:solidFill>
              </a:rPr>
              <a:t> to a huge amount of quality data collected in a cost-effective way with distributed effort among </a:t>
            </a:r>
            <a:r>
              <a:rPr lang="en-GB" sz="1800" b="1">
                <a:solidFill>
                  <a:schemeClr val="tx1"/>
                </a:solidFill>
              </a:rPr>
              <a:t>authoritative sources</a:t>
            </a:r>
            <a:r>
              <a:rPr lang="en-GB" sz="1800">
                <a:solidFill>
                  <a:schemeClr val="tx1"/>
                </a:solidFill>
              </a:rPr>
              <a:t>.</a:t>
            </a:r>
          </a:p>
          <a:p>
            <a:pPr lvl="1" algn="just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GB" sz="1800">
                <a:solidFill>
                  <a:schemeClr val="tx1"/>
                </a:solidFill>
              </a:rPr>
              <a:t>Special attention is given to </a:t>
            </a:r>
            <a:r>
              <a:rPr lang="en-GB" sz="1800" b="1">
                <a:solidFill>
                  <a:schemeClr val="tx1"/>
                </a:solidFill>
              </a:rPr>
              <a:t>provenance and ownership metadata </a:t>
            </a:r>
            <a:r>
              <a:rPr lang="en-GB" sz="1800">
                <a:solidFill>
                  <a:schemeClr val="tx1"/>
                </a:solidFill>
              </a:rPr>
              <a:t>to make the GRSF a valuable source of information for the seafood industry.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9" y="204044"/>
            <a:ext cx="2736530" cy="412734"/>
          </a:xfrm>
          <a:prstGeom prst="rect">
            <a:avLst/>
          </a:prstGeom>
        </p:spPr>
      </p:pic>
      <p:pic>
        <p:nvPicPr>
          <p:cNvPr id="8" name="Picture 2" descr="File:FIRMS logo300p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019" y="153008"/>
            <a:ext cx="993791" cy="46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029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7" y="520192"/>
            <a:ext cx="8042276" cy="566810"/>
          </a:xfrm>
        </p:spPr>
        <p:txBody>
          <a:bodyPr/>
          <a:lstStyle/>
          <a:p>
            <a:r>
              <a:rPr lang="en-US"/>
              <a:t>In summary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7" y="1239520"/>
            <a:ext cx="8042276" cy="522224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>
                <a:solidFill>
                  <a:schemeClr val="tx1"/>
                </a:solidFill>
              </a:rPr>
              <a:t>Under SDG 14.4.1, Countries will report on stock status within their EEZs.</a:t>
            </a:r>
          </a:p>
          <a:p>
            <a:pPr>
              <a:spcBef>
                <a:spcPts val="0"/>
              </a:spcBef>
            </a:pPr>
            <a:endParaRPr lang="en-US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>
                <a:solidFill>
                  <a:schemeClr val="tx1"/>
                </a:solidFill>
              </a:rPr>
              <a:t>A monitoring framework for SDG14.4.1 can be set up by:</a:t>
            </a:r>
          </a:p>
          <a:p>
            <a:pPr lvl="1">
              <a:lnSpc>
                <a:spcPct val="90000"/>
              </a:lnSpc>
            </a:pPr>
            <a:r>
              <a:rPr lang="en-US" sz="1800">
                <a:solidFill>
                  <a:schemeClr val="tx1"/>
                </a:solidFill>
              </a:rPr>
              <a:t>building upon an enhanced FIRMS data dissemination framework for use by </a:t>
            </a:r>
            <a:r>
              <a:rPr lang="en-US" sz="1800" b="1">
                <a:solidFill>
                  <a:schemeClr val="tx1"/>
                </a:solidFill>
              </a:rPr>
              <a:t>countries</a:t>
            </a:r>
            <a:r>
              <a:rPr lang="en-US" sz="1800">
                <a:solidFill>
                  <a:schemeClr val="tx1"/>
                </a:solidFill>
              </a:rPr>
              <a:t> to enable/facilitate their dissemination of individual stock status;</a:t>
            </a:r>
          </a:p>
          <a:p>
            <a:pPr lvl="1">
              <a:lnSpc>
                <a:spcPct val="90000"/>
              </a:lnSpc>
            </a:pPr>
            <a:r>
              <a:rPr lang="en-US" sz="1800">
                <a:solidFill>
                  <a:schemeClr val="tx1"/>
                </a:solidFill>
              </a:rPr>
              <a:t>ensuring </a:t>
            </a:r>
            <a:r>
              <a:rPr lang="en-US" sz="1800" b="1">
                <a:solidFill>
                  <a:schemeClr val="tx1"/>
                </a:solidFill>
              </a:rPr>
              <a:t>consistency</a:t>
            </a:r>
            <a:r>
              <a:rPr lang="en-US" sz="1800">
                <a:solidFill>
                  <a:schemeClr val="tx1"/>
                </a:solidFill>
              </a:rPr>
              <a:t> among stocks disseminated at national level and stocks disseminated at regional level through FIRMS.</a:t>
            </a:r>
          </a:p>
          <a:p>
            <a:pPr lvl="1">
              <a:lnSpc>
                <a:spcPct val="90000"/>
              </a:lnSpc>
            </a:pPr>
            <a:endParaRPr lang="en-US" sz="180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>
                <a:solidFill>
                  <a:schemeClr val="tx1"/>
                </a:solidFill>
              </a:rPr>
              <a:t>Key involvement of FIRMS Partners</a:t>
            </a:r>
          </a:p>
          <a:p>
            <a:pPr lvl="1">
              <a:lnSpc>
                <a:spcPct val="90000"/>
              </a:lnSpc>
            </a:pPr>
            <a:r>
              <a:rPr lang="en-US" sz="1800">
                <a:solidFill>
                  <a:schemeClr val="tx1"/>
                </a:solidFill>
              </a:rPr>
              <a:t>ensure the consistency of national versus regional stocks;</a:t>
            </a:r>
          </a:p>
          <a:p>
            <a:pPr lvl="1">
              <a:lnSpc>
                <a:spcPct val="90000"/>
              </a:lnSpc>
            </a:pPr>
            <a:r>
              <a:rPr lang="en-US" sz="1800">
                <a:solidFill>
                  <a:schemeClr val="tx1"/>
                </a:solidFill>
              </a:rPr>
              <a:t>foster improved data collection and sharing;</a:t>
            </a:r>
          </a:p>
          <a:p>
            <a:pPr lvl="1">
              <a:lnSpc>
                <a:spcPct val="90000"/>
              </a:lnSpc>
            </a:pPr>
            <a:r>
              <a:rPr lang="en-US" sz="1800">
                <a:solidFill>
                  <a:schemeClr val="tx1"/>
                </a:solidFill>
              </a:rPr>
              <a:t>offer a framework for training in stock assessment.</a:t>
            </a:r>
          </a:p>
          <a:p>
            <a:pPr lvl="1">
              <a:lnSpc>
                <a:spcPct val="90000"/>
              </a:lnSpc>
            </a:pPr>
            <a:endParaRPr lang="en-US" sz="180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>
                <a:solidFill>
                  <a:schemeClr val="tx1"/>
                </a:solidFill>
              </a:rPr>
              <a:t>Such mechanism would enable to strengthen SOFIA’s global indicator on the state of stocks by building more systematically on both regional and national level stocks.</a:t>
            </a:r>
          </a:p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" y="56776"/>
            <a:ext cx="2736530" cy="412734"/>
          </a:xfrm>
          <a:prstGeom prst="rect">
            <a:avLst/>
          </a:prstGeom>
        </p:spPr>
      </p:pic>
      <p:pic>
        <p:nvPicPr>
          <p:cNvPr id="5" name="Picture 2" descr="File:FIRMS logo300p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859" y="107576"/>
            <a:ext cx="993791" cy="46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48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49577" y="1838344"/>
            <a:ext cx="58501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altLang="ja-JP" sz="2800" b="1"/>
              <a:t>شكر</a:t>
            </a:r>
            <a:endParaRPr lang="en-US" altLang="ja-JP" sz="2800" b="1"/>
          </a:p>
          <a:p>
            <a:pPr algn="ctr"/>
            <a:r>
              <a:rPr lang="ja-JP" altLang="en-US" sz="2800" b="1"/>
              <a:t>謝謝</a:t>
            </a:r>
            <a:endParaRPr lang="en-US" altLang="ja-JP" sz="2800" b="1"/>
          </a:p>
          <a:p>
            <a:pPr algn="ctr"/>
            <a:r>
              <a:rPr lang="en-US" sz="2800" b="1"/>
              <a:t>Merci</a:t>
            </a:r>
          </a:p>
          <a:p>
            <a:pPr lvl="0" algn="ctr"/>
            <a:r>
              <a:rPr lang="en-US" sz="2800" b="1"/>
              <a:t>Thank You</a:t>
            </a:r>
          </a:p>
          <a:p>
            <a:pPr algn="ctr"/>
            <a:r>
              <a:rPr lang="az-Cyrl-AZ" sz="2800" b="1"/>
              <a:t>Благодарю</a:t>
            </a:r>
            <a:endParaRPr lang="en-US" sz="2800" b="1"/>
          </a:p>
          <a:p>
            <a:pPr lvl="0" algn="ctr"/>
            <a:r>
              <a:rPr lang="fr-FR" sz="2800" b="1"/>
              <a:t>¡Muchas Gracias!</a:t>
            </a:r>
            <a:endParaRPr lang="en-US" sz="2800" b="1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92" y="115506"/>
            <a:ext cx="2736530" cy="412734"/>
          </a:xfrm>
          <a:prstGeom prst="rect">
            <a:avLst/>
          </a:prstGeom>
        </p:spPr>
      </p:pic>
      <p:pic>
        <p:nvPicPr>
          <p:cNvPr id="10" name="Picture 2" descr="File:FIRMS logo300p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819" y="153967"/>
            <a:ext cx="993791" cy="46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998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967" y="1210984"/>
            <a:ext cx="2997200" cy="46533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700"/>
              <a:t>Outline</a:t>
            </a:r>
            <a:endParaRPr lang="en-GB" sz="270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8957" y="2194560"/>
            <a:ext cx="8042276" cy="3540337"/>
          </a:xfrm>
        </p:spPr>
        <p:txBody>
          <a:bodyPr>
            <a:normAutofit/>
          </a:bodyPr>
          <a:lstStyle/>
          <a:p>
            <a:r>
              <a:rPr lang="en-GB"/>
              <a:t>Sustainable Development Goal 14, Target 14.4 and Indicator 14.4.1</a:t>
            </a:r>
          </a:p>
          <a:p>
            <a:r>
              <a:rPr lang="en-US"/>
              <a:t>FAO SOFIA</a:t>
            </a:r>
            <a:endParaRPr lang="en-GB"/>
          </a:p>
          <a:p>
            <a:r>
              <a:rPr lang="en-GB"/>
              <a:t>Reporting under SDG 14: Objectives and Challenges</a:t>
            </a:r>
          </a:p>
          <a:p>
            <a:r>
              <a:rPr lang="en-GB"/>
              <a:t>FIRMS in support to SDG 14.4.1</a:t>
            </a:r>
          </a:p>
          <a:p>
            <a:r>
              <a:rPr lang="en-GB"/>
              <a:t>FIRMS and the Global Record of Stock and Fisheries</a:t>
            </a:r>
          </a:p>
          <a:p>
            <a:r>
              <a:rPr lang="en-US"/>
              <a:t>In summary </a:t>
            </a:r>
            <a:endParaRPr lang="en-GB"/>
          </a:p>
          <a:p>
            <a:pPr lvl="1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37" y="129299"/>
            <a:ext cx="2736530" cy="412734"/>
          </a:xfrm>
          <a:prstGeom prst="rect">
            <a:avLst/>
          </a:prstGeom>
        </p:spPr>
      </p:pic>
      <p:pic>
        <p:nvPicPr>
          <p:cNvPr id="5" name="Picture 2" descr="File:FIRMS logo300p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94" y="103781"/>
            <a:ext cx="993791" cy="46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384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37" y="203265"/>
            <a:ext cx="2736530" cy="4127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13957" y="3385808"/>
            <a:ext cx="6703067" cy="240065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500">
                <a:solidFill>
                  <a:schemeClr val="bg1"/>
                </a:solidFill>
              </a:rPr>
              <a:t>14.1. By 2025, reduce pollution</a:t>
            </a:r>
          </a:p>
          <a:p>
            <a:r>
              <a:rPr lang="en-US" sz="1500">
                <a:solidFill>
                  <a:schemeClr val="bg1"/>
                </a:solidFill>
              </a:rPr>
              <a:t>14.2. By 2020, protect ecosystems</a:t>
            </a:r>
          </a:p>
          <a:p>
            <a:r>
              <a:rPr lang="en-US" sz="1500">
                <a:solidFill>
                  <a:schemeClr val="bg1"/>
                </a:solidFill>
              </a:rPr>
              <a:t>14.3. Minimize the impact of ocean acidification</a:t>
            </a: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 sz="2100" b="1">
                <a:solidFill>
                  <a:schemeClr val="accent4"/>
                </a:solidFill>
              </a:rPr>
              <a:t>14.4</a:t>
            </a:r>
            <a:r>
              <a:rPr lang="en-US" sz="2100" b="1">
                <a:solidFill>
                  <a:schemeClr val="bg1"/>
                </a:solidFill>
              </a:rPr>
              <a:t> By 2020, rebuild fisheries / restore fish stocks</a:t>
            </a:r>
          </a:p>
          <a:p>
            <a:endParaRPr lang="en-US" sz="2100" b="1">
              <a:solidFill>
                <a:schemeClr val="bg1"/>
              </a:solidFill>
            </a:endParaRPr>
          </a:p>
          <a:p>
            <a:r>
              <a:rPr lang="en-US" sz="1500">
                <a:solidFill>
                  <a:schemeClr val="bg1"/>
                </a:solidFill>
              </a:rPr>
              <a:t>14.5. By 2020, conservation through MPAs</a:t>
            </a:r>
          </a:p>
          <a:p>
            <a:r>
              <a:rPr lang="en-US" sz="1500">
                <a:solidFill>
                  <a:schemeClr val="bg1"/>
                </a:solidFill>
              </a:rPr>
              <a:t>14.6. By 2020, prohibit certain fisheries subsidies</a:t>
            </a:r>
          </a:p>
          <a:p>
            <a:r>
              <a:rPr lang="en-US" sz="1500">
                <a:solidFill>
                  <a:schemeClr val="bg1"/>
                </a:solidFill>
              </a:rPr>
              <a:t>14.7. By 2030, increase economic benefits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1343" y="2088028"/>
            <a:ext cx="5655491" cy="8511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0073" y="1079233"/>
            <a:ext cx="7730837" cy="7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The increasingly adverse impacts of climate change (including ocean acidification), overfishing and marine pollution are jeopardizing recent gains in protecting portions of the world’s oceans.</a:t>
            </a:r>
          </a:p>
          <a:p>
            <a:endParaRPr lang="en-GB" sz="1350"/>
          </a:p>
        </p:txBody>
      </p:sp>
      <p:pic>
        <p:nvPicPr>
          <p:cNvPr id="8" name="Picture 2" descr="File:FIRMS logo300p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94" y="103781"/>
            <a:ext cx="993791" cy="46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96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5622" y="1377253"/>
            <a:ext cx="7879980" cy="511082"/>
          </a:xfrm>
        </p:spPr>
        <p:txBody>
          <a:bodyPr/>
          <a:lstStyle/>
          <a:p>
            <a:r>
              <a:rPr lang="en-US" sz="2700" b="1">
                <a:solidFill>
                  <a:srgbClr val="002060"/>
                </a:solidFill>
              </a:rPr>
              <a:t>Sustainable Development Goal Target 14.4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49" y="2243616"/>
            <a:ext cx="6943725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>
                <a:solidFill>
                  <a:srgbClr val="002060"/>
                </a:solidFill>
              </a:rPr>
              <a:t>“By 2020, effectively regulate harvesting and end overfishing, illegal, unreported and unregulated fishing and destructive fishing practices and implement science-based management plans, in order to </a:t>
            </a:r>
            <a:r>
              <a:rPr lang="en-GB" sz="2100" b="1">
                <a:solidFill>
                  <a:srgbClr val="C00000"/>
                </a:solidFill>
              </a:rPr>
              <a:t>restore fish stocks </a:t>
            </a:r>
            <a:r>
              <a:rPr lang="en-GB">
                <a:solidFill>
                  <a:srgbClr val="002060"/>
                </a:solidFill>
              </a:rPr>
              <a:t>in the shortest time feasible, at least to levels that can produce maximum sustainable yield as determined by their biological characteristics”</a:t>
            </a:r>
            <a:endParaRPr lang="en-US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98" y="158969"/>
            <a:ext cx="4051143" cy="61270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90370" y="4399391"/>
            <a:ext cx="4650485" cy="1026139"/>
          </a:xfr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b="1">
                <a:solidFill>
                  <a:schemeClr val="accent4"/>
                </a:solidFill>
              </a:rPr>
              <a:t>Indicator 14.4.1 </a:t>
            </a:r>
            <a:endParaRPr lang="en-GB" b="1"/>
          </a:p>
          <a:p>
            <a:pPr marL="0" indent="0" algn="ctr">
              <a:buNone/>
            </a:pPr>
            <a:r>
              <a:rPr lang="en-GB"/>
              <a:t> </a:t>
            </a:r>
            <a:r>
              <a:rPr lang="en-GB" b="1"/>
              <a:t>Proportion of fish stocks within biologically sustainable levels</a:t>
            </a:r>
            <a:endParaRPr lang="en-US" b="1"/>
          </a:p>
        </p:txBody>
      </p:sp>
      <p:pic>
        <p:nvPicPr>
          <p:cNvPr id="9" name="Picture 2" descr="File:FIRMS logo300p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94" y="103781"/>
            <a:ext cx="993791" cy="46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497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3324" y="1252360"/>
            <a:ext cx="8224571" cy="502101"/>
          </a:xfrm>
        </p:spPr>
        <p:txBody>
          <a:bodyPr/>
          <a:lstStyle/>
          <a:p>
            <a:r>
              <a:rPr lang="en-US" sz="2400"/>
              <a:t>FAO State of the World Fisheries and Aquaculture (SOFIA) - Global Trends in World Marine Fish Stock since 1974 </a:t>
            </a:r>
            <a:endParaRPr lang="en-GB" sz="2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74" y="143512"/>
            <a:ext cx="4051143" cy="6127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40819" y="3041156"/>
            <a:ext cx="21438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"/>
              <a:t>This SDG indicator measures the sustainability of the world's marine capture fisheries by their abundance</a:t>
            </a:r>
            <a:endParaRPr lang="en-US" sz="150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21004" y="2301558"/>
            <a:ext cx="4166197" cy="295652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521004" y="5343514"/>
            <a:ext cx="4360090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Results show approximately 30% overfished in 2013, and 70% is sustainably harvested.</a:t>
            </a:r>
          </a:p>
          <a:p>
            <a:pPr algn="ctr"/>
            <a:r>
              <a:rPr lang="en-US" sz="1400">
                <a:solidFill>
                  <a:srgbClr val="FF0000"/>
                </a:solidFill>
              </a:rPr>
              <a:t>The decreasing trend is worrying. </a:t>
            </a:r>
          </a:p>
          <a:p>
            <a:pPr marL="176808" indent="-176808">
              <a:buFont typeface="Arial" panose="020B0604020202020204" pitchFamily="34" charset="0"/>
              <a:buChar char="•"/>
            </a:pPr>
            <a:endParaRPr lang="en-US" sz="1350"/>
          </a:p>
        </p:txBody>
      </p:sp>
      <p:pic>
        <p:nvPicPr>
          <p:cNvPr id="11" name="Picture 10" descr="Screen Shot 2016-07-02 at 14.58.4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96" y="2661071"/>
            <a:ext cx="1648354" cy="232943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223500" y="1879650"/>
            <a:ext cx="5001643" cy="577451"/>
          </a:xfrm>
          <a:prstGeom prst="rect">
            <a:avLst/>
          </a:prstGeom>
        </p:spPr>
        <p:txBody>
          <a:bodyPr vert="horz" lIns="56579" tIns="28289" rIns="56579" bIns="28289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2893" lvl="1" indent="0">
              <a:buNone/>
            </a:pPr>
            <a:r>
              <a:rPr lang="en-GB" sz="1600"/>
              <a:t>FAO regularly reports as part of its biennial SOFIA publication the state of fish stocks at global level</a:t>
            </a:r>
          </a:p>
        </p:txBody>
      </p:sp>
      <p:pic>
        <p:nvPicPr>
          <p:cNvPr id="13" name="Picture 2" descr="File:FIRMS logo300p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94" y="103781"/>
            <a:ext cx="993791" cy="46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338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224" y="981983"/>
            <a:ext cx="8178166" cy="511082"/>
          </a:xfrm>
        </p:spPr>
        <p:txBody>
          <a:bodyPr/>
          <a:lstStyle/>
          <a:p>
            <a:pPr algn="l"/>
            <a:r>
              <a:rPr lang="en-US" sz="2400"/>
              <a:t>SOFIA’s indicator is the result of a methodology based on: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3" y="169129"/>
            <a:ext cx="3485837" cy="52720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3224" y="1637874"/>
            <a:ext cx="4734314" cy="2710606"/>
          </a:xfrm>
        </p:spPr>
        <p:txBody>
          <a:bodyPr>
            <a:normAutofit fontScale="77500" lnSpcReduction="20000"/>
          </a:bodyPr>
          <a:lstStyle/>
          <a:p>
            <a:pPr>
              <a:buSzPct val="150000"/>
            </a:pPr>
            <a:r>
              <a:rPr lang="en-US"/>
              <a:t> </a:t>
            </a:r>
            <a:r>
              <a:rPr lang="en-US" sz="2600">
                <a:solidFill>
                  <a:schemeClr val="tx1"/>
                </a:solidFill>
              </a:rPr>
              <a:t>Status of shared or straddling stocks  </a:t>
            </a:r>
            <a:r>
              <a:rPr lang="en-US" sz="2600" u="sng">
                <a:solidFill>
                  <a:schemeClr val="tx1"/>
                </a:solidFill>
              </a:rPr>
              <a:t>assessed</a:t>
            </a:r>
            <a:r>
              <a:rPr lang="en-US" sz="2600">
                <a:solidFill>
                  <a:schemeClr val="tx1"/>
                </a:solidFill>
              </a:rPr>
              <a:t> under RFMO/RFBs mandates</a:t>
            </a:r>
          </a:p>
          <a:p>
            <a:r>
              <a:rPr lang="en-US" sz="2475">
                <a:solidFill>
                  <a:schemeClr val="tx1"/>
                </a:solidFill>
              </a:rPr>
              <a:t> Status of national stocks </a:t>
            </a:r>
            <a:r>
              <a:rPr lang="en-US" sz="2475" u="sng">
                <a:solidFill>
                  <a:schemeClr val="tx1"/>
                </a:solidFill>
              </a:rPr>
              <a:t>assessed</a:t>
            </a:r>
            <a:r>
              <a:rPr lang="en-US" sz="2475">
                <a:solidFill>
                  <a:schemeClr val="tx1"/>
                </a:solidFill>
              </a:rPr>
              <a:t> under national mandates</a:t>
            </a:r>
            <a:endParaRPr lang="en-GB" sz="2475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950">
                <a:solidFill>
                  <a:schemeClr val="accent1"/>
                </a:solidFill>
              </a:rPr>
              <a:t> </a:t>
            </a:r>
            <a:r>
              <a:rPr lang="en-US" sz="2100">
                <a:solidFill>
                  <a:schemeClr val="accent1"/>
                </a:solidFill>
              </a:rPr>
              <a:t>and in absence of stock assessment </a:t>
            </a:r>
            <a:endParaRPr lang="en-GB" sz="195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2400">
                <a:solidFill>
                  <a:schemeClr val="tx1"/>
                </a:solidFill>
              </a:rPr>
              <a:t>Analysis of Species catch trends by FAO area (FAO catch statistics)</a:t>
            </a:r>
            <a:endParaRPr lang="en-US" sz="2175">
              <a:solidFill>
                <a:schemeClr val="tx1"/>
              </a:solidFill>
            </a:endParaRPr>
          </a:p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2773" t="35581" r="25168" b="24945"/>
          <a:stretch/>
        </p:blipFill>
        <p:spPr>
          <a:xfrm>
            <a:off x="803563" y="4486779"/>
            <a:ext cx="3798917" cy="20045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82640" y="3886646"/>
            <a:ext cx="3159760" cy="218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576488" y="1739915"/>
            <a:ext cx="3288097" cy="382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Achieved by:</a:t>
            </a:r>
          </a:p>
          <a:p>
            <a:pPr>
              <a:lnSpc>
                <a:spcPct val="120000"/>
              </a:lnSpc>
            </a:pPr>
            <a:endParaRPr lang="en-US"/>
          </a:p>
          <a:p>
            <a:pPr marL="342900" indent="-342900">
              <a:lnSpc>
                <a:spcPct val="120000"/>
              </a:lnSpc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/>
              <a:t>Defining Stock units at a granularity of [FAO Major Fishing Areas X Species]</a:t>
            </a:r>
          </a:p>
          <a:p>
            <a:pPr marL="342900" indent="-342900">
              <a:lnSpc>
                <a:spcPct val="120000"/>
              </a:lnSpc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endParaRPr lang="en-US"/>
          </a:p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/>
              <a:t>Calculating the “proportion” is based on stock numbers </a:t>
            </a:r>
            <a:r>
              <a:rPr lang="en-US" sz="1400"/>
              <a:t>(without weighting either by its production volume or stock abundance, every fish stock is considered of the same importance)</a:t>
            </a:r>
            <a:endParaRPr lang="en-GB" sz="1400" b="1">
              <a:solidFill>
                <a:schemeClr val="accent1"/>
              </a:solidFill>
            </a:endParaRPr>
          </a:p>
        </p:txBody>
      </p:sp>
      <p:pic>
        <p:nvPicPr>
          <p:cNvPr id="9" name="Picture 2" descr="File:FIRMS logo300p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94" y="103781"/>
            <a:ext cx="993791" cy="46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266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879" y="714196"/>
            <a:ext cx="9008533" cy="622759"/>
          </a:xfrm>
        </p:spPr>
        <p:txBody>
          <a:bodyPr/>
          <a:lstStyle/>
          <a:p>
            <a:r>
              <a:rPr lang="en-US" sz="2400"/>
              <a:t>Reporting on stock status within country EEZs under SDG 14.4.1</a:t>
            </a:r>
            <a:endParaRPr lang="en-GB" sz="210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88937" y="1513685"/>
            <a:ext cx="3840480" cy="361907"/>
          </a:xfrm>
        </p:spPr>
        <p:txBody>
          <a:bodyPr/>
          <a:lstStyle/>
          <a:p>
            <a:r>
              <a:rPr lang="en-US" sz="2100"/>
              <a:t>Objectives</a:t>
            </a:r>
            <a:endParaRPr lang="en-GB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228600" y="2062480"/>
            <a:ext cx="4161154" cy="4084320"/>
          </a:xfrm>
        </p:spPr>
        <p:txBody>
          <a:bodyPr>
            <a:normAutofit fontScale="85000" lnSpcReduction="10000"/>
          </a:bodyPr>
          <a:lstStyle/>
          <a:p>
            <a:r>
              <a:rPr lang="en-US" sz="1900">
                <a:solidFill>
                  <a:schemeClr val="tx1"/>
                </a:solidFill>
              </a:rPr>
              <a:t>Assess the status of stocks under the national jurisdiction.</a:t>
            </a:r>
          </a:p>
          <a:p>
            <a:r>
              <a:rPr lang="en-US" sz="1900">
                <a:solidFill>
                  <a:schemeClr val="tx1"/>
                </a:solidFill>
              </a:rPr>
              <a:t>Build a globally consistent monitoring framework</a:t>
            </a:r>
          </a:p>
          <a:p>
            <a:pPr lvl="3"/>
            <a:r>
              <a:rPr lang="en-GB" sz="1800">
                <a:solidFill>
                  <a:schemeClr val="tx1"/>
                </a:solidFill>
              </a:rPr>
              <a:t>FAO guidelines and standards for the selection of species and identification of national stock units by countries, resulting into national inventories of relevant fish stocks;</a:t>
            </a:r>
            <a:endParaRPr lang="en-GB" sz="1800">
              <a:solidFill>
                <a:srgbClr val="FF0000"/>
              </a:solidFill>
            </a:endParaRPr>
          </a:p>
          <a:p>
            <a:pPr lvl="3"/>
            <a:r>
              <a:rPr lang="en-GB" sz="1800">
                <a:solidFill>
                  <a:schemeClr val="tx1"/>
                </a:solidFill>
              </a:rPr>
              <a:t>a monitoring system ensuring transparency and access to published assessment results of individual stocks;</a:t>
            </a:r>
            <a:endParaRPr lang="en-GB" sz="1800">
              <a:solidFill>
                <a:srgbClr val="FF0000"/>
              </a:solidFill>
            </a:endParaRPr>
          </a:p>
          <a:p>
            <a:pPr lvl="3"/>
            <a:r>
              <a:rPr lang="en-GB" sz="1800">
                <a:solidFill>
                  <a:schemeClr val="tx1"/>
                </a:solidFill>
              </a:rPr>
              <a:t>a standard compilation of the proportion of sustainable fish stocks in time/space consistent ways.</a:t>
            </a:r>
          </a:p>
          <a:p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912994" y="1531528"/>
            <a:ext cx="3840480" cy="326219"/>
          </a:xfrm>
        </p:spPr>
        <p:txBody>
          <a:bodyPr/>
          <a:lstStyle/>
          <a:p>
            <a:r>
              <a:rPr lang="en-US" sz="2100">
                <a:solidFill>
                  <a:schemeClr val="accent6"/>
                </a:solidFill>
              </a:rPr>
              <a:t>Challenges</a:t>
            </a:r>
            <a:endParaRPr lang="en-GB">
              <a:solidFill>
                <a:schemeClr val="accent6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>
          <a:xfrm>
            <a:off x="4759536" y="2052320"/>
            <a:ext cx="4147397" cy="4084320"/>
          </a:xfrm>
        </p:spPr>
        <p:txBody>
          <a:bodyPr>
            <a:normAutofit fontScale="92500" lnSpcReduction="10000"/>
          </a:bodyPr>
          <a:lstStyle/>
          <a:p>
            <a:pPr marL="257175" indent="-257175">
              <a:buSzPct val="180000"/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/>
                </a:solidFill>
              </a:rPr>
              <a:t>Catch effort data of insufficient quality</a:t>
            </a:r>
          </a:p>
          <a:p>
            <a:pPr marL="600075" lvl="1" indent="-257175">
              <a:buSzPct val="160000"/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Catch often not available by species, effort often not available by fleet segment;</a:t>
            </a:r>
          </a:p>
          <a:p>
            <a:pPr marL="600075" lvl="1" indent="-257175">
              <a:buSzPct val="160000"/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Assessment/Distribution areas often not precise enough;</a:t>
            </a:r>
          </a:p>
          <a:p>
            <a:pPr marL="600075" lvl="1" indent="-257175">
              <a:buSzPct val="160000"/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When available, time series are often short or difficult to reconstitute consistently in long term.</a:t>
            </a:r>
          </a:p>
          <a:p>
            <a:pPr marL="257175" indent="-257175">
              <a:buSzPct val="180000"/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/>
                </a:solidFill>
              </a:rPr>
              <a:t>Difficulties in selecting species and stock units that do not overlap with those monitored under RFB mandates.</a:t>
            </a:r>
          </a:p>
          <a:p>
            <a:pPr marL="257175" indent="-257175">
              <a:buSzPct val="180000"/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/>
                </a:solidFill>
              </a:rPr>
              <a:t>Need to accept transparency rules.</a:t>
            </a:r>
          </a:p>
          <a:p>
            <a:pPr marL="257175" indent="-257175">
              <a:buSzPct val="180000"/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/>
                </a:solidFill>
              </a:rPr>
              <a:t>Inconsistent availability of monitoring systems.</a:t>
            </a:r>
          </a:p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9" y="173564"/>
            <a:ext cx="2736530" cy="412734"/>
          </a:xfrm>
          <a:prstGeom prst="rect">
            <a:avLst/>
          </a:prstGeom>
        </p:spPr>
      </p:pic>
      <p:pic>
        <p:nvPicPr>
          <p:cNvPr id="9" name="Picture 2" descr="File:FIRMS logo300p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474" y="122528"/>
            <a:ext cx="993791" cy="46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019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53425" y="1240564"/>
            <a:ext cx="8636000" cy="1002717"/>
          </a:xfrm>
        </p:spPr>
        <p:txBody>
          <a:bodyPr/>
          <a:lstStyle/>
          <a:p>
            <a:r>
              <a:rPr lang="en-US"/>
              <a:t>The Fisheries and Resources Monitoring System (FIRMS)</a:t>
            </a:r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49277" y="2271682"/>
            <a:ext cx="8042276" cy="2797753"/>
          </a:xfrm>
        </p:spPr>
        <p:txBody>
          <a:bodyPr/>
          <a:lstStyle/>
          <a:p>
            <a:endParaRPr lang="en-US"/>
          </a:p>
          <a:p>
            <a:pPr marL="0" indent="0">
              <a:buNone/>
            </a:pPr>
            <a:r>
              <a:rPr lang="en-US" sz="2400">
                <a:solidFill>
                  <a:schemeClr val="tx1"/>
                </a:solidFill>
              </a:rPr>
              <a:t>Can provide a key monitoring instrument to help FAO fulfil its </a:t>
            </a:r>
            <a:r>
              <a:rPr lang="en-US" sz="2400" u="sng">
                <a:solidFill>
                  <a:schemeClr val="tx1"/>
                </a:solidFill>
              </a:rPr>
              <a:t>SDG 14.4.1</a:t>
            </a:r>
            <a:r>
              <a:rPr lang="en-US" sz="2400">
                <a:solidFill>
                  <a:schemeClr val="tx1"/>
                </a:solidFill>
              </a:rPr>
              <a:t> custodianship role and support Member Countries in reaching their reporting goals.</a:t>
            </a:r>
            <a:endParaRPr lang="en-GB" sz="240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19" y="183724"/>
            <a:ext cx="2736530" cy="412734"/>
          </a:xfrm>
          <a:prstGeom prst="rect">
            <a:avLst/>
          </a:prstGeom>
        </p:spPr>
      </p:pic>
      <p:pic>
        <p:nvPicPr>
          <p:cNvPr id="5" name="Picture 2" descr="File:FIRMS logo300p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634" y="132688"/>
            <a:ext cx="993791" cy="46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190370" y="4399391"/>
            <a:ext cx="4650485" cy="10261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61938" indent="-261938" algn="l" defTabSz="685800" rtl="0" eaLnBrk="1" latinLnBrk="0" hangingPunct="1">
              <a:spcBef>
                <a:spcPts val="15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252413" algn="l" defTabSz="685800" rtl="0" eaLnBrk="1" latinLnBrk="0" hangingPunct="1">
              <a:spcBef>
                <a:spcPts val="45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6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26281" indent="-211931" algn="l" defTabSz="685800" rtl="0" eaLnBrk="1" latinLnBrk="0" hangingPunct="1">
              <a:spcBef>
                <a:spcPts val="45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47738" indent="-221456" algn="l" defTabSz="685800" rtl="0" eaLnBrk="1" latinLnBrk="0" hangingPunct="1">
              <a:spcBef>
                <a:spcPts val="45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9669" indent="-211931" algn="l" defTabSz="685800" rtl="0" eaLnBrk="1" latinLnBrk="0" hangingPunct="1">
              <a:spcBef>
                <a:spcPts val="45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371600" indent="-211931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3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588294" indent="-211931" algn="l" defTabSz="6858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3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799035" indent="-211931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3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016919" indent="-211931" algn="l" defTabSz="6858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35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en-GB" b="1">
                <a:solidFill>
                  <a:schemeClr val="accent4"/>
                </a:solidFill>
              </a:rPr>
              <a:t>Indicator 14.4.1 </a:t>
            </a:r>
            <a:endParaRPr lang="en-GB" b="1"/>
          </a:p>
          <a:p>
            <a:pPr marL="0" indent="0" algn="ctr">
              <a:buFont typeface="Wingdings 2" pitchFamily="18" charset="2"/>
              <a:buNone/>
            </a:pPr>
            <a:r>
              <a:rPr lang="en-GB"/>
              <a:t> </a:t>
            </a:r>
            <a:r>
              <a:rPr lang="en-GB" b="1"/>
              <a:t>Proportion of fish stocks within biologically sustainable levels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306343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0642" t="44573" r="35205" b="12006"/>
          <a:stretch/>
        </p:blipFill>
        <p:spPr>
          <a:xfrm>
            <a:off x="4716145" y="2390747"/>
            <a:ext cx="4018085" cy="2872133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31245" y="1052765"/>
            <a:ext cx="8302985" cy="1337982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GB" sz="1800" b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FIRMS is an information sharing partnership to facilitate the monitoring of stocks status among: </a:t>
            </a:r>
          </a:p>
          <a:p>
            <a:r>
              <a:rPr lang="en-GB" sz="1600"/>
              <a:t>14 International organizations</a:t>
            </a:r>
          </a:p>
          <a:p>
            <a:r>
              <a:rPr lang="en-US" sz="1600"/>
              <a:t>19 Regional Fisheries Bodies (RFBs)</a:t>
            </a:r>
            <a:endParaRPr lang="en-GB" sz="1600"/>
          </a:p>
        </p:txBody>
      </p:sp>
      <p:pic>
        <p:nvPicPr>
          <p:cNvPr id="16" name="Picture 2" descr="File:FIRMS logo300p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105" y="143084"/>
            <a:ext cx="993791" cy="46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59" y="143084"/>
            <a:ext cx="2736530" cy="4127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1245" y="2688469"/>
            <a:ext cx="3979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/>
              <a:t>Such inventory of stocks following agreed </a:t>
            </a:r>
            <a:r>
              <a:rPr lang="en-GB" sz="1600" b="1"/>
              <a:t>SDG14.1.1 guidelines </a:t>
            </a:r>
            <a:r>
              <a:rPr lang="en-GB" sz="1600"/>
              <a:t>would enable a systematic, transparent, traceable and consistent aggregation of stock status on national, regional and global levels.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1245" y="4309630"/>
            <a:ext cx="40030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The role of </a:t>
            </a:r>
            <a:r>
              <a:rPr lang="en-GB" sz="1600" b="1"/>
              <a:t>FIRMS RFB Partners </a:t>
            </a:r>
            <a:r>
              <a:rPr lang="en-GB" sz="1600"/>
              <a:t>will be key in ensuring consistency of this inventory across national and regional scales.</a:t>
            </a:r>
          </a:p>
        </p:txBody>
      </p:sp>
    </p:spTree>
    <p:extLst>
      <p:ext uri="{BB962C8B-B14F-4D97-AF65-F5344CB8AC3E}">
        <p14:creationId xmlns:p14="http://schemas.microsoft.com/office/powerpoint/2010/main" val="3319440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DG14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1382</Words>
  <Application>Microsoft Office PowerPoint</Application>
  <PresentationFormat>On-screen Show (4:3)</PresentationFormat>
  <Paragraphs>146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ＭＳ Ｐゴシック</vt:lpstr>
      <vt:lpstr>Arial</vt:lpstr>
      <vt:lpstr>Calibri</vt:lpstr>
      <vt:lpstr>News Gothic MT</vt:lpstr>
      <vt:lpstr>Wingdings 2</vt:lpstr>
      <vt:lpstr>SDG14 template</vt:lpstr>
      <vt:lpstr>PowerPoint Presentation</vt:lpstr>
      <vt:lpstr>Outline</vt:lpstr>
      <vt:lpstr>PowerPoint Presentation</vt:lpstr>
      <vt:lpstr>Sustainable Development Goal Target 14.4</vt:lpstr>
      <vt:lpstr>FAO State of the World Fisheries and Aquaculture (SOFIA) - Global Trends in World Marine Fish Stock since 1974 </vt:lpstr>
      <vt:lpstr>SOFIA’s indicator is the result of a methodology based on:</vt:lpstr>
      <vt:lpstr>Reporting on stock status within country EEZs under SDG 14.4.1</vt:lpstr>
      <vt:lpstr>The Fisheries and Resources Monitoring System (FIRMS)</vt:lpstr>
      <vt:lpstr>PowerPoint Presentation</vt:lpstr>
      <vt:lpstr>PowerPoint Presentation</vt:lpstr>
      <vt:lpstr>Monitoring is based on inventories of stocks and fisheries</vt:lpstr>
      <vt:lpstr>PowerPoint Presentation</vt:lpstr>
      <vt:lpstr>PowerPoint Presentation</vt:lpstr>
      <vt:lpstr>PowerPoint Presentation</vt:lpstr>
      <vt:lpstr>PowerPoint Presentation</vt:lpstr>
      <vt:lpstr>In summary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Torquati, Cristina (FIAS)</dc:creator>
  <cp:lastModifiedBy>Torquati, Cristina (FIAS)</cp:lastModifiedBy>
  <cp:revision>3</cp:revision>
  <dcterms:modified xsi:type="dcterms:W3CDTF">2017-11-22T13:40:04Z</dcterms:modified>
</cp:coreProperties>
</file>