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970" r:id="rId1"/>
  </p:sldMasterIdLst>
  <p:notesMasterIdLst>
    <p:notesMasterId r:id="rId15"/>
  </p:notesMasterIdLst>
  <p:sldIdLst>
    <p:sldId id="257" r:id="rId2"/>
    <p:sldId id="267" r:id="rId3"/>
    <p:sldId id="259" r:id="rId4"/>
    <p:sldId id="260" r:id="rId5"/>
    <p:sldId id="263" r:id="rId6"/>
    <p:sldId id="269" r:id="rId7"/>
    <p:sldId id="261" r:id="rId8"/>
    <p:sldId id="262" r:id="rId9"/>
    <p:sldId id="268" r:id="rId10"/>
    <p:sldId id="264" r:id="rId11"/>
    <p:sldId id="266" r:id="rId12"/>
    <p:sldId id="270" r:id="rId13"/>
    <p:sldId id="265" r:id="rId14"/>
  </p:sldIdLst>
  <p:sldSz cx="96012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82" autoAdjust="0"/>
    <p:restoredTop sz="98017" autoAdjust="0"/>
  </p:normalViewPr>
  <p:slideViewPr>
    <p:cSldViewPr>
      <p:cViewPr varScale="1">
        <p:scale>
          <a:sx n="110" d="100"/>
          <a:sy n="110" d="100"/>
        </p:scale>
        <p:origin x="1470" y="108"/>
      </p:cViewPr>
      <p:guideLst>
        <p:guide orient="horz" pos="2160"/>
        <p:guide pos="3024"/>
      </p:guideLst>
    </p:cSldViewPr>
  </p:slideViewPr>
  <p:outlineViewPr>
    <p:cViewPr>
      <p:scale>
        <a:sx n="33" d="100"/>
        <a:sy n="33" d="100"/>
      </p:scale>
      <p:origin x="0" y="19499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EE69B17-7F33-40DF-997A-37CF5723A9F1}" type="datetimeFigureOut">
              <a:rPr lang="en-US"/>
              <a:pPr>
                <a:defRPr/>
              </a:pPr>
              <a:t>10-Oct-17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28700" y="685800"/>
            <a:ext cx="48006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F82D422-DFAD-4D9F-A9C8-54B2E80FCA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0630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720090" y="1413802"/>
            <a:ext cx="220828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968375" y="1344613"/>
            <a:ext cx="66675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744218" y="1938834"/>
            <a:ext cx="7776972" cy="1472184"/>
          </a:xfrm>
        </p:spPr>
        <p:txBody>
          <a:bodyPr anchor="b">
            <a:normAutofit/>
          </a:bodyPr>
          <a:lstStyle>
            <a:lvl1pPr algn="l">
              <a:defRPr sz="3200"/>
            </a:lvl1pPr>
            <a:extLst/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744218" y="3429000"/>
            <a:ext cx="7776972" cy="1752600"/>
          </a:xfrm>
        </p:spPr>
        <p:txBody>
          <a:bodyPr tIns="0"/>
          <a:lstStyle>
            <a:lvl1pPr marL="27432" indent="0" algn="r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256353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929576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00900" y="274640"/>
            <a:ext cx="192024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00150" y="274641"/>
            <a:ext cx="584073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02947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533400"/>
            <a:ext cx="8724900" cy="1143000"/>
          </a:xfrm>
        </p:spPr>
        <p:txBody>
          <a:bodyPr>
            <a:normAutofit/>
          </a:bodyPr>
          <a:lstStyle>
            <a:lvl1pPr>
              <a:defRPr sz="3200"/>
            </a:lvl1pPr>
            <a:extLst/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6638" y="1676400"/>
            <a:ext cx="8724900" cy="4343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99505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397125" y="0"/>
            <a:ext cx="7200900" cy="50292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invGray">
          <a:xfrm>
            <a:off x="1193089" y="152400"/>
            <a:ext cx="793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1600200" y="2814656"/>
            <a:ext cx="220828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1847850" y="2746375"/>
            <a:ext cx="66675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07312" y="1743075"/>
            <a:ext cx="672084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995236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0140" y="274320"/>
            <a:ext cx="8260232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140" y="1524000"/>
            <a:ext cx="4067708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12664" y="1524000"/>
            <a:ext cx="4067708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31096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0060" y="328278"/>
            <a:ext cx="4224528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896612" y="328278"/>
            <a:ext cx="4224528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80060" y="969336"/>
            <a:ext cx="4224528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96612" y="969336"/>
            <a:ext cx="4224528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336681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7388" y="274320"/>
            <a:ext cx="7872984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06005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65213" y="0"/>
            <a:ext cx="85359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Rectangle 2"/>
          <p:cNvSpPr/>
          <p:nvPr/>
        </p:nvSpPr>
        <p:spPr bwMode="invGray">
          <a:xfrm>
            <a:off x="1065213" y="0"/>
            <a:ext cx="777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16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0" y="216778"/>
            <a:ext cx="40005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80060" y="1406964"/>
            <a:ext cx="40005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80060" y="2133601"/>
            <a:ext cx="856107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63890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00100" y="1066800"/>
            <a:ext cx="48006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/>
          <a:p>
            <a:pPr indent="-283464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en-US" sz="3200">
              <a:latin typeface="+mn-lt"/>
              <a:cs typeface="+mn-cs"/>
            </a:endParaRPr>
          </a:p>
        </p:txBody>
      </p:sp>
      <p:sp>
        <p:nvSpPr>
          <p:cNvPr id="6" name="Flowchart: Process 5"/>
          <p:cNvSpPr/>
          <p:nvPr/>
        </p:nvSpPr>
        <p:spPr>
          <a:xfrm rot="19468671">
            <a:off x="415925" y="954088"/>
            <a:ext cx="720725" cy="20478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Flowchart: Process 6"/>
          <p:cNvSpPr/>
          <p:nvPr/>
        </p:nvSpPr>
        <p:spPr>
          <a:xfrm rot="2103354" flipH="1">
            <a:off x="5254625" y="936625"/>
            <a:ext cx="681038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81241" y="1066800"/>
            <a:ext cx="288036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80110" y="1143004"/>
            <a:ext cx="464058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0110" y="4800600"/>
            <a:ext cx="464058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53902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4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t="-4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57250" y="-815975"/>
            <a:ext cx="172085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77800" y="20638"/>
            <a:ext cx="1787525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92026" y="1055077"/>
            <a:ext cx="1182003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20725" y="0"/>
            <a:ext cx="92805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036638" y="274638"/>
            <a:ext cx="872490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33" name="Text Placeholder 8"/>
          <p:cNvSpPr>
            <a:spLocks noGrp="1"/>
          </p:cNvSpPr>
          <p:nvPr>
            <p:ph type="body" idx="1"/>
          </p:nvPr>
        </p:nvSpPr>
        <p:spPr bwMode="auto">
          <a:xfrm>
            <a:off x="1036638" y="1447800"/>
            <a:ext cx="8724900" cy="46099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Rectangle 14"/>
          <p:cNvSpPr/>
          <p:nvPr/>
        </p:nvSpPr>
        <p:spPr bwMode="invGray">
          <a:xfrm>
            <a:off x="762000" y="0"/>
            <a:ext cx="476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35" name="Rectangle 1"/>
          <p:cNvSpPr>
            <a:spLocks noChangeArrowheads="1"/>
          </p:cNvSpPr>
          <p:nvPr userDrawn="1"/>
        </p:nvSpPr>
        <p:spPr bwMode="auto">
          <a:xfrm>
            <a:off x="1252537" y="6253725"/>
            <a:ext cx="83058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fr-FR" sz="1000" b="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Monrovia, Liberia, 20-25 Novembre, Atelier finales du TCP/RAF/3512 FAO CPCO Renforcement de la collecte de données sur les pêches en Afrique de l'Ouest.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61" y="6057780"/>
            <a:ext cx="766174" cy="7920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3EA25F6-B0C4-4455-BE7F-ADBB10007053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863" y="5375852"/>
            <a:ext cx="732949" cy="70294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298" r:id="rId1"/>
    <p:sldLayoutId id="2147484282" r:id="rId2"/>
    <p:sldLayoutId id="2147484299" r:id="rId3"/>
    <p:sldLayoutId id="2147484300" r:id="rId4"/>
    <p:sldLayoutId id="2147484301" r:id="rId5"/>
    <p:sldLayoutId id="2147484283" r:id="rId6"/>
    <p:sldLayoutId id="2147484302" r:id="rId7"/>
    <p:sldLayoutId id="2147484284" r:id="rId8"/>
    <p:sldLayoutId id="2147484303" r:id="rId9"/>
    <p:sldLayoutId id="2147484285" r:id="rId10"/>
    <p:sldLayoutId id="214748428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9pPr>
      <a:extLst/>
    </p:titleStyle>
    <p:bodyStyle>
      <a:lvl1pPr marL="365125" indent="-282575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eaLnBrk="0" fontAlgn="base" hangingPunct="0">
        <a:spcBef>
          <a:spcPct val="20000"/>
        </a:spcBef>
        <a:spcAft>
          <a:spcPct val="0"/>
        </a:spcAft>
        <a:buClr>
          <a:srgbClr val="C32D2E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eaLnBrk="0" fontAlgn="base" hangingPunct="0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Content Placeholder 2"/>
          <p:cNvSpPr>
            <a:spLocks noGrp="1"/>
          </p:cNvSpPr>
          <p:nvPr>
            <p:ph type="subTitle" idx="1"/>
          </p:nvPr>
        </p:nvSpPr>
        <p:spPr>
          <a:xfrm>
            <a:off x="1864519" y="4953000"/>
            <a:ext cx="7777162" cy="990600"/>
          </a:xfrm>
        </p:spPr>
        <p:txBody>
          <a:bodyPr>
            <a:normAutofit fontScale="70000" lnSpcReduction="20000"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GB" sz="10400" dirty="0">
              <a:latin typeface="Gill Sans MT Condensed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GB" sz="10400" dirty="0">
              <a:latin typeface="Gill Sans MT Condensed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GB" sz="10400" dirty="0">
              <a:latin typeface="Gill Sans MT Condensed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GB" b="1" dirty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GB" b="1" dirty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GB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409700" y="1447800"/>
            <a:ext cx="7848600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2800" b="1" dirty="0"/>
              <a:t>Evaluation of the final </a:t>
            </a:r>
            <a:r>
              <a:rPr lang="fr-FR" sz="2800" b="1" dirty="0" err="1"/>
              <a:t>results</a:t>
            </a:r>
            <a:r>
              <a:rPr lang="fr-FR" sz="2800" b="1" dirty="0"/>
              <a:t> of the Project TCP/RAF/3512 « </a:t>
            </a:r>
            <a:r>
              <a:rPr lang="fr-FR" sz="2800" b="1" dirty="0" err="1"/>
              <a:t>Strengthening</a:t>
            </a:r>
            <a:r>
              <a:rPr lang="fr-FR" sz="2800" b="1" dirty="0"/>
              <a:t> of </a:t>
            </a:r>
            <a:r>
              <a:rPr lang="fr-FR" sz="2800" b="1" dirty="0" err="1"/>
              <a:t>fisheries</a:t>
            </a:r>
            <a:r>
              <a:rPr lang="fr-FR" sz="2800" b="1" dirty="0"/>
              <a:t> data collection in West </a:t>
            </a:r>
            <a:r>
              <a:rPr lang="fr-FR" sz="2800" b="1" dirty="0" err="1"/>
              <a:t>Africa</a:t>
            </a:r>
            <a:r>
              <a:rPr lang="fr-FR" sz="2400" b="1" dirty="0"/>
              <a:t>»  </a:t>
            </a:r>
            <a:r>
              <a:rPr lang="fr-FR" sz="2800" b="1" dirty="0"/>
              <a:t>for  [</a:t>
            </a:r>
            <a:r>
              <a:rPr lang="fr-FR" sz="2800" b="1" i="1" dirty="0"/>
              <a:t>Country…..] </a:t>
            </a:r>
          </a:p>
          <a:p>
            <a:pPr algn="ctr"/>
            <a:endParaRPr lang="en-GB" sz="2800" b="1" dirty="0"/>
          </a:p>
          <a:p>
            <a:pPr algn="ctr"/>
            <a:r>
              <a:rPr lang="en-GB" sz="2800" b="1" dirty="0"/>
              <a:t>by</a:t>
            </a:r>
            <a:endParaRPr lang="fr-FR" sz="2800" b="1" dirty="0"/>
          </a:p>
          <a:p>
            <a:pPr algn="ctr"/>
            <a:endParaRPr lang="en-GB" sz="2800" b="1" dirty="0"/>
          </a:p>
          <a:p>
            <a:pPr algn="ctr"/>
            <a:r>
              <a:rPr lang="en-GB" sz="2800" b="1" dirty="0"/>
              <a:t>[</a:t>
            </a:r>
            <a:r>
              <a:rPr lang="en-GB" sz="2800" b="1" i="1" dirty="0"/>
              <a:t>National focal point ……]</a:t>
            </a:r>
            <a:endParaRPr lang="fr-FR" sz="2800" b="1" i="1" dirty="0"/>
          </a:p>
          <a:p>
            <a:pPr algn="ctr"/>
            <a:endParaRPr lang="fr-FR" sz="2800" b="1" dirty="0"/>
          </a:p>
          <a:p>
            <a:pPr algn="ctr"/>
            <a:r>
              <a:rPr lang="fr-FR" sz="2800" b="1" dirty="0"/>
              <a:t>  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200" y="146211"/>
            <a:ext cx="5438103" cy="107298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B1B3B58-C877-45E4-B403-A8DF7DFAE0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3000" y="141351"/>
            <a:ext cx="1123855" cy="1077849"/>
          </a:xfrm>
          <a:prstGeom prst="rect">
            <a:avLst/>
          </a:prstGeom>
        </p:spPr>
      </p:pic>
    </p:spTree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6300" y="0"/>
            <a:ext cx="8724900" cy="1143000"/>
          </a:xfrm>
        </p:spPr>
        <p:txBody>
          <a:bodyPr/>
          <a:lstStyle/>
          <a:p>
            <a:r>
              <a:rPr lang="fr-FR" dirty="0">
                <a:effectLst/>
              </a:rPr>
              <a:t>SUSTAINABILITY OF THE RESULTS AND IMPACTS OF THE PROJECT  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6300" y="1143000"/>
            <a:ext cx="9105900" cy="4724400"/>
          </a:xfrm>
        </p:spPr>
        <p:txBody>
          <a:bodyPr/>
          <a:lstStyle/>
          <a:p>
            <a:pPr marL="82550" lvl="0" indent="0">
              <a:buNone/>
            </a:pPr>
            <a:r>
              <a:rPr lang="fr-FR" sz="2800" u="sng" dirty="0"/>
              <a:t>Actions </a:t>
            </a:r>
            <a:r>
              <a:rPr lang="fr-FR" sz="2800" u="sng" dirty="0" err="1"/>
              <a:t>undertaken</a:t>
            </a:r>
            <a:r>
              <a:rPr lang="fr-FR" sz="2800" u="sng" dirty="0"/>
              <a:t> at </a:t>
            </a:r>
            <a:r>
              <a:rPr lang="fr-FR" sz="2800" u="sng" dirty="0" err="1"/>
              <a:t>instutional</a:t>
            </a:r>
            <a:r>
              <a:rPr lang="fr-FR" sz="2800" u="sng" dirty="0"/>
              <a:t> </a:t>
            </a:r>
            <a:r>
              <a:rPr lang="fr-FR" sz="2800" u="sng" dirty="0" err="1"/>
              <a:t>level</a:t>
            </a:r>
            <a:r>
              <a:rPr lang="fr-FR" sz="2800" u="sng" dirty="0"/>
              <a:t> (administration, </a:t>
            </a:r>
            <a:r>
              <a:rPr lang="fr-FR" sz="2800" u="sng" dirty="0" err="1"/>
              <a:t>legal</a:t>
            </a:r>
            <a:r>
              <a:rPr lang="fr-FR" sz="2800" u="sng" dirty="0"/>
              <a:t>) to </a:t>
            </a:r>
            <a:r>
              <a:rPr lang="fr-FR" sz="2800" u="sng" dirty="0" err="1"/>
              <a:t>maintain</a:t>
            </a:r>
            <a:r>
              <a:rPr lang="fr-FR" sz="2800" u="sng" dirty="0"/>
              <a:t> the </a:t>
            </a:r>
            <a:r>
              <a:rPr lang="fr-FR" sz="2800" u="sng" dirty="0" err="1"/>
              <a:t>sustainability</a:t>
            </a:r>
            <a:r>
              <a:rPr lang="fr-FR" sz="2800" u="sng" dirty="0"/>
              <a:t> of the </a:t>
            </a:r>
            <a:r>
              <a:rPr lang="fr-FR" sz="2800" u="sng" dirty="0" err="1"/>
              <a:t>results</a:t>
            </a:r>
            <a:r>
              <a:rPr lang="fr-FR" sz="2800" u="sng" dirty="0"/>
              <a:t> </a:t>
            </a:r>
            <a:r>
              <a:rPr lang="fr-FR" sz="2800" u="sng" dirty="0" err="1"/>
              <a:t>obtained</a:t>
            </a:r>
            <a:r>
              <a:rPr lang="fr-FR" sz="2800" u="sng" dirty="0"/>
              <a:t>.</a:t>
            </a:r>
          </a:p>
          <a:p>
            <a:r>
              <a:rPr lang="en-GB" sz="2000" dirty="0"/>
              <a:t>……………</a:t>
            </a:r>
          </a:p>
          <a:p>
            <a:r>
              <a:rPr lang="en-GB" sz="2000" dirty="0"/>
              <a:t>……………</a:t>
            </a:r>
          </a:p>
          <a:p>
            <a:r>
              <a:rPr lang="en-GB" sz="2000" dirty="0"/>
              <a:t>……………</a:t>
            </a:r>
            <a:endParaRPr lang="fr-FR" sz="2000" dirty="0"/>
          </a:p>
          <a:p>
            <a:pPr marL="82550" lvl="0" indent="0">
              <a:buNone/>
            </a:pPr>
            <a:r>
              <a:rPr lang="fr-FR" sz="2800" u="sng" dirty="0"/>
              <a:t>Actions </a:t>
            </a:r>
            <a:r>
              <a:rPr lang="fr-FR" sz="2800" u="sng" dirty="0" err="1"/>
              <a:t>undertaken</a:t>
            </a:r>
            <a:r>
              <a:rPr lang="fr-FR" sz="2800" u="sng" dirty="0"/>
              <a:t> at </a:t>
            </a:r>
            <a:r>
              <a:rPr lang="fr-FR" sz="2800" u="sng" dirty="0" err="1"/>
              <a:t>function</a:t>
            </a:r>
            <a:r>
              <a:rPr lang="fr-FR" sz="2800" u="sng" dirty="0"/>
              <a:t> </a:t>
            </a:r>
            <a:r>
              <a:rPr lang="fr-FR" sz="2800" u="sng" dirty="0" err="1"/>
              <a:t>level</a:t>
            </a:r>
            <a:r>
              <a:rPr lang="fr-FR" sz="2800" u="sng" dirty="0"/>
              <a:t> (Human and </a:t>
            </a:r>
            <a:r>
              <a:rPr lang="fr-FR" sz="2800" u="sng" dirty="0" err="1"/>
              <a:t>financial</a:t>
            </a:r>
            <a:r>
              <a:rPr lang="fr-FR" sz="2800" u="sng" dirty="0"/>
              <a:t> </a:t>
            </a:r>
            <a:r>
              <a:rPr lang="fr-FR" sz="2800" u="sng" dirty="0" err="1"/>
              <a:t>resources</a:t>
            </a:r>
            <a:r>
              <a:rPr lang="fr-FR" sz="2800" u="sng" dirty="0"/>
              <a:t>, </a:t>
            </a:r>
            <a:r>
              <a:rPr lang="fr-FR" sz="2800" u="sng" dirty="0" err="1"/>
              <a:t>materiels</a:t>
            </a:r>
            <a:r>
              <a:rPr lang="fr-FR" sz="2800" u="sng" dirty="0"/>
              <a:t> </a:t>
            </a:r>
            <a:r>
              <a:rPr lang="fr-FR" sz="2800" u="sng" dirty="0" err="1"/>
              <a:t>provided</a:t>
            </a:r>
            <a:r>
              <a:rPr lang="fr-FR" sz="2800" u="sng" dirty="0"/>
              <a:t>) to </a:t>
            </a:r>
            <a:r>
              <a:rPr lang="fr-FR" sz="2800" u="sng" dirty="0" err="1"/>
              <a:t>maintain</a:t>
            </a:r>
            <a:r>
              <a:rPr lang="fr-FR" sz="2800" u="sng" dirty="0"/>
              <a:t> the </a:t>
            </a:r>
            <a:r>
              <a:rPr lang="fr-FR" sz="2800" u="sng" dirty="0" err="1"/>
              <a:t>sustainability</a:t>
            </a:r>
            <a:r>
              <a:rPr lang="fr-FR" sz="2800" u="sng" dirty="0"/>
              <a:t> of the </a:t>
            </a:r>
            <a:r>
              <a:rPr lang="fr-FR" sz="2800" u="sng" dirty="0" err="1"/>
              <a:t>results</a:t>
            </a:r>
            <a:r>
              <a:rPr lang="fr-FR" sz="2800" u="sng" dirty="0"/>
              <a:t> </a:t>
            </a:r>
            <a:r>
              <a:rPr lang="fr-FR" sz="2800" u="sng" dirty="0" err="1"/>
              <a:t>obtained</a:t>
            </a:r>
            <a:endParaRPr lang="fr-FR" sz="2800" u="sng" dirty="0"/>
          </a:p>
          <a:p>
            <a:r>
              <a:rPr lang="en-GB" sz="2000" dirty="0"/>
              <a:t>………………</a:t>
            </a:r>
          </a:p>
          <a:p>
            <a:r>
              <a:rPr lang="en-GB" sz="2000" dirty="0"/>
              <a:t>………………</a:t>
            </a:r>
          </a:p>
          <a:p>
            <a:r>
              <a:rPr lang="en-GB" sz="2000" dirty="0"/>
              <a:t>………………..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750935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6300" y="38100"/>
            <a:ext cx="8724900" cy="1143000"/>
          </a:xfrm>
        </p:spPr>
        <p:txBody>
          <a:bodyPr/>
          <a:lstStyle/>
          <a:p>
            <a:r>
              <a:rPr lang="fr-FR" dirty="0">
                <a:effectLst/>
              </a:rPr>
              <a:t>LESSONS LEARNED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201955"/>
            <a:ext cx="8724900" cy="4343400"/>
          </a:xfrm>
        </p:spPr>
        <p:txBody>
          <a:bodyPr/>
          <a:lstStyle/>
          <a:p>
            <a:pPr marL="82550" indent="0">
              <a:buNone/>
            </a:pPr>
            <a:r>
              <a:rPr lang="en-GB" sz="2800" dirty="0"/>
              <a:t>LESSONS LEARNED - Success stories</a:t>
            </a:r>
            <a:endParaRPr lang="fr-FR" sz="2800" u="sng" dirty="0"/>
          </a:p>
          <a:p>
            <a:pPr lvl="1"/>
            <a:r>
              <a:rPr lang="fr-FR" dirty="0"/>
              <a:t>……………….</a:t>
            </a:r>
          </a:p>
          <a:p>
            <a:pPr lvl="1"/>
            <a:r>
              <a:rPr lang="fr-FR" dirty="0"/>
              <a:t>……………….</a:t>
            </a:r>
          </a:p>
          <a:p>
            <a:pPr lvl="1"/>
            <a:r>
              <a:rPr lang="fr-FR" dirty="0"/>
              <a:t>………………</a:t>
            </a:r>
          </a:p>
          <a:p>
            <a:pPr marL="0" lvl="1" indent="0">
              <a:buNone/>
            </a:pPr>
            <a:r>
              <a:rPr lang="fr-FR" u="sng" dirty="0"/>
              <a:t>LESSONS LEARNED – </a:t>
            </a:r>
            <a:r>
              <a:rPr lang="fr-FR" u="sng" dirty="0" err="1"/>
              <a:t>faillures</a:t>
            </a:r>
            <a:r>
              <a:rPr lang="fr-FR" u="sng" dirty="0"/>
              <a:t>/</a:t>
            </a:r>
            <a:r>
              <a:rPr lang="fr-FR" u="sng" dirty="0" err="1"/>
              <a:t>constraints</a:t>
            </a:r>
            <a:endParaRPr lang="fr-FR" u="sng" dirty="0"/>
          </a:p>
          <a:p>
            <a:pPr lvl="1"/>
            <a:r>
              <a:rPr lang="fr-FR" dirty="0"/>
              <a:t>……………….</a:t>
            </a:r>
          </a:p>
          <a:p>
            <a:pPr lvl="1"/>
            <a:r>
              <a:rPr lang="fr-FR" dirty="0"/>
              <a:t>……………….</a:t>
            </a:r>
          </a:p>
          <a:p>
            <a:pPr lvl="1"/>
            <a:r>
              <a:rPr lang="fr-FR" dirty="0"/>
              <a:t>………………</a:t>
            </a:r>
          </a:p>
          <a:p>
            <a:pPr marL="457200" lvl="1" indent="-457200"/>
            <a:endParaRPr lang="fr-FR" u="sng" dirty="0"/>
          </a:p>
        </p:txBody>
      </p:sp>
    </p:spTree>
    <p:extLst>
      <p:ext uri="{BB962C8B-B14F-4D97-AF65-F5344CB8AC3E}">
        <p14:creationId xmlns:p14="http://schemas.microsoft.com/office/powerpoint/2010/main" val="36106979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76300" y="-76200"/>
            <a:ext cx="8724900" cy="1143000"/>
          </a:xfrm>
        </p:spPr>
        <p:txBody>
          <a:bodyPr/>
          <a:lstStyle/>
          <a:p>
            <a:r>
              <a:rPr lang="fr-FR" dirty="0"/>
              <a:t>EVALUATION OF THE PROJET</a:t>
            </a:r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87462863"/>
              </p:ext>
            </p:extLst>
          </p:nvPr>
        </p:nvGraphicFramePr>
        <p:xfrm>
          <a:off x="876300" y="914400"/>
          <a:ext cx="9182100" cy="51637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7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05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fr-FR" sz="1400" dirty="0" err="1"/>
                        <a:t>Criteria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err="1"/>
                        <a:t>Sub</a:t>
                      </a:r>
                      <a:r>
                        <a:rPr lang="fr-FR" sz="1400" dirty="0"/>
                        <a:t> </a:t>
                      </a:r>
                      <a:r>
                        <a:rPr lang="fr-FR" sz="1400" dirty="0" err="1"/>
                        <a:t>criteria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Note on </a:t>
                      </a:r>
                      <a:r>
                        <a:rPr lang="fr-FR" sz="1000" dirty="0" err="1"/>
                        <a:t>sub</a:t>
                      </a:r>
                      <a:r>
                        <a:rPr lang="fr-FR" sz="1000" dirty="0"/>
                        <a:t> </a:t>
                      </a:r>
                      <a:r>
                        <a:rPr lang="fr-FR" sz="1000" dirty="0" err="1"/>
                        <a:t>criteria</a:t>
                      </a:r>
                      <a:r>
                        <a:rPr lang="fr-FR" sz="1000" dirty="0"/>
                        <a:t>  (1-3)</a:t>
                      </a:r>
                    </a:p>
                    <a:p>
                      <a:r>
                        <a:rPr lang="fr-FR" sz="1000" dirty="0"/>
                        <a:t>(1</a:t>
                      </a:r>
                      <a:r>
                        <a:rPr lang="fr-FR" sz="1000" baseline="0" dirty="0"/>
                        <a:t> fine – 3 </a:t>
                      </a:r>
                      <a:r>
                        <a:rPr lang="fr-FR" sz="1000" baseline="0" dirty="0" err="1"/>
                        <a:t>bad</a:t>
                      </a:r>
                      <a:r>
                        <a:rPr lang="fr-FR" sz="1000" baseline="0" dirty="0"/>
                        <a:t>)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Note Global </a:t>
                      </a:r>
                      <a:r>
                        <a:rPr lang="fr-FR" sz="1000" dirty="0" err="1"/>
                        <a:t>criteria</a:t>
                      </a:r>
                      <a:r>
                        <a:rPr lang="fr-FR" sz="1000" dirty="0"/>
                        <a:t> (1-3)</a:t>
                      </a:r>
                    </a:p>
                    <a:p>
                      <a:r>
                        <a:rPr lang="fr-FR" sz="1000" dirty="0"/>
                        <a:t>(1 fine – 3 </a:t>
                      </a:r>
                      <a:r>
                        <a:rPr lang="fr-FR" sz="1000" dirty="0" err="1"/>
                        <a:t>bad</a:t>
                      </a:r>
                      <a:r>
                        <a:rPr lang="fr-FR" sz="1000" dirty="0"/>
                        <a:t>)</a:t>
                      </a:r>
                    </a:p>
                    <a:p>
                      <a:endParaRPr lang="fr-FR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9023">
                <a:tc rowSpan="2">
                  <a:txBody>
                    <a:bodyPr/>
                    <a:lstStyle/>
                    <a:p>
                      <a:r>
                        <a:rPr lang="fr-FR" sz="1400" dirty="0"/>
                        <a:t>Relevance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Relevance of the project to the identified problem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1018">
                <a:tc vMerge="1"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Alignment of the Project with national, sub-regional and regional strategies and priorities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0599">
                <a:tc rowSpan="4">
                  <a:txBody>
                    <a:bodyPr/>
                    <a:lstStyle/>
                    <a:p>
                      <a:r>
                        <a:rPr lang="en-GB" sz="1400" dirty="0"/>
                        <a:t>Efficiency and</a:t>
                      </a:r>
                      <a:br>
                        <a:rPr lang="en-GB" sz="1400" dirty="0"/>
                      </a:br>
                      <a:r>
                        <a:rPr lang="en-GB" sz="1400" dirty="0"/>
                        <a:t>effectiveness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Contribution to the overall impact of the Project (1)</a:t>
                      </a:r>
                      <a:endParaRPr lang="fr-F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0599">
                <a:tc vMerge="1"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Achievement of results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0599">
                <a:tc vMerge="1"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err="1"/>
                        <a:t>Implementation</a:t>
                      </a:r>
                      <a:r>
                        <a:rPr lang="fr-FR" sz="1400" dirty="0"/>
                        <a:t> of </a:t>
                      </a:r>
                      <a:r>
                        <a:rPr lang="fr-FR" sz="1400" dirty="0" err="1"/>
                        <a:t>activities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0599">
                <a:tc vMerge="1"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/>
                        <a:t>Timely implementation of the work plan and activities</a:t>
                      </a:r>
                      <a:r>
                        <a:rPr lang="fr-FR" sz="140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6760">
                <a:tc rowSpan="5">
                  <a:txBody>
                    <a:bodyPr/>
                    <a:lstStyle/>
                    <a:p>
                      <a:r>
                        <a:rPr kumimoji="0" lang="fr-FR" sz="14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Sustainanility</a:t>
                      </a:r>
                      <a:endParaRPr kumimoji="0" lang="fr-FR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err="1"/>
                        <a:t>Capacity</a:t>
                      </a:r>
                      <a:r>
                        <a:rPr lang="fr-FR" sz="1400" dirty="0"/>
                        <a:t> building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0599">
                <a:tc vMerge="1"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err="1"/>
                        <a:t>Technical</a:t>
                      </a:r>
                      <a:r>
                        <a:rPr lang="fr-FR" sz="1400" dirty="0"/>
                        <a:t> </a:t>
                      </a:r>
                      <a:r>
                        <a:rPr lang="fr-FR" sz="1400" dirty="0" err="1"/>
                        <a:t>sustainability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0599">
                <a:tc vMerge="1"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fr-FR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Social </a:t>
                      </a:r>
                      <a:r>
                        <a:rPr kumimoji="0" lang="fr-FR" sz="14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sustainability</a:t>
                      </a:r>
                      <a:r>
                        <a:rPr kumimoji="0" lang="fr-FR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kumimoji="0" lang="fr-FR" sz="14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including</a:t>
                      </a:r>
                      <a:r>
                        <a:rPr kumimoji="0" lang="fr-FR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fr-FR" sz="14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gender</a:t>
                      </a:r>
                      <a:r>
                        <a:rPr kumimoji="0" lang="fr-FR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aspects)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0599">
                <a:tc vMerge="1"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Economic</a:t>
                      </a:r>
                      <a:r>
                        <a:rPr kumimoji="0" lang="fr-FR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fr-FR" sz="14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sustainability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13694">
                <a:tc vMerge="1"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 err="1"/>
                        <a:t>Environmental</a:t>
                      </a:r>
                      <a:r>
                        <a:rPr lang="fr-FR" sz="1400" dirty="0"/>
                        <a:t> </a:t>
                      </a:r>
                      <a:r>
                        <a:rPr lang="fr-FR" sz="1400" dirty="0" err="1"/>
                        <a:t>sustainability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721437">
                <a:tc gridSpan="4">
                  <a:txBody>
                    <a:bodyPr/>
                    <a:lstStyle/>
                    <a:p>
                      <a:r>
                        <a:rPr lang="fr-FR" sz="1400" b="1" dirty="0"/>
                        <a:t>(1)</a:t>
                      </a:r>
                      <a:r>
                        <a:rPr lang="fr-FR" sz="1400" b="1" baseline="0" dirty="0"/>
                        <a:t> Global impact of the </a:t>
                      </a:r>
                      <a:r>
                        <a:rPr lang="fr-FR" sz="1400" b="1" baseline="0" dirty="0" err="1"/>
                        <a:t>project</a:t>
                      </a:r>
                      <a:r>
                        <a:rPr lang="fr-FR" sz="1400" b="1" baseline="0" dirty="0"/>
                        <a:t>: </a:t>
                      </a:r>
                      <a:r>
                        <a:rPr lang="en-GB" sz="1400" dirty="0"/>
                        <a:t>"A better understanding of the exploitation of fisheries resources and the livelihoods of fishing communities, contributing to a more sustainable development of fisheries, ensuring food security and alleviating poverty".</a:t>
                      </a:r>
                      <a:endParaRPr lang="fr-FR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08471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00" y="0"/>
            <a:ext cx="8724900" cy="1143000"/>
          </a:xfrm>
        </p:spPr>
        <p:txBody>
          <a:bodyPr/>
          <a:lstStyle/>
          <a:p>
            <a:r>
              <a:rPr lang="en-GB" dirty="0"/>
              <a:t>PROPOSALS / RECOMMENDATIONS AND PROSPECTS </a:t>
            </a:r>
            <a:r>
              <a:rPr lang="fr-FR" dirty="0">
                <a:effectLst/>
              </a:rPr>
              <a:t> 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0900" y="1143000"/>
            <a:ext cx="9182100" cy="4343400"/>
          </a:xfrm>
        </p:spPr>
        <p:txBody>
          <a:bodyPr/>
          <a:lstStyle/>
          <a:p>
            <a:pPr marL="82550" lvl="0" indent="0">
              <a:buNone/>
            </a:pPr>
            <a:r>
              <a:rPr lang="en-GB" sz="2800" dirty="0"/>
              <a:t>Recommended activities after the project closure to ensure sustainability and  consolidate the impacts</a:t>
            </a:r>
            <a:r>
              <a:rPr lang="fr-FR" sz="2800" dirty="0"/>
              <a:t>.</a:t>
            </a:r>
          </a:p>
          <a:p>
            <a:pPr lvl="1"/>
            <a:r>
              <a:rPr lang="en-GB" sz="2400" dirty="0"/>
              <a:t>…………………………………………</a:t>
            </a:r>
          </a:p>
          <a:p>
            <a:pPr lvl="1"/>
            <a:r>
              <a:rPr lang="en-GB" sz="2400" dirty="0"/>
              <a:t>…………………………………………</a:t>
            </a:r>
          </a:p>
          <a:p>
            <a:pPr lvl="1"/>
            <a:r>
              <a:rPr lang="en-GB" sz="2400" dirty="0"/>
              <a:t>…………………………………………</a:t>
            </a:r>
          </a:p>
          <a:p>
            <a:pPr lvl="1"/>
            <a:r>
              <a:rPr lang="en-GB" sz="2400" dirty="0"/>
              <a:t>…………………………………………</a:t>
            </a:r>
          </a:p>
          <a:p>
            <a:pPr lvl="1"/>
            <a:r>
              <a:rPr lang="en-GB" sz="2400" dirty="0"/>
              <a:t>…………………………………………</a:t>
            </a:r>
          </a:p>
          <a:p>
            <a:pPr lvl="1"/>
            <a:r>
              <a:rPr lang="en-GB" sz="2400" dirty="0"/>
              <a:t>…………………………………………</a:t>
            </a:r>
          </a:p>
          <a:p>
            <a:pPr lvl="1"/>
            <a:r>
              <a:rPr lang="en-GB" sz="2400" dirty="0"/>
              <a:t>…………………………………………</a:t>
            </a:r>
          </a:p>
          <a:p>
            <a:pPr lvl="1"/>
            <a:r>
              <a:rPr lang="en-GB" sz="2400" dirty="0"/>
              <a:t>…………………………………………</a:t>
            </a:r>
          </a:p>
          <a:p>
            <a:pPr marL="8255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181086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09650" y="152400"/>
            <a:ext cx="8724900" cy="1143000"/>
          </a:xfrm>
        </p:spPr>
        <p:txBody>
          <a:bodyPr>
            <a:normAutofit/>
          </a:bodyPr>
          <a:lstStyle/>
          <a:p>
            <a:r>
              <a:rPr lang="fr-FR" cap="all" dirty="0">
                <a:effectLst/>
              </a:rPr>
              <a:t>OUTLINE OF THE PRESENTATION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914400" y="1066800"/>
            <a:ext cx="9144000" cy="4343400"/>
          </a:xfrm>
        </p:spPr>
        <p:txBody>
          <a:bodyPr/>
          <a:lstStyle/>
          <a:p>
            <a:r>
              <a:rPr lang="fr-FR" dirty="0"/>
              <a:t>National data collection </a:t>
            </a:r>
            <a:r>
              <a:rPr lang="fr-FR" dirty="0" err="1"/>
              <a:t>systems</a:t>
            </a:r>
            <a:r>
              <a:rPr lang="fr-FR" dirty="0"/>
              <a:t> for artisanal </a:t>
            </a:r>
            <a:r>
              <a:rPr lang="fr-FR" dirty="0" err="1"/>
              <a:t>fisheries</a:t>
            </a:r>
            <a:endParaRPr lang="fr-FR" dirty="0"/>
          </a:p>
          <a:p>
            <a:r>
              <a:rPr lang="fr-FR" dirty="0"/>
              <a:t>Data collection </a:t>
            </a:r>
            <a:r>
              <a:rPr lang="fr-FR" dirty="0" err="1"/>
              <a:t>with</a:t>
            </a:r>
            <a:r>
              <a:rPr lang="fr-FR" dirty="0"/>
              <a:t> mobile phones</a:t>
            </a:r>
          </a:p>
          <a:p>
            <a:r>
              <a:rPr lang="fr-FR" dirty="0"/>
              <a:t>Data bases</a:t>
            </a:r>
          </a:p>
          <a:p>
            <a:r>
              <a:rPr lang="fr-FR" dirty="0" err="1"/>
              <a:t>Sustainability</a:t>
            </a:r>
            <a:r>
              <a:rPr lang="fr-FR" dirty="0"/>
              <a:t> of the impacts of the </a:t>
            </a:r>
            <a:r>
              <a:rPr lang="fr-FR" dirty="0" err="1"/>
              <a:t>project</a:t>
            </a:r>
            <a:endParaRPr lang="fr-FR" dirty="0"/>
          </a:p>
          <a:p>
            <a:r>
              <a:rPr lang="fr-FR" dirty="0" err="1"/>
              <a:t>Lessons</a:t>
            </a:r>
            <a:r>
              <a:rPr lang="fr-FR" dirty="0"/>
              <a:t> </a:t>
            </a:r>
            <a:r>
              <a:rPr lang="fr-FR" dirty="0" err="1"/>
              <a:t>learned</a:t>
            </a:r>
            <a:r>
              <a:rPr lang="fr-FR" dirty="0"/>
              <a:t> </a:t>
            </a:r>
          </a:p>
          <a:p>
            <a:r>
              <a:rPr lang="fr-FR" dirty="0"/>
              <a:t>Evaluation of the </a:t>
            </a:r>
            <a:r>
              <a:rPr lang="fr-FR" dirty="0" err="1"/>
              <a:t>results</a:t>
            </a:r>
            <a:r>
              <a:rPr lang="fr-FR" dirty="0"/>
              <a:t> of the </a:t>
            </a:r>
            <a:r>
              <a:rPr lang="fr-FR" dirty="0" err="1"/>
              <a:t>project</a:t>
            </a:r>
            <a:endParaRPr lang="fr-FR" dirty="0"/>
          </a:p>
          <a:p>
            <a:r>
              <a:rPr lang="fr-FR" dirty="0" err="1"/>
              <a:t>Proposed</a:t>
            </a:r>
            <a:r>
              <a:rPr lang="fr-FR" dirty="0"/>
              <a:t> recommandations et perspectives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276678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5200" y="152400"/>
            <a:ext cx="8724900" cy="1143000"/>
          </a:xfrm>
        </p:spPr>
        <p:txBody>
          <a:bodyPr/>
          <a:lstStyle/>
          <a:p>
            <a:r>
              <a:rPr lang="fr-FR" dirty="0">
                <a:effectLst/>
              </a:rPr>
              <a:t>NATIONAL DATA COLLECTION SYSTEMS 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5200" y="1282700"/>
            <a:ext cx="9245600" cy="5041900"/>
          </a:xfrm>
        </p:spPr>
        <p:txBody>
          <a:bodyPr/>
          <a:lstStyle/>
          <a:p>
            <a:pPr marL="82550" indent="0">
              <a:buNone/>
            </a:pPr>
            <a:r>
              <a:rPr lang="fr-FR" sz="2800" u="sng" dirty="0"/>
              <a:t>Principal </a:t>
            </a:r>
            <a:r>
              <a:rPr lang="fr-FR" sz="2800" u="sng" dirty="0" err="1"/>
              <a:t>improvements</a:t>
            </a:r>
            <a:r>
              <a:rPr lang="fr-FR" sz="2800" u="sng" dirty="0"/>
              <a:t> due to the </a:t>
            </a:r>
            <a:r>
              <a:rPr lang="fr-FR" sz="2800" u="sng" dirty="0" err="1"/>
              <a:t>project</a:t>
            </a:r>
            <a:r>
              <a:rPr lang="fr-FR" sz="2800" u="sng" dirty="0"/>
              <a:t> :</a:t>
            </a:r>
          </a:p>
          <a:p>
            <a:pPr lvl="1"/>
            <a:r>
              <a:rPr lang="fr-FR" sz="2000" dirty="0"/>
              <a:t>……………………</a:t>
            </a:r>
          </a:p>
          <a:p>
            <a:pPr lvl="1"/>
            <a:r>
              <a:rPr lang="fr-FR" sz="2000" dirty="0"/>
              <a:t>……………………</a:t>
            </a:r>
          </a:p>
          <a:p>
            <a:pPr lvl="1"/>
            <a:r>
              <a:rPr lang="fr-FR" sz="2000" dirty="0"/>
              <a:t>……………………</a:t>
            </a:r>
          </a:p>
          <a:p>
            <a:pPr marL="88900" lvl="1" indent="0">
              <a:buNone/>
            </a:pPr>
            <a:r>
              <a:rPr lang="fr-FR" u="sng" dirty="0"/>
              <a:t>Progress et </a:t>
            </a:r>
            <a:r>
              <a:rPr lang="fr-FR" u="sng" dirty="0" err="1"/>
              <a:t>results</a:t>
            </a:r>
            <a:r>
              <a:rPr lang="fr-FR" u="sng" dirty="0"/>
              <a:t> </a:t>
            </a:r>
            <a:r>
              <a:rPr lang="fr-FR" u="sng" dirty="0" err="1"/>
              <a:t>obtained</a:t>
            </a:r>
            <a:r>
              <a:rPr lang="fr-FR" u="sng" dirty="0"/>
              <a:t>  due to the </a:t>
            </a:r>
            <a:r>
              <a:rPr lang="fr-FR" u="sng" dirty="0" err="1"/>
              <a:t>improvements</a:t>
            </a:r>
            <a:endParaRPr lang="fr-FR" u="sng" dirty="0"/>
          </a:p>
          <a:p>
            <a:pPr lvl="1"/>
            <a:r>
              <a:rPr lang="fr-FR" sz="2000" dirty="0"/>
              <a:t>……………………</a:t>
            </a:r>
          </a:p>
          <a:p>
            <a:pPr lvl="1"/>
            <a:r>
              <a:rPr lang="fr-FR" sz="2000" dirty="0"/>
              <a:t>……………………</a:t>
            </a:r>
          </a:p>
          <a:p>
            <a:pPr lvl="1"/>
            <a:r>
              <a:rPr lang="fr-FR" sz="2000" dirty="0"/>
              <a:t>……………………</a:t>
            </a:r>
          </a:p>
          <a:p>
            <a:pPr marL="0" lvl="1" indent="0">
              <a:buNone/>
            </a:pPr>
            <a:r>
              <a:rPr lang="fr-FR" u="sng" dirty="0"/>
              <a:t>Objective </a:t>
            </a:r>
            <a:r>
              <a:rPr lang="fr-FR" u="sng" dirty="0" err="1"/>
              <a:t>indicators</a:t>
            </a:r>
            <a:r>
              <a:rPr lang="fr-FR" u="sng" dirty="0"/>
              <a:t> to </a:t>
            </a:r>
            <a:r>
              <a:rPr lang="fr-FR" u="sng" dirty="0" err="1"/>
              <a:t>verify</a:t>
            </a:r>
            <a:r>
              <a:rPr lang="fr-FR" u="sng" dirty="0"/>
              <a:t> the </a:t>
            </a:r>
            <a:r>
              <a:rPr lang="fr-FR" u="sng" dirty="0" err="1"/>
              <a:t>results</a:t>
            </a:r>
            <a:endParaRPr lang="fr-FR" u="sng" dirty="0"/>
          </a:p>
          <a:p>
            <a:pPr lvl="1"/>
            <a:r>
              <a:rPr lang="fr-FR" sz="2000" dirty="0"/>
              <a:t>……………………</a:t>
            </a:r>
          </a:p>
          <a:p>
            <a:pPr lvl="1"/>
            <a:r>
              <a:rPr lang="fr-FR" sz="2000" dirty="0"/>
              <a:t>……………………</a:t>
            </a:r>
          </a:p>
          <a:p>
            <a:pPr lvl="1"/>
            <a:r>
              <a:rPr lang="fr-FR" sz="2000" dirty="0"/>
              <a:t>……………………</a:t>
            </a:r>
          </a:p>
        </p:txBody>
      </p:sp>
    </p:spTree>
    <p:extLst>
      <p:ext uri="{BB962C8B-B14F-4D97-AF65-F5344CB8AC3E}">
        <p14:creationId xmlns:p14="http://schemas.microsoft.com/office/powerpoint/2010/main" val="25174055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28600"/>
            <a:ext cx="8724900" cy="1143000"/>
          </a:xfrm>
        </p:spPr>
        <p:txBody>
          <a:bodyPr/>
          <a:lstStyle/>
          <a:p>
            <a:r>
              <a:rPr lang="fr-FR" dirty="0">
                <a:effectLst/>
              </a:rPr>
              <a:t>NATIONAL DATA COLLECTION SYSTEMS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371600"/>
            <a:ext cx="8724900" cy="4343400"/>
          </a:xfrm>
        </p:spPr>
        <p:txBody>
          <a:bodyPr/>
          <a:lstStyle/>
          <a:p>
            <a:pPr marL="403225" lvl="1" indent="0">
              <a:buNone/>
            </a:pPr>
            <a:r>
              <a:rPr lang="fr-FR" u="sng" dirty="0" err="1"/>
              <a:t>Problems</a:t>
            </a:r>
            <a:r>
              <a:rPr lang="fr-FR" u="sng" dirty="0"/>
              <a:t> </a:t>
            </a:r>
            <a:r>
              <a:rPr lang="fr-FR" u="sng" dirty="0" err="1"/>
              <a:t>encountered</a:t>
            </a:r>
            <a:endParaRPr lang="fr-FR" u="sng" dirty="0"/>
          </a:p>
          <a:p>
            <a:pPr lvl="1"/>
            <a:r>
              <a:rPr lang="fr-FR" dirty="0"/>
              <a:t>…………….</a:t>
            </a:r>
          </a:p>
          <a:p>
            <a:pPr lvl="1"/>
            <a:r>
              <a:rPr lang="fr-FR" dirty="0"/>
              <a:t>…………….</a:t>
            </a:r>
            <a:r>
              <a:rPr lang="fr-FR" u="sng" dirty="0"/>
              <a:t>.</a:t>
            </a:r>
            <a:r>
              <a:rPr lang="fr-FR" dirty="0"/>
              <a:t> </a:t>
            </a:r>
          </a:p>
          <a:p>
            <a:pPr lvl="1"/>
            <a:r>
              <a:rPr lang="fr-FR" dirty="0"/>
              <a:t>…………….</a:t>
            </a:r>
          </a:p>
          <a:p>
            <a:pPr marL="403225" lvl="1" indent="0">
              <a:buNone/>
            </a:pPr>
            <a:r>
              <a:rPr lang="fr-FR" u="sng" dirty="0" err="1"/>
              <a:t>Needed</a:t>
            </a:r>
            <a:r>
              <a:rPr lang="fr-FR" u="sng" dirty="0"/>
              <a:t> </a:t>
            </a:r>
            <a:r>
              <a:rPr lang="fr-FR" u="sng" dirty="0" err="1"/>
              <a:t>complementary</a:t>
            </a:r>
            <a:r>
              <a:rPr lang="fr-FR" u="sng" dirty="0"/>
              <a:t> action to </a:t>
            </a:r>
            <a:r>
              <a:rPr lang="fr-FR" u="sng" dirty="0" err="1"/>
              <a:t>consolidate</a:t>
            </a:r>
            <a:r>
              <a:rPr lang="fr-FR" u="sng" dirty="0"/>
              <a:t> the </a:t>
            </a:r>
            <a:r>
              <a:rPr lang="fr-FR" u="sng" dirty="0" err="1"/>
              <a:t>results</a:t>
            </a:r>
            <a:r>
              <a:rPr lang="fr-FR" u="sng" dirty="0"/>
              <a:t> </a:t>
            </a:r>
            <a:r>
              <a:rPr lang="fr-FR" u="sng" dirty="0" err="1"/>
              <a:t>obtained</a:t>
            </a:r>
            <a:r>
              <a:rPr lang="fr-FR" u="sng" dirty="0"/>
              <a:t> </a:t>
            </a:r>
          </a:p>
          <a:p>
            <a:pPr lvl="1"/>
            <a:r>
              <a:rPr lang="en-GB" dirty="0"/>
              <a:t>………………</a:t>
            </a:r>
          </a:p>
          <a:p>
            <a:pPr lvl="1"/>
            <a:r>
              <a:rPr lang="en-GB" dirty="0"/>
              <a:t>………………</a:t>
            </a:r>
          </a:p>
          <a:p>
            <a:pPr lvl="1"/>
            <a:r>
              <a:rPr lang="en-GB" dirty="0"/>
              <a:t>……………..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761846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0"/>
            <a:ext cx="8724900" cy="1143000"/>
          </a:xfrm>
        </p:spPr>
        <p:txBody>
          <a:bodyPr/>
          <a:lstStyle/>
          <a:p>
            <a:r>
              <a:rPr lang="fr-FR" dirty="0">
                <a:effectLst/>
              </a:rPr>
              <a:t>DATA COLLECTION WITH MOBILE PHONES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6300" y="1066800"/>
            <a:ext cx="8724900" cy="5029200"/>
          </a:xfrm>
        </p:spPr>
        <p:txBody>
          <a:bodyPr/>
          <a:lstStyle/>
          <a:p>
            <a:pPr marL="82550" indent="0">
              <a:buNone/>
            </a:pPr>
            <a:r>
              <a:rPr lang="fr-FR" sz="2400" u="sng" dirty="0"/>
              <a:t>Support </a:t>
            </a:r>
            <a:r>
              <a:rPr lang="fr-FR" sz="2400" u="sng" dirty="0" err="1"/>
              <a:t>provided</a:t>
            </a:r>
            <a:r>
              <a:rPr lang="fr-FR" sz="2400" u="sng" dirty="0"/>
              <a:t> by the Project</a:t>
            </a:r>
            <a:endParaRPr lang="en-GB" sz="2400" dirty="0"/>
          </a:p>
          <a:p>
            <a:pPr lvl="1"/>
            <a:r>
              <a:rPr lang="en-GB" sz="2000" dirty="0"/>
              <a:t>………………………….</a:t>
            </a:r>
          </a:p>
          <a:p>
            <a:pPr lvl="1"/>
            <a:r>
              <a:rPr lang="en-GB" sz="2000" dirty="0"/>
              <a:t>…………………………..</a:t>
            </a:r>
          </a:p>
          <a:p>
            <a:pPr lvl="1"/>
            <a:r>
              <a:rPr lang="en-GB" sz="2000" dirty="0"/>
              <a:t>…………………………..</a:t>
            </a:r>
          </a:p>
          <a:p>
            <a:pPr marL="128587" indent="0">
              <a:buNone/>
            </a:pPr>
            <a:r>
              <a:rPr lang="fr-FR" u="sng" dirty="0"/>
              <a:t>Progress and </a:t>
            </a:r>
            <a:r>
              <a:rPr lang="fr-FR" u="sng" dirty="0" err="1"/>
              <a:t>results</a:t>
            </a:r>
            <a:r>
              <a:rPr lang="fr-FR" u="sng" dirty="0"/>
              <a:t> </a:t>
            </a:r>
            <a:r>
              <a:rPr lang="fr-FR" u="sng" dirty="0" err="1"/>
              <a:t>obtained</a:t>
            </a:r>
            <a:r>
              <a:rPr lang="fr-FR" u="sng" dirty="0"/>
              <a:t> </a:t>
            </a:r>
            <a:endParaRPr lang="fr-FR" sz="2000" dirty="0"/>
          </a:p>
          <a:p>
            <a:pPr lvl="1"/>
            <a:r>
              <a:rPr lang="fr-FR" sz="2000" dirty="0"/>
              <a:t>……………………….</a:t>
            </a:r>
          </a:p>
          <a:p>
            <a:pPr lvl="1"/>
            <a:r>
              <a:rPr lang="fr-FR" sz="2000" dirty="0"/>
              <a:t>……………………….</a:t>
            </a:r>
          </a:p>
          <a:p>
            <a:pPr lvl="1"/>
            <a:r>
              <a:rPr lang="fr-FR" sz="2000" dirty="0"/>
              <a:t>………………………</a:t>
            </a:r>
          </a:p>
          <a:p>
            <a:pPr marL="128587" indent="0">
              <a:buNone/>
            </a:pPr>
            <a:r>
              <a:rPr lang="fr-FR" u="sng" dirty="0"/>
              <a:t>Objective </a:t>
            </a:r>
            <a:r>
              <a:rPr lang="fr-FR" u="sng" dirty="0" err="1"/>
              <a:t>indicators</a:t>
            </a:r>
            <a:r>
              <a:rPr lang="fr-FR" u="sng" dirty="0"/>
              <a:t> to </a:t>
            </a:r>
            <a:r>
              <a:rPr lang="fr-FR" u="sng" dirty="0" err="1"/>
              <a:t>verify</a:t>
            </a:r>
            <a:r>
              <a:rPr lang="fr-FR" u="sng" dirty="0"/>
              <a:t> the </a:t>
            </a:r>
            <a:r>
              <a:rPr lang="fr-FR" u="sng" dirty="0" err="1"/>
              <a:t>results</a:t>
            </a:r>
            <a:endParaRPr lang="fr-FR" u="sng" dirty="0"/>
          </a:p>
          <a:p>
            <a:pPr lvl="1"/>
            <a:r>
              <a:rPr lang="fr-FR" sz="2000" dirty="0"/>
              <a:t>…………………………………………………….</a:t>
            </a:r>
          </a:p>
          <a:p>
            <a:pPr lvl="1"/>
            <a:r>
              <a:rPr lang="fr-FR" sz="2000" dirty="0"/>
              <a:t>…………………………………………………….</a:t>
            </a:r>
          </a:p>
          <a:p>
            <a:pPr lvl="1"/>
            <a:r>
              <a:rPr lang="fr-FR" sz="2000" dirty="0"/>
              <a:t>…………………………………………………….</a:t>
            </a:r>
          </a:p>
          <a:p>
            <a:pPr marL="128587" indent="0">
              <a:buNone/>
            </a:pPr>
            <a:endParaRPr lang="fr-FR" u="sng" dirty="0"/>
          </a:p>
          <a:p>
            <a:endParaRPr lang="en-GB" u="sng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067271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0"/>
            <a:ext cx="8724900" cy="1143000"/>
          </a:xfrm>
        </p:spPr>
        <p:txBody>
          <a:bodyPr/>
          <a:lstStyle/>
          <a:p>
            <a:r>
              <a:rPr lang="fr-FR" dirty="0">
                <a:effectLst/>
              </a:rPr>
              <a:t>DATA COLLECTION WITH MOBILE PHONES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143000"/>
            <a:ext cx="8724900" cy="5029200"/>
          </a:xfrm>
        </p:spPr>
        <p:txBody>
          <a:bodyPr/>
          <a:lstStyle/>
          <a:p>
            <a:pPr marL="82550" indent="0">
              <a:buNone/>
            </a:pPr>
            <a:endParaRPr lang="fr-FR" u="sng" dirty="0"/>
          </a:p>
          <a:p>
            <a:pPr marL="82550" indent="0">
              <a:buNone/>
            </a:pPr>
            <a:endParaRPr lang="fr-FR" u="sng" dirty="0"/>
          </a:p>
          <a:p>
            <a:pPr marL="82550" indent="0">
              <a:buNone/>
            </a:pPr>
            <a:endParaRPr lang="fr-FR" u="sng" dirty="0"/>
          </a:p>
          <a:p>
            <a:pPr marL="82550" indent="0">
              <a:buNone/>
            </a:pPr>
            <a:endParaRPr lang="fr-FR" u="sng" dirty="0"/>
          </a:p>
          <a:p>
            <a:pPr marL="82550" indent="0">
              <a:buNone/>
            </a:pPr>
            <a:endParaRPr lang="fr-FR" u="sng" dirty="0"/>
          </a:p>
          <a:p>
            <a:pPr marL="82550" indent="0">
              <a:buNone/>
            </a:pPr>
            <a:r>
              <a:rPr lang="fr-FR" i="1" u="sng" dirty="0" err="1"/>
              <a:t>Problems</a:t>
            </a:r>
            <a:r>
              <a:rPr lang="fr-FR" i="1" u="sng" dirty="0"/>
              <a:t> </a:t>
            </a:r>
            <a:r>
              <a:rPr lang="fr-FR" i="1" u="sng" dirty="0" err="1"/>
              <a:t>encountered</a:t>
            </a:r>
            <a:r>
              <a:rPr lang="fr-FR" i="1" u="sng" dirty="0"/>
              <a:t> and </a:t>
            </a:r>
            <a:r>
              <a:rPr lang="fr-FR" i="1" u="sng" dirty="0" err="1"/>
              <a:t>complementary</a:t>
            </a:r>
            <a:r>
              <a:rPr lang="fr-FR" i="1" u="sng" dirty="0"/>
              <a:t> actions </a:t>
            </a:r>
            <a:r>
              <a:rPr lang="fr-FR" i="1" u="sng" dirty="0" err="1"/>
              <a:t>needed</a:t>
            </a:r>
            <a:endParaRPr lang="en-GB" i="1" u="sng" dirty="0"/>
          </a:p>
          <a:p>
            <a:pPr lvl="1"/>
            <a:r>
              <a:rPr lang="en-GB" sz="2000" i="1" dirty="0"/>
              <a:t>…………………………..</a:t>
            </a:r>
          </a:p>
          <a:p>
            <a:pPr lvl="1"/>
            <a:r>
              <a:rPr lang="en-GB" sz="2000" i="1" dirty="0"/>
              <a:t>…………………………..</a:t>
            </a:r>
          </a:p>
          <a:p>
            <a:pPr lvl="1"/>
            <a:r>
              <a:rPr lang="en-GB" sz="2000" i="1" dirty="0"/>
              <a:t>…………………………..</a:t>
            </a:r>
          </a:p>
          <a:p>
            <a:pPr marL="128587" indent="0">
              <a:buNone/>
            </a:pPr>
            <a:endParaRPr lang="fr-FR" u="sng" dirty="0"/>
          </a:p>
          <a:p>
            <a:pPr marL="82550" indent="0">
              <a:buNone/>
            </a:pPr>
            <a:endParaRPr lang="en-GB" u="sng" dirty="0"/>
          </a:p>
          <a:p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1659089"/>
              </p:ext>
            </p:extLst>
          </p:nvPr>
        </p:nvGraphicFramePr>
        <p:xfrm>
          <a:off x="1066800" y="1295400"/>
          <a:ext cx="8229600" cy="237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AVANTAGES OF USING MOBILE PHONES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DIS-ADVANTAGES OF USING MOBILE PHONES</a:t>
                      </a:r>
                      <a:r>
                        <a:rPr lang="fr-FR" baseline="0" dirty="0"/>
                        <a:t>  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dirty="0"/>
                        <a:t>………………………………….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dirty="0"/>
                        <a:t>…………………………………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dirty="0"/>
                        <a:t>…………………………………..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dirty="0"/>
                        <a:t>……………………………………</a:t>
                      </a:r>
                    </a:p>
                    <a:p>
                      <a:endParaRPr lang="fr-FR" dirty="0"/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dirty="0"/>
                        <a:t>……………………………..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dirty="0"/>
                        <a:t>………………………………...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dirty="0"/>
                        <a:t>……………………………….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dirty="0"/>
                        <a:t>……………………………..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570705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6300" y="12700"/>
            <a:ext cx="8724900" cy="1143000"/>
          </a:xfrm>
        </p:spPr>
        <p:txBody>
          <a:bodyPr/>
          <a:lstStyle/>
          <a:p>
            <a:r>
              <a:rPr lang="fr-FR" dirty="0">
                <a:effectLst/>
              </a:rPr>
              <a:t>DATA BASES 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6300" y="914400"/>
            <a:ext cx="9105900" cy="5257800"/>
          </a:xfrm>
        </p:spPr>
        <p:txBody>
          <a:bodyPr/>
          <a:lstStyle/>
          <a:p>
            <a:pPr marL="82550" indent="0">
              <a:buNone/>
            </a:pPr>
            <a:r>
              <a:rPr lang="fr-FR" sz="2800" u="sng" dirty="0"/>
              <a:t>Principal </a:t>
            </a:r>
            <a:r>
              <a:rPr lang="fr-FR" sz="2800" u="sng" dirty="0" err="1"/>
              <a:t>improvements</a:t>
            </a:r>
            <a:r>
              <a:rPr lang="fr-FR" sz="2800" u="sng" dirty="0"/>
              <a:t> made by the </a:t>
            </a:r>
            <a:r>
              <a:rPr lang="fr-FR" sz="2800" u="sng" dirty="0" err="1"/>
              <a:t>project</a:t>
            </a:r>
            <a:r>
              <a:rPr lang="fr-FR" sz="2800" u="sng" dirty="0"/>
              <a:t> </a:t>
            </a:r>
          </a:p>
          <a:p>
            <a:pPr lvl="1"/>
            <a:r>
              <a:rPr lang="fr-FR" sz="2000" dirty="0"/>
              <a:t>………………</a:t>
            </a:r>
          </a:p>
          <a:p>
            <a:pPr lvl="1"/>
            <a:r>
              <a:rPr lang="fr-FR" sz="2000" dirty="0"/>
              <a:t>………………</a:t>
            </a:r>
          </a:p>
          <a:p>
            <a:pPr lvl="1"/>
            <a:r>
              <a:rPr lang="fr-FR" sz="2000" dirty="0"/>
              <a:t>………….</a:t>
            </a:r>
          </a:p>
          <a:p>
            <a:pPr marL="82550" lvl="1" indent="0">
              <a:spcBef>
                <a:spcPts val="600"/>
              </a:spcBef>
              <a:buSzPct val="80000"/>
              <a:buNone/>
            </a:pPr>
            <a:r>
              <a:rPr lang="fr-FR" u="sng" dirty="0" err="1"/>
              <a:t>Progres</a:t>
            </a:r>
            <a:r>
              <a:rPr lang="fr-FR" u="sng" dirty="0"/>
              <a:t> and </a:t>
            </a:r>
            <a:r>
              <a:rPr lang="fr-FR" u="sng" dirty="0" err="1"/>
              <a:t>results</a:t>
            </a:r>
            <a:r>
              <a:rPr lang="fr-FR" u="sng" dirty="0"/>
              <a:t> of the </a:t>
            </a:r>
            <a:r>
              <a:rPr lang="fr-FR" u="sng" dirty="0" err="1"/>
              <a:t>improvements</a:t>
            </a:r>
            <a:endParaRPr lang="fr-FR" u="sng" dirty="0"/>
          </a:p>
          <a:p>
            <a:pPr lvl="1">
              <a:buClr>
                <a:srgbClr val="3891A7"/>
              </a:buClr>
            </a:pPr>
            <a:r>
              <a:rPr lang="fr-FR" sz="2000" dirty="0">
                <a:solidFill>
                  <a:prstClr val="black"/>
                </a:solidFill>
              </a:rPr>
              <a:t>…………………</a:t>
            </a:r>
          </a:p>
          <a:p>
            <a:pPr lvl="1">
              <a:buClr>
                <a:srgbClr val="3891A7"/>
              </a:buClr>
            </a:pPr>
            <a:r>
              <a:rPr lang="fr-FR" sz="2000" dirty="0">
                <a:solidFill>
                  <a:prstClr val="black"/>
                </a:solidFill>
              </a:rPr>
              <a:t>…………………</a:t>
            </a:r>
          </a:p>
          <a:p>
            <a:pPr lvl="1">
              <a:buClr>
                <a:srgbClr val="3891A7"/>
              </a:buClr>
            </a:pPr>
            <a:r>
              <a:rPr lang="fr-FR" sz="2000" dirty="0">
                <a:solidFill>
                  <a:prstClr val="black"/>
                </a:solidFill>
              </a:rPr>
              <a:t>………………….</a:t>
            </a:r>
          </a:p>
          <a:p>
            <a:pPr marL="0" lvl="1" indent="0">
              <a:buNone/>
            </a:pPr>
            <a:r>
              <a:rPr lang="fr-FR" u="sng" dirty="0"/>
              <a:t>Objective </a:t>
            </a:r>
            <a:r>
              <a:rPr lang="fr-FR" u="sng" dirty="0" err="1"/>
              <a:t>indicators</a:t>
            </a:r>
            <a:r>
              <a:rPr lang="fr-FR" u="sng" dirty="0"/>
              <a:t> to </a:t>
            </a:r>
            <a:r>
              <a:rPr lang="fr-FR" u="sng" dirty="0" err="1"/>
              <a:t>verify</a:t>
            </a:r>
            <a:r>
              <a:rPr lang="fr-FR" u="sng" dirty="0"/>
              <a:t> the </a:t>
            </a:r>
            <a:r>
              <a:rPr lang="fr-FR" u="sng" dirty="0" err="1"/>
              <a:t>results</a:t>
            </a:r>
            <a:endParaRPr lang="fr-FR" u="sng" dirty="0"/>
          </a:p>
          <a:p>
            <a:pPr lvl="1"/>
            <a:r>
              <a:rPr lang="fr-FR" sz="2000" dirty="0"/>
              <a:t>……………………</a:t>
            </a:r>
          </a:p>
          <a:p>
            <a:pPr lvl="1"/>
            <a:r>
              <a:rPr lang="fr-FR" sz="2000" dirty="0"/>
              <a:t>……………………</a:t>
            </a:r>
          </a:p>
          <a:p>
            <a:pPr lvl="1"/>
            <a:r>
              <a:rPr lang="fr-FR" sz="2000" dirty="0"/>
              <a:t>……………………</a:t>
            </a:r>
          </a:p>
          <a:p>
            <a:pPr marL="82550" indent="0">
              <a:buNone/>
            </a:pPr>
            <a:endParaRPr lang="fr-FR" dirty="0"/>
          </a:p>
          <a:p>
            <a:pPr marL="82550" indent="0">
              <a:buNone/>
            </a:pPr>
            <a:r>
              <a:rPr lang="fr-FR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6755011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6300" y="152400"/>
            <a:ext cx="8724900" cy="1143000"/>
          </a:xfrm>
        </p:spPr>
        <p:txBody>
          <a:bodyPr/>
          <a:lstStyle/>
          <a:p>
            <a:r>
              <a:rPr lang="fr-FR" dirty="0">
                <a:effectLst/>
              </a:rPr>
              <a:t>DATA BASES </a:t>
            </a:r>
            <a:endParaRPr lang="fr-FR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762000" y="1143000"/>
            <a:ext cx="9296400" cy="4343400"/>
          </a:xfrm>
        </p:spPr>
        <p:txBody>
          <a:bodyPr/>
          <a:lstStyle/>
          <a:p>
            <a:pPr marL="403225" lvl="1" indent="0">
              <a:buNone/>
            </a:pPr>
            <a:r>
              <a:rPr lang="fr-FR" u="sng" dirty="0" err="1"/>
              <a:t>Problems</a:t>
            </a:r>
            <a:r>
              <a:rPr lang="fr-FR" u="sng" dirty="0"/>
              <a:t> </a:t>
            </a:r>
            <a:r>
              <a:rPr lang="fr-FR" u="sng" dirty="0" err="1"/>
              <a:t>encountered</a:t>
            </a:r>
            <a:endParaRPr lang="fr-FR" u="sng" dirty="0"/>
          </a:p>
          <a:p>
            <a:pPr lvl="1"/>
            <a:r>
              <a:rPr lang="fr-FR" dirty="0"/>
              <a:t>…………….</a:t>
            </a:r>
          </a:p>
          <a:p>
            <a:pPr lvl="1"/>
            <a:r>
              <a:rPr lang="fr-FR" dirty="0"/>
              <a:t>…………….</a:t>
            </a:r>
            <a:r>
              <a:rPr lang="fr-FR" u="sng" dirty="0"/>
              <a:t>.</a:t>
            </a:r>
            <a:r>
              <a:rPr lang="fr-FR" dirty="0"/>
              <a:t> </a:t>
            </a:r>
          </a:p>
          <a:p>
            <a:pPr lvl="1"/>
            <a:r>
              <a:rPr lang="fr-FR" dirty="0"/>
              <a:t>…………….</a:t>
            </a:r>
          </a:p>
          <a:p>
            <a:pPr marL="403225" lvl="1" indent="0">
              <a:buNone/>
            </a:pPr>
            <a:r>
              <a:rPr lang="fr-FR" u="sng" dirty="0" err="1"/>
              <a:t>Complentary</a:t>
            </a:r>
            <a:r>
              <a:rPr lang="fr-FR" u="sng" dirty="0"/>
              <a:t> actions </a:t>
            </a:r>
            <a:r>
              <a:rPr lang="fr-FR" u="sng" dirty="0" err="1"/>
              <a:t>needed</a:t>
            </a:r>
            <a:r>
              <a:rPr lang="fr-FR" u="sng" dirty="0"/>
              <a:t> to </a:t>
            </a:r>
            <a:r>
              <a:rPr lang="fr-FR" u="sng" dirty="0" err="1"/>
              <a:t>consolidate</a:t>
            </a:r>
            <a:r>
              <a:rPr lang="fr-FR" u="sng" dirty="0"/>
              <a:t> the </a:t>
            </a:r>
            <a:r>
              <a:rPr lang="fr-FR" u="sng" dirty="0" err="1"/>
              <a:t>the</a:t>
            </a:r>
            <a:r>
              <a:rPr lang="fr-FR" u="sng" dirty="0"/>
              <a:t> national </a:t>
            </a:r>
            <a:r>
              <a:rPr lang="fr-FR" u="sng" dirty="0" err="1"/>
              <a:t>fisheries</a:t>
            </a:r>
            <a:r>
              <a:rPr lang="fr-FR" u="sng" dirty="0"/>
              <a:t> information system for artisanal </a:t>
            </a:r>
            <a:r>
              <a:rPr lang="fr-FR" u="sng" dirty="0" err="1"/>
              <a:t>fisheries</a:t>
            </a:r>
            <a:endParaRPr lang="fr-FR" u="sng" dirty="0"/>
          </a:p>
          <a:p>
            <a:pPr lvl="1"/>
            <a:r>
              <a:rPr lang="en-GB" dirty="0"/>
              <a:t>………………</a:t>
            </a:r>
          </a:p>
          <a:p>
            <a:pPr lvl="1"/>
            <a:r>
              <a:rPr lang="en-GB" dirty="0"/>
              <a:t>………………</a:t>
            </a:r>
          </a:p>
          <a:p>
            <a:pPr lvl="1"/>
            <a:r>
              <a:rPr lang="en-GB" dirty="0"/>
              <a:t>……………..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241164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6300" y="152400"/>
            <a:ext cx="8724900" cy="1143000"/>
          </a:xfrm>
        </p:spPr>
        <p:txBody>
          <a:bodyPr/>
          <a:lstStyle/>
          <a:p>
            <a:r>
              <a:rPr lang="fr-FR" dirty="0">
                <a:effectLst/>
              </a:rPr>
              <a:t>DATA BASES 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295400"/>
            <a:ext cx="8724900" cy="4495800"/>
          </a:xfrm>
        </p:spPr>
        <p:txBody>
          <a:bodyPr/>
          <a:lstStyle/>
          <a:p>
            <a:pPr marL="128587" indent="0">
              <a:buNone/>
            </a:pPr>
            <a:r>
              <a:rPr lang="fr-FR" u="sng" dirty="0" err="1"/>
              <a:t>Prsentatin</a:t>
            </a:r>
            <a:r>
              <a:rPr lang="fr-FR" u="sng" dirty="0"/>
              <a:t> of catch </a:t>
            </a:r>
            <a:r>
              <a:rPr lang="fr-FR" u="sng" dirty="0" err="1"/>
              <a:t>statistics</a:t>
            </a:r>
            <a:r>
              <a:rPr lang="fr-FR" u="sng" dirty="0"/>
              <a:t> </a:t>
            </a:r>
          </a:p>
          <a:p>
            <a:pPr lvl="1">
              <a:buClr>
                <a:srgbClr val="3891A7"/>
              </a:buClr>
            </a:pPr>
            <a:r>
              <a:rPr lang="fr-FR" sz="2000" b="1" dirty="0">
                <a:solidFill>
                  <a:prstClr val="black"/>
                </a:solidFill>
              </a:rPr>
              <a:t>Production in Volume et  total Value </a:t>
            </a:r>
            <a:r>
              <a:rPr lang="fr-FR" sz="2000" dirty="0">
                <a:solidFill>
                  <a:prstClr val="black"/>
                </a:solidFill>
              </a:rPr>
              <a:t>(</a:t>
            </a:r>
            <a:r>
              <a:rPr lang="fr-FR" sz="2000" dirty="0" err="1">
                <a:solidFill>
                  <a:prstClr val="black"/>
                </a:solidFill>
              </a:rPr>
              <a:t>historical</a:t>
            </a:r>
            <a:r>
              <a:rPr lang="fr-FR" sz="2000" dirty="0">
                <a:solidFill>
                  <a:prstClr val="black"/>
                </a:solidFill>
              </a:rPr>
              <a:t> </a:t>
            </a:r>
            <a:r>
              <a:rPr lang="fr-FR" sz="2000" dirty="0" err="1">
                <a:solidFill>
                  <a:prstClr val="black"/>
                </a:solidFill>
              </a:rPr>
              <a:t>serie</a:t>
            </a:r>
            <a:r>
              <a:rPr lang="fr-FR" sz="2000" dirty="0">
                <a:solidFill>
                  <a:prstClr val="black"/>
                </a:solidFill>
              </a:rPr>
              <a:t> for the </a:t>
            </a:r>
            <a:r>
              <a:rPr lang="fr-FR" sz="2000" dirty="0" err="1">
                <a:solidFill>
                  <a:prstClr val="black"/>
                </a:solidFill>
              </a:rPr>
              <a:t>year</a:t>
            </a:r>
            <a:r>
              <a:rPr lang="fr-FR" sz="2000" dirty="0">
                <a:solidFill>
                  <a:prstClr val="black"/>
                </a:solidFill>
              </a:rPr>
              <a:t> </a:t>
            </a:r>
            <a:r>
              <a:rPr lang="fr-FR" sz="2000" u="sng" dirty="0"/>
              <a:t>2017  till  30 June 2017).</a:t>
            </a:r>
            <a:endParaRPr lang="fr-FR" sz="2000" dirty="0">
              <a:solidFill>
                <a:srgbClr val="FF0000"/>
              </a:solidFill>
            </a:endParaRPr>
          </a:p>
          <a:p>
            <a:pPr lvl="1">
              <a:buClr>
                <a:srgbClr val="3891A7"/>
              </a:buClr>
            </a:pPr>
            <a:r>
              <a:rPr lang="fr-FR" sz="2000" b="1" dirty="0">
                <a:solidFill>
                  <a:prstClr val="black"/>
                </a:solidFill>
              </a:rPr>
              <a:t>Production en Volume et Value by </a:t>
            </a:r>
            <a:r>
              <a:rPr lang="fr-FR" sz="2000" b="1" dirty="0" err="1">
                <a:solidFill>
                  <a:prstClr val="black"/>
                </a:solidFill>
              </a:rPr>
              <a:t>species</a:t>
            </a:r>
            <a:r>
              <a:rPr lang="fr-FR" sz="2000" b="1" dirty="0">
                <a:solidFill>
                  <a:prstClr val="black"/>
                </a:solidFill>
              </a:rPr>
              <a:t> </a:t>
            </a:r>
            <a:r>
              <a:rPr lang="fr-FR" sz="2000" dirty="0">
                <a:solidFill>
                  <a:prstClr val="black"/>
                </a:solidFill>
              </a:rPr>
              <a:t>(</a:t>
            </a:r>
            <a:r>
              <a:rPr lang="fr-FR" sz="2000" dirty="0" err="1">
                <a:solidFill>
                  <a:prstClr val="black"/>
                </a:solidFill>
              </a:rPr>
              <a:t>historical</a:t>
            </a:r>
            <a:r>
              <a:rPr lang="fr-FR" sz="2000" dirty="0">
                <a:solidFill>
                  <a:prstClr val="black"/>
                </a:solidFill>
              </a:rPr>
              <a:t> </a:t>
            </a:r>
            <a:r>
              <a:rPr lang="fr-FR" sz="2000" dirty="0" err="1">
                <a:solidFill>
                  <a:prstClr val="black"/>
                </a:solidFill>
              </a:rPr>
              <a:t>serie</a:t>
            </a:r>
            <a:r>
              <a:rPr lang="fr-FR" sz="2000" dirty="0">
                <a:solidFill>
                  <a:prstClr val="black"/>
                </a:solidFill>
              </a:rPr>
              <a:t> for the </a:t>
            </a:r>
            <a:r>
              <a:rPr lang="fr-FR" sz="2000" dirty="0" err="1">
                <a:solidFill>
                  <a:prstClr val="black"/>
                </a:solidFill>
              </a:rPr>
              <a:t>year</a:t>
            </a:r>
            <a:r>
              <a:rPr lang="fr-FR" sz="2000" dirty="0">
                <a:solidFill>
                  <a:prstClr val="black"/>
                </a:solidFill>
              </a:rPr>
              <a:t> </a:t>
            </a:r>
            <a:r>
              <a:rPr lang="fr-FR" sz="2000" u="sng" dirty="0"/>
              <a:t>2017  till  30 June 2017).</a:t>
            </a:r>
            <a:endParaRPr lang="fr-FR" sz="2000" u="sng" dirty="0">
              <a:solidFill>
                <a:prstClr val="black"/>
              </a:solidFill>
            </a:endParaRPr>
          </a:p>
          <a:p>
            <a:pPr marL="82550" indent="0">
              <a:buNone/>
            </a:pPr>
            <a:r>
              <a:rPr lang="fr-FR" u="sng" dirty="0" err="1"/>
              <a:t>Presentation</a:t>
            </a:r>
            <a:r>
              <a:rPr lang="fr-FR" u="sng" dirty="0"/>
              <a:t> of national </a:t>
            </a:r>
            <a:r>
              <a:rPr lang="fr-FR" u="sng" dirty="0" err="1"/>
              <a:t>statistical</a:t>
            </a:r>
            <a:r>
              <a:rPr lang="fr-FR" u="sng" dirty="0"/>
              <a:t> bulletin (if </a:t>
            </a:r>
            <a:r>
              <a:rPr lang="fr-FR" u="sng" dirty="0" err="1"/>
              <a:t>available</a:t>
            </a:r>
            <a:r>
              <a:rPr lang="fr-FR" u="sng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3908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AO UG Training (small)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FAO UG Training (small)</Template>
  <TotalTime>5424</TotalTime>
  <Words>485</Words>
  <Application>Microsoft Office PowerPoint</Application>
  <PresentationFormat>Custom</PresentationFormat>
  <Paragraphs>157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Calibri</vt:lpstr>
      <vt:lpstr>Gill Sans MT</vt:lpstr>
      <vt:lpstr>Gill Sans MT Condensed</vt:lpstr>
      <vt:lpstr>Verdana</vt:lpstr>
      <vt:lpstr>Wingdings 2</vt:lpstr>
      <vt:lpstr>FAO UG Training (small)</vt:lpstr>
      <vt:lpstr>PowerPoint Presentation</vt:lpstr>
      <vt:lpstr>OUTLINE OF THE PRESENTATION</vt:lpstr>
      <vt:lpstr>NATIONAL DATA COLLECTION SYSTEMS </vt:lpstr>
      <vt:lpstr>NATIONAL DATA COLLECTION SYSTEMS</vt:lpstr>
      <vt:lpstr>DATA COLLECTION WITH MOBILE PHONES</vt:lpstr>
      <vt:lpstr>DATA COLLECTION WITH MOBILE PHONES</vt:lpstr>
      <vt:lpstr>DATA BASES </vt:lpstr>
      <vt:lpstr>DATA BASES </vt:lpstr>
      <vt:lpstr>DATA BASES </vt:lpstr>
      <vt:lpstr>SUSTAINABILITY OF THE RESULTS AND IMPACTS OF THE PROJECT  </vt:lpstr>
      <vt:lpstr>LESSONS LEARNED</vt:lpstr>
      <vt:lpstr>EVALUATION OF THE PROJET</vt:lpstr>
      <vt:lpstr>PROPOSALS / RECOMMENDATIONS AND PROSPECTS  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 2: Indicators, Associated         data types and variables</dc:title>
  <dc:creator>use</dc:creator>
  <cp:lastModifiedBy>degraaf gertjan</cp:lastModifiedBy>
  <cp:revision>350</cp:revision>
  <dcterms:created xsi:type="dcterms:W3CDTF">2010-09-08T13:18:39Z</dcterms:created>
  <dcterms:modified xsi:type="dcterms:W3CDTF">2017-10-10T14:00:03Z</dcterms:modified>
</cp:coreProperties>
</file>