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970" r:id="rId1"/>
  </p:sldMasterIdLst>
  <p:notesMasterIdLst>
    <p:notesMasterId r:id="rId15"/>
  </p:notesMasterIdLst>
  <p:sldIdLst>
    <p:sldId id="257" r:id="rId2"/>
    <p:sldId id="267" r:id="rId3"/>
    <p:sldId id="259" r:id="rId4"/>
    <p:sldId id="260" r:id="rId5"/>
    <p:sldId id="263" r:id="rId6"/>
    <p:sldId id="269" r:id="rId7"/>
    <p:sldId id="261" r:id="rId8"/>
    <p:sldId id="262" r:id="rId9"/>
    <p:sldId id="268" r:id="rId10"/>
    <p:sldId id="264" r:id="rId11"/>
    <p:sldId id="266" r:id="rId12"/>
    <p:sldId id="270" r:id="rId13"/>
    <p:sldId id="265" r:id="rId14"/>
  </p:sldIdLst>
  <p:sldSz cx="96012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2" autoAdjust="0"/>
    <p:restoredTop sz="98017" autoAdjust="0"/>
  </p:normalViewPr>
  <p:slideViewPr>
    <p:cSldViewPr>
      <p:cViewPr varScale="1">
        <p:scale>
          <a:sx n="110" d="100"/>
          <a:sy n="110" d="100"/>
        </p:scale>
        <p:origin x="1470" y="108"/>
      </p:cViewPr>
      <p:guideLst>
        <p:guide orient="horz" pos="2160"/>
        <p:guide pos="3024"/>
      </p:guideLst>
    </p:cSldViewPr>
  </p:slideViewPr>
  <p:outlineViewPr>
    <p:cViewPr>
      <p:scale>
        <a:sx n="33" d="100"/>
        <a:sy n="33" d="100"/>
      </p:scale>
      <p:origin x="0" y="19499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EE69B17-7F33-40DF-997A-37CF5723A9F1}" type="datetimeFigureOut">
              <a:rPr lang="en-US"/>
              <a:pPr>
                <a:defRPr/>
              </a:pPr>
              <a:t>06-Oct-17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85800"/>
            <a:ext cx="48006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F82D422-DFAD-4D9F-A9C8-54B2E80FCA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0630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720090" y="1413802"/>
            <a:ext cx="220828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968375" y="1344613"/>
            <a:ext cx="66675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744218" y="1938834"/>
            <a:ext cx="7776972" cy="1472184"/>
          </a:xfrm>
        </p:spPr>
        <p:txBody>
          <a:bodyPr anchor="b">
            <a:normAutofit/>
          </a:bodyPr>
          <a:lstStyle>
            <a:lvl1pPr algn="l">
              <a:defRPr sz="3200"/>
            </a:lvl1pPr>
            <a:extLst/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744218" y="3429000"/>
            <a:ext cx="7776972" cy="1752600"/>
          </a:xfrm>
        </p:spPr>
        <p:txBody>
          <a:bodyPr tIns="0"/>
          <a:lstStyle>
            <a:lvl1pPr marL="27432" indent="0" algn="r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6353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92957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00900" y="274640"/>
            <a:ext cx="192024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00150" y="274641"/>
            <a:ext cx="584073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2947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533400"/>
            <a:ext cx="8724900" cy="1143000"/>
          </a:xfrm>
        </p:spPr>
        <p:txBody>
          <a:bodyPr>
            <a:normAutofit/>
          </a:bodyPr>
          <a:lstStyle>
            <a:lvl1pPr>
              <a:defRPr sz="3200"/>
            </a:lvl1pPr>
            <a:extLst/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8" y="1676400"/>
            <a:ext cx="8724900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9505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97125" y="0"/>
            <a:ext cx="7200900" cy="50292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1193089" y="152400"/>
            <a:ext cx="793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600200" y="2814656"/>
            <a:ext cx="220828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847850" y="2746375"/>
            <a:ext cx="66675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07312" y="1743075"/>
            <a:ext cx="672084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9523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0140" y="274320"/>
            <a:ext cx="8260232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140" y="1524000"/>
            <a:ext cx="4067708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2664" y="1524000"/>
            <a:ext cx="4067708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31096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328278"/>
            <a:ext cx="4224528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896612" y="328278"/>
            <a:ext cx="4224528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80060" y="969336"/>
            <a:ext cx="4224528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6612" y="969336"/>
            <a:ext cx="4224528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3668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7388" y="274320"/>
            <a:ext cx="7872984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06005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5213" y="0"/>
            <a:ext cx="85359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 bwMode="invGray">
          <a:xfrm>
            <a:off x="1065213" y="0"/>
            <a:ext cx="777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16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216778"/>
            <a:ext cx="40005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80060" y="1406964"/>
            <a:ext cx="40005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80060" y="2133601"/>
            <a:ext cx="856107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63890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00100" y="1066800"/>
            <a:ext cx="48006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415925" y="954088"/>
            <a:ext cx="720725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254625" y="936625"/>
            <a:ext cx="68103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1241" y="1066800"/>
            <a:ext cx="288036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80110" y="1143004"/>
            <a:ext cx="464058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0110" y="4800600"/>
            <a:ext cx="464058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53902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57250" y="-815975"/>
            <a:ext cx="172085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77800" y="20638"/>
            <a:ext cx="1787525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92026" y="1055077"/>
            <a:ext cx="1182003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20725" y="0"/>
            <a:ext cx="92805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036638" y="274638"/>
            <a:ext cx="87249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036638" y="1447800"/>
            <a:ext cx="8724900" cy="4609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ectangle 14"/>
          <p:cNvSpPr/>
          <p:nvPr/>
        </p:nvSpPr>
        <p:spPr bwMode="invGray">
          <a:xfrm>
            <a:off x="762000" y="0"/>
            <a:ext cx="476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35" name="Rectangle 1"/>
          <p:cNvSpPr>
            <a:spLocks noChangeArrowheads="1"/>
          </p:cNvSpPr>
          <p:nvPr userDrawn="1"/>
        </p:nvSpPr>
        <p:spPr bwMode="auto">
          <a:xfrm>
            <a:off x="1252537" y="6253725"/>
            <a:ext cx="8305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fr-FR" sz="1000" b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Monrovia, Liberia, 20-25 Novembre, Atelier finales du TCP/RAF/3512 FAO CPCO Renforcement de la collecte de données sur les pêches en Afrique de l'Ouest.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61" y="6057780"/>
            <a:ext cx="766174" cy="792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3EA25F6-B0C4-4455-BE7F-ADBB10007053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863" y="5375852"/>
            <a:ext cx="732949" cy="70294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98" r:id="rId1"/>
    <p:sldLayoutId id="2147484282" r:id="rId2"/>
    <p:sldLayoutId id="2147484299" r:id="rId3"/>
    <p:sldLayoutId id="2147484300" r:id="rId4"/>
    <p:sldLayoutId id="2147484301" r:id="rId5"/>
    <p:sldLayoutId id="2147484283" r:id="rId6"/>
    <p:sldLayoutId id="2147484302" r:id="rId7"/>
    <p:sldLayoutId id="2147484284" r:id="rId8"/>
    <p:sldLayoutId id="2147484303" r:id="rId9"/>
    <p:sldLayoutId id="2147484285" r:id="rId10"/>
    <p:sldLayoutId id="214748428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Content Placeholder 2"/>
          <p:cNvSpPr>
            <a:spLocks noGrp="1"/>
          </p:cNvSpPr>
          <p:nvPr>
            <p:ph type="subTitle" idx="1"/>
          </p:nvPr>
        </p:nvSpPr>
        <p:spPr>
          <a:xfrm>
            <a:off x="1864519" y="4953000"/>
            <a:ext cx="7777162" cy="990600"/>
          </a:xfrm>
        </p:spPr>
        <p:txBody>
          <a:bodyPr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GB" sz="10400" dirty="0">
              <a:latin typeface="Gill Sans MT Condensed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GB" sz="10400" dirty="0">
              <a:latin typeface="Gill Sans MT Condensed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GB" sz="10400" dirty="0">
              <a:latin typeface="Gill Sans MT Condensed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GB" b="1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GB" b="1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GB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409700" y="1447800"/>
            <a:ext cx="784860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800" b="1" dirty="0"/>
              <a:t>Bilan et évaluation des résultats finaux du Projet TCP/RAF/3512 « </a:t>
            </a:r>
            <a:r>
              <a:rPr lang="fr-FR" sz="2400" b="1" dirty="0"/>
              <a:t>Renforcement de la collecte de données sur les pêches en Afrique de l'Ouest»  </a:t>
            </a:r>
            <a:r>
              <a:rPr lang="fr-FR" sz="2800" b="1" dirty="0"/>
              <a:t>au  [</a:t>
            </a:r>
            <a:r>
              <a:rPr lang="fr-FR" sz="2800" b="1" i="1" dirty="0"/>
              <a:t>Pays…..] </a:t>
            </a:r>
          </a:p>
          <a:p>
            <a:pPr algn="ctr"/>
            <a:endParaRPr lang="en-GB" sz="2800" b="1" dirty="0"/>
          </a:p>
          <a:p>
            <a:pPr algn="ctr"/>
            <a:r>
              <a:rPr lang="en-GB" sz="2800" b="1" dirty="0"/>
              <a:t>par</a:t>
            </a:r>
            <a:endParaRPr lang="fr-FR" sz="2800" b="1" dirty="0"/>
          </a:p>
          <a:p>
            <a:pPr algn="ctr"/>
            <a:endParaRPr lang="en-GB" sz="2800" b="1" dirty="0"/>
          </a:p>
          <a:p>
            <a:pPr algn="ctr"/>
            <a:r>
              <a:rPr lang="en-GB" sz="2800" b="1" dirty="0"/>
              <a:t>[</a:t>
            </a:r>
            <a:r>
              <a:rPr lang="en-GB" sz="2800" b="1" i="1" dirty="0" err="1"/>
              <a:t>Coordinateur</a:t>
            </a:r>
            <a:r>
              <a:rPr lang="en-GB" sz="2800" b="1" i="1" dirty="0"/>
              <a:t> National……]</a:t>
            </a:r>
            <a:endParaRPr lang="fr-FR" sz="2800" b="1" i="1" dirty="0"/>
          </a:p>
          <a:p>
            <a:pPr algn="ctr"/>
            <a:endParaRPr lang="fr-FR" sz="2800" b="1" dirty="0"/>
          </a:p>
          <a:p>
            <a:pPr algn="ctr"/>
            <a:r>
              <a:rPr lang="fr-FR" sz="2800" b="1" dirty="0"/>
              <a:t> 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146211"/>
            <a:ext cx="5438103" cy="10729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B1B3B58-C877-45E4-B403-A8DF7DFAE0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000" y="141351"/>
            <a:ext cx="1123855" cy="1077849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300" y="0"/>
            <a:ext cx="8724900" cy="1143000"/>
          </a:xfrm>
        </p:spPr>
        <p:txBody>
          <a:bodyPr/>
          <a:lstStyle/>
          <a:p>
            <a:r>
              <a:rPr lang="fr-FR" dirty="0">
                <a:effectLst/>
              </a:rPr>
              <a:t>DURABILITE DES ACQUITS ET IMPACTS DU PROJET  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6300" y="1143000"/>
            <a:ext cx="9105900" cy="4724400"/>
          </a:xfrm>
        </p:spPr>
        <p:txBody>
          <a:bodyPr/>
          <a:lstStyle/>
          <a:p>
            <a:pPr marL="82550" lvl="0" indent="0">
              <a:buNone/>
            </a:pPr>
            <a:r>
              <a:rPr lang="fr-FR" sz="2800" u="sng" dirty="0"/>
              <a:t>Actions prises/engagées au niveau institutionnel (structure administrative, dispositif réglementaire, etc. ) permettant de garantir la durabilité des résultats obtenus</a:t>
            </a:r>
          </a:p>
          <a:p>
            <a:r>
              <a:rPr lang="en-GB" sz="2000" dirty="0"/>
              <a:t>……………</a:t>
            </a:r>
          </a:p>
          <a:p>
            <a:r>
              <a:rPr lang="en-GB" sz="2000" dirty="0"/>
              <a:t>……………</a:t>
            </a:r>
          </a:p>
          <a:p>
            <a:r>
              <a:rPr lang="en-GB" sz="2000"/>
              <a:t>……………</a:t>
            </a:r>
            <a:endParaRPr lang="fr-FR" sz="2000" dirty="0"/>
          </a:p>
          <a:p>
            <a:pPr marL="82550" lvl="0" indent="0">
              <a:buNone/>
            </a:pPr>
            <a:r>
              <a:rPr lang="fr-FR" sz="2800" u="sng" dirty="0"/>
              <a:t>Actions prises/engagées au niveau fonctionnel (ressources humaines, ressources financières, moyens matériels) permettant de garantir la durabilité des résultats obtenus</a:t>
            </a:r>
          </a:p>
          <a:p>
            <a:r>
              <a:rPr lang="en-GB" sz="2000" dirty="0"/>
              <a:t>………………</a:t>
            </a:r>
          </a:p>
          <a:p>
            <a:r>
              <a:rPr lang="en-GB" sz="2000" dirty="0"/>
              <a:t>………………</a:t>
            </a:r>
          </a:p>
          <a:p>
            <a:r>
              <a:rPr lang="en-GB" sz="2000" dirty="0"/>
              <a:t>………………..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75093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300" y="38100"/>
            <a:ext cx="8724900" cy="1143000"/>
          </a:xfrm>
        </p:spPr>
        <p:txBody>
          <a:bodyPr/>
          <a:lstStyle/>
          <a:p>
            <a:r>
              <a:rPr lang="fr-FR" dirty="0">
                <a:effectLst/>
              </a:rPr>
              <a:t>LECONS APPRISES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01955"/>
            <a:ext cx="8724900" cy="4343400"/>
          </a:xfrm>
        </p:spPr>
        <p:txBody>
          <a:bodyPr/>
          <a:lstStyle/>
          <a:p>
            <a:pPr marL="82550" indent="0">
              <a:buNone/>
            </a:pPr>
            <a:r>
              <a:rPr lang="fr-FR" sz="2800" u="sng" dirty="0"/>
              <a:t>ENSEIGNEMENTS TIRES - éléments de succès</a:t>
            </a:r>
          </a:p>
          <a:p>
            <a:pPr lvl="1"/>
            <a:r>
              <a:rPr lang="fr-FR" dirty="0"/>
              <a:t>……………….</a:t>
            </a:r>
          </a:p>
          <a:p>
            <a:pPr lvl="1"/>
            <a:r>
              <a:rPr lang="fr-FR" dirty="0"/>
              <a:t>……………….</a:t>
            </a:r>
          </a:p>
          <a:p>
            <a:pPr lvl="1"/>
            <a:r>
              <a:rPr lang="fr-FR" dirty="0"/>
              <a:t>………………</a:t>
            </a:r>
          </a:p>
          <a:p>
            <a:pPr marL="0" lvl="1" indent="0">
              <a:buNone/>
            </a:pPr>
            <a:r>
              <a:rPr lang="fr-FR" u="sng" dirty="0"/>
              <a:t>ENSEIGNEMENTS TIRES - empêchements / contraintes</a:t>
            </a:r>
          </a:p>
          <a:p>
            <a:pPr lvl="1"/>
            <a:r>
              <a:rPr lang="fr-FR" dirty="0"/>
              <a:t>……………….</a:t>
            </a:r>
          </a:p>
          <a:p>
            <a:pPr lvl="1"/>
            <a:r>
              <a:rPr lang="fr-FR" dirty="0"/>
              <a:t>……………….</a:t>
            </a:r>
          </a:p>
          <a:p>
            <a:pPr lvl="1"/>
            <a:r>
              <a:rPr lang="fr-FR" dirty="0"/>
              <a:t>………………</a:t>
            </a:r>
          </a:p>
          <a:p>
            <a:pPr marL="457200" lvl="1" indent="-457200"/>
            <a:endParaRPr lang="fr-FR" u="sng" dirty="0"/>
          </a:p>
        </p:txBody>
      </p:sp>
    </p:spTree>
    <p:extLst>
      <p:ext uri="{BB962C8B-B14F-4D97-AF65-F5344CB8AC3E}">
        <p14:creationId xmlns:p14="http://schemas.microsoft.com/office/powerpoint/2010/main" val="3610697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76300" y="-76200"/>
            <a:ext cx="8724900" cy="1143000"/>
          </a:xfrm>
        </p:spPr>
        <p:txBody>
          <a:bodyPr/>
          <a:lstStyle/>
          <a:p>
            <a:r>
              <a:rPr lang="fr-FR" dirty="0"/>
              <a:t>EVALUATION GLOBALE DU PROJET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8902270"/>
              </p:ext>
            </p:extLst>
          </p:nvPr>
        </p:nvGraphicFramePr>
        <p:xfrm>
          <a:off x="876300" y="914400"/>
          <a:ext cx="9182100" cy="51637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23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03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fr-FR" sz="1400" dirty="0"/>
                        <a:t>Critère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Sous critère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Note du sous-critère  (1-3)</a:t>
                      </a:r>
                    </a:p>
                    <a:p>
                      <a:r>
                        <a:rPr lang="fr-FR" sz="1000" dirty="0"/>
                        <a:t>(1</a:t>
                      </a:r>
                      <a:r>
                        <a:rPr lang="fr-FR" sz="1000" baseline="0" dirty="0"/>
                        <a:t> bon – 3 mauvais)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Note Globale des critères (1-3)</a:t>
                      </a:r>
                    </a:p>
                    <a:p>
                      <a:r>
                        <a:rPr lang="fr-FR" sz="1000" dirty="0"/>
                        <a:t>(1 bon – 3 mauvais)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9023">
                <a:tc rowSpan="2">
                  <a:txBody>
                    <a:bodyPr/>
                    <a:lstStyle/>
                    <a:p>
                      <a:r>
                        <a:rPr lang="fr-FR" sz="1400" dirty="0"/>
                        <a:t>Pertinence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Pertinence du projet par rapport au problème identifié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1018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Alignement du Projet par rapport aux stratégies et  priorités nationales, sous régionales et régionales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599">
                <a:tc rowSpan="4">
                  <a:txBody>
                    <a:bodyPr/>
                    <a:lstStyle/>
                    <a:p>
                      <a:r>
                        <a:rPr lang="fr-FR" sz="1400" dirty="0"/>
                        <a:t>Efficacité et </a:t>
                      </a:r>
                    </a:p>
                    <a:p>
                      <a:r>
                        <a:rPr lang="fr-FR" sz="1400" dirty="0"/>
                        <a:t>Effectivité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Contribution à l'impact global</a:t>
                      </a:r>
                      <a:r>
                        <a:rPr lang="fr-FR" sz="1400" baseline="0" dirty="0"/>
                        <a:t> du Projet </a:t>
                      </a:r>
                      <a:r>
                        <a:rPr lang="fr-FR" sz="1400" b="1" baseline="0" dirty="0"/>
                        <a:t>(1)</a:t>
                      </a:r>
                      <a:endParaRPr lang="fr-F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0599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Atteinte des résultats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599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Réalisations des activités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0599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Mise en œuvre en temps opportun du plan de travail et des activités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760">
                <a:tc rowSpan="5">
                  <a:txBody>
                    <a:bodyPr/>
                    <a:lstStyle/>
                    <a:p>
                      <a:r>
                        <a:rPr kumimoji="0" lang="fr-F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Durabilité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Développement des capacités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599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Durabilité</a:t>
                      </a:r>
                      <a:r>
                        <a:rPr lang="fr-FR" sz="1400" baseline="0" dirty="0"/>
                        <a:t> technique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599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Durabilité social (y compris aspects genre)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0599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Durabilité économique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3694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Durabilité environnemental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721437">
                <a:tc gridSpan="4">
                  <a:txBody>
                    <a:bodyPr/>
                    <a:lstStyle/>
                    <a:p>
                      <a:r>
                        <a:rPr lang="fr-FR" sz="1400" b="1" dirty="0"/>
                        <a:t>(1)</a:t>
                      </a:r>
                      <a:r>
                        <a:rPr lang="fr-FR" sz="1400" b="1" baseline="0" dirty="0"/>
                        <a:t> Impact Global du Projet : </a:t>
                      </a:r>
                      <a:r>
                        <a:rPr lang="fr-FR" sz="1400" baseline="0" dirty="0"/>
                        <a:t>« Une  meilleure connaissance de l'exploitation des ressources halieutiques et des moyens de subsistance des communautés de pêcheurs, contribuant à un développement plus durable des pêches, pour assurer la sécurité alimentaire et atténuer la pauvreté ».</a:t>
                      </a:r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0847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00" y="0"/>
            <a:ext cx="8724900" cy="1143000"/>
          </a:xfrm>
        </p:spPr>
        <p:txBody>
          <a:bodyPr/>
          <a:lstStyle/>
          <a:p>
            <a:r>
              <a:rPr lang="fr-FR" dirty="0">
                <a:effectLst/>
              </a:rPr>
              <a:t>PROPOSITIONS/RECOMMANDATIONS ET PERSPECTIVES 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900" y="1143000"/>
            <a:ext cx="9182100" cy="4343400"/>
          </a:xfrm>
        </p:spPr>
        <p:txBody>
          <a:bodyPr/>
          <a:lstStyle/>
          <a:p>
            <a:pPr marL="82550" lvl="0" indent="0">
              <a:buNone/>
            </a:pPr>
            <a:r>
              <a:rPr lang="fr-FR" sz="2800" dirty="0"/>
              <a:t>Activités recommandées après la clôture du projet pour assurer la viabilité des acquis et leurs impacts.</a:t>
            </a:r>
          </a:p>
          <a:p>
            <a:pPr lvl="1"/>
            <a:r>
              <a:rPr lang="en-GB" sz="2400" dirty="0"/>
              <a:t>…………………………………………</a:t>
            </a:r>
          </a:p>
          <a:p>
            <a:pPr lvl="1"/>
            <a:r>
              <a:rPr lang="en-GB" sz="2400" dirty="0"/>
              <a:t>…………………………………………</a:t>
            </a:r>
          </a:p>
          <a:p>
            <a:pPr lvl="1"/>
            <a:r>
              <a:rPr lang="en-GB" sz="2400" dirty="0"/>
              <a:t>…………………………………………</a:t>
            </a:r>
          </a:p>
          <a:p>
            <a:pPr lvl="1"/>
            <a:r>
              <a:rPr lang="en-GB" sz="2400" dirty="0"/>
              <a:t>…………………………………………</a:t>
            </a:r>
          </a:p>
          <a:p>
            <a:pPr lvl="1"/>
            <a:r>
              <a:rPr lang="en-GB" sz="2400" dirty="0"/>
              <a:t>…………………………………………</a:t>
            </a:r>
          </a:p>
          <a:p>
            <a:pPr lvl="1"/>
            <a:r>
              <a:rPr lang="en-GB" sz="2400" dirty="0"/>
              <a:t>…………………………………………</a:t>
            </a:r>
          </a:p>
          <a:p>
            <a:pPr lvl="1"/>
            <a:r>
              <a:rPr lang="en-GB" sz="2400" dirty="0"/>
              <a:t>…………………………………………</a:t>
            </a:r>
          </a:p>
          <a:p>
            <a:pPr lvl="1"/>
            <a:r>
              <a:rPr lang="en-GB" sz="2400" dirty="0"/>
              <a:t>…………………………………………</a:t>
            </a:r>
          </a:p>
          <a:p>
            <a:pPr marL="8255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18108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09650" y="152400"/>
            <a:ext cx="8724900" cy="1143000"/>
          </a:xfrm>
        </p:spPr>
        <p:txBody>
          <a:bodyPr>
            <a:normAutofit/>
          </a:bodyPr>
          <a:lstStyle/>
          <a:p>
            <a:r>
              <a:rPr lang="fr-FR" cap="all" dirty="0">
                <a:effectLst/>
              </a:rPr>
              <a:t>Plan de la présentation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4400" y="1066800"/>
            <a:ext cx="9144000" cy="4343400"/>
          </a:xfrm>
        </p:spPr>
        <p:txBody>
          <a:bodyPr/>
          <a:lstStyle/>
          <a:p>
            <a:r>
              <a:rPr lang="fr-FR" dirty="0"/>
              <a:t>Système national de collecte de données des pêches maritimes artisanales</a:t>
            </a:r>
          </a:p>
          <a:p>
            <a:r>
              <a:rPr lang="fr-FR" dirty="0"/>
              <a:t>Collecte de données avec les téléphones mobiles</a:t>
            </a:r>
          </a:p>
          <a:p>
            <a:r>
              <a:rPr lang="fr-FR" dirty="0"/>
              <a:t>Base de données</a:t>
            </a:r>
          </a:p>
          <a:p>
            <a:r>
              <a:rPr lang="fr-FR" dirty="0"/>
              <a:t>Durabilité des acquits et impacts du Projet</a:t>
            </a:r>
          </a:p>
          <a:p>
            <a:r>
              <a:rPr lang="fr-FR" dirty="0"/>
              <a:t>Leçon apprises </a:t>
            </a:r>
          </a:p>
          <a:p>
            <a:r>
              <a:rPr lang="fr-FR" dirty="0"/>
              <a:t>Evaluation globale du Projet</a:t>
            </a:r>
          </a:p>
          <a:p>
            <a:r>
              <a:rPr lang="fr-FR" dirty="0"/>
              <a:t>Propositions/recommandations et perspectives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27667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5200" y="152400"/>
            <a:ext cx="8724900" cy="1143000"/>
          </a:xfrm>
        </p:spPr>
        <p:txBody>
          <a:bodyPr/>
          <a:lstStyle/>
          <a:p>
            <a:r>
              <a:rPr lang="fr-FR" dirty="0">
                <a:effectLst/>
              </a:rPr>
              <a:t>SYSTÈME NATIONAL DE COLLECTE DES DONNÉES 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5200" y="1282700"/>
            <a:ext cx="9245600" cy="5041900"/>
          </a:xfrm>
        </p:spPr>
        <p:txBody>
          <a:bodyPr/>
          <a:lstStyle/>
          <a:p>
            <a:pPr marL="82550" indent="0">
              <a:buNone/>
            </a:pPr>
            <a:r>
              <a:rPr lang="fr-FR" sz="2800" u="sng" dirty="0"/>
              <a:t>Principales améliorations induites par le projet :</a:t>
            </a:r>
          </a:p>
          <a:p>
            <a:pPr lvl="1"/>
            <a:r>
              <a:rPr lang="fr-FR" sz="2000" dirty="0"/>
              <a:t>……………………</a:t>
            </a:r>
          </a:p>
          <a:p>
            <a:pPr lvl="1"/>
            <a:r>
              <a:rPr lang="fr-FR" sz="2000" dirty="0"/>
              <a:t>……………………</a:t>
            </a:r>
          </a:p>
          <a:p>
            <a:pPr lvl="1"/>
            <a:r>
              <a:rPr lang="fr-FR" sz="2000" dirty="0"/>
              <a:t>……………………</a:t>
            </a:r>
          </a:p>
          <a:p>
            <a:pPr marL="88900" lvl="1" indent="0">
              <a:buNone/>
            </a:pPr>
            <a:r>
              <a:rPr lang="fr-FR" u="sng" dirty="0"/>
              <a:t>Progrès et résultats obtenus à l’issue des améliorations</a:t>
            </a:r>
          </a:p>
          <a:p>
            <a:pPr lvl="1"/>
            <a:r>
              <a:rPr lang="fr-FR" sz="2000" dirty="0"/>
              <a:t>……………………</a:t>
            </a:r>
          </a:p>
          <a:p>
            <a:pPr lvl="1"/>
            <a:r>
              <a:rPr lang="fr-FR" sz="2000" dirty="0"/>
              <a:t>……………………</a:t>
            </a:r>
          </a:p>
          <a:p>
            <a:pPr lvl="1"/>
            <a:r>
              <a:rPr lang="fr-FR" sz="2000" dirty="0"/>
              <a:t>……………………</a:t>
            </a:r>
          </a:p>
          <a:p>
            <a:pPr marL="0" lvl="1" indent="0">
              <a:buNone/>
            </a:pPr>
            <a:r>
              <a:rPr lang="fr-FR" u="sng" dirty="0"/>
              <a:t>Indicateurs de résultats objectivement vérifiables</a:t>
            </a:r>
          </a:p>
          <a:p>
            <a:pPr lvl="1"/>
            <a:r>
              <a:rPr lang="fr-FR" sz="2000" dirty="0"/>
              <a:t>……………………</a:t>
            </a:r>
          </a:p>
          <a:p>
            <a:pPr lvl="1"/>
            <a:r>
              <a:rPr lang="fr-FR" sz="2000" dirty="0"/>
              <a:t>……………………</a:t>
            </a:r>
          </a:p>
          <a:p>
            <a:pPr lvl="1"/>
            <a:r>
              <a:rPr lang="fr-FR" sz="2000" dirty="0"/>
              <a:t>……………………</a:t>
            </a:r>
          </a:p>
        </p:txBody>
      </p:sp>
    </p:spTree>
    <p:extLst>
      <p:ext uri="{BB962C8B-B14F-4D97-AF65-F5344CB8AC3E}">
        <p14:creationId xmlns:p14="http://schemas.microsoft.com/office/powerpoint/2010/main" val="2517405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28600"/>
            <a:ext cx="8724900" cy="1143000"/>
          </a:xfrm>
        </p:spPr>
        <p:txBody>
          <a:bodyPr/>
          <a:lstStyle/>
          <a:p>
            <a:r>
              <a:rPr lang="fr-FR" dirty="0">
                <a:effectLst/>
              </a:rPr>
              <a:t>SYSTÈME NATIONAL DE COLLECTE DES DONNÉES 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8724900" cy="4343400"/>
          </a:xfrm>
        </p:spPr>
        <p:txBody>
          <a:bodyPr/>
          <a:lstStyle/>
          <a:p>
            <a:pPr marL="403225" lvl="1" indent="0">
              <a:buNone/>
            </a:pPr>
            <a:r>
              <a:rPr lang="fr-FR" u="sng" dirty="0"/>
              <a:t>Difficultés rencontrées</a:t>
            </a:r>
          </a:p>
          <a:p>
            <a:pPr lvl="1"/>
            <a:r>
              <a:rPr lang="fr-FR" dirty="0"/>
              <a:t>…………….</a:t>
            </a:r>
          </a:p>
          <a:p>
            <a:pPr lvl="1"/>
            <a:r>
              <a:rPr lang="fr-FR" dirty="0"/>
              <a:t>…………….</a:t>
            </a:r>
            <a:r>
              <a:rPr lang="fr-FR" u="sng" dirty="0"/>
              <a:t>.</a:t>
            </a:r>
            <a:r>
              <a:rPr lang="fr-FR" dirty="0"/>
              <a:t> </a:t>
            </a:r>
          </a:p>
          <a:p>
            <a:pPr lvl="1"/>
            <a:r>
              <a:rPr lang="fr-FR" dirty="0"/>
              <a:t>…………….</a:t>
            </a:r>
          </a:p>
          <a:p>
            <a:pPr marL="403225" lvl="1" indent="0">
              <a:buNone/>
            </a:pPr>
            <a:r>
              <a:rPr lang="fr-FR" u="sng" dirty="0"/>
              <a:t>Actions complémentaires nécessaires pour consolider la collecte des données de statistiques de pêche </a:t>
            </a:r>
          </a:p>
          <a:p>
            <a:pPr lvl="1"/>
            <a:r>
              <a:rPr lang="en-GB" dirty="0"/>
              <a:t>………………</a:t>
            </a:r>
          </a:p>
          <a:p>
            <a:pPr lvl="1"/>
            <a:r>
              <a:rPr lang="en-GB" dirty="0"/>
              <a:t>………………</a:t>
            </a:r>
          </a:p>
          <a:p>
            <a:pPr lvl="1"/>
            <a:r>
              <a:rPr lang="en-GB" dirty="0"/>
              <a:t>……………..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6184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724900" cy="1143000"/>
          </a:xfrm>
        </p:spPr>
        <p:txBody>
          <a:bodyPr/>
          <a:lstStyle/>
          <a:p>
            <a:r>
              <a:rPr lang="fr-FR" dirty="0">
                <a:effectLst/>
              </a:rPr>
              <a:t>COLLECTE DE DONNÉES AVEC TABLETTES ANDROID (Phase pilote)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6300" y="1066800"/>
            <a:ext cx="8724900" cy="5029200"/>
          </a:xfrm>
        </p:spPr>
        <p:txBody>
          <a:bodyPr/>
          <a:lstStyle/>
          <a:p>
            <a:pPr marL="82550" indent="0">
              <a:buNone/>
            </a:pPr>
            <a:r>
              <a:rPr lang="fr-FR" u="sng" dirty="0"/>
              <a:t>Appuis apportés par le Projet</a:t>
            </a:r>
            <a:endParaRPr lang="en-GB" sz="2400" dirty="0"/>
          </a:p>
          <a:p>
            <a:pPr lvl="1"/>
            <a:r>
              <a:rPr lang="en-GB" sz="2000" dirty="0"/>
              <a:t>………………………….</a:t>
            </a:r>
          </a:p>
          <a:p>
            <a:pPr lvl="1"/>
            <a:r>
              <a:rPr lang="en-GB" sz="2000" dirty="0"/>
              <a:t>…………………………..</a:t>
            </a:r>
          </a:p>
          <a:p>
            <a:pPr lvl="1"/>
            <a:r>
              <a:rPr lang="en-GB" sz="2000" dirty="0"/>
              <a:t>…………………………..</a:t>
            </a:r>
          </a:p>
          <a:p>
            <a:pPr marL="128587" indent="0">
              <a:buNone/>
            </a:pPr>
            <a:r>
              <a:rPr lang="fr-FR" u="sng" dirty="0"/>
              <a:t>Progrès/résultats obtenus à l’issue de ces appuis </a:t>
            </a:r>
            <a:endParaRPr lang="fr-FR" sz="2000" dirty="0"/>
          </a:p>
          <a:p>
            <a:pPr lvl="1"/>
            <a:r>
              <a:rPr lang="fr-FR" sz="2000" dirty="0"/>
              <a:t>……………………….</a:t>
            </a:r>
          </a:p>
          <a:p>
            <a:pPr lvl="1"/>
            <a:r>
              <a:rPr lang="fr-FR" sz="2000" dirty="0"/>
              <a:t>……………………….</a:t>
            </a:r>
          </a:p>
          <a:p>
            <a:pPr lvl="1"/>
            <a:r>
              <a:rPr lang="fr-FR" sz="2000" dirty="0"/>
              <a:t>………………………</a:t>
            </a:r>
          </a:p>
          <a:p>
            <a:pPr marL="128587" indent="0">
              <a:buNone/>
            </a:pPr>
            <a:r>
              <a:rPr lang="fr-FR" u="sng" dirty="0"/>
              <a:t>Indicateurs de résultats objectivement vérifiables</a:t>
            </a:r>
          </a:p>
          <a:p>
            <a:pPr lvl="1"/>
            <a:r>
              <a:rPr lang="fr-FR" sz="2000" dirty="0"/>
              <a:t>…………………………………………………….</a:t>
            </a:r>
          </a:p>
          <a:p>
            <a:pPr lvl="1"/>
            <a:r>
              <a:rPr lang="fr-FR" sz="2000" dirty="0"/>
              <a:t>…………………………………………………….</a:t>
            </a:r>
          </a:p>
          <a:p>
            <a:pPr lvl="1"/>
            <a:r>
              <a:rPr lang="fr-FR" sz="2000" dirty="0"/>
              <a:t>…………………………………………………….</a:t>
            </a:r>
          </a:p>
          <a:p>
            <a:pPr marL="128587" indent="0">
              <a:buNone/>
            </a:pPr>
            <a:endParaRPr lang="fr-FR" u="sng" dirty="0"/>
          </a:p>
          <a:p>
            <a:endParaRPr lang="en-GB" u="sng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6727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724900" cy="1143000"/>
          </a:xfrm>
        </p:spPr>
        <p:txBody>
          <a:bodyPr/>
          <a:lstStyle/>
          <a:p>
            <a:r>
              <a:rPr lang="fr-FR" dirty="0">
                <a:effectLst/>
              </a:rPr>
              <a:t>COLLECTE DE DONNÉES AVEC TABLETTES ANDROID (Phase pilote)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143000"/>
            <a:ext cx="8724900" cy="5029200"/>
          </a:xfrm>
        </p:spPr>
        <p:txBody>
          <a:bodyPr/>
          <a:lstStyle/>
          <a:p>
            <a:pPr marL="82550" indent="0">
              <a:buNone/>
            </a:pPr>
            <a:endParaRPr lang="fr-FR" u="sng" dirty="0"/>
          </a:p>
          <a:p>
            <a:pPr marL="82550" indent="0">
              <a:buNone/>
            </a:pPr>
            <a:endParaRPr lang="fr-FR" u="sng" dirty="0"/>
          </a:p>
          <a:p>
            <a:pPr marL="82550" indent="0">
              <a:buNone/>
            </a:pPr>
            <a:endParaRPr lang="fr-FR" u="sng" dirty="0"/>
          </a:p>
          <a:p>
            <a:pPr marL="82550" indent="0">
              <a:buNone/>
            </a:pPr>
            <a:endParaRPr lang="fr-FR" u="sng" dirty="0"/>
          </a:p>
          <a:p>
            <a:pPr marL="82550" indent="0">
              <a:buNone/>
            </a:pPr>
            <a:endParaRPr lang="fr-FR" u="sng" dirty="0"/>
          </a:p>
          <a:p>
            <a:pPr marL="82550" indent="0">
              <a:buNone/>
            </a:pPr>
            <a:r>
              <a:rPr lang="fr-FR" i="1" u="sng" dirty="0"/>
              <a:t>Difficultés rencontrées et actions complémentaires éventuelles </a:t>
            </a:r>
            <a:endParaRPr lang="en-GB" i="1" u="sng" dirty="0"/>
          </a:p>
          <a:p>
            <a:pPr lvl="1"/>
            <a:r>
              <a:rPr lang="en-GB" sz="2000" i="1" dirty="0"/>
              <a:t>…………………………..</a:t>
            </a:r>
          </a:p>
          <a:p>
            <a:pPr lvl="1"/>
            <a:r>
              <a:rPr lang="en-GB" sz="2000" i="1" dirty="0"/>
              <a:t>…………………………..</a:t>
            </a:r>
          </a:p>
          <a:p>
            <a:pPr lvl="1"/>
            <a:r>
              <a:rPr lang="en-GB" sz="2000" i="1" dirty="0"/>
              <a:t>…………………………..</a:t>
            </a:r>
          </a:p>
          <a:p>
            <a:pPr marL="128587" indent="0">
              <a:buNone/>
            </a:pPr>
            <a:endParaRPr lang="fr-FR" u="sng" dirty="0"/>
          </a:p>
          <a:p>
            <a:pPr marL="82550" indent="0">
              <a:buNone/>
            </a:pPr>
            <a:endParaRPr lang="en-GB" u="sng" dirty="0"/>
          </a:p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2197631"/>
              </p:ext>
            </p:extLst>
          </p:nvPr>
        </p:nvGraphicFramePr>
        <p:xfrm>
          <a:off x="1066800" y="1295400"/>
          <a:ext cx="82296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AVANTAGES TABLETTES</a:t>
                      </a:r>
                      <a:r>
                        <a:rPr lang="fr-FR" baseline="0" dirty="0"/>
                        <a:t> ANDROID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DESAVANTAGES</a:t>
                      </a:r>
                      <a:r>
                        <a:rPr lang="fr-FR" baseline="0" dirty="0"/>
                        <a:t> TABLETTES ANDROID 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………………………………….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…………………………………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…………………………………..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……………………………………</a:t>
                      </a:r>
                    </a:p>
                    <a:p>
                      <a:endParaRPr lang="fr-FR" dirty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……………………………..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………………………………...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……………………………….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……………………………..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7070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300" y="12700"/>
            <a:ext cx="8724900" cy="1143000"/>
          </a:xfrm>
        </p:spPr>
        <p:txBody>
          <a:bodyPr/>
          <a:lstStyle/>
          <a:p>
            <a:r>
              <a:rPr lang="fr-FR" dirty="0">
                <a:effectLst/>
              </a:rPr>
              <a:t>BASE DE DONNÉES 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6300" y="914400"/>
            <a:ext cx="9105900" cy="5257800"/>
          </a:xfrm>
        </p:spPr>
        <p:txBody>
          <a:bodyPr/>
          <a:lstStyle/>
          <a:p>
            <a:pPr marL="82550" indent="0">
              <a:buNone/>
            </a:pPr>
            <a:r>
              <a:rPr lang="fr-FR" sz="2800" u="sng" dirty="0"/>
              <a:t>Principales améliorations induites par le projet </a:t>
            </a:r>
          </a:p>
          <a:p>
            <a:pPr lvl="1"/>
            <a:r>
              <a:rPr lang="fr-FR" sz="2000" dirty="0"/>
              <a:t>………………</a:t>
            </a:r>
          </a:p>
          <a:p>
            <a:pPr lvl="1"/>
            <a:r>
              <a:rPr lang="fr-FR" sz="2000" dirty="0"/>
              <a:t>………………</a:t>
            </a:r>
          </a:p>
          <a:p>
            <a:pPr lvl="1"/>
            <a:r>
              <a:rPr lang="fr-FR" sz="2000" dirty="0"/>
              <a:t>………….</a:t>
            </a:r>
          </a:p>
          <a:p>
            <a:pPr marL="82550" lvl="1" indent="0">
              <a:spcBef>
                <a:spcPts val="600"/>
              </a:spcBef>
              <a:buSzPct val="80000"/>
              <a:buNone/>
            </a:pPr>
            <a:r>
              <a:rPr lang="fr-FR" u="sng" dirty="0"/>
              <a:t>Progrès et résultats obtenus à l’issue des améliorations</a:t>
            </a:r>
          </a:p>
          <a:p>
            <a:pPr lvl="1">
              <a:buClr>
                <a:srgbClr val="3891A7"/>
              </a:buClr>
            </a:pPr>
            <a:r>
              <a:rPr lang="fr-FR" sz="2000" dirty="0">
                <a:solidFill>
                  <a:prstClr val="black"/>
                </a:solidFill>
              </a:rPr>
              <a:t>…………………</a:t>
            </a:r>
          </a:p>
          <a:p>
            <a:pPr lvl="1">
              <a:buClr>
                <a:srgbClr val="3891A7"/>
              </a:buClr>
            </a:pPr>
            <a:r>
              <a:rPr lang="fr-FR" sz="2000" dirty="0">
                <a:solidFill>
                  <a:prstClr val="black"/>
                </a:solidFill>
              </a:rPr>
              <a:t>…………………</a:t>
            </a:r>
          </a:p>
          <a:p>
            <a:pPr lvl="1">
              <a:buClr>
                <a:srgbClr val="3891A7"/>
              </a:buClr>
            </a:pPr>
            <a:r>
              <a:rPr lang="fr-FR" sz="2000" dirty="0">
                <a:solidFill>
                  <a:prstClr val="black"/>
                </a:solidFill>
              </a:rPr>
              <a:t>………………….</a:t>
            </a:r>
          </a:p>
          <a:p>
            <a:pPr marL="0" lvl="1" indent="0">
              <a:buNone/>
            </a:pPr>
            <a:r>
              <a:rPr lang="fr-FR" u="sng" dirty="0"/>
              <a:t>Indicateurs de résultats objectivement vérifiables</a:t>
            </a:r>
          </a:p>
          <a:p>
            <a:pPr lvl="1"/>
            <a:r>
              <a:rPr lang="fr-FR" sz="2000" dirty="0"/>
              <a:t>……………………</a:t>
            </a:r>
          </a:p>
          <a:p>
            <a:pPr lvl="1"/>
            <a:r>
              <a:rPr lang="fr-FR" sz="2000" dirty="0"/>
              <a:t>……………………</a:t>
            </a:r>
          </a:p>
          <a:p>
            <a:pPr lvl="1"/>
            <a:r>
              <a:rPr lang="fr-FR" sz="2000" dirty="0"/>
              <a:t>……………………</a:t>
            </a:r>
          </a:p>
          <a:p>
            <a:pPr marL="82550" indent="0">
              <a:buNone/>
            </a:pPr>
            <a:endParaRPr lang="fr-FR" dirty="0"/>
          </a:p>
          <a:p>
            <a:pPr marL="82550" indent="0">
              <a:buNone/>
            </a:pPr>
            <a:r>
              <a:rPr lang="fr-F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675501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300" y="152400"/>
            <a:ext cx="8724900" cy="1143000"/>
          </a:xfrm>
        </p:spPr>
        <p:txBody>
          <a:bodyPr/>
          <a:lstStyle/>
          <a:p>
            <a:r>
              <a:rPr lang="fr-FR" dirty="0">
                <a:effectLst/>
              </a:rPr>
              <a:t>BASE DE DONNÉES </a:t>
            </a:r>
            <a:endParaRPr lang="fr-FR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62000" y="1143000"/>
            <a:ext cx="9296400" cy="4343400"/>
          </a:xfrm>
        </p:spPr>
        <p:txBody>
          <a:bodyPr/>
          <a:lstStyle/>
          <a:p>
            <a:pPr marL="403225" lvl="1" indent="0">
              <a:buNone/>
            </a:pPr>
            <a:r>
              <a:rPr lang="fr-FR" u="sng" dirty="0"/>
              <a:t>Difficultés rencontrées</a:t>
            </a:r>
          </a:p>
          <a:p>
            <a:pPr lvl="1"/>
            <a:r>
              <a:rPr lang="fr-FR" dirty="0"/>
              <a:t>…………….</a:t>
            </a:r>
          </a:p>
          <a:p>
            <a:pPr lvl="1"/>
            <a:r>
              <a:rPr lang="fr-FR" dirty="0"/>
              <a:t>…………….</a:t>
            </a:r>
            <a:r>
              <a:rPr lang="fr-FR" u="sng" dirty="0"/>
              <a:t>.</a:t>
            </a:r>
            <a:r>
              <a:rPr lang="fr-FR" dirty="0"/>
              <a:t> </a:t>
            </a:r>
          </a:p>
          <a:p>
            <a:pPr lvl="1"/>
            <a:r>
              <a:rPr lang="fr-FR" dirty="0"/>
              <a:t>…………….</a:t>
            </a:r>
          </a:p>
          <a:p>
            <a:pPr marL="403225" lvl="1" indent="0">
              <a:buNone/>
            </a:pPr>
            <a:r>
              <a:rPr lang="fr-FR" u="sng" dirty="0"/>
              <a:t>Actions complémentaires nécessaires pour consolider le système national pour l’échange d’information des pêches</a:t>
            </a:r>
          </a:p>
          <a:p>
            <a:pPr lvl="1"/>
            <a:r>
              <a:rPr lang="en-GB" dirty="0"/>
              <a:t>………………</a:t>
            </a:r>
          </a:p>
          <a:p>
            <a:pPr lvl="1"/>
            <a:r>
              <a:rPr lang="en-GB" dirty="0"/>
              <a:t>………………</a:t>
            </a:r>
          </a:p>
          <a:p>
            <a:pPr lvl="1"/>
            <a:r>
              <a:rPr lang="en-GB" dirty="0"/>
              <a:t>……………..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24116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300" y="152400"/>
            <a:ext cx="8724900" cy="1143000"/>
          </a:xfrm>
        </p:spPr>
        <p:txBody>
          <a:bodyPr/>
          <a:lstStyle/>
          <a:p>
            <a:r>
              <a:rPr lang="fr-FR" dirty="0">
                <a:effectLst/>
              </a:rPr>
              <a:t>BASE DE DONNÉES 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95400"/>
            <a:ext cx="8724900" cy="4495800"/>
          </a:xfrm>
        </p:spPr>
        <p:txBody>
          <a:bodyPr/>
          <a:lstStyle/>
          <a:p>
            <a:pPr marL="128587" indent="0">
              <a:buNone/>
            </a:pPr>
            <a:r>
              <a:rPr lang="fr-FR" u="sng" dirty="0"/>
              <a:t>Présentations des statistiques de captures de la pêche artisanale maritime</a:t>
            </a:r>
          </a:p>
          <a:p>
            <a:pPr lvl="1">
              <a:buClr>
                <a:srgbClr val="3891A7"/>
              </a:buClr>
            </a:pPr>
            <a:r>
              <a:rPr lang="fr-FR" sz="2000" b="1" dirty="0">
                <a:solidFill>
                  <a:prstClr val="black"/>
                </a:solidFill>
              </a:rPr>
              <a:t>Production en Volume et Valeur totale </a:t>
            </a:r>
            <a:r>
              <a:rPr lang="fr-FR" sz="2000" dirty="0">
                <a:solidFill>
                  <a:prstClr val="black"/>
                </a:solidFill>
              </a:rPr>
              <a:t>(</a:t>
            </a:r>
            <a:r>
              <a:rPr lang="fr-FR" sz="2000" u="sng" dirty="0"/>
              <a:t>série historique à partir de l’année 2017  jusqu’au 30 June 2017.</a:t>
            </a:r>
            <a:endParaRPr lang="fr-FR" sz="2000" dirty="0">
              <a:solidFill>
                <a:srgbClr val="FF0000"/>
              </a:solidFill>
            </a:endParaRPr>
          </a:p>
          <a:p>
            <a:pPr lvl="1">
              <a:buClr>
                <a:srgbClr val="3891A7"/>
              </a:buClr>
            </a:pPr>
            <a:r>
              <a:rPr lang="fr-FR" sz="2000" b="1" dirty="0">
                <a:solidFill>
                  <a:prstClr val="black"/>
                </a:solidFill>
              </a:rPr>
              <a:t>Production en Volume et Valeur par groupes d’espèces </a:t>
            </a:r>
            <a:r>
              <a:rPr lang="fr-FR" sz="2000" dirty="0">
                <a:solidFill>
                  <a:prstClr val="black"/>
                </a:solidFill>
              </a:rPr>
              <a:t>(</a:t>
            </a:r>
            <a:r>
              <a:rPr lang="fr-FR" sz="2000" u="sng" dirty="0">
                <a:solidFill>
                  <a:prstClr val="black"/>
                </a:solidFill>
              </a:rPr>
              <a:t>série historique à partir de l’année 2017 jusqu’au 30 juin 2017.</a:t>
            </a:r>
          </a:p>
          <a:p>
            <a:pPr marL="82550" indent="0">
              <a:buNone/>
            </a:pPr>
            <a:r>
              <a:rPr lang="fr-FR" u="sng" dirty="0"/>
              <a:t>Présentation du bulletin statistique national des données de pêches (s’il existe)</a:t>
            </a:r>
          </a:p>
        </p:txBody>
      </p:sp>
    </p:spTree>
    <p:extLst>
      <p:ext uri="{BB962C8B-B14F-4D97-AF65-F5344CB8AC3E}">
        <p14:creationId xmlns:p14="http://schemas.microsoft.com/office/powerpoint/2010/main" val="33908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AO UG Training (small)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FAO UG Training (small)</Template>
  <TotalTime>5347</TotalTime>
  <Words>542</Words>
  <Application>Microsoft Office PowerPoint</Application>
  <PresentationFormat>Custom</PresentationFormat>
  <Paragraphs>158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Gill Sans MT</vt:lpstr>
      <vt:lpstr>Gill Sans MT Condensed</vt:lpstr>
      <vt:lpstr>Verdana</vt:lpstr>
      <vt:lpstr>Wingdings 2</vt:lpstr>
      <vt:lpstr>FAO UG Training (small)</vt:lpstr>
      <vt:lpstr>PowerPoint Presentation</vt:lpstr>
      <vt:lpstr>Plan de la présentation</vt:lpstr>
      <vt:lpstr>SYSTÈME NATIONAL DE COLLECTE DES DONNÉES </vt:lpstr>
      <vt:lpstr>SYSTÈME NATIONAL DE COLLECTE DES DONNÉES </vt:lpstr>
      <vt:lpstr>COLLECTE DE DONNÉES AVEC TABLETTES ANDROID (Phase pilote)</vt:lpstr>
      <vt:lpstr>COLLECTE DE DONNÉES AVEC TABLETTES ANDROID (Phase pilote)</vt:lpstr>
      <vt:lpstr>BASE DE DONNÉES </vt:lpstr>
      <vt:lpstr>BASE DE DONNÉES </vt:lpstr>
      <vt:lpstr>BASE DE DONNÉES </vt:lpstr>
      <vt:lpstr>DURABILITE DES ACQUITS ET IMPACTS DU PROJET  </vt:lpstr>
      <vt:lpstr>LECONS APPRISES</vt:lpstr>
      <vt:lpstr>EVALUATION GLOBALE DU PROJET</vt:lpstr>
      <vt:lpstr>PROPOSITIONS/RECOMMANDATIONS ET PERSPECTIVES 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2: Indicators, Associated         data types and variables</dc:title>
  <dc:creator>use</dc:creator>
  <cp:lastModifiedBy>degraaf gertjan</cp:lastModifiedBy>
  <cp:revision>343</cp:revision>
  <dcterms:created xsi:type="dcterms:W3CDTF">2010-09-08T13:18:39Z</dcterms:created>
  <dcterms:modified xsi:type="dcterms:W3CDTF">2017-10-06T09:00:15Z</dcterms:modified>
</cp:coreProperties>
</file>