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83" r:id="rId4"/>
    <p:sldId id="261" r:id="rId5"/>
    <p:sldId id="270" r:id="rId6"/>
    <p:sldId id="276" r:id="rId7"/>
    <p:sldId id="277" r:id="rId8"/>
    <p:sldId id="278" r:id="rId9"/>
    <p:sldId id="282" r:id="rId10"/>
    <p:sldId id="281" r:id="rId11"/>
    <p:sldId id="267" r:id="rId12"/>
    <p:sldId id="279" r:id="rId13"/>
    <p:sldId id="26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aconet, Marc (FIPS)" initials="TM(" lastIdx="4" clrIdx="0">
    <p:extLst/>
  </p:cmAuthor>
  <p:cmAuthor id="2" name="nancie.cummings" initials="njc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83608" autoAdjust="0"/>
  </p:normalViewPr>
  <p:slideViewPr>
    <p:cSldViewPr>
      <p:cViewPr varScale="1">
        <p:scale>
          <a:sx n="63" d="100"/>
          <a:sy n="63" d="100"/>
        </p:scale>
        <p:origin x="95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D96D4F-40B3-49B6-AAD0-640EAAC395F3}" type="datetimeFigureOut">
              <a:rPr lang="en-US" smtClean="0"/>
              <a:t>10/29/2017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4C87EE-89F1-4E5B-BF52-301B86014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982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C87EE-89F1-4E5B-BF52-301B86014FC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4296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C87EE-89F1-4E5B-BF52-301B86014FC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7526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C87EE-89F1-4E5B-BF52-301B86014FC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030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C87EE-89F1-4E5B-BF52-301B86014FC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9713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C87EE-89F1-4E5B-BF52-301B86014FC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4029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C87EE-89F1-4E5B-BF52-301B86014FC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7277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C87EE-89F1-4E5B-BF52-301B86014FC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7186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C87EE-89F1-4E5B-BF52-301B86014FC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7127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C87EE-89F1-4E5B-BF52-301B86014FC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1278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C87EE-89F1-4E5B-BF52-301B86014FC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029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C87EE-89F1-4E5B-BF52-301B86014FC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23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 userDrawn="1"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91088" y="6250163"/>
            <a:ext cx="2525128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pic>
        <p:nvPicPr>
          <p:cNvPr id="17" name="Picture 2" descr="http://figisapps.fao.org/FIGISwiki/images/FIRMS_logo_transparent_200px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0369" y="415111"/>
            <a:ext cx="830127" cy="387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://www.fao.org/figis/servlet/IRS?iid=1788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396490"/>
            <a:ext cx="1276350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www.fao.org/figis/servlet/IRS?iid=19599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1739" y="315527"/>
            <a:ext cx="581025" cy="581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/>
          <a:lstStyle/>
          <a:p>
            <a:fld id="{4B8CB413-AEE0-46E3-B56B-0D5F496E4B27}" type="datetimeFigureOut">
              <a:rPr lang="en-US" smtClean="0"/>
              <a:t>10/29/2017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91088" y="6250163"/>
            <a:ext cx="2525128" cy="365125"/>
          </a:xfrm>
          <a:prstGeom prst="rect">
            <a:avLst/>
          </a:prstGeom>
        </p:spPr>
        <p:txBody>
          <a:bodyPr/>
          <a:lstStyle/>
          <a:p>
            <a:fld id="{AF5C7578-17A9-4423-A077-69624CDB60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/>
          <a:lstStyle/>
          <a:p>
            <a:fld id="{4B8CB413-AEE0-46E3-B56B-0D5F496E4B27}" type="datetimeFigureOut">
              <a:rPr lang="en-US" smtClean="0"/>
              <a:t>10/29/2017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91088" y="6250163"/>
            <a:ext cx="2525128" cy="365125"/>
          </a:xfrm>
          <a:prstGeom prst="rect">
            <a:avLst/>
          </a:prstGeom>
        </p:spPr>
        <p:txBody>
          <a:bodyPr/>
          <a:lstStyle/>
          <a:p>
            <a:fld id="{AF5C7578-17A9-4423-A077-69624CDB6003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91088" y="6250163"/>
            <a:ext cx="2525128" cy="365125"/>
          </a:xfrm>
          <a:prstGeom prst="rect">
            <a:avLst/>
          </a:prstGeom>
        </p:spPr>
        <p:txBody>
          <a:bodyPr/>
          <a:lstStyle/>
          <a:p>
            <a:fld id="{AF5C7578-17A9-4423-A077-69624CDB600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/>
          <a:lstStyle/>
          <a:p>
            <a:fld id="{4B8CB413-AEE0-46E3-B56B-0D5F496E4B27}" type="datetimeFigureOut">
              <a:rPr lang="en-US" smtClean="0"/>
              <a:t>10/29/2017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91088" y="6250163"/>
            <a:ext cx="2525128" cy="365125"/>
          </a:xfrm>
          <a:prstGeom prst="rect">
            <a:avLst/>
          </a:prstGeom>
        </p:spPr>
        <p:txBody>
          <a:bodyPr/>
          <a:lstStyle/>
          <a:p>
            <a:fld id="{AF5C7578-17A9-4423-A077-69624CDB60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/>
          <a:lstStyle/>
          <a:p>
            <a:fld id="{4B8CB413-AEE0-46E3-B56B-0D5F496E4B27}" type="datetimeFigureOut">
              <a:rPr lang="en-US" smtClean="0"/>
              <a:t>10/29/2017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91088" y="6250163"/>
            <a:ext cx="2525128" cy="365125"/>
          </a:xfrm>
          <a:prstGeom prst="rect">
            <a:avLst/>
          </a:prstGeom>
        </p:spPr>
        <p:txBody>
          <a:bodyPr/>
          <a:lstStyle/>
          <a:p>
            <a:fld id="{AF5C7578-17A9-4423-A077-69624CDB600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/>
          <a:lstStyle/>
          <a:p>
            <a:fld id="{4B8CB413-AEE0-46E3-B56B-0D5F496E4B27}" type="datetimeFigureOut">
              <a:rPr lang="en-US" smtClean="0"/>
              <a:t>10/29/2017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3991088" y="6250163"/>
            <a:ext cx="2525128" cy="365125"/>
          </a:xfrm>
          <a:prstGeom prst="rect">
            <a:avLst/>
          </a:prstGeom>
        </p:spPr>
        <p:txBody>
          <a:bodyPr/>
          <a:lstStyle/>
          <a:p>
            <a:fld id="{AF5C7578-17A9-4423-A077-69624CDB60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/>
          <a:lstStyle/>
          <a:p>
            <a:fld id="{4B8CB413-AEE0-46E3-B56B-0D5F496E4B27}" type="datetimeFigureOut">
              <a:rPr lang="en-US" smtClean="0"/>
              <a:t>10/29/2017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991088" y="6250163"/>
            <a:ext cx="2525128" cy="365125"/>
          </a:xfrm>
          <a:prstGeom prst="rect">
            <a:avLst/>
          </a:prstGeom>
        </p:spPr>
        <p:txBody>
          <a:bodyPr/>
          <a:lstStyle/>
          <a:p>
            <a:fld id="{AF5C7578-17A9-4423-A077-69624CDB60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/>
          <a:lstStyle/>
          <a:p>
            <a:fld id="{4B8CB413-AEE0-46E3-B56B-0D5F496E4B27}" type="datetimeFigureOut">
              <a:rPr lang="en-US" smtClean="0"/>
              <a:t>10/29/2017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991088" y="6250163"/>
            <a:ext cx="2525128" cy="365125"/>
          </a:xfrm>
          <a:prstGeom prst="rect">
            <a:avLst/>
          </a:prstGeom>
        </p:spPr>
        <p:txBody>
          <a:bodyPr/>
          <a:lstStyle/>
          <a:p>
            <a:fld id="{AF5C7578-17A9-4423-A077-69624CDB60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/>
          <a:lstStyle/>
          <a:p>
            <a:fld id="{4B8CB413-AEE0-46E3-B56B-0D5F496E4B27}" type="datetimeFigureOut">
              <a:rPr lang="en-US" smtClean="0"/>
              <a:t>10/29/2017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91088" y="6250163"/>
            <a:ext cx="2525128" cy="365125"/>
          </a:xfrm>
          <a:prstGeom prst="rect">
            <a:avLst/>
          </a:prstGeom>
        </p:spPr>
        <p:txBody>
          <a:bodyPr/>
          <a:lstStyle/>
          <a:p>
            <a:fld id="{AF5C7578-17A9-4423-A077-69624CDB6003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/>
          <a:lstStyle/>
          <a:p>
            <a:fld id="{4B8CB413-AEE0-46E3-B56B-0D5F496E4B27}" type="datetimeFigureOut">
              <a:rPr lang="en-US" smtClean="0"/>
              <a:t>10/29/2017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91088" y="6250163"/>
            <a:ext cx="2525128" cy="365125"/>
          </a:xfrm>
          <a:prstGeom prst="rect">
            <a:avLst/>
          </a:prstGeom>
        </p:spPr>
        <p:txBody>
          <a:bodyPr/>
          <a:lstStyle/>
          <a:p>
            <a:fld id="{AF5C7578-17A9-4423-A077-69624CDB600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3" name="Picture 2" descr="http://figisapps.fao.org/FIGISwiki/images/FIRMS_logo_transparent_200px.pn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3610" y="6495098"/>
            <a:ext cx="636694" cy="296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http://www.fao.org/figis/servlet/IRS?iid=17883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341" y="6470588"/>
            <a:ext cx="978941" cy="3214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http://www.fao.org/figis/servlet/IRS?iid=19599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16" y="6398929"/>
            <a:ext cx="445637" cy="445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firms.fao.org/figis/website/FIRMSSearch.do?dslist%5b0%5d=resource&amp;refxml=false&amp;startrow=1&amp;bsize=15&amp;lixsl=webapps/figis/firms/format/searchfsfirmslist.xsl&amp;kw%5b0%5d=institution&amp;kv%5b0%5d=CECAF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20900"/>
            <a:ext cx="7772400" cy="1780108"/>
          </a:xfrm>
        </p:spPr>
        <p:txBody>
          <a:bodyPr anchor="ctr">
            <a:normAutofit/>
          </a:bodyPr>
          <a:lstStyle/>
          <a:p>
            <a:r>
              <a:rPr lang="en-GB" dirty="0" smtClean="0"/>
              <a:t>FCWC-FIRMS </a:t>
            </a:r>
            <a:r>
              <a:rPr lang="en-GB" dirty="0"/>
              <a:t>workshop on fisheries inventories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15246" y="5157192"/>
            <a:ext cx="5377234" cy="465088"/>
          </a:xfrm>
        </p:spPr>
        <p:txBody>
          <a:bodyPr>
            <a:normAutofit/>
          </a:bodyPr>
          <a:lstStyle/>
          <a:p>
            <a:pPr algn="r"/>
            <a:r>
              <a:rPr lang="en-US" i="1" dirty="0" smtClean="0">
                <a:solidFill>
                  <a:schemeClr val="tx1"/>
                </a:solidFill>
              </a:rPr>
              <a:t>&lt;Name of the Author&gt;</a:t>
            </a:r>
            <a:endParaRPr lang="en-US" b="1" i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6279703"/>
            <a:ext cx="8825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200" dirty="0" smtClean="0"/>
              <a:t>Rel. to agenda item 5: “The FCWC fisheries-Countries reporting on fishery inventories” </a:t>
            </a:r>
            <a:br>
              <a:rPr lang="en-GB" sz="1200" dirty="0" smtClean="0"/>
            </a:br>
            <a:r>
              <a:rPr lang="en-GB" sz="1200" dirty="0"/>
              <a:t>FCWC-FIRMS workshop on fisheries </a:t>
            </a:r>
            <a:r>
              <a:rPr lang="en-GB" sz="1200" dirty="0" smtClean="0"/>
              <a:t>inventories. Liberia, 23-24 November 2017</a:t>
            </a:r>
            <a:endParaRPr lang="en-US" sz="1200" dirty="0"/>
          </a:p>
        </p:txBody>
      </p:sp>
      <p:pic>
        <p:nvPicPr>
          <p:cNvPr id="1028" name="Picture 4" descr="http://intranet.fao.org/fileadmin/images/FAO_LOGO/FAO_logo_Blue_3lines_e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232" y="319008"/>
            <a:ext cx="2976265" cy="1201880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ubtitle 2"/>
          <p:cNvSpPr txBox="1">
            <a:spLocks/>
          </p:cNvSpPr>
          <p:nvPr/>
        </p:nvSpPr>
        <p:spPr>
          <a:xfrm>
            <a:off x="1043608" y="3611984"/>
            <a:ext cx="7232848" cy="1473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0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smtClean="0"/>
              <a:t> &lt;NAME of COUNTRY&gt;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600" i="1" dirty="0"/>
              <a:t>Issues, challenges and lessons learned </a:t>
            </a:r>
            <a:r>
              <a:rPr lang="en-GB" sz="1600" i="1" dirty="0"/>
              <a:t>focusing to data collection, data gaps</a:t>
            </a:r>
            <a:r>
              <a:rPr lang="en-US" sz="1600" i="1" dirty="0"/>
              <a:t>  and deficiencies, and </a:t>
            </a:r>
            <a:r>
              <a:rPr lang="en-GB" sz="1600" i="1" dirty="0"/>
              <a:t>capacity</a:t>
            </a:r>
            <a:endParaRPr lang="en-US" sz="1600" b="1" i="1" dirty="0"/>
          </a:p>
        </p:txBody>
      </p:sp>
    </p:spTree>
    <p:extLst>
      <p:ext uri="{BB962C8B-B14F-4D97-AF65-F5344CB8AC3E}">
        <p14:creationId xmlns:p14="http://schemas.microsoft.com/office/powerpoint/2010/main" val="427660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1520" y="1556792"/>
            <a:ext cx="7920880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defRPr/>
            </a:pPr>
            <a:endParaRPr lang="en-US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  <a:defRPr/>
            </a:pPr>
            <a:endParaRPr lang="en-US" altLang="en-US" dirty="0">
              <a:solidFill>
                <a:schemeClr val="tx2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7939038"/>
              </p:ext>
            </p:extLst>
          </p:nvPr>
        </p:nvGraphicFramePr>
        <p:xfrm>
          <a:off x="236528" y="2162853"/>
          <a:ext cx="8653488" cy="28044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312"/>
                <a:gridCol w="2232248"/>
                <a:gridCol w="1944216"/>
                <a:gridCol w="1668712"/>
              </a:tblGrid>
              <a:tr h="432713">
                <a:tc gridSpan="4"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Potential indicators in support of the Fisheries Management Plans (FMPs): </a:t>
                      </a:r>
                      <a:r>
                        <a:rPr lang="en-US" sz="1600" kern="1200" dirty="0" smtClean="0"/>
                        <a:t>Socioeconomic</a:t>
                      </a:r>
                      <a:endParaRPr lang="en-GB" sz="16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alpha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82053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</a:rPr>
                        <a:t>Fishery Indicator</a:t>
                      </a:r>
                      <a:endParaRPr lang="en-GB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</a:rPr>
                        <a:t>Unit 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r>
                        <a:rPr lang="en-GB" sz="1200" b="0" i="1" kern="1200" dirty="0" smtClean="0">
                          <a:solidFill>
                            <a:schemeClr val="tx1"/>
                          </a:solidFill>
                        </a:rPr>
                        <a:t>Depending by the measure (USD or local currency</a:t>
                      </a:r>
                      <a:r>
                        <a:rPr lang="en-GB" sz="1200" b="0" i="1" kern="1200" baseline="0" dirty="0" smtClean="0">
                          <a:solidFill>
                            <a:schemeClr val="tx1"/>
                          </a:solidFill>
                        </a:rPr>
                        <a:t> or CFA (West African franc)</a:t>
                      </a:r>
                      <a:r>
                        <a:rPr lang="en-GB" sz="1200" b="0" i="1" kern="1200" dirty="0" smtClean="0">
                          <a:solidFill>
                            <a:schemeClr val="tx1"/>
                          </a:solidFill>
                        </a:rPr>
                        <a:t>, Day, Ton, Persons, Vessel, etc.)&gt;</a:t>
                      </a:r>
                      <a:endParaRPr lang="en-GB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Time Frame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i="1" dirty="0" smtClean="0"/>
                        <a:t>&lt;</a:t>
                      </a:r>
                      <a:r>
                        <a:rPr lang="en-GB" sz="1200" i="1" dirty="0" smtClean="0"/>
                        <a:t>A single year value or a range (e.g. last 5 years)&gt;</a:t>
                      </a: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</a:rPr>
                        <a:t>Value 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200" b="1" i="1" kern="12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r>
                        <a:rPr lang="en-US" sz="1200" b="0" i="1" kern="1200" dirty="0" smtClean="0">
                          <a:solidFill>
                            <a:schemeClr val="tx1"/>
                          </a:solidFill>
                        </a:rPr>
                        <a:t>The actual value&gt;</a:t>
                      </a:r>
                      <a:endParaRPr lang="en-GB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8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/>
                        <a:t>Landed</a:t>
                      </a:r>
                      <a:r>
                        <a:rPr lang="en-US" sz="1400" kern="1200" baseline="0" dirty="0" smtClean="0"/>
                        <a:t> Value</a:t>
                      </a:r>
                      <a:endParaRPr lang="en-GB" sz="14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4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238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/>
                        <a:t>Landed</a:t>
                      </a:r>
                      <a:r>
                        <a:rPr lang="en-US" sz="1400" kern="1200" baseline="0" dirty="0" smtClean="0"/>
                        <a:t> Average Price </a:t>
                      </a:r>
                      <a:r>
                        <a:rPr lang="en-US" sz="1200" kern="1200" baseline="0" dirty="0" smtClean="0"/>
                        <a:t>(calculated from total value divided by total catch)</a:t>
                      </a:r>
                      <a:endParaRPr lang="en-GB" sz="14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4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238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kern="1200" dirty="0" smtClean="0"/>
                        <a:t>Gross</a:t>
                      </a:r>
                      <a:r>
                        <a:rPr lang="en-US" sz="1400" kern="1200" baseline="0" dirty="0" smtClean="0"/>
                        <a:t> Value Added</a:t>
                      </a:r>
                      <a:endParaRPr lang="en-GB" sz="14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4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276716" y="6443468"/>
            <a:ext cx="2628292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&lt;</a:t>
            </a:r>
            <a:r>
              <a:rPr lang="en-US" sz="1400" i="1" dirty="0" smtClean="0"/>
              <a:t>Please provide available data&gt;</a:t>
            </a:r>
            <a:endParaRPr lang="en-GB" sz="1400" i="1" dirty="0"/>
          </a:p>
        </p:txBody>
      </p:sp>
      <p:sp>
        <p:nvSpPr>
          <p:cNvPr id="8" name="Title 2"/>
          <p:cNvSpPr>
            <a:spLocks noGrp="1"/>
          </p:cNvSpPr>
          <p:nvPr>
            <p:ph type="title"/>
          </p:nvPr>
        </p:nvSpPr>
        <p:spPr>
          <a:xfrm>
            <a:off x="177048" y="434617"/>
            <a:ext cx="8712968" cy="914978"/>
          </a:xfrm>
        </p:spPr>
        <p:txBody>
          <a:bodyPr>
            <a:normAutofit/>
          </a:bodyPr>
          <a:lstStyle/>
          <a:p>
            <a:r>
              <a:rPr lang="en-GB" sz="2700" dirty="0" smtClean="0"/>
              <a:t>Fishery data form</a:t>
            </a:r>
            <a:br>
              <a:rPr lang="en-GB" sz="2700" dirty="0" smtClean="0"/>
            </a:br>
            <a:r>
              <a:rPr lang="en-GB" sz="2700" dirty="0" smtClean="0"/>
              <a:t> </a:t>
            </a:r>
            <a:r>
              <a:rPr lang="en-GB" sz="2700" i="1" dirty="0" smtClean="0"/>
              <a:t>Fishery: &lt;enter fishery name&gt; (1)</a:t>
            </a:r>
            <a:endParaRPr lang="en-GB" sz="2700" u="sng" dirty="0"/>
          </a:p>
        </p:txBody>
      </p:sp>
    </p:spTree>
    <p:extLst>
      <p:ext uri="{BB962C8B-B14F-4D97-AF65-F5344CB8AC3E}">
        <p14:creationId xmlns:p14="http://schemas.microsoft.com/office/powerpoint/2010/main" val="50740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520" y="338328"/>
            <a:ext cx="8712968" cy="1252728"/>
          </a:xfrm>
        </p:spPr>
        <p:txBody>
          <a:bodyPr>
            <a:normAutofit/>
          </a:bodyPr>
          <a:lstStyle/>
          <a:p>
            <a:r>
              <a:rPr lang="en-GB" sz="2700" dirty="0" smtClean="0"/>
              <a:t>Sources and quality of Information </a:t>
            </a:r>
            <a:br>
              <a:rPr lang="en-GB" sz="2700" dirty="0" smtClean="0"/>
            </a:br>
            <a:r>
              <a:rPr lang="en-GB" sz="2700" dirty="0" smtClean="0"/>
              <a:t>- </a:t>
            </a:r>
            <a:r>
              <a:rPr lang="en-GB" sz="2400" dirty="0" smtClean="0"/>
              <a:t>Summary -</a:t>
            </a:r>
            <a:endParaRPr lang="en-GB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1556792"/>
            <a:ext cx="7920880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defRPr/>
            </a:pPr>
            <a:endParaRPr lang="en-US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  <a:defRPr/>
            </a:pPr>
            <a:endParaRPr lang="en-US" altLang="en-US" dirty="0">
              <a:solidFill>
                <a:schemeClr val="tx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1556792"/>
            <a:ext cx="7920880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defRPr/>
            </a:pPr>
            <a:endParaRPr lang="en-US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  <a:defRPr/>
            </a:pPr>
            <a:endParaRPr lang="en-US" altLang="en-US" dirty="0">
              <a:solidFill>
                <a:schemeClr val="tx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87854" y="6453336"/>
            <a:ext cx="5976664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&lt;</a:t>
            </a:r>
            <a:r>
              <a:rPr lang="en-US" sz="1400" i="1" dirty="0" smtClean="0"/>
              <a:t>Please discuss the sources and their quality utilized to fill this presentation&gt;</a:t>
            </a:r>
            <a:endParaRPr lang="en-GB" sz="1400" i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6934738"/>
              </p:ext>
            </p:extLst>
          </p:nvPr>
        </p:nvGraphicFramePr>
        <p:xfrm>
          <a:off x="251520" y="2348880"/>
          <a:ext cx="8640960" cy="33937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0"/>
                <a:gridCol w="2880320"/>
                <a:gridCol w="2880320"/>
              </a:tblGrid>
              <a:tr h="665407">
                <a:tc>
                  <a:txBody>
                    <a:bodyPr/>
                    <a:lstStyle/>
                    <a:p>
                      <a:r>
                        <a:rPr lang="en-US" dirty="0" smtClean="0"/>
                        <a:t>Fishery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Data Source</a:t>
                      </a:r>
                      <a:br>
                        <a:rPr lang="en-US" dirty="0" smtClean="0"/>
                      </a:br>
                      <a:r>
                        <a:rPr lang="en-US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(e.g. national database, </a:t>
                      </a:r>
                      <a:r>
                        <a:rPr lang="en-US" sz="12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openArtfish</a:t>
                      </a:r>
                      <a:r>
                        <a:rPr lang="en-US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, …)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Quality </a:t>
                      </a:r>
                      <a:br>
                        <a:rPr lang="en-US" dirty="0" smtClean="0"/>
                      </a:br>
                      <a:r>
                        <a:rPr lang="en-US" sz="1200" dirty="0" smtClean="0"/>
                        <a:t>(e.g. Reference year, relative error, …</a:t>
                      </a:r>
                      <a:r>
                        <a:rPr lang="en-US" sz="1200" baseline="0" dirty="0" smtClean="0"/>
                        <a:t>)</a:t>
                      </a:r>
                      <a:endParaRPr lang="en-GB" sz="1400" dirty="0"/>
                    </a:p>
                  </a:txBody>
                  <a:tcPr/>
                </a:tc>
              </a:tr>
              <a:tr h="45472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5472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5472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5472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5472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5472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411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520" y="338328"/>
            <a:ext cx="8712968" cy="1252728"/>
          </a:xfrm>
        </p:spPr>
        <p:txBody>
          <a:bodyPr>
            <a:normAutofit/>
          </a:bodyPr>
          <a:lstStyle/>
          <a:p>
            <a:r>
              <a:rPr lang="en-GB" sz="2700" dirty="0" smtClean="0"/>
              <a:t>Issues, Challenges and Gaps</a:t>
            </a:r>
            <a:br>
              <a:rPr lang="en-GB" sz="2700" dirty="0" smtClean="0"/>
            </a:br>
            <a:r>
              <a:rPr lang="en-GB" sz="2700" dirty="0" smtClean="0"/>
              <a:t>- </a:t>
            </a:r>
            <a:r>
              <a:rPr lang="en-GB" sz="2400" dirty="0" smtClean="0"/>
              <a:t>Summary -</a:t>
            </a:r>
            <a:endParaRPr lang="en-GB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1556792"/>
            <a:ext cx="7920880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defRPr/>
            </a:pPr>
            <a:endParaRPr lang="en-US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  <a:defRPr/>
            </a:pPr>
            <a:endParaRPr lang="en-US" altLang="en-US" dirty="0">
              <a:solidFill>
                <a:schemeClr val="tx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59832" y="6289575"/>
            <a:ext cx="5813174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&lt;</a:t>
            </a:r>
            <a:r>
              <a:rPr lang="en-US" sz="1400" i="1" dirty="0" smtClean="0"/>
              <a:t>Please fill the slide according to your work experience and issues faced when compiling this presentation&gt;</a:t>
            </a:r>
            <a:endParaRPr lang="en-GB" sz="1400" i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5053986"/>
              </p:ext>
            </p:extLst>
          </p:nvPr>
        </p:nvGraphicFramePr>
        <p:xfrm>
          <a:off x="232047" y="1907657"/>
          <a:ext cx="8640960" cy="431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  <a:gridCol w="1099593"/>
                <a:gridCol w="3724943"/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Gaps </a:t>
                      </a:r>
                      <a:r>
                        <a:rPr lang="en-US" sz="1200" dirty="0" smtClean="0"/>
                        <a:t>(Y/N)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Fishery statistics (landings, efforts,</a:t>
                      </a:r>
                      <a:r>
                        <a:rPr lang="en-US" baseline="0" dirty="0" smtClean="0"/>
                        <a:t> fleet size)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Socioeconomic data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Biological data (Length, age, life history)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Technical capacity (knowledge/training)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Legal/policy/Institutional</a:t>
                      </a:r>
                      <a:r>
                        <a:rPr lang="en-US" baseline="0" dirty="0" smtClean="0"/>
                        <a:t> (e.g. no reporting required by law)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Coordination and management of data collection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Data sharing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778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"/>
          <p:cNvSpPr txBox="1">
            <a:spLocks/>
          </p:cNvSpPr>
          <p:nvPr/>
        </p:nvSpPr>
        <p:spPr>
          <a:xfrm>
            <a:off x="0" y="1878505"/>
            <a:ext cx="9144000" cy="31009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ar-AE" altLang="ja-JP" b="1" dirty="0"/>
              <a:t>شكر</a:t>
            </a:r>
            <a:endParaRPr lang="en-US" altLang="ja-JP" b="1" dirty="0"/>
          </a:p>
          <a:p>
            <a:pPr marL="0" indent="0" algn="ctr">
              <a:buNone/>
            </a:pPr>
            <a:r>
              <a:rPr lang="ja-JP" altLang="en-US" b="1" dirty="0"/>
              <a:t>謝謝</a:t>
            </a:r>
            <a:endParaRPr lang="en-US" altLang="ja-JP" b="1" dirty="0"/>
          </a:p>
          <a:p>
            <a:pPr marL="0" indent="0" algn="ctr">
              <a:buNone/>
            </a:pPr>
            <a:r>
              <a:rPr lang="en-US" b="1" dirty="0"/>
              <a:t>Merci</a:t>
            </a:r>
          </a:p>
          <a:p>
            <a:pPr marL="0" lvl="0" indent="0" algn="ctr">
              <a:buNone/>
            </a:pPr>
            <a:r>
              <a:rPr lang="en-US" b="1" dirty="0"/>
              <a:t>Thank You</a:t>
            </a:r>
          </a:p>
          <a:p>
            <a:pPr marL="0" indent="0" algn="ctr">
              <a:buNone/>
            </a:pPr>
            <a:r>
              <a:rPr lang="az-Cyrl-AZ" b="1" dirty="0"/>
              <a:t>Благодарю</a:t>
            </a:r>
            <a:endParaRPr lang="en-US" b="1" dirty="0"/>
          </a:p>
          <a:p>
            <a:pPr marL="0" lvl="0" indent="0" algn="ctr">
              <a:buNone/>
            </a:pPr>
            <a:r>
              <a:rPr lang="fr-FR" b="1" dirty="0"/>
              <a:t>¡Muchas Gracias!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16669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520" y="338328"/>
            <a:ext cx="8712968" cy="1252728"/>
          </a:xfrm>
        </p:spPr>
        <p:txBody>
          <a:bodyPr>
            <a:normAutofit/>
          </a:bodyPr>
          <a:lstStyle/>
          <a:p>
            <a:r>
              <a:rPr lang="en-GB" sz="2700" dirty="0" smtClean="0"/>
              <a:t>Outline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87524" y="2420888"/>
            <a:ext cx="8640960" cy="26961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en-GB" altLang="en-US" dirty="0" smtClean="0">
                <a:solidFill>
                  <a:schemeClr val="tx2"/>
                </a:solidFill>
              </a:rPr>
              <a:t>Profile </a:t>
            </a:r>
            <a:r>
              <a:rPr lang="en-GB" altLang="en-US" dirty="0">
                <a:solidFill>
                  <a:schemeClr val="tx2"/>
                </a:solidFill>
              </a:rPr>
              <a:t>of fisheries and marine resources for the </a:t>
            </a:r>
            <a:r>
              <a:rPr lang="en-GB" altLang="en-US" dirty="0" smtClean="0">
                <a:solidFill>
                  <a:schemeClr val="tx2"/>
                </a:solidFill>
              </a:rPr>
              <a:t>country</a:t>
            </a:r>
          </a:p>
          <a:p>
            <a:pPr marL="2857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en-GB" altLang="en-US" dirty="0">
                <a:solidFill>
                  <a:schemeClr val="tx2"/>
                </a:solidFill>
              </a:rPr>
              <a:t>Brief overview for the focus fisheries </a:t>
            </a:r>
            <a:r>
              <a:rPr lang="en-US" altLang="en-US" dirty="0" smtClean="0">
                <a:solidFill>
                  <a:schemeClr val="tx2"/>
                </a:solidFill>
              </a:rPr>
              <a:t> </a:t>
            </a:r>
            <a:endParaRPr lang="en-US" altLang="en-US" dirty="0">
              <a:solidFill>
                <a:schemeClr val="tx2"/>
              </a:solidFill>
            </a:endParaRPr>
          </a:p>
          <a:p>
            <a:pPr marL="2857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Fishery Data Form</a:t>
            </a:r>
          </a:p>
          <a:p>
            <a:pPr marL="742950" lvl="1" indent="-28575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Fishery Identity</a:t>
            </a:r>
          </a:p>
          <a:p>
            <a:pPr marL="742950" lvl="1" indent="-28575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Exploited Marine Resources</a:t>
            </a:r>
          </a:p>
          <a:p>
            <a:pPr marL="742950" lvl="1" indent="-28575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Indicators – Exploitation and Socio-economics</a:t>
            </a:r>
            <a:endParaRPr lang="en-US" altLang="en-US" dirty="0">
              <a:solidFill>
                <a:schemeClr val="tx2"/>
              </a:solidFill>
            </a:endParaRPr>
          </a:p>
          <a:p>
            <a:pPr marL="2857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en-GB" altLang="en-US" dirty="0" smtClean="0">
                <a:solidFill>
                  <a:schemeClr val="tx2"/>
                </a:solidFill>
              </a:rPr>
              <a:t>Sources </a:t>
            </a:r>
            <a:r>
              <a:rPr lang="en-GB" altLang="en-US" dirty="0">
                <a:solidFill>
                  <a:schemeClr val="tx2"/>
                </a:solidFill>
              </a:rPr>
              <a:t>and quality of Information </a:t>
            </a:r>
            <a:endParaRPr lang="en-US" altLang="en-US" dirty="0">
              <a:solidFill>
                <a:schemeClr val="tx2"/>
              </a:solidFill>
            </a:endParaRPr>
          </a:p>
          <a:p>
            <a:pPr marL="2857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Issues, challenges and gaps</a:t>
            </a:r>
            <a:endParaRPr lang="en-US" alt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5532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emersal zone selector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345"/>
          <a:stretch/>
        </p:blipFill>
        <p:spPr bwMode="auto">
          <a:xfrm>
            <a:off x="4112300" y="4581128"/>
            <a:ext cx="4812756" cy="2231171"/>
          </a:xfrm>
          <a:prstGeom prst="flowChartDocumen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ontent Placeholder 1"/>
          <p:cNvSpPr>
            <a:spLocks noGrp="1"/>
          </p:cNvSpPr>
          <p:nvPr>
            <p:ph idx="1"/>
          </p:nvPr>
        </p:nvSpPr>
        <p:spPr>
          <a:xfrm>
            <a:off x="251520" y="1724313"/>
            <a:ext cx="8673536" cy="29523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800" b="1" dirty="0" smtClean="0"/>
              <a:t>FISHERY:</a:t>
            </a:r>
            <a:r>
              <a:rPr lang="en-GB" sz="1800" dirty="0" smtClean="0"/>
              <a:t> </a:t>
            </a:r>
            <a:r>
              <a:rPr lang="en-GB" sz="1800" dirty="0"/>
              <a:t>“A Fishery is an activity leading to the harvesting of fish, within the boundaries of a defined area. The fishery concept fundamentally gathers indication of human fishing activity, including from economic, management, biological/environmental and technological viewpoints (FIRMS 2006, modified from FAO glossary of fisheries)”.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  <a:p>
            <a:pPr marL="0" indent="0">
              <a:buNone/>
            </a:pPr>
            <a:r>
              <a:rPr lang="en-GB" sz="1800" dirty="0" smtClean="0"/>
              <a:t>A statistical </a:t>
            </a:r>
            <a:r>
              <a:rPr lang="en-GB" sz="1800" b="1" dirty="0" smtClean="0"/>
              <a:t>fishing </a:t>
            </a:r>
            <a:r>
              <a:rPr lang="en-GB" sz="1800" b="1" dirty="0"/>
              <a:t>unit </a:t>
            </a:r>
            <a:r>
              <a:rPr lang="en-GB" sz="1800" dirty="0"/>
              <a:t>is a particular type of fishing activity, conducted by a single flag country using a </a:t>
            </a:r>
            <a:r>
              <a:rPr lang="en-GB" sz="1800" dirty="0" smtClean="0"/>
              <a:t>vessel  and its major </a:t>
            </a:r>
            <a:r>
              <a:rPr lang="en-GB" sz="1800" smtClean="0"/>
              <a:t>fishing gear.</a:t>
            </a:r>
            <a:endParaRPr lang="en-GB" sz="1800" dirty="0"/>
          </a:p>
        </p:txBody>
      </p:sp>
      <p:sp>
        <p:nvSpPr>
          <p:cNvPr id="12" name="Title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</p:spPr>
        <p:txBody>
          <a:bodyPr>
            <a:normAutofit/>
          </a:bodyPr>
          <a:lstStyle/>
          <a:p>
            <a:r>
              <a:rPr lang="en-GB" sz="3200" b="1" dirty="0"/>
              <a:t>FIRMS </a:t>
            </a:r>
            <a:r>
              <a:rPr lang="en-GB" sz="3200" b="1" dirty="0" smtClean="0"/>
              <a:t>Fishery inventory</a:t>
            </a:r>
            <a:endParaRPr lang="en-US" sz="3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51520" y="4581128"/>
            <a:ext cx="432048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Key data for fishery unit identification: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Species (target and bycatch)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Fishing area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Gear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Flag state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Management entities</a:t>
            </a:r>
          </a:p>
          <a:p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5354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520" y="338328"/>
            <a:ext cx="8712968" cy="1252728"/>
          </a:xfrm>
        </p:spPr>
        <p:txBody>
          <a:bodyPr>
            <a:normAutofit/>
          </a:bodyPr>
          <a:lstStyle/>
          <a:p>
            <a:r>
              <a:rPr lang="en-GB" sz="2700" dirty="0" smtClean="0"/>
              <a:t>Profile of </a:t>
            </a:r>
            <a:r>
              <a:rPr lang="en-GB" sz="2700" dirty="0"/>
              <a:t>fisheries and marine resources for the country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1520" y="1556792"/>
            <a:ext cx="8640960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defRPr/>
            </a:pPr>
            <a:endParaRPr lang="en-US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  <a:defRPr/>
            </a:pPr>
            <a:endParaRPr lang="en-US" altLang="en-US" dirty="0">
              <a:solidFill>
                <a:schemeClr val="tx2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794833"/>
              </p:ext>
            </p:extLst>
          </p:nvPr>
        </p:nvGraphicFramePr>
        <p:xfrm>
          <a:off x="218820" y="1268760"/>
          <a:ext cx="8673659" cy="4904655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2309082"/>
                <a:gridCol w="2309082"/>
                <a:gridCol w="4055495"/>
              </a:tblGrid>
              <a:tr h="552127"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en-US" sz="1400" kern="1200" dirty="0" smtClean="0"/>
                        <a:t>Geographical overview 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EEZ extension</a:t>
                      </a:r>
                      <a:endParaRPr lang="en-GB" sz="1400" b="0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endParaRPr lang="en-GB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&lt;km</a:t>
                      </a:r>
                      <a:r>
                        <a:rPr lang="en-GB" sz="1400" b="0" kern="1200" baseline="300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GB" sz="1400" b="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  <a:endParaRPr lang="en-GB" sz="1400" b="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19883">
                <a:tc vMerge="1">
                  <a:txBody>
                    <a:bodyPr/>
                    <a:lstStyle/>
                    <a:p>
                      <a:endParaRPr lang="en-GB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 smtClean="0"/>
                        <a:t>National boundaries</a:t>
                      </a:r>
                      <a:endParaRPr lang="en-GB" sz="1400" b="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&lt;list of countries&gt;</a:t>
                      </a:r>
                      <a:endParaRPr lang="en-GB" sz="14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52127">
                <a:tc rowSpan="2">
                  <a:txBody>
                    <a:bodyPr/>
                    <a:lstStyle/>
                    <a:p>
                      <a:pPr algn="ctr"/>
                      <a:r>
                        <a:rPr lang="en-GB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Maritime Domain</a:t>
                      </a:r>
                      <a:endParaRPr lang="en-GB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 smtClean="0"/>
                        <a:t>Main international agreements</a:t>
                      </a:r>
                      <a:endParaRPr lang="en-GB" sz="1400" b="0" dirty="0"/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&lt;list of agreements&gt;</a:t>
                      </a:r>
                      <a:endParaRPr lang="en-GB" sz="14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552127">
                <a:tc vMerge="1">
                  <a:txBody>
                    <a:bodyPr/>
                    <a:lstStyle/>
                    <a:p>
                      <a:endParaRPr lang="en-GB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 smtClean="0"/>
                        <a:t>Joint management</a:t>
                      </a:r>
                      <a:r>
                        <a:rPr lang="en-GB" sz="1400" b="0" baseline="0" dirty="0" smtClean="0"/>
                        <a:t> plans</a:t>
                      </a:r>
                      <a:endParaRPr lang="en-GB" sz="1400" b="0" dirty="0"/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&lt;list of management plans&gt;</a:t>
                      </a:r>
                      <a:endParaRPr lang="en-GB" sz="14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00000">
                <a:tc rowSpan="2">
                  <a:txBody>
                    <a:bodyPr/>
                    <a:lstStyle/>
                    <a:p>
                      <a:pPr algn="ctr"/>
                      <a:r>
                        <a:rPr lang="en-GB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General figures on production sector</a:t>
                      </a:r>
                      <a:endParaRPr lang="en-GB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 smtClean="0"/>
                        <a:t>Catches</a:t>
                      </a:r>
                      <a:endParaRPr lang="en-GB" sz="1400" b="0" dirty="0"/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&lt;tons&gt;</a:t>
                      </a:r>
                      <a:endParaRPr lang="en-GB" sz="14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19883">
                <a:tc vMerge="1">
                  <a:txBody>
                    <a:bodyPr/>
                    <a:lstStyle/>
                    <a:p>
                      <a:endParaRPr lang="en-GB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 smtClean="0"/>
                        <a:t>Employments</a:t>
                      </a:r>
                      <a:endParaRPr lang="en-GB" sz="1400" b="0" dirty="0"/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&lt;number of direct jobs&gt;</a:t>
                      </a:r>
                      <a:endParaRPr lang="en-GB" sz="14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52127">
                <a:tc rowSpan="2">
                  <a:txBody>
                    <a:bodyPr/>
                    <a:lstStyle/>
                    <a:p>
                      <a:pPr algn="ctr"/>
                      <a:r>
                        <a:rPr lang="en-GB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Fishery vessels</a:t>
                      </a:r>
                      <a:endParaRPr lang="en-GB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 smtClean="0"/>
                        <a:t>National fleet</a:t>
                      </a:r>
                      <a:endParaRPr lang="en-GB" sz="1400" b="0" dirty="0"/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&lt;total number of vessels&gt;</a:t>
                      </a:r>
                      <a:endParaRPr lang="en-GB" sz="14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552127">
                <a:tc vMerge="1">
                  <a:txBody>
                    <a:bodyPr/>
                    <a:lstStyle/>
                    <a:p>
                      <a:endParaRPr lang="en-GB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 smtClean="0"/>
                        <a:t>Foreign fleet</a:t>
                      </a:r>
                      <a:endParaRPr lang="en-GB" sz="1400" b="0" dirty="0"/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&lt;total number of vessels&gt;</a:t>
                      </a:r>
                      <a:endParaRPr lang="en-GB" sz="14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55212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Stocks assessed</a:t>
                      </a:r>
                    </a:p>
                    <a:p>
                      <a:pPr algn="ctr"/>
                      <a:endParaRPr lang="en-GB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&lt;species  (year)&gt;</a:t>
                      </a:r>
                      <a:endParaRPr lang="en-GB" sz="14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52127">
                <a:tc>
                  <a:txBody>
                    <a:bodyPr/>
                    <a:lstStyle/>
                    <a:p>
                      <a:pPr algn="ctr"/>
                      <a:r>
                        <a:rPr lang="en-GB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Trends and issues</a:t>
                      </a:r>
                      <a:endParaRPr lang="en-GB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 anchor="ctr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&lt;Free text&gt;</a:t>
                      </a:r>
                      <a:endParaRPr lang="en-GB" sz="14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063949" y="6431465"/>
            <a:ext cx="2828530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/>
              <a:t>&lt;Please </a:t>
            </a:r>
            <a:r>
              <a:rPr lang="en-US" sz="1400" i="1" dirty="0" smtClean="0"/>
              <a:t>insert </a:t>
            </a:r>
            <a:r>
              <a:rPr lang="en-US" sz="1400" i="1" smtClean="0"/>
              <a:t>missing information&gt; </a:t>
            </a:r>
            <a:endParaRPr lang="en-GB" sz="1400" i="1" dirty="0"/>
          </a:p>
        </p:txBody>
      </p:sp>
    </p:spTree>
    <p:extLst>
      <p:ext uri="{BB962C8B-B14F-4D97-AF65-F5344CB8AC3E}">
        <p14:creationId xmlns:p14="http://schemas.microsoft.com/office/powerpoint/2010/main" val="838039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520" y="338328"/>
            <a:ext cx="8712968" cy="1252728"/>
          </a:xfrm>
        </p:spPr>
        <p:txBody>
          <a:bodyPr>
            <a:normAutofit/>
          </a:bodyPr>
          <a:lstStyle/>
          <a:p>
            <a:r>
              <a:rPr lang="en-GB" sz="2700" dirty="0" smtClean="0"/>
              <a:t>Brief overview for the focus fisheries </a:t>
            </a:r>
            <a:endParaRPr lang="en-GB" sz="2700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1556792"/>
            <a:ext cx="7920880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defRPr/>
            </a:pPr>
            <a:endParaRPr lang="en-US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  <a:defRPr/>
            </a:pPr>
            <a:endParaRPr lang="en-US" altLang="en-US" dirty="0">
              <a:solidFill>
                <a:schemeClr val="tx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2492896"/>
            <a:ext cx="856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buClr>
                <a:schemeClr val="accent1"/>
              </a:buClr>
              <a:buSzPct val="100000"/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Country overall production (marine capture): </a:t>
            </a:r>
            <a:r>
              <a:rPr lang="en-US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&lt;Value in tons&gt;</a:t>
            </a:r>
            <a:r>
              <a:rPr lang="en-US" altLang="en-US" dirty="0" smtClean="0">
                <a:solidFill>
                  <a:schemeClr val="tx2"/>
                </a:solidFill>
              </a:rPr>
              <a:t/>
            </a:r>
            <a:br>
              <a:rPr lang="en-US" altLang="en-US" dirty="0" smtClean="0">
                <a:solidFill>
                  <a:schemeClr val="tx2"/>
                </a:solidFill>
              </a:rPr>
            </a:br>
            <a:endParaRPr lang="en-US" altLang="en-US" dirty="0" smtClean="0">
              <a:solidFill>
                <a:schemeClr val="tx2"/>
              </a:solidFill>
            </a:endParaRPr>
          </a:p>
          <a:p>
            <a:pPr>
              <a:spcBef>
                <a:spcPct val="0"/>
              </a:spcBef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/>
            </a:r>
            <a:br>
              <a:rPr lang="en-US" altLang="en-US" dirty="0" smtClean="0">
                <a:solidFill>
                  <a:schemeClr val="tx2"/>
                </a:solidFill>
              </a:rPr>
            </a:br>
            <a:endParaRPr lang="en-US" altLang="en-US" dirty="0" smtClean="0">
              <a:solidFill>
                <a:schemeClr val="tx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00585" y="6237312"/>
            <a:ext cx="2475871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/>
              <a:t>&lt;Extend table as needed&gt;</a:t>
            </a:r>
          </a:p>
          <a:p>
            <a:pPr algn="ctr"/>
            <a:r>
              <a:rPr lang="en-US" sz="1400" i="1" dirty="0" smtClean="0"/>
              <a:t>&lt;Use one row for each fishery&gt;</a:t>
            </a:r>
            <a:endParaRPr lang="en-GB" sz="1400" i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2918241"/>
              </p:ext>
            </p:extLst>
          </p:nvPr>
        </p:nvGraphicFramePr>
        <p:xfrm>
          <a:off x="395536" y="3160363"/>
          <a:ext cx="8280920" cy="28723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4"/>
                <a:gridCol w="2448272"/>
                <a:gridCol w="2736304"/>
              </a:tblGrid>
              <a:tr h="364254">
                <a:tc>
                  <a:txBody>
                    <a:bodyPr/>
                    <a:lstStyle/>
                    <a:p>
                      <a:r>
                        <a:rPr lang="en-US" dirty="0" smtClean="0"/>
                        <a:t>Fishery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Catches/Landings (tons)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Percentage from overall country</a:t>
                      </a:r>
                      <a:r>
                        <a:rPr lang="en-US" baseline="0" dirty="0" smtClean="0"/>
                        <a:t> production</a:t>
                      </a:r>
                      <a:endParaRPr lang="en-US" dirty="0"/>
                    </a:p>
                  </a:txBody>
                  <a:tcPr/>
                </a:tc>
              </a:tr>
              <a:tr h="364254"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64254"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64254"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03485"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64254">
                <a:tc>
                  <a:txBody>
                    <a:bodyPr/>
                    <a:lstStyle/>
                    <a:p>
                      <a:endParaRPr lang="en-US" b="1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64254">
                <a:tc>
                  <a:txBody>
                    <a:bodyPr/>
                    <a:lstStyle/>
                    <a:p>
                      <a:endParaRPr lang="en-US" b="1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544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520" y="338328"/>
            <a:ext cx="8712968" cy="1252728"/>
          </a:xfrm>
        </p:spPr>
        <p:txBody>
          <a:bodyPr>
            <a:normAutofit/>
          </a:bodyPr>
          <a:lstStyle/>
          <a:p>
            <a:r>
              <a:rPr lang="en-GB" sz="2700" dirty="0" smtClean="0"/>
              <a:t>Fishery data form</a:t>
            </a:r>
            <a:br>
              <a:rPr lang="en-GB" sz="2700" dirty="0" smtClean="0"/>
            </a:br>
            <a:r>
              <a:rPr lang="en-GB" sz="2700" dirty="0" smtClean="0"/>
              <a:t> </a:t>
            </a:r>
            <a:r>
              <a:rPr lang="en-GB" sz="2700" i="1" dirty="0" smtClean="0"/>
              <a:t>Fishery: &lt;enter fishery name&gt; (1)</a:t>
            </a:r>
            <a:endParaRPr lang="en-GB" sz="2700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1556792"/>
            <a:ext cx="7920880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defRPr/>
            </a:pPr>
            <a:endParaRPr lang="en-US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  <a:defRPr/>
            </a:pPr>
            <a:endParaRPr lang="en-US" altLang="en-US" dirty="0">
              <a:solidFill>
                <a:schemeClr val="tx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40801" y="6263734"/>
            <a:ext cx="6051679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/>
              <a:t>&lt;Please refer to the FIRMS Excel inventory for full list of codes and terms&gt;</a:t>
            </a:r>
          </a:p>
          <a:p>
            <a:pPr algn="ctr"/>
            <a:r>
              <a:rPr lang="en-US" sz="1400" i="1" dirty="0" smtClean="0"/>
              <a:t>&lt;Use one slide for each type of fishery &gt;</a:t>
            </a:r>
            <a:endParaRPr lang="en-GB" sz="1400" i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8396960"/>
              </p:ext>
            </p:extLst>
          </p:nvPr>
        </p:nvGraphicFramePr>
        <p:xfrm>
          <a:off x="215516" y="1908452"/>
          <a:ext cx="8676964" cy="37492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75490"/>
                <a:gridCol w="4001474"/>
              </a:tblGrid>
              <a:tr h="432047"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Fishery Identity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2"/>
                          </a:solidFill>
                        </a:rPr>
                        <a:t>Fishery area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(e.g. Country EEZ)</a:t>
                      </a:r>
                      <a:endParaRPr lang="en-GB" sz="1200" dirty="0"/>
                    </a:p>
                  </a:txBody>
                  <a:tcPr/>
                </a:tc>
              </a:tr>
              <a:tr h="0">
                <a:tc gridSpan="2"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Characteristics of the fishing ground</a:t>
                      </a:r>
                      <a:endParaRPr lang="en-GB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292608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Depth zone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&lt;check</a:t>
                      </a:r>
                      <a:r>
                        <a:rPr lang="en-US" sz="1200" baseline="0" dirty="0" smtClean="0"/>
                        <a:t> controlled terms&gt;</a:t>
                      </a:r>
                      <a:endParaRPr lang="en-GB" sz="1200" dirty="0"/>
                    </a:p>
                  </a:txBody>
                  <a:tcPr/>
                </a:tc>
              </a:tr>
              <a:tr h="219456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Horizontal/vertical distribution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&lt;check</a:t>
                      </a:r>
                      <a:r>
                        <a:rPr lang="en-US" sz="1200" baseline="0" dirty="0" smtClean="0"/>
                        <a:t> controlled terms&gt;</a:t>
                      </a:r>
                      <a:endParaRPr lang="en-GB" sz="1200" dirty="0" smtClean="0"/>
                    </a:p>
                  </a:txBody>
                  <a:tcPr/>
                </a:tc>
              </a:tr>
              <a:tr h="146304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Bottom</a:t>
                      </a:r>
                      <a:r>
                        <a:rPr lang="en-US" baseline="0" dirty="0" smtClean="0"/>
                        <a:t> type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&lt;check</a:t>
                      </a:r>
                      <a:r>
                        <a:rPr lang="en-US" sz="1200" baseline="0" dirty="0" smtClean="0"/>
                        <a:t> controlled terms&gt;</a:t>
                      </a:r>
                      <a:endParaRPr lang="en-GB" sz="12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Fishing gear </a:t>
                      </a:r>
                      <a:r>
                        <a:rPr lang="en-GB" dirty="0" smtClean="0">
                          <a:solidFill>
                            <a:schemeClr val="tx2"/>
                          </a:solidFill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&lt;check list of gears&gt;</a:t>
                      </a:r>
                      <a:endParaRPr lang="en-GB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2"/>
                          </a:solidFill>
                        </a:rPr>
                        <a:t>Management entity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(e.g. Ministry of Fisheries)</a:t>
                      </a:r>
                      <a:endParaRPr lang="en-GB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Management measures</a:t>
                      </a:r>
                      <a:endParaRPr lang="en-GB" dirty="0" smtClean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Free text</a:t>
                      </a:r>
                      <a:endParaRPr lang="en-GB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2"/>
                          </a:solidFill>
                        </a:rPr>
                        <a:t>Trend of the fishery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Free text</a:t>
                      </a:r>
                      <a:endParaRPr lang="en-GB" sz="120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18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1520" y="1556792"/>
            <a:ext cx="7920880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defRPr/>
            </a:pPr>
            <a:endParaRPr lang="en-US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  <a:defRPr/>
            </a:pPr>
            <a:endParaRPr lang="en-US" altLang="en-US" dirty="0">
              <a:solidFill>
                <a:schemeClr val="tx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31616" y="6355738"/>
            <a:ext cx="6120680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 smtClean="0"/>
              <a:t>&lt;Use one slide for each type of fishery; add rows for species as necessary&gt;</a:t>
            </a:r>
          </a:p>
          <a:p>
            <a:pPr algn="ctr"/>
            <a:r>
              <a:rPr lang="en-US" sz="1200" i="1" dirty="0" smtClean="0"/>
              <a:t>&lt;</a:t>
            </a:r>
            <a:r>
              <a:rPr lang="en-US" sz="1200" i="1" dirty="0" smtClean="0">
                <a:hlinkClick r:id="rId3"/>
              </a:rPr>
              <a:t>See list of CECAF stocks</a:t>
            </a:r>
            <a:r>
              <a:rPr lang="en-US" sz="1200" i="1" dirty="0" smtClean="0"/>
              <a:t> to verify if a species in available or not in the FAO-FIRMS Fact Sheets&gt;</a:t>
            </a:r>
            <a:endParaRPr lang="en-GB" sz="1200" i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3420677"/>
              </p:ext>
            </p:extLst>
          </p:nvPr>
        </p:nvGraphicFramePr>
        <p:xfrm>
          <a:off x="251520" y="1794560"/>
          <a:ext cx="8700776" cy="42506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8332"/>
                <a:gridCol w="2844316"/>
                <a:gridCol w="116840"/>
                <a:gridCol w="2751288"/>
              </a:tblGrid>
              <a:tr h="446288">
                <a:tc gridSpan="4">
                  <a:txBody>
                    <a:bodyPr/>
                    <a:lstStyle/>
                    <a:p>
                      <a:r>
                        <a:rPr lang="en-US" dirty="0" smtClean="0"/>
                        <a:t>Exploited Marine Resources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83063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2"/>
                          </a:solidFill>
                        </a:rPr>
                        <a:t>Target</a:t>
                      </a:r>
                      <a:r>
                        <a:rPr lang="en-GB" baseline="0" dirty="0" smtClean="0">
                          <a:solidFill>
                            <a:schemeClr val="tx2"/>
                          </a:solidFill>
                        </a:rPr>
                        <a:t> species</a:t>
                      </a:r>
                      <a:endParaRPr lang="en-GB" dirty="0" smtClean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7816">
                <a:tc>
                  <a:txBody>
                    <a:bodyPr/>
                    <a:lstStyle/>
                    <a:p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Common name</a:t>
                      </a:r>
                      <a:endParaRPr lang="en-GB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dirty="0" smtClean="0"/>
                        <a:t>Scientific name</a:t>
                      </a:r>
                      <a:endParaRPr lang="en-GB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Stock assessed</a:t>
                      </a:r>
                      <a:r>
                        <a:rPr lang="en-US" sz="1600" baseline="0" dirty="0" smtClean="0"/>
                        <a:t> by </a:t>
                      </a:r>
                      <a:r>
                        <a:rPr lang="en-US" sz="1600" dirty="0" smtClean="0"/>
                        <a:t>CECAF </a:t>
                      </a:r>
                      <a:r>
                        <a:rPr lang="en-US" sz="1200" dirty="0" smtClean="0"/>
                        <a:t>(Y/N)</a:t>
                      </a:r>
                      <a:endParaRPr lang="en-GB" sz="1200" dirty="0"/>
                    </a:p>
                  </a:txBody>
                  <a:tcPr/>
                </a:tc>
              </a:tr>
              <a:tr h="37781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781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781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7816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Bycatch</a:t>
                      </a:r>
                      <a:endParaRPr lang="en-GB" sz="1800" kern="1200" dirty="0" smtClean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83063">
                <a:tc>
                  <a:txBody>
                    <a:bodyPr/>
                    <a:lstStyle/>
                    <a:p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Common name</a:t>
                      </a:r>
                      <a:endParaRPr lang="en-GB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dirty="0" smtClean="0"/>
                        <a:t>Scientific name</a:t>
                      </a:r>
                      <a:endParaRPr lang="en-GB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Stock assessed</a:t>
                      </a:r>
                      <a:r>
                        <a:rPr lang="en-US" sz="1600" baseline="0" dirty="0" smtClean="0"/>
                        <a:t> by </a:t>
                      </a:r>
                      <a:r>
                        <a:rPr lang="en-US" sz="1600" dirty="0" smtClean="0"/>
                        <a:t>CECAF </a:t>
                      </a:r>
                      <a:r>
                        <a:rPr lang="en-US" sz="1200" dirty="0" smtClean="0"/>
                        <a:t>(Y/N)</a:t>
                      </a:r>
                      <a:endParaRPr lang="en-GB" sz="1200" dirty="0"/>
                    </a:p>
                  </a:txBody>
                  <a:tcPr/>
                </a:tc>
              </a:tr>
              <a:tr h="3830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 smtClean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83063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 smtClean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830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 smtClean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itle 2"/>
          <p:cNvSpPr>
            <a:spLocks noGrp="1"/>
          </p:cNvSpPr>
          <p:nvPr>
            <p:ph type="title"/>
          </p:nvPr>
        </p:nvSpPr>
        <p:spPr>
          <a:xfrm>
            <a:off x="251520" y="338328"/>
            <a:ext cx="8712968" cy="1252728"/>
          </a:xfrm>
        </p:spPr>
        <p:txBody>
          <a:bodyPr>
            <a:normAutofit/>
          </a:bodyPr>
          <a:lstStyle/>
          <a:p>
            <a:r>
              <a:rPr lang="en-GB" sz="2700" dirty="0" smtClean="0"/>
              <a:t>Fishery data form</a:t>
            </a:r>
            <a:br>
              <a:rPr lang="en-GB" sz="2700" dirty="0" smtClean="0"/>
            </a:br>
            <a:r>
              <a:rPr lang="en-GB" sz="2700" dirty="0" smtClean="0"/>
              <a:t> </a:t>
            </a:r>
            <a:r>
              <a:rPr lang="en-GB" sz="2700" i="1" dirty="0" smtClean="0"/>
              <a:t>Fishery: &lt;enter fishery name&gt; (1)</a:t>
            </a:r>
            <a:endParaRPr lang="en-GB" sz="2700" u="sng" dirty="0"/>
          </a:p>
        </p:txBody>
      </p:sp>
    </p:spTree>
    <p:extLst>
      <p:ext uri="{BB962C8B-B14F-4D97-AF65-F5344CB8AC3E}">
        <p14:creationId xmlns:p14="http://schemas.microsoft.com/office/powerpoint/2010/main" val="156809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1520" y="1556792"/>
            <a:ext cx="7920880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defRPr/>
            </a:pPr>
            <a:endParaRPr lang="en-US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  <a:defRPr/>
            </a:pPr>
            <a:endParaRPr lang="en-US" altLang="en-US" dirty="0">
              <a:solidFill>
                <a:schemeClr val="tx2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7091868"/>
              </p:ext>
            </p:extLst>
          </p:nvPr>
        </p:nvGraphicFramePr>
        <p:xfrm>
          <a:off x="251520" y="2092464"/>
          <a:ext cx="8653488" cy="29904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3372"/>
                <a:gridCol w="2163372"/>
                <a:gridCol w="2163372"/>
                <a:gridCol w="2163372"/>
              </a:tblGrid>
              <a:tr h="245653">
                <a:tc gridSpan="4"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Potential indicators in support of the Fisheries Management Plans (FMPs): </a:t>
                      </a:r>
                      <a:r>
                        <a:rPr lang="en-US" sz="1600" kern="1200" dirty="0" smtClean="0"/>
                        <a:t>Exploitation</a:t>
                      </a:r>
                      <a:endParaRPr lang="en-GB" sz="16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alpha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71436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</a:rPr>
                        <a:t>Fishery Indicator</a:t>
                      </a:r>
                      <a:endParaRPr lang="en-GB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</a:rPr>
                        <a:t>Unit </a:t>
                      </a: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r>
                        <a:rPr lang="en-GB" sz="1200" b="0" i="1" kern="1200" dirty="0" smtClean="0">
                          <a:solidFill>
                            <a:schemeClr val="tx1"/>
                          </a:solidFill>
                        </a:rPr>
                        <a:t>Depending by the measure (USD, Day, Ton, Persons, Vessel, etc.)&gt;</a:t>
                      </a:r>
                      <a:endParaRPr lang="en-GB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Time Frame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i="1" dirty="0" smtClean="0"/>
                        <a:t>&lt;</a:t>
                      </a:r>
                      <a:r>
                        <a:rPr lang="en-GB" sz="1200" i="1" dirty="0" smtClean="0"/>
                        <a:t>A single year value or a range (e.g. last 5 years)&gt;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</a:rPr>
                        <a:t>Value 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200" b="1" i="1" kern="12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r>
                        <a:rPr lang="en-US" sz="1200" b="0" i="1" kern="1200" dirty="0" smtClean="0">
                          <a:solidFill>
                            <a:schemeClr val="tx1"/>
                          </a:solidFill>
                        </a:rPr>
                        <a:t>The actual value&gt;</a:t>
                      </a:r>
                      <a:endParaRPr lang="en-GB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5226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kern="1200" dirty="0" smtClean="0"/>
                        <a:t>Catch</a:t>
                      </a:r>
                      <a:endParaRPr lang="en-GB" sz="14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Ton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400" i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4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522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/>
                        <a:t>Landed volume (catch minus discards)</a:t>
                      </a:r>
                      <a:endParaRPr lang="en-GB" sz="14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Ton</a:t>
                      </a:r>
                      <a:endParaRPr lang="en-GB" sz="1400" dirty="0"/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4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52261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40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CPUE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Kg/day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4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52261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40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Fishing Effort</a:t>
                      </a: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400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Annual days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4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276716" y="6443468"/>
            <a:ext cx="2628292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&lt;</a:t>
            </a:r>
            <a:r>
              <a:rPr lang="en-US" sz="1400" i="1" dirty="0" smtClean="0"/>
              <a:t>Please provide available data&gt;</a:t>
            </a:r>
            <a:endParaRPr lang="en-GB" sz="1400" i="1" dirty="0"/>
          </a:p>
        </p:txBody>
      </p:sp>
      <p:sp>
        <p:nvSpPr>
          <p:cNvPr id="8" name="Title 2"/>
          <p:cNvSpPr>
            <a:spLocks noGrp="1"/>
          </p:cNvSpPr>
          <p:nvPr>
            <p:ph type="title"/>
          </p:nvPr>
        </p:nvSpPr>
        <p:spPr>
          <a:xfrm>
            <a:off x="197833" y="452161"/>
            <a:ext cx="8712968" cy="914978"/>
          </a:xfrm>
        </p:spPr>
        <p:txBody>
          <a:bodyPr>
            <a:normAutofit/>
          </a:bodyPr>
          <a:lstStyle/>
          <a:p>
            <a:r>
              <a:rPr lang="en-GB" sz="2700" dirty="0" smtClean="0"/>
              <a:t>Fishery data form</a:t>
            </a:r>
            <a:br>
              <a:rPr lang="en-GB" sz="2700" dirty="0" smtClean="0"/>
            </a:br>
            <a:r>
              <a:rPr lang="en-GB" sz="2700" dirty="0" smtClean="0"/>
              <a:t> </a:t>
            </a:r>
            <a:r>
              <a:rPr lang="en-GB" sz="2700" i="1" dirty="0" smtClean="0"/>
              <a:t>Fishery: &lt;enter fishery name&gt; (1)</a:t>
            </a:r>
            <a:endParaRPr lang="en-GB" sz="2700" u="sng" dirty="0"/>
          </a:p>
        </p:txBody>
      </p:sp>
    </p:spTree>
    <p:extLst>
      <p:ext uri="{BB962C8B-B14F-4D97-AF65-F5344CB8AC3E}">
        <p14:creationId xmlns:p14="http://schemas.microsoft.com/office/powerpoint/2010/main" val="3507644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1520" y="1556792"/>
            <a:ext cx="7920880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defRPr/>
            </a:pPr>
            <a:endParaRPr lang="en-US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  <a:defRPr/>
            </a:pPr>
            <a:endParaRPr lang="en-US" altLang="en-US" dirty="0">
              <a:solidFill>
                <a:schemeClr val="tx2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1298696"/>
              </p:ext>
            </p:extLst>
          </p:nvPr>
        </p:nvGraphicFramePr>
        <p:xfrm>
          <a:off x="251520" y="2092464"/>
          <a:ext cx="8653488" cy="36732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3372"/>
                <a:gridCol w="2163372"/>
                <a:gridCol w="2163372"/>
                <a:gridCol w="2163372"/>
              </a:tblGrid>
              <a:tr h="245653">
                <a:tc gridSpan="4"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Potential indicators in support of the Fisheries Management Plans (FMPs): </a:t>
                      </a:r>
                      <a:r>
                        <a:rPr lang="en-US" sz="1600" kern="1200" dirty="0" smtClean="0"/>
                        <a:t>Exploitation cont.</a:t>
                      </a:r>
                      <a:endParaRPr lang="en-GB" sz="16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alpha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7143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</a:rPr>
                        <a:t>Fishery </a:t>
                      </a:r>
                      <a:r>
                        <a:rPr lang="en-US" sz="1400" b="1" kern="1200" smtClean="0">
                          <a:solidFill>
                            <a:schemeClr val="tx1"/>
                          </a:solidFill>
                        </a:rPr>
                        <a:t>Indicators </a:t>
                      </a:r>
                      <a:r>
                        <a:rPr lang="en-US" sz="1400" b="1" u="none" kern="1200" smtClean="0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US" sz="1400" b="1" i="0" u="none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articipation </a:t>
                      </a:r>
                      <a:r>
                        <a:rPr lang="en-US" sz="1400" b="1" i="0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 the fishery</a:t>
                      </a:r>
                      <a:endParaRPr lang="en-GB" sz="1400" b="1" i="0" u="none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en-GB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</a:rPr>
                        <a:t>Unit </a:t>
                      </a: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r>
                        <a:rPr lang="en-GB" sz="1200" b="0" i="1" kern="1200" dirty="0" smtClean="0">
                          <a:solidFill>
                            <a:schemeClr val="tx1"/>
                          </a:solidFill>
                        </a:rPr>
                        <a:t>Depending by the measure (USD, Day, Ton, Persons, Vessel, etc.)&gt;</a:t>
                      </a:r>
                      <a:endParaRPr lang="en-GB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Time Frame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i="1" dirty="0" smtClean="0"/>
                        <a:t>&lt;</a:t>
                      </a:r>
                      <a:r>
                        <a:rPr lang="en-GB" sz="1200" i="1" dirty="0" smtClean="0"/>
                        <a:t>A single year value or a range (e.g. last 5 years)&gt;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</a:rPr>
                        <a:t>Value 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200" b="1" i="1" kern="12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r>
                        <a:rPr lang="en-US" sz="1200" b="0" i="1" kern="1200" dirty="0" smtClean="0">
                          <a:solidFill>
                            <a:schemeClr val="tx1"/>
                          </a:solidFill>
                        </a:rPr>
                        <a:t>The actual value&gt;</a:t>
                      </a:r>
                      <a:endParaRPr lang="en-GB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522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/>
                        <a:t>Number Vessels (V) or Fishing Unit (FU)</a:t>
                      </a:r>
                      <a:endParaRPr lang="en-GB" sz="14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Number (V)/(FU)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4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522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/>
                        <a:t>Fleet Tonnage</a:t>
                      </a:r>
                      <a:endParaRPr lang="en-GB" sz="14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GRT</a:t>
                      </a:r>
                      <a:endParaRPr lang="en-GB" sz="1400" dirty="0"/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4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522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/>
                        <a:t>Fleet Power</a:t>
                      </a:r>
                      <a:endParaRPr lang="en-GB" sz="14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KW</a:t>
                      </a:r>
                      <a:endParaRPr lang="en-GB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4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522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/>
                        <a:t>Number of ports/landing sites</a:t>
                      </a:r>
                      <a:endParaRPr lang="en-GB" sz="14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Number</a:t>
                      </a:r>
                      <a:endParaRPr lang="en-GB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4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522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/>
                        <a:t>Number Fishermen </a:t>
                      </a:r>
                      <a:endParaRPr lang="en-GB" sz="14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Persons</a:t>
                      </a:r>
                      <a:endParaRPr lang="en-GB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4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276716" y="6443468"/>
            <a:ext cx="2628292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&lt;</a:t>
            </a:r>
            <a:r>
              <a:rPr lang="en-US" sz="1400" i="1" dirty="0" smtClean="0"/>
              <a:t>Please provide available data&gt;</a:t>
            </a:r>
            <a:endParaRPr lang="en-GB" sz="1400" i="1" dirty="0"/>
          </a:p>
        </p:txBody>
      </p:sp>
      <p:sp>
        <p:nvSpPr>
          <p:cNvPr id="8" name="Title 2"/>
          <p:cNvSpPr>
            <a:spLocks noGrp="1"/>
          </p:cNvSpPr>
          <p:nvPr>
            <p:ph type="title"/>
          </p:nvPr>
        </p:nvSpPr>
        <p:spPr>
          <a:xfrm>
            <a:off x="251520" y="452161"/>
            <a:ext cx="8712968" cy="914978"/>
          </a:xfrm>
        </p:spPr>
        <p:txBody>
          <a:bodyPr>
            <a:normAutofit/>
          </a:bodyPr>
          <a:lstStyle/>
          <a:p>
            <a:r>
              <a:rPr lang="en-GB" sz="2700" dirty="0" smtClean="0"/>
              <a:t>Fishery data form</a:t>
            </a:r>
            <a:br>
              <a:rPr lang="en-GB" sz="2700" dirty="0" smtClean="0"/>
            </a:br>
            <a:r>
              <a:rPr lang="en-GB" sz="2700" dirty="0" smtClean="0"/>
              <a:t> </a:t>
            </a:r>
            <a:r>
              <a:rPr lang="en-GB" sz="2700" i="1" dirty="0" smtClean="0"/>
              <a:t>Fishery: &lt;enter fishery name&gt; (1)</a:t>
            </a:r>
            <a:endParaRPr lang="en-GB" sz="2700" u="sng" dirty="0"/>
          </a:p>
        </p:txBody>
      </p:sp>
    </p:spTree>
    <p:extLst>
      <p:ext uri="{BB962C8B-B14F-4D97-AF65-F5344CB8AC3E}">
        <p14:creationId xmlns:p14="http://schemas.microsoft.com/office/powerpoint/2010/main" val="2863174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80008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80008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4417</TotalTime>
  <Words>849</Words>
  <Application>Microsoft Office PowerPoint</Application>
  <PresentationFormat>On-screen Show (4:3)</PresentationFormat>
  <Paragraphs>172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Candara</vt:lpstr>
      <vt:lpstr>HGP明朝E</vt:lpstr>
      <vt:lpstr>Symbol</vt:lpstr>
      <vt:lpstr>Wingdings</vt:lpstr>
      <vt:lpstr>Waveform</vt:lpstr>
      <vt:lpstr>FCWC-FIRMS workshop on fisheries inventories </vt:lpstr>
      <vt:lpstr>Outline</vt:lpstr>
      <vt:lpstr>FIRMS Fishery inventory</vt:lpstr>
      <vt:lpstr>Profile of fisheries and marine resources for the country </vt:lpstr>
      <vt:lpstr>Brief overview for the focus fisheries </vt:lpstr>
      <vt:lpstr>Fishery data form  Fishery: &lt;enter fishery name&gt; (1)</vt:lpstr>
      <vt:lpstr>Fishery data form  Fishery: &lt;enter fishery name&gt; (1)</vt:lpstr>
      <vt:lpstr>Fishery data form  Fishery: &lt;enter fishery name&gt; (1)</vt:lpstr>
      <vt:lpstr>Fishery data form  Fishery: &lt;enter fishery name&gt; (1)</vt:lpstr>
      <vt:lpstr>Fishery data form  Fishery: &lt;enter fishery name&gt; (1)</vt:lpstr>
      <vt:lpstr>Sources and quality of Information  - Summary -</vt:lpstr>
      <vt:lpstr>Issues, Challenges and Gaps - Summary -</vt:lpstr>
      <vt:lpstr>PowerPoint Presentation</vt:lpstr>
    </vt:vector>
  </TitlesOfParts>
  <Company>FAO of the UN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of CECAF-FIRMS fisheries inventories – status of updates and usage</dc:title>
  <dc:creator>Aureliano Gentile (FIPS)</dc:creator>
  <cp:lastModifiedBy>Gentile, Aureliano (FIAS)</cp:lastModifiedBy>
  <cp:revision>200</cp:revision>
  <dcterms:created xsi:type="dcterms:W3CDTF">2015-10-12T11:42:44Z</dcterms:created>
  <dcterms:modified xsi:type="dcterms:W3CDTF">2017-10-29T06:43:40Z</dcterms:modified>
</cp:coreProperties>
</file>