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2" r:id="rId2"/>
    <p:sldId id="257" r:id="rId3"/>
    <p:sldId id="280" r:id="rId4"/>
    <p:sldId id="261" r:id="rId5"/>
    <p:sldId id="270" r:id="rId6"/>
    <p:sldId id="276" r:id="rId7"/>
    <p:sldId id="277" r:id="rId8"/>
    <p:sldId id="278" r:id="rId9"/>
    <p:sldId id="283" r:id="rId10"/>
    <p:sldId id="281" r:id="rId11"/>
    <p:sldId id="267" r:id="rId12"/>
    <p:sldId id="27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conet, Marc (FIPS)" initials="TM(" lastIdx="4" clrIdx="0">
    <p:extLst/>
  </p:cmAuthor>
  <p:cmAuthor id="2" name="nancie.cummings" initials="njc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3608" autoAdjust="0"/>
  </p:normalViewPr>
  <p:slideViewPr>
    <p:cSldViewPr>
      <p:cViewPr varScale="1">
        <p:scale>
          <a:sx n="63" d="100"/>
          <a:sy n="63" d="100"/>
        </p:scale>
        <p:origin x="9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96D4F-40B3-49B6-AAD0-640EAAC395F3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C87EE-89F1-4E5B-BF52-301B8601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8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429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7526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3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6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402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27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18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12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27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80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4C87EE-89F1-4E5B-BF52-301B86014F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23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 userDrawn="1"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17" name="Picture 2" descr="http://figisapps.fao.org/FIGISwiki/images/FIRMS_logo_transparent_200px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0369" y="415111"/>
            <a:ext cx="830127" cy="387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www.fao.org/figis/servlet/IRS?iid=1788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96490"/>
            <a:ext cx="127635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fao.org/figis/servlet/IRS?iid=19599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1739" y="315527"/>
            <a:ext cx="581025" cy="581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/>
          <a:lstStyle/>
          <a:p>
            <a:fld id="{4B8CB413-AEE0-46E3-B56B-0D5F496E4B27}" type="datetimeFigureOut">
              <a:rPr lang="en-US" smtClean="0"/>
              <a:t>10/29/2017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1088" y="6250163"/>
            <a:ext cx="2525128" cy="365125"/>
          </a:xfrm>
          <a:prstGeom prst="rect">
            <a:avLst/>
          </a:prstGeom>
        </p:spPr>
        <p:txBody>
          <a:bodyPr/>
          <a:lstStyle/>
          <a:p>
            <a:fld id="{AF5C7578-17A9-4423-A077-69624CDB600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3" name="Picture 2" descr="http://figisapps.fao.org/FIGISwiki/images/FIRMS_logo_transparent_200px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610" y="6495098"/>
            <a:ext cx="636694" cy="296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fao.org/figis/servlet/IRS?iid=1788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41" y="6470588"/>
            <a:ext cx="978941" cy="321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www.fao.org/figis/servlet/IRS?iid=19599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6" y="6398929"/>
            <a:ext cx="445637" cy="445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20900"/>
            <a:ext cx="7772400" cy="1780108"/>
          </a:xfrm>
        </p:spPr>
        <p:txBody>
          <a:bodyPr anchor="ctr">
            <a:normAutofit/>
          </a:bodyPr>
          <a:lstStyle/>
          <a:p>
            <a:r>
              <a:rPr lang="fr-FR" dirty="0" smtClean="0"/>
              <a:t>Atelier </a:t>
            </a:r>
            <a:r>
              <a:rPr lang="en-GB" dirty="0" err="1" smtClean="0"/>
              <a:t>FCWC</a:t>
            </a:r>
            <a:r>
              <a:rPr lang="en-GB" dirty="0" smtClean="0"/>
              <a:t>-FIRMS </a:t>
            </a:r>
            <a:r>
              <a:rPr lang="fr-FR" dirty="0" smtClean="0"/>
              <a:t>sur </a:t>
            </a:r>
            <a:r>
              <a:rPr lang="fr-FR" dirty="0"/>
              <a:t>les inventaires de la pêche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90074" y="5085184"/>
            <a:ext cx="5377234" cy="465088"/>
          </a:xfrm>
        </p:spPr>
        <p:txBody>
          <a:bodyPr>
            <a:normAutofit/>
          </a:bodyPr>
          <a:lstStyle/>
          <a:p>
            <a:pPr algn="r"/>
            <a:r>
              <a:rPr lang="en-US" i="1" dirty="0" smtClean="0">
                <a:solidFill>
                  <a:schemeClr val="tx1"/>
                </a:solidFill>
              </a:rPr>
              <a:t>&lt;Nom de </a:t>
            </a:r>
            <a:r>
              <a:rPr lang="en-US" i="1" dirty="0" err="1" smtClean="0">
                <a:solidFill>
                  <a:schemeClr val="tx1"/>
                </a:solidFill>
              </a:rPr>
              <a:t>l’auteur</a:t>
            </a:r>
            <a:r>
              <a:rPr lang="en-US" i="1" dirty="0" smtClean="0">
                <a:solidFill>
                  <a:schemeClr val="tx1"/>
                </a:solidFill>
              </a:rPr>
              <a:t>&gt;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11960" y="6279703"/>
            <a:ext cx="4793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dirty="0"/>
              <a:t>Rel. au point 5 de l'ordre du jour: «Les pêcheries de la CFPC - Rapports des pays sur les inventaires des pêches» - Atelier FCWC-FIRMS sur les inventaires des pêcheries. Liberia, 23-24 novembre 2017</a:t>
            </a:r>
            <a:endParaRPr lang="en-US" sz="12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043608" y="3611984"/>
            <a:ext cx="7232848" cy="147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 </a:t>
            </a:r>
            <a:r>
              <a:rPr lang="en-US" sz="2400" b="1" dirty="0"/>
              <a:t>&lt; Nom du </a:t>
            </a:r>
            <a:r>
              <a:rPr lang="en-US" sz="2400" b="1" dirty="0" smtClean="0"/>
              <a:t>pays </a:t>
            </a:r>
            <a:r>
              <a:rPr lang="en-US" sz="2400" b="1" dirty="0"/>
              <a:t>&gt;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fr-FR" sz="1600" i="1" dirty="0"/>
              <a:t>Problèmes, défis et leçons </a:t>
            </a:r>
            <a:r>
              <a:rPr lang="fr-FR" sz="1600" i="1" dirty="0" smtClean="0"/>
              <a:t>appris </a:t>
            </a:r>
            <a:r>
              <a:rPr lang="fr-FR" sz="1600" i="1" dirty="0"/>
              <a:t>axés sur la collecte de données, </a:t>
            </a:r>
            <a:r>
              <a:rPr lang="fr-FR" sz="1600" i="1" dirty="0" smtClean="0"/>
              <a:t>les lacunes et insuffisances dans </a:t>
            </a:r>
            <a:r>
              <a:rPr lang="fr-FR" sz="1600" i="1" dirty="0"/>
              <a:t>les données et les capacités</a:t>
            </a:r>
            <a:endParaRPr lang="en-US" sz="1600" b="1" i="1" dirty="0"/>
          </a:p>
        </p:txBody>
      </p:sp>
      <p:sp>
        <p:nvSpPr>
          <p:cNvPr id="7" name="Rounded Rectangle 6"/>
          <p:cNvSpPr/>
          <p:nvPr/>
        </p:nvSpPr>
        <p:spPr>
          <a:xfrm>
            <a:off x="409848" y="404664"/>
            <a:ext cx="3672408" cy="108012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5" y="573120"/>
            <a:ext cx="3258494" cy="682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81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818381"/>
              </p:ext>
            </p:extLst>
          </p:nvPr>
        </p:nvGraphicFramePr>
        <p:xfrm>
          <a:off x="236528" y="2465720"/>
          <a:ext cx="8653488" cy="3048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2232248"/>
                <a:gridCol w="1944216"/>
                <a:gridCol w="1668712"/>
              </a:tblGrid>
              <a:tr h="43271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Potential indicators in support of the Fisheries Management Plans (FMPs): </a:t>
                      </a:r>
                      <a:r>
                        <a:rPr lang="en-US" sz="1600" kern="1200" dirty="0" smtClean="0"/>
                        <a:t>Socioeconomic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205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Indicateur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pêche</a:t>
                      </a:r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</a:rPr>
                        <a:t>Unité </a:t>
                      </a: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&lt;Selon la mesure (USD ou monnaie locale ou CFA (franc ouest-africain), jour, tonne, personnes, navire, etc.)&gt;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Plage de temps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&lt;Une valeur d'une seule année ou plusieurs (par exemple les 5 dernières années)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Valeur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valeur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réelle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/>
                        <a:t>Valeur</a:t>
                      </a:r>
                      <a:r>
                        <a:rPr lang="en-US" sz="1400" kern="1200" dirty="0" smtClean="0"/>
                        <a:t> </a:t>
                      </a:r>
                      <a:r>
                        <a:rPr lang="en-US" sz="1400" kern="1200" dirty="0" err="1" smtClean="0"/>
                        <a:t>débarquée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23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Prix </a:t>
                      </a:r>
                      <a:r>
                        <a:rPr lang="en-US" sz="1400" kern="1200" dirty="0" err="1" smtClean="0"/>
                        <a:t>moyen</a:t>
                      </a:r>
                      <a:r>
                        <a:rPr lang="en-US" sz="1400" kern="1200" dirty="0" smtClean="0"/>
                        <a:t> </a:t>
                      </a:r>
                      <a:r>
                        <a:rPr lang="en-US" sz="1400" kern="1200" dirty="0" err="1" smtClean="0"/>
                        <a:t>débarqué</a:t>
                      </a:r>
                      <a:r>
                        <a:rPr lang="en-US" sz="1400" kern="1200" dirty="0" smtClean="0"/>
                        <a:t> </a:t>
                      </a:r>
                      <a:r>
                        <a:rPr lang="fr-FR" sz="1400" kern="1200" dirty="0" smtClean="0"/>
                        <a:t>(calculé à partir de la valeur totale divisée par la capture totale)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23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/>
                        <a:t>Valeur</a:t>
                      </a:r>
                      <a:r>
                        <a:rPr lang="en-US" sz="1400" kern="1200" dirty="0" smtClean="0"/>
                        <a:t> brut </a:t>
                      </a:r>
                      <a:r>
                        <a:rPr lang="en-US" sz="1400" kern="1200" dirty="0" err="1" smtClean="0"/>
                        <a:t>ajoutée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652120" y="6443468"/>
            <a:ext cx="3252888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/>
              <a:t>&lt;Veuillez fournir les données disponibles&gt;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59699" y="538216"/>
            <a:ext cx="8712968" cy="914978"/>
          </a:xfrm>
        </p:spPr>
        <p:txBody>
          <a:bodyPr>
            <a:normAutofit/>
          </a:bodyPr>
          <a:lstStyle/>
          <a:p>
            <a:r>
              <a:rPr lang="fr-FR" sz="2700" dirty="0"/>
              <a:t>Formulaire de données de pêche</a:t>
            </a:r>
            <a:br>
              <a:rPr lang="fr-FR" sz="2700" dirty="0"/>
            </a:br>
            <a:r>
              <a:rPr lang="fr-FR" sz="2700" dirty="0"/>
              <a:t>Pêcherie: &lt;entrez le nom de la pêcherie&gt;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5074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fr-FR" sz="2700" dirty="0"/>
              <a:t>Sources et qualité de l'information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smtClean="0"/>
              <a:t>- </a:t>
            </a:r>
            <a:r>
              <a:rPr lang="en-GB" sz="2400" dirty="0"/>
              <a:t>Résumé </a:t>
            </a:r>
            <a:r>
              <a:rPr lang="en-GB" sz="2400" dirty="0" smtClean="0"/>
              <a:t>-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6" y="6238833"/>
            <a:ext cx="561662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/>
              <a:t>&lt;Veuillez décrire les </a:t>
            </a:r>
            <a:r>
              <a:rPr lang="fr-FR" sz="1400" i="1" dirty="0"/>
              <a:t>sources et </a:t>
            </a:r>
            <a:r>
              <a:rPr lang="fr-FR" sz="1400" i="1" dirty="0" smtClean="0"/>
              <a:t>leur </a:t>
            </a:r>
            <a:r>
              <a:rPr lang="fr-FR" sz="1400" i="1" dirty="0"/>
              <a:t>qualité utilisée pour remplir cette présentation&gt;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72881"/>
              </p:ext>
            </p:extLst>
          </p:nvPr>
        </p:nvGraphicFramePr>
        <p:xfrm>
          <a:off x="251520" y="2348880"/>
          <a:ext cx="8640960" cy="3459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665407"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Pêcherie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 source des </a:t>
                      </a:r>
                      <a:r>
                        <a:rPr lang="en-US" dirty="0" err="1" smtClean="0"/>
                        <a:t>données</a:t>
                      </a:r>
                      <a:endParaRPr lang="en-US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(e.g. base de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données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nationale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2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openArtfish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…)</a:t>
                      </a:r>
                      <a:endParaRPr lang="en-GB" sz="12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Qualité </a:t>
                      </a:r>
                      <a:r>
                        <a:rPr lang="fr-FR" sz="1200" dirty="0" smtClean="0"/>
                        <a:t>(</a:t>
                      </a:r>
                      <a:r>
                        <a:rPr lang="fr-FR" sz="1200" dirty="0" err="1" smtClean="0"/>
                        <a:t>e.g</a:t>
                      </a:r>
                      <a:r>
                        <a:rPr lang="fr-FR" sz="1200" dirty="0" smtClean="0"/>
                        <a:t>. Année de référence, erreur relative)</a:t>
                      </a:r>
                      <a:endParaRPr lang="en-GB" sz="1200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54722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11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84609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err="1"/>
              <a:t>Enjeux</a:t>
            </a:r>
            <a:r>
              <a:rPr lang="en-GB" sz="2700" dirty="0"/>
              <a:t>, </a:t>
            </a:r>
            <a:r>
              <a:rPr lang="en-GB" sz="2700" dirty="0" err="1"/>
              <a:t>défis</a:t>
            </a:r>
            <a:r>
              <a:rPr lang="en-GB" sz="2700" dirty="0"/>
              <a:t> et </a:t>
            </a:r>
            <a:r>
              <a:rPr lang="en-GB" sz="2700" dirty="0" err="1"/>
              <a:t>lacunes</a:t>
            </a:r>
            <a:r>
              <a:rPr lang="en-GB" sz="2700" dirty="0" smtClean="0"/>
              <a:t/>
            </a:r>
            <a:br>
              <a:rPr lang="en-GB" sz="2700" dirty="0" smtClean="0"/>
            </a:br>
            <a:r>
              <a:rPr lang="en-GB" sz="2700" dirty="0" smtClean="0"/>
              <a:t>- </a:t>
            </a:r>
            <a:r>
              <a:rPr lang="en-GB" sz="2400" dirty="0"/>
              <a:t>Résumé </a:t>
            </a:r>
            <a:r>
              <a:rPr lang="en-GB" sz="2400" dirty="0" smtClean="0"/>
              <a:t>-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6289575"/>
            <a:ext cx="5813174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/>
              <a:t>&lt;Veuillez remplir la diapositive en fonction de votre expérience de travail et des problèmes rencontrés lors de la compilation de cette présentation&gt;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337270"/>
              </p:ext>
            </p:extLst>
          </p:nvPr>
        </p:nvGraphicFramePr>
        <p:xfrm>
          <a:off x="214916" y="1250215"/>
          <a:ext cx="8749572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  <a:gridCol w="1099593"/>
                <a:gridCol w="3833555"/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Lacunes</a:t>
                      </a:r>
                      <a:r>
                        <a:rPr lang="en-US" dirty="0" smtClean="0"/>
                        <a:t> </a:t>
                      </a:r>
                      <a:r>
                        <a:rPr lang="en-US" sz="1200" dirty="0" smtClean="0"/>
                        <a:t>(Y/N)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Statistiques de pêche (débarquements, efforts, taille de la flotte)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Données</a:t>
                      </a:r>
                      <a:r>
                        <a:rPr lang="en-US" dirty="0" smtClean="0"/>
                        <a:t> socio-</a:t>
                      </a:r>
                      <a:r>
                        <a:rPr lang="en-US" dirty="0" err="1" smtClean="0"/>
                        <a:t>économiques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Données biologiques (longueur, âge, histoire)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Capacité</a:t>
                      </a:r>
                      <a:r>
                        <a:rPr lang="en-US" dirty="0" smtClean="0"/>
                        <a:t> technique (</a:t>
                      </a:r>
                      <a:r>
                        <a:rPr lang="en-US" dirty="0" err="1" smtClean="0"/>
                        <a:t>connaissances</a:t>
                      </a:r>
                      <a:r>
                        <a:rPr lang="en-US" dirty="0" smtClean="0"/>
                        <a:t> / formation)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Légal / politique / institutionnel (par exemple, aucun rapport requis par la loi)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Coordination et gestion de la collecte de données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Partage</a:t>
                      </a:r>
                      <a:r>
                        <a:rPr lang="en-US" dirty="0" smtClean="0"/>
                        <a:t> des </a:t>
                      </a:r>
                      <a:r>
                        <a:rPr lang="en-US" dirty="0" err="1" smtClean="0"/>
                        <a:t>données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77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 txBox="1">
            <a:spLocks/>
          </p:cNvSpPr>
          <p:nvPr/>
        </p:nvSpPr>
        <p:spPr>
          <a:xfrm>
            <a:off x="0" y="1878505"/>
            <a:ext cx="9144000" cy="31009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AE" altLang="ja-JP" b="1" dirty="0"/>
              <a:t>شكر</a:t>
            </a:r>
            <a:endParaRPr lang="en-US" altLang="ja-JP" b="1" dirty="0"/>
          </a:p>
          <a:p>
            <a:pPr marL="0" indent="0" algn="ctr">
              <a:buNone/>
            </a:pPr>
            <a:r>
              <a:rPr lang="ja-JP" altLang="en-US" b="1" dirty="0"/>
              <a:t>謝謝</a:t>
            </a:r>
            <a:endParaRPr lang="en-US" altLang="ja-JP" b="1" dirty="0"/>
          </a:p>
          <a:p>
            <a:pPr marL="0" indent="0" algn="ctr">
              <a:buNone/>
            </a:pPr>
            <a:r>
              <a:rPr lang="en-US" b="1" dirty="0"/>
              <a:t>Merci</a:t>
            </a:r>
          </a:p>
          <a:p>
            <a:pPr marL="0" lvl="0" indent="0" algn="ctr">
              <a:buNone/>
            </a:pPr>
            <a:r>
              <a:rPr lang="en-US" b="1" dirty="0"/>
              <a:t>Thank You</a:t>
            </a:r>
          </a:p>
          <a:p>
            <a:pPr marL="0" indent="0" algn="ctr">
              <a:buNone/>
            </a:pPr>
            <a:r>
              <a:rPr lang="az-Cyrl-AZ" b="1" dirty="0"/>
              <a:t>Благодарю</a:t>
            </a:r>
            <a:endParaRPr lang="en-US" b="1" dirty="0"/>
          </a:p>
          <a:p>
            <a:pPr marL="0" lvl="0" indent="0" algn="ctr">
              <a:buNone/>
            </a:pPr>
            <a:r>
              <a:rPr lang="fr-FR" b="1" dirty="0"/>
              <a:t>¡Muchas Gracias!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1666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en-GB" sz="2700" dirty="0" smtClean="0"/>
              <a:t>Résumé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7524" y="2420888"/>
            <a:ext cx="8640960" cy="269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Profil des ressources halieutiques et marines pour le pays</a:t>
            </a: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Bref aperçu de la pêche ciblée</a:t>
            </a: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Formulaire de données de </a:t>
            </a:r>
            <a:r>
              <a:rPr lang="fr-FR" altLang="en-US" dirty="0" smtClean="0">
                <a:solidFill>
                  <a:schemeClr val="tx2"/>
                </a:solidFill>
              </a:rPr>
              <a:t>pêche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Identité de la pêche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Ressources marines exploitées</a:t>
            </a:r>
          </a:p>
          <a:p>
            <a:pPr marL="742950" lvl="1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Indicateurs - </a:t>
            </a:r>
            <a:r>
              <a:rPr lang="fr-FR" altLang="en-US" dirty="0" smtClean="0">
                <a:solidFill>
                  <a:schemeClr val="tx2"/>
                </a:solidFill>
              </a:rPr>
              <a:t>exploitation </a:t>
            </a:r>
            <a:r>
              <a:rPr lang="fr-FR" altLang="en-US" dirty="0">
                <a:solidFill>
                  <a:schemeClr val="tx2"/>
                </a:solidFill>
              </a:rPr>
              <a:t>et s</a:t>
            </a:r>
            <a:r>
              <a:rPr lang="fr-FR" altLang="en-US" dirty="0" smtClean="0">
                <a:solidFill>
                  <a:schemeClr val="tx2"/>
                </a:solidFill>
              </a:rPr>
              <a:t>ocio-économie</a:t>
            </a: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Sources et qualité de l'information</a:t>
            </a: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fr-FR" altLang="en-US" dirty="0">
                <a:solidFill>
                  <a:schemeClr val="tx2"/>
                </a:solidFill>
              </a:rPr>
              <a:t>Problèmes, défis et lacunes</a:t>
            </a:r>
            <a:endParaRPr lang="en-US" alt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53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emersal zone selector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45"/>
          <a:stretch/>
        </p:blipFill>
        <p:spPr bwMode="auto">
          <a:xfrm>
            <a:off x="4112300" y="4581128"/>
            <a:ext cx="4812756" cy="2231171"/>
          </a:xfrm>
          <a:prstGeom prst="flowChartDocumen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1"/>
          <p:cNvSpPr>
            <a:spLocks noGrp="1"/>
          </p:cNvSpPr>
          <p:nvPr>
            <p:ph idx="1"/>
          </p:nvPr>
        </p:nvSpPr>
        <p:spPr>
          <a:xfrm>
            <a:off x="235232" y="1420872"/>
            <a:ext cx="8673536" cy="25291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1800" b="1" dirty="0"/>
              <a:t>PÊCHE:</a:t>
            </a:r>
            <a:r>
              <a:rPr lang="fr-FR" sz="1800" dirty="0"/>
              <a:t> "Une pêcherie est une activité qui mène à la récolte du poisson, dans les limites d'une zone définie. Le concept de pêcherie rassemble fondamentalement des indications sur l'activité de pêche humaine, y compris d'un point de vue économique, de gestion, biologique / environnemental et technologique (FIRMS 2006, modifié du glossaire des pêches de la FAO) </a:t>
            </a:r>
            <a:r>
              <a:rPr lang="fr-FR" sz="1800" dirty="0" smtClean="0"/>
              <a:t>".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fr-FR" sz="1800" dirty="0"/>
              <a:t>Une </a:t>
            </a:r>
            <a:r>
              <a:rPr lang="fr-FR" sz="1800" b="1" dirty="0"/>
              <a:t>unité de pêche statistique </a:t>
            </a:r>
            <a:r>
              <a:rPr lang="fr-FR" sz="1800" dirty="0"/>
              <a:t>est un type particulier d'activité de pêche, menée par un seul pays pavillon utilisant un navire et ses principaux engins de pêche</a:t>
            </a:r>
            <a:endParaRPr lang="en-GB" sz="1800" dirty="0"/>
          </a:p>
        </p:txBody>
      </p:sp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/>
          </a:bodyPr>
          <a:lstStyle/>
          <a:p>
            <a:r>
              <a:rPr lang="en-GB" sz="3200" b="1" dirty="0"/>
              <a:t>FIRMS </a:t>
            </a:r>
            <a:r>
              <a:rPr lang="en-GB" sz="3200" b="1" dirty="0" err="1" smtClean="0"/>
              <a:t>inventaire</a:t>
            </a:r>
            <a:r>
              <a:rPr lang="en-GB" sz="3200" b="1" dirty="0" smtClean="0"/>
              <a:t> </a:t>
            </a:r>
            <a:r>
              <a:rPr lang="en-GB" sz="3200" b="1" dirty="0"/>
              <a:t>des </a:t>
            </a:r>
            <a:r>
              <a:rPr lang="en-GB" sz="3200" b="1" dirty="0" err="1"/>
              <a:t>pêches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35232" y="4077072"/>
            <a:ext cx="38607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Données clés pour l'identification de l'unité de pêche: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Espèces (cibles et prises accessoires)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Zone de pêche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Équipement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État </a:t>
            </a:r>
            <a:r>
              <a:rPr lang="fr-FR" dirty="0"/>
              <a:t>du </a:t>
            </a:r>
            <a:r>
              <a:rPr lang="fr-FR" dirty="0" smtClean="0"/>
              <a:t>pavillon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Entités de gestion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03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fr-FR" sz="2700" dirty="0"/>
              <a:t>Profil des ressources halieutiques et marines pour le pays</a:t>
            </a:r>
            <a:endParaRPr lang="en-GB" sz="27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864096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560654"/>
              </p:ext>
            </p:extLst>
          </p:nvPr>
        </p:nvGraphicFramePr>
        <p:xfrm>
          <a:off x="218820" y="1268760"/>
          <a:ext cx="8673659" cy="4904655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309082"/>
                <a:gridCol w="2309082"/>
                <a:gridCol w="4055495"/>
              </a:tblGrid>
              <a:tr h="552127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en-US" sz="1400" kern="1200" dirty="0" err="1" smtClean="0"/>
                        <a:t>Aperçu</a:t>
                      </a:r>
                      <a:r>
                        <a:rPr lang="en-US" altLang="en-US" sz="1400" kern="1200" dirty="0" smtClean="0"/>
                        <a:t> </a:t>
                      </a:r>
                      <a:r>
                        <a:rPr lang="en-US" altLang="en-US" sz="1400" kern="1200" dirty="0" err="1" smtClean="0"/>
                        <a:t>géographique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Extension de la ZEE</a:t>
                      </a:r>
                      <a:endParaRPr lang="en-GB" sz="1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&lt;km</a:t>
                      </a:r>
                      <a:r>
                        <a:rPr lang="en-GB" sz="1400" b="0" kern="1200" baseline="300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400" b="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b="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err="1" smtClean="0"/>
                        <a:t>Frontières</a:t>
                      </a:r>
                      <a:r>
                        <a:rPr lang="en-GB" sz="1400" b="0" dirty="0" smtClean="0"/>
                        <a:t> </a:t>
                      </a:r>
                      <a:r>
                        <a:rPr lang="en-GB" sz="1400" b="0" dirty="0" err="1" smtClean="0"/>
                        <a:t>nationales</a:t>
                      </a:r>
                      <a:endParaRPr lang="en-GB" sz="1400" b="0" dirty="0" smtClean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liste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des pays&gt;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Domaine maritime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err="1" smtClean="0"/>
                        <a:t>Principaux</a:t>
                      </a:r>
                      <a:r>
                        <a:rPr lang="en-GB" sz="1400" b="0" dirty="0" smtClean="0"/>
                        <a:t> accords </a:t>
                      </a:r>
                      <a:r>
                        <a:rPr lang="en-GB" sz="1400" b="0" dirty="0" err="1" smtClean="0"/>
                        <a:t>internationaux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liste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des accords&gt;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Plans de </a:t>
                      </a:r>
                      <a:r>
                        <a:rPr lang="en-GB" sz="1400" b="0" dirty="0" err="1" smtClean="0"/>
                        <a:t>gestion</a:t>
                      </a:r>
                      <a:r>
                        <a:rPr lang="en-GB" sz="1400" b="0" dirty="0" smtClean="0"/>
                        <a:t> </a:t>
                      </a:r>
                      <a:r>
                        <a:rPr lang="en-GB" sz="1400" b="0" dirty="0" err="1" smtClean="0"/>
                        <a:t>conjoints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fr-FR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liste des plans de gestion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00000">
                <a:tc rowSpan="2">
                  <a:txBody>
                    <a:bodyPr/>
                    <a:lstStyle/>
                    <a:p>
                      <a:pPr algn="ctr"/>
                      <a:r>
                        <a:rPr lang="fr-F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Chiffres généraux sur le secteur de la production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smtClean="0"/>
                        <a:t>Captures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&lt;tonnes&gt;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319883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err="1" smtClean="0"/>
                        <a:t>Emplois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nombre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d'emplois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directs&gt;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Navires</a:t>
                      </a: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GB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pêche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err="1" smtClean="0"/>
                        <a:t>Flotte</a:t>
                      </a:r>
                      <a:r>
                        <a:rPr lang="en-GB" sz="1400" b="0" dirty="0" smtClean="0"/>
                        <a:t> </a:t>
                      </a:r>
                      <a:r>
                        <a:rPr lang="en-GB" sz="1400" b="0" dirty="0" err="1" smtClean="0"/>
                        <a:t>nationale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altLang="en-US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nombre</a:t>
                      </a: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total de </a:t>
                      </a:r>
                      <a:r>
                        <a:rPr lang="en-US" altLang="en-US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navires</a:t>
                      </a: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 vMerge="1">
                  <a:txBody>
                    <a:bodyPr/>
                    <a:lstStyle/>
                    <a:p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 err="1" smtClean="0"/>
                        <a:t>Flotte</a:t>
                      </a:r>
                      <a:r>
                        <a:rPr lang="en-GB" sz="1400" b="0" dirty="0" smtClean="0"/>
                        <a:t> </a:t>
                      </a:r>
                      <a:r>
                        <a:rPr lang="en-GB" sz="1400" b="0" dirty="0" err="1" smtClean="0"/>
                        <a:t>étrangère</a:t>
                      </a:r>
                      <a:endParaRPr lang="en-GB" sz="1400" b="0" dirty="0"/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altLang="en-US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nombre</a:t>
                      </a: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total de </a:t>
                      </a:r>
                      <a:r>
                        <a:rPr lang="en-US" altLang="en-US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navires</a:t>
                      </a:r>
                      <a:r>
                        <a:rPr lang="en-US" altLang="en-US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1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Stocks </a:t>
                      </a:r>
                      <a:r>
                        <a:rPr lang="en-GB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évalués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espèce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année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)&gt;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552127">
                <a:tc>
                  <a:txBody>
                    <a:bodyPr/>
                    <a:lstStyle/>
                    <a:p>
                      <a:pPr algn="ctr"/>
                      <a:r>
                        <a:rPr lang="en-GB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Tendances</a:t>
                      </a:r>
                      <a:r>
                        <a:rPr lang="en-GB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et </a:t>
                      </a:r>
                      <a:r>
                        <a:rPr lang="en-GB" sz="14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problèmes</a:t>
                      </a:r>
                      <a:endParaRPr lang="en-GB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dirty="0"/>
                    </a:p>
                  </a:txBody>
                  <a:tcPr anchor="ctr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Texte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libre</a:t>
                      </a:r>
                      <a:r>
                        <a:rPr lang="en-GB" sz="14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4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37797" y="6430545"/>
            <a:ext cx="3754682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i="1" dirty="0" smtClean="0"/>
              <a:t>&lt;</a:t>
            </a:r>
            <a:r>
              <a:rPr lang="fr-FR" sz="1400" i="1" dirty="0"/>
              <a:t> Veuillez insérer les informations manquantes </a:t>
            </a:r>
            <a:r>
              <a:rPr lang="en-US" sz="1400" i="1" dirty="0" smtClean="0"/>
              <a:t>&gt; 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83803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fr-FR" sz="2700" dirty="0"/>
              <a:t>Bref aperçu de la pêche ciblée</a:t>
            </a:r>
            <a:endParaRPr lang="en-GB" sz="27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2492896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>
                <a:schemeClr val="accent1"/>
              </a:buClr>
              <a:buSzPct val="100000"/>
              <a:defRPr/>
            </a:pPr>
            <a:r>
              <a:rPr lang="fr-FR" altLang="en-US" dirty="0">
                <a:solidFill>
                  <a:schemeClr val="tx2"/>
                </a:solidFill>
              </a:rPr>
              <a:t>Production globale du pays (capture marine): &lt;Valeur en tonnes&gt;</a:t>
            </a:r>
            <a:r>
              <a:rPr lang="en-US" altLang="en-US" dirty="0" smtClean="0">
                <a:solidFill>
                  <a:schemeClr val="tx2"/>
                </a:solidFill>
              </a:rPr>
              <a:t/>
            </a:r>
            <a:br>
              <a:rPr lang="en-US" altLang="en-US" dirty="0" smtClean="0">
                <a:solidFill>
                  <a:schemeClr val="tx2"/>
                </a:solidFill>
              </a:rPr>
            </a:b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69074" y="6269323"/>
            <a:ext cx="3207930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fr-FR" sz="1400" i="1" dirty="0" smtClean="0"/>
              <a:t>&lt;Agrandir le tableau au </a:t>
            </a:r>
            <a:r>
              <a:rPr lang="fr-FR" sz="1400" i="1" dirty="0"/>
              <a:t>besoin&gt;</a:t>
            </a:r>
          </a:p>
          <a:p>
            <a:pPr algn="ctr"/>
            <a:r>
              <a:rPr lang="fr-FR" sz="1400" i="1" dirty="0"/>
              <a:t>&lt;Utiliser une ligne pour chaque pêcherie&gt;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295870"/>
              </p:ext>
            </p:extLst>
          </p:nvPr>
        </p:nvGraphicFramePr>
        <p:xfrm>
          <a:off x="323528" y="2996952"/>
          <a:ext cx="8568952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9530"/>
                <a:gridCol w="2682455"/>
                <a:gridCol w="2756967"/>
              </a:tblGrid>
              <a:tr h="36425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Pêcherie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Captures/</a:t>
                      </a:r>
                      <a:r>
                        <a:rPr lang="en-US" dirty="0" err="1" smtClean="0"/>
                        <a:t>débarquements</a:t>
                      </a:r>
                      <a:r>
                        <a:rPr lang="en-US" dirty="0" smtClean="0"/>
                        <a:t> (</a:t>
                      </a:r>
                      <a:r>
                        <a:rPr lang="en-US" dirty="0" err="1" smtClean="0"/>
                        <a:t>tonnes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Pourcentage de la production nationale totale</a:t>
                      </a:r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64254"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fr-FR" sz="2700" dirty="0"/>
              <a:t>Formulaire de données de pêche</a:t>
            </a:r>
            <a:br>
              <a:rPr lang="fr-FR" sz="2700" dirty="0"/>
            </a:br>
            <a:r>
              <a:rPr lang="fr-FR" sz="2700" dirty="0" smtClean="0"/>
              <a:t>Pêcherie: </a:t>
            </a:r>
            <a:r>
              <a:rPr lang="fr-FR" sz="2700" dirty="0"/>
              <a:t>&lt;entrez le nom de la pêcherie&gt; (1)</a:t>
            </a:r>
            <a:endParaRPr lang="en-GB" sz="2700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3434" y="6009399"/>
            <a:ext cx="6696744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/>
              <a:t>&lt;Veuillez consulter l'inventaire Excel de FIRMS pour la liste complète des codes et des termes&gt;</a:t>
            </a:r>
          </a:p>
          <a:p>
            <a:pPr algn="ctr"/>
            <a:r>
              <a:rPr lang="fr-FR" sz="1400" i="1" dirty="0"/>
              <a:t>&lt;Utiliser une diapositive pour chaque type de pêche&gt;</a:t>
            </a:r>
            <a:endParaRPr lang="en-GB" sz="14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524009"/>
              </p:ext>
            </p:extLst>
          </p:nvPr>
        </p:nvGraphicFramePr>
        <p:xfrm>
          <a:off x="215516" y="1908452"/>
          <a:ext cx="8676964" cy="3749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490"/>
                <a:gridCol w="4001474"/>
              </a:tblGrid>
              <a:tr h="432047">
                <a:tc gridSpan="2">
                  <a:txBody>
                    <a:bodyPr/>
                    <a:lstStyle/>
                    <a:p>
                      <a:r>
                        <a:rPr lang="en-US" dirty="0" err="1" smtClean="0"/>
                        <a:t>Identité</a:t>
                      </a:r>
                      <a:r>
                        <a:rPr lang="en-US" dirty="0" smtClean="0"/>
                        <a:t> de la </a:t>
                      </a:r>
                      <a:r>
                        <a:rPr lang="en-US" dirty="0" err="1" smtClean="0"/>
                        <a:t>pêcherie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Nom de la zone de pêche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(e.g. EEZ des pays)</a:t>
                      </a:r>
                      <a:endParaRPr lang="en-GB" sz="1200" dirty="0"/>
                    </a:p>
                  </a:txBody>
                  <a:tcPr/>
                </a:tc>
              </a:tr>
              <a:tr h="0">
                <a:tc gridSpan="2">
                  <a:txBody>
                    <a:bodyPr/>
                    <a:lstStyle/>
                    <a:p>
                      <a:r>
                        <a:rPr lang="fr-FR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Caractéristiques de la zone de pêche</a:t>
                      </a:r>
                      <a:endParaRPr lang="en-GB" sz="180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292608">
                <a:tc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  Zone de </a:t>
                      </a:r>
                      <a:r>
                        <a:rPr lang="en-US" dirty="0" err="1" smtClean="0"/>
                        <a:t>profondeur</a:t>
                      </a:r>
                      <a:r>
                        <a:rPr lang="en-US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vérifier</a:t>
                      </a:r>
                      <a:r>
                        <a:rPr lang="en-US" sz="1200" dirty="0" smtClean="0"/>
                        <a:t> les </a:t>
                      </a:r>
                      <a:r>
                        <a:rPr lang="en-US" sz="1200" dirty="0" err="1" smtClean="0"/>
                        <a:t>termes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contrôlés</a:t>
                      </a:r>
                      <a:r>
                        <a:rPr lang="en-US" sz="1200" dirty="0" smtClean="0"/>
                        <a:t>&gt;</a:t>
                      </a:r>
                      <a:endParaRPr lang="en-GB" sz="1200" dirty="0"/>
                    </a:p>
                  </a:txBody>
                  <a:tcPr/>
                </a:tc>
              </a:tr>
              <a:tr h="219456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Distribution </a:t>
                      </a:r>
                      <a:r>
                        <a:rPr lang="en-US" dirty="0" err="1" smtClean="0"/>
                        <a:t>horizontale</a:t>
                      </a:r>
                      <a:r>
                        <a:rPr lang="en-US" dirty="0" smtClean="0"/>
                        <a:t>/</a:t>
                      </a:r>
                      <a:r>
                        <a:rPr lang="en-US" dirty="0" err="1" smtClean="0"/>
                        <a:t>verticale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vérifier</a:t>
                      </a:r>
                      <a:r>
                        <a:rPr lang="en-US" sz="1200" dirty="0" smtClean="0"/>
                        <a:t> les </a:t>
                      </a:r>
                      <a:r>
                        <a:rPr lang="en-US" sz="1200" dirty="0" err="1" smtClean="0"/>
                        <a:t>termes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contrôlés</a:t>
                      </a:r>
                      <a:r>
                        <a:rPr lang="en-US" sz="1200" dirty="0" smtClean="0"/>
                        <a:t>&gt;</a:t>
                      </a:r>
                      <a:endParaRPr lang="en-GB" sz="1200" dirty="0" smtClean="0"/>
                    </a:p>
                  </a:txBody>
                  <a:tcPr/>
                </a:tc>
              </a:tr>
              <a:tr h="146304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Type</a:t>
                      </a:r>
                      <a:r>
                        <a:rPr lang="en-US" baseline="0" dirty="0" smtClean="0"/>
                        <a:t> de fond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&lt;</a:t>
                      </a:r>
                      <a:r>
                        <a:rPr lang="en-US" sz="1200" dirty="0" err="1" smtClean="0"/>
                        <a:t>vérifier</a:t>
                      </a:r>
                      <a:r>
                        <a:rPr lang="en-US" sz="1200" dirty="0" smtClean="0"/>
                        <a:t> les </a:t>
                      </a:r>
                      <a:r>
                        <a:rPr lang="en-US" sz="1200" dirty="0" err="1" smtClean="0"/>
                        <a:t>termes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contrôlés</a:t>
                      </a:r>
                      <a:r>
                        <a:rPr lang="en-US" sz="1200" dirty="0" smtClean="0"/>
                        <a:t>&gt;</a:t>
                      </a:r>
                      <a:endParaRPr lang="en-GB" sz="12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>
                          <a:solidFill>
                            <a:schemeClr val="tx2"/>
                          </a:solidFill>
                        </a:rPr>
                        <a:t>Engin de pêche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&lt;vérifier la liste des engins&gt;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Entité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 de </a:t>
                      </a: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gestion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(e.g. </a:t>
                      </a:r>
                      <a:r>
                        <a:rPr lang="en-US" sz="1200" dirty="0" err="1" smtClean="0"/>
                        <a:t>Ministère</a:t>
                      </a:r>
                      <a:r>
                        <a:rPr lang="en-US" sz="1200" dirty="0" smtClean="0"/>
                        <a:t> de la </a:t>
                      </a:r>
                      <a:r>
                        <a:rPr lang="en-US" sz="1200" dirty="0" err="1" smtClean="0"/>
                        <a:t>pêche</a:t>
                      </a:r>
                      <a:r>
                        <a:rPr lang="en-US" sz="1200" dirty="0" smtClean="0"/>
                        <a:t>)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solidFill>
                            <a:schemeClr val="tx2"/>
                          </a:solidFill>
                        </a:rPr>
                        <a:t>Mesures</a:t>
                      </a:r>
                      <a:r>
                        <a:rPr lang="en-US" dirty="0" smtClean="0">
                          <a:solidFill>
                            <a:schemeClr val="tx2"/>
                          </a:solidFill>
                        </a:rPr>
                        <a:t> de </a:t>
                      </a:r>
                      <a:r>
                        <a:rPr lang="en-US" dirty="0" err="1" smtClean="0">
                          <a:solidFill>
                            <a:schemeClr val="tx2"/>
                          </a:solidFill>
                        </a:rPr>
                        <a:t>gestion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Texte</a:t>
                      </a: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libre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Tendance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 de la </a:t>
                      </a: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pêche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Texte</a:t>
                      </a:r>
                      <a:r>
                        <a:rPr lang="en-GB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2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libre</a:t>
                      </a:r>
                      <a:endParaRPr lang="en-GB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8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79936" y="6203627"/>
            <a:ext cx="6684552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i="1" dirty="0"/>
              <a:t>&lt;Utiliser une </a:t>
            </a:r>
            <a:r>
              <a:rPr lang="fr-FR" sz="1200" i="1" dirty="0" smtClean="0"/>
              <a:t>page pour </a:t>
            </a:r>
            <a:r>
              <a:rPr lang="fr-FR" sz="1200" i="1" dirty="0"/>
              <a:t>chaque type de pêche; ajouter des lignes pour les espèces si nécessaire&gt;</a:t>
            </a:r>
          </a:p>
          <a:p>
            <a:pPr algn="ctr"/>
            <a:r>
              <a:rPr lang="fr-FR" sz="1200" i="1" dirty="0"/>
              <a:t>&lt;Voir la liste des stocks du </a:t>
            </a:r>
            <a:r>
              <a:rPr lang="fr-FR" sz="1200" i="1" dirty="0" smtClean="0"/>
              <a:t>CECAF pour </a:t>
            </a:r>
            <a:r>
              <a:rPr lang="fr-FR" sz="1200" i="1" dirty="0"/>
              <a:t>vérifier si une espèce est disponible ou non dans les fiches d'information FAO-FIRMS&gt;</a:t>
            </a:r>
            <a:endParaRPr lang="en-GB" sz="12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772819"/>
              </p:ext>
            </p:extLst>
          </p:nvPr>
        </p:nvGraphicFramePr>
        <p:xfrm>
          <a:off x="251520" y="1656483"/>
          <a:ext cx="8700775" cy="4508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8256"/>
                <a:gridCol w="2891316"/>
                <a:gridCol w="2831203"/>
              </a:tblGrid>
              <a:tr h="446288">
                <a:tc gridSpan="3">
                  <a:txBody>
                    <a:bodyPr/>
                    <a:lstStyle/>
                    <a:p>
                      <a:r>
                        <a:rPr lang="en-US" dirty="0" err="1" smtClean="0"/>
                        <a:t>Ressources</a:t>
                      </a:r>
                      <a:r>
                        <a:rPr lang="en-US" dirty="0" smtClean="0"/>
                        <a:t> marines </a:t>
                      </a:r>
                      <a:r>
                        <a:rPr lang="en-US" dirty="0" err="1" smtClean="0"/>
                        <a:t>exploitées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8306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Espèce</a:t>
                      </a:r>
                      <a:r>
                        <a:rPr lang="en-GB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en-GB" dirty="0" err="1" smtClean="0">
                          <a:solidFill>
                            <a:schemeClr val="tx2"/>
                          </a:solidFill>
                        </a:rPr>
                        <a:t>cible</a:t>
                      </a: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Nom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Nom </a:t>
                      </a:r>
                      <a:r>
                        <a:rPr lang="en-US" sz="1600" dirty="0" err="1" smtClean="0"/>
                        <a:t>scientifique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Stock évalué par le </a:t>
                      </a:r>
                      <a:r>
                        <a:rPr lang="fr-FR" sz="1600" dirty="0" err="1" smtClean="0"/>
                        <a:t>CECAF</a:t>
                      </a:r>
                      <a:r>
                        <a:rPr lang="fr-FR" sz="1600" dirty="0" smtClean="0"/>
                        <a:t> </a:t>
                      </a:r>
                      <a:r>
                        <a:rPr lang="fr-FR" sz="1200" dirty="0" smtClean="0"/>
                        <a:t>(O/ N)</a:t>
                      </a:r>
                      <a:endParaRPr lang="en-GB" sz="1200" dirty="0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781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7816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Prises</a:t>
                      </a:r>
                      <a:r>
                        <a:rPr lang="en-US" sz="1800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accessoires</a:t>
                      </a:r>
                      <a:endParaRPr lang="en-GB" sz="1800" kern="1200" dirty="0" smtClean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Nom </a:t>
                      </a:r>
                      <a:r>
                        <a:rPr lang="en-US" sz="160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commun</a:t>
                      </a:r>
                      <a:endParaRPr lang="en-US" sz="16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Nom </a:t>
                      </a:r>
                      <a:r>
                        <a:rPr lang="en-US" sz="1600" dirty="0" err="1" smtClean="0"/>
                        <a:t>scientifique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Stock évalué par le </a:t>
                      </a:r>
                      <a:r>
                        <a:rPr lang="fr-FR" sz="1600" dirty="0" err="1" smtClean="0"/>
                        <a:t>CECAF</a:t>
                      </a:r>
                      <a:r>
                        <a:rPr lang="fr-FR" sz="1600" dirty="0" smtClean="0"/>
                        <a:t> </a:t>
                      </a:r>
                      <a:r>
                        <a:rPr lang="fr-FR" sz="1200" dirty="0" smtClean="0"/>
                        <a:t>(O/ N)</a:t>
                      </a:r>
                      <a:endParaRPr lang="en-GB" sz="1200" dirty="0" smtClean="0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830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2276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712968" cy="1252728"/>
          </a:xfrm>
        </p:spPr>
        <p:txBody>
          <a:bodyPr>
            <a:normAutofit/>
          </a:bodyPr>
          <a:lstStyle/>
          <a:p>
            <a:r>
              <a:rPr lang="fr-FR" sz="2700" dirty="0"/>
              <a:t>Formulaire de données de pêche</a:t>
            </a:r>
            <a:br>
              <a:rPr lang="fr-FR" sz="2700" dirty="0"/>
            </a:br>
            <a:r>
              <a:rPr lang="fr-FR" sz="2700" dirty="0"/>
              <a:t>Pêcherie: &lt;entrez le nom de la pêcherie&gt;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15680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502949"/>
              </p:ext>
            </p:extLst>
          </p:nvPr>
        </p:nvGraphicFramePr>
        <p:xfrm>
          <a:off x="240963" y="2258523"/>
          <a:ext cx="8653488" cy="3063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372"/>
                <a:gridCol w="2163372"/>
                <a:gridCol w="2163372"/>
                <a:gridCol w="2163372"/>
              </a:tblGrid>
              <a:tr h="245653">
                <a:tc gridSpan="4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Indicateurs potentiels à l'appui des plans de gestion des pêches (PGP): Exploitation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Indicateur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pêche</a:t>
                      </a:r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</a:rPr>
                        <a:t>Unité </a:t>
                      </a: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&lt;Selon la mesure (USD, Jour, Tonne, Personnes, Navire, etc.)&gt;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Plage de temps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&lt;Une valeur d'une seule année ou plusieurs (par exemple les 5 dernières années)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Valeur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valeur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réelle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22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Capture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Tonnes</a:t>
                      </a:r>
                      <a:endParaRPr lang="en-GB" sz="14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Volume </a:t>
                      </a:r>
                      <a:r>
                        <a:rPr lang="en-US" sz="1400" kern="1200" dirty="0" err="1" smtClean="0"/>
                        <a:t>débarqué</a:t>
                      </a:r>
                      <a:r>
                        <a:rPr lang="en-US" sz="1400" kern="1200" dirty="0" smtClean="0"/>
                        <a:t> (capture </a:t>
                      </a:r>
                      <a:r>
                        <a:rPr lang="en-US" sz="1400" kern="1200" dirty="0" err="1" smtClean="0"/>
                        <a:t>moins</a:t>
                      </a:r>
                      <a:r>
                        <a:rPr lang="en-US" sz="1400" kern="1200" dirty="0" smtClean="0"/>
                        <a:t> </a:t>
                      </a:r>
                      <a:r>
                        <a:rPr lang="en-US" sz="1400" kern="1200" dirty="0" err="1" smtClean="0"/>
                        <a:t>discrads</a:t>
                      </a:r>
                      <a:r>
                        <a:rPr lang="en-US" sz="1400" kern="1200" dirty="0" smtClean="0"/>
                        <a:t>)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Tonnes</a:t>
                      </a:r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CPUE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Kg/jour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40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Effort de </a:t>
                      </a:r>
                      <a:r>
                        <a:rPr lang="en-GB" sz="1400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pêche</a:t>
                      </a:r>
                      <a:endParaRPr lang="en-GB" sz="140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Jours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annuels</a:t>
                      </a:r>
                      <a:endParaRPr lang="en-GB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80112" y="6443468"/>
            <a:ext cx="332489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/>
              <a:t>&lt;Veuillez fournir les données disponibles&gt;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51520" y="535191"/>
            <a:ext cx="8712968" cy="914978"/>
          </a:xfrm>
        </p:spPr>
        <p:txBody>
          <a:bodyPr>
            <a:normAutofit/>
          </a:bodyPr>
          <a:lstStyle/>
          <a:p>
            <a:r>
              <a:rPr lang="fr-FR" sz="2700" dirty="0"/>
              <a:t>Formulaire de données de pêche</a:t>
            </a:r>
            <a:br>
              <a:rPr lang="fr-FR" sz="2700" dirty="0"/>
            </a:br>
            <a:r>
              <a:rPr lang="fr-FR" sz="2700" dirty="0"/>
              <a:t>Pêcherie: &lt;entrez le nom de la pêcherie&gt;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35076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1556792"/>
            <a:ext cx="792088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defRPr/>
            </a:pPr>
            <a:endParaRPr lang="en-US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Ø"/>
              <a:defRPr/>
            </a:pPr>
            <a:endParaRPr lang="en-US" altLang="en-US" dirty="0">
              <a:solidFill>
                <a:schemeClr val="tx2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852349"/>
              </p:ext>
            </p:extLst>
          </p:nvPr>
        </p:nvGraphicFramePr>
        <p:xfrm>
          <a:off x="251520" y="2132856"/>
          <a:ext cx="8653488" cy="3515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3372"/>
                <a:gridCol w="2163372"/>
                <a:gridCol w="2163372"/>
                <a:gridCol w="2163372"/>
              </a:tblGrid>
              <a:tr h="245653">
                <a:tc gridSpan="4"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Indicateurs potentiels à l'appui des plans de gestion des pêches (PGP): Exploitation </a:t>
                      </a:r>
                      <a:r>
                        <a:rPr lang="fr-FR" sz="1600" dirty="0" err="1" smtClean="0"/>
                        <a:t>cont</a:t>
                      </a:r>
                      <a:r>
                        <a:rPr lang="fr-FR" sz="1600" dirty="0" smtClean="0"/>
                        <a:t>.</a:t>
                      </a:r>
                      <a:endParaRPr lang="en-GB" sz="16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1436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Indicateurs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 de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pêche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kern="1200" smtClean="0">
                          <a:solidFill>
                            <a:schemeClr val="tx1"/>
                          </a:solidFill>
                        </a:rPr>
                        <a:t>participation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</a:rPr>
                        <a:t>à la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pêcherie</a:t>
                      </a:r>
                      <a:endParaRPr lang="en-GB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tx1"/>
                          </a:solidFill>
                        </a:rPr>
                        <a:t>Unité </a:t>
                      </a: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&lt;Selon la mesure (USD, Jour, Tonne, Personnes, Navire, etc.)&gt;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/>
                        <a:t>Plage de temps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&lt;Une valeur d'une seule année ou plusieurs (par exemple les 5 dernières années)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</a:rPr>
                        <a:t>Valeur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fr-FR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valeur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réelle</a:t>
                      </a:r>
                      <a:r>
                        <a:rPr lang="en-US" sz="12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endParaRPr lang="en-GB" sz="12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smtClean="0"/>
                        <a:t>Navires ou unités des pêche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Nombre</a:t>
                      </a:r>
                      <a:r>
                        <a:rPr lang="en-US" sz="1400" dirty="0" smtClean="0"/>
                        <a:t> (V)/(FU)</a:t>
                      </a:r>
                      <a:endParaRPr lang="en-GB" sz="1400" dirty="0"/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Tonnage de la </a:t>
                      </a:r>
                      <a:r>
                        <a:rPr lang="en-US" sz="1400" kern="1200" dirty="0" err="1" smtClean="0"/>
                        <a:t>flotte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GRT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/>
                        <a:t>Puissance de la </a:t>
                      </a:r>
                      <a:r>
                        <a:rPr lang="en-US" sz="1400" kern="1200" dirty="0" err="1" smtClean="0"/>
                        <a:t>flotte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KW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/>
                        <a:t>Nombre</a:t>
                      </a:r>
                      <a:r>
                        <a:rPr lang="en-US" sz="1400" kern="1200" dirty="0" smtClean="0"/>
                        <a:t> de ports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Nombre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4522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/>
                        <a:t>Nombre</a:t>
                      </a:r>
                      <a:r>
                        <a:rPr lang="en-US" sz="1400" kern="1200" dirty="0" smtClean="0"/>
                        <a:t> de </a:t>
                      </a:r>
                      <a:r>
                        <a:rPr lang="en-US" sz="1400" kern="1200" dirty="0" err="1" smtClean="0"/>
                        <a:t>pêcheurs</a:t>
                      </a: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Personnes</a:t>
                      </a:r>
                      <a:endParaRPr lang="en-GB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80112" y="6443468"/>
            <a:ext cx="3324896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/>
              <a:t>&lt;Veuillez fournir les données disponibles&gt;</a:t>
            </a:r>
            <a:endParaRPr lang="en-GB" sz="1400" i="1" dirty="0"/>
          </a:p>
        </p:txBody>
      </p:sp>
      <p:sp>
        <p:nvSpPr>
          <p:cNvPr id="8" name="Title 2"/>
          <p:cNvSpPr>
            <a:spLocks noGrp="1"/>
          </p:cNvSpPr>
          <p:nvPr>
            <p:ph type="title"/>
          </p:nvPr>
        </p:nvSpPr>
        <p:spPr>
          <a:xfrm>
            <a:off x="251520" y="472357"/>
            <a:ext cx="8712968" cy="914978"/>
          </a:xfrm>
        </p:spPr>
        <p:txBody>
          <a:bodyPr>
            <a:normAutofit/>
          </a:bodyPr>
          <a:lstStyle/>
          <a:p>
            <a:r>
              <a:rPr lang="fr-FR" sz="2700" dirty="0"/>
              <a:t>Formulaire de données de pêche</a:t>
            </a:r>
            <a:br>
              <a:rPr lang="fr-FR" sz="2700" dirty="0"/>
            </a:br>
            <a:r>
              <a:rPr lang="fr-FR" sz="2700" dirty="0"/>
              <a:t>Pêcherie: &lt;entrez le nom de la pêcherie&gt; (1)</a:t>
            </a:r>
            <a:endParaRPr lang="en-GB" sz="2700" u="sng" dirty="0"/>
          </a:p>
        </p:txBody>
      </p:sp>
    </p:spTree>
    <p:extLst>
      <p:ext uri="{BB962C8B-B14F-4D97-AF65-F5344CB8AC3E}">
        <p14:creationId xmlns:p14="http://schemas.microsoft.com/office/powerpoint/2010/main" val="157266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80008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8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4412</TotalTime>
  <Words>1034</Words>
  <Application>Microsoft Office PowerPoint</Application>
  <PresentationFormat>On-screen Show (4:3)</PresentationFormat>
  <Paragraphs>171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Candara</vt:lpstr>
      <vt:lpstr>HGP明朝E</vt:lpstr>
      <vt:lpstr>Symbol</vt:lpstr>
      <vt:lpstr>Wingdings</vt:lpstr>
      <vt:lpstr>Waveform</vt:lpstr>
      <vt:lpstr>Atelier FCWC-FIRMS sur les inventaires de la pêche</vt:lpstr>
      <vt:lpstr>Résumé</vt:lpstr>
      <vt:lpstr>FIRMS inventaire des pêches</vt:lpstr>
      <vt:lpstr>Profil des ressources halieutiques et marines pour le pays</vt:lpstr>
      <vt:lpstr>Bref aperçu de la pêche ciblée</vt:lpstr>
      <vt:lpstr>Formulaire de données de pêche Pêcherie: &lt;entrez le nom de la pêcherie&gt; (1)</vt:lpstr>
      <vt:lpstr>Formulaire de données de pêche Pêcherie: &lt;entrez le nom de la pêcherie&gt; (1)</vt:lpstr>
      <vt:lpstr>Formulaire de données de pêche Pêcherie: &lt;entrez le nom de la pêcherie&gt; (1)</vt:lpstr>
      <vt:lpstr>Formulaire de données de pêche Pêcherie: &lt;entrez le nom de la pêcherie&gt; (1)</vt:lpstr>
      <vt:lpstr>Formulaire de données de pêche Pêcherie: &lt;entrez le nom de la pêcherie&gt; (1)</vt:lpstr>
      <vt:lpstr>Sources et qualité de l'information - Résumé -</vt:lpstr>
      <vt:lpstr>Enjeux, défis et lacunes - Résumé -</vt:lpstr>
      <vt:lpstr>PowerPoint Presentation</vt:lpstr>
    </vt:vector>
  </TitlesOfParts>
  <Company>FAO of the UN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CECAF-FIRMS fisheries inventories – status of updates and usage</dc:title>
  <dc:creator>Aureliano Gentile (FIPS)</dc:creator>
  <cp:lastModifiedBy>Gentile, Aureliano (FIAS)</cp:lastModifiedBy>
  <cp:revision>209</cp:revision>
  <dcterms:created xsi:type="dcterms:W3CDTF">2015-10-12T11:42:44Z</dcterms:created>
  <dcterms:modified xsi:type="dcterms:W3CDTF">2017-10-29T06:47:57Z</dcterms:modified>
</cp:coreProperties>
</file>