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sldIdLst>
    <p:sldId id="256" r:id="rId3"/>
    <p:sldId id="267" r:id="rId4"/>
    <p:sldId id="258" r:id="rId5"/>
    <p:sldId id="259" r:id="rId6"/>
    <p:sldId id="260" r:id="rId7"/>
    <p:sldId id="265" r:id="rId8"/>
    <p:sldId id="266" r:id="rId9"/>
  </p:sldIdLst>
  <p:sldSz cx="12192000" cy="6858000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40" d="100"/>
          <a:sy n="40" d="100"/>
        </p:scale>
        <p:origin x="499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42E9-ADC9-445B-A287-E605E3BE069C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C56B-C593-4DD9-B6AD-577BEE816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770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42E9-ADC9-445B-A287-E605E3BE069C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C56B-C593-4DD9-B6AD-577BEE816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78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42E9-ADC9-445B-A287-E605E3BE069C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C56B-C593-4DD9-B6AD-577BEE816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708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E383-6298-4B32-8E7B-54D3D3195D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D049-27B5-4B7A-B5BF-6042BE3B4C7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184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E383-6298-4B32-8E7B-54D3D3195D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D049-27B5-4B7A-B5BF-6042BE3B4C7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5372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E383-6298-4B32-8E7B-54D3D3195D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D049-27B5-4B7A-B5BF-6042BE3B4C7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5122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E383-6298-4B32-8E7B-54D3D3195D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D049-27B5-4B7A-B5BF-6042BE3B4C7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433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E383-6298-4B32-8E7B-54D3D3195D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D049-27B5-4B7A-B5BF-6042BE3B4C7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2794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E383-6298-4B32-8E7B-54D3D3195D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D049-27B5-4B7A-B5BF-6042BE3B4C7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658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E383-6298-4B32-8E7B-54D3D3195D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D049-27B5-4B7A-B5BF-6042BE3B4C7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9885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E383-6298-4B32-8E7B-54D3D3195D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D049-27B5-4B7A-B5BF-6042BE3B4C7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752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42E9-ADC9-445B-A287-E605E3BE069C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C56B-C593-4DD9-B6AD-577BEE816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6820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E383-6298-4B32-8E7B-54D3D3195D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D049-27B5-4B7A-B5BF-6042BE3B4C7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4292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E383-6298-4B32-8E7B-54D3D3195D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D049-27B5-4B7A-B5BF-6042BE3B4C7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6797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E383-6298-4B32-8E7B-54D3D3195D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BD049-27B5-4B7A-B5BF-6042BE3B4C7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308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42E9-ADC9-445B-A287-E605E3BE069C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C56B-C593-4DD9-B6AD-577BEE816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787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42E9-ADC9-445B-A287-E605E3BE069C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C56B-C593-4DD9-B6AD-577BEE816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32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42E9-ADC9-445B-A287-E605E3BE069C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C56B-C593-4DD9-B6AD-577BEE816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60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42E9-ADC9-445B-A287-E605E3BE069C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C56B-C593-4DD9-B6AD-577BEE816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721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42E9-ADC9-445B-A287-E605E3BE069C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C56B-C593-4DD9-B6AD-577BEE816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38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42E9-ADC9-445B-A287-E605E3BE069C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C56B-C593-4DD9-B6AD-577BEE816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82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42E9-ADC9-445B-A287-E605E3BE069C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C56B-C593-4DD9-B6AD-577BEE816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93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C42E9-ADC9-445B-A287-E605E3BE069C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DC56B-C593-4DD9-B6AD-577BEE816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4699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AE383-6298-4B32-8E7B-54D3D3195D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BD049-27B5-4B7A-B5BF-6042BE3B4C7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543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901701"/>
            <a:ext cx="9440034" cy="22860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Regional Fishery Body Secretariats‘ Network</a:t>
            </a: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Consolidation and Development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en-US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060700"/>
            <a:ext cx="9144000" cy="1638300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Sixth meeting of the </a:t>
            </a:r>
          </a:p>
          <a:p>
            <a:r>
              <a:rPr lang="en-US" dirty="0" smtClean="0"/>
              <a:t>REGIONAL FISHERY BODY SECRETARIATS’ NETWORK</a:t>
            </a:r>
          </a:p>
          <a:p>
            <a:r>
              <a:rPr lang="en-US" dirty="0" smtClean="0"/>
              <a:t>9 and 15 July 2016, Rome, Italy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521700" y="5287356"/>
            <a:ext cx="33488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Piero Mannini     </a:t>
            </a:r>
          </a:p>
          <a:p>
            <a:r>
              <a:rPr lang="en-US" dirty="0"/>
              <a:t>Eliana </a:t>
            </a:r>
            <a:r>
              <a:rPr lang="en-US" dirty="0" smtClean="0"/>
              <a:t>Haberkon</a:t>
            </a:r>
          </a:p>
          <a:p>
            <a:r>
              <a:rPr lang="en-GB" dirty="0"/>
              <a:t>FAO Fisheries and Aquaculture Department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9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700" b="1" dirty="0"/>
              <a:t>CONSOLIDATION AND DEVELOPMENT OF </a:t>
            </a:r>
            <a:r>
              <a:rPr lang="en-US" sz="2700" b="1" dirty="0" smtClean="0"/>
              <a:t>RSN</a:t>
            </a:r>
            <a:br>
              <a:rPr lang="en-US" sz="2700" b="1" dirty="0" smtClean="0"/>
            </a:br>
            <a:r>
              <a:rPr lang="en-US" sz="2700" b="1" dirty="0" smtClean="0"/>
              <a:t>Progress – laying the foundation</a:t>
            </a:r>
            <a:r>
              <a:rPr lang="en-US" sz="3600" b="1" dirty="0"/>
              <a:t/>
            </a:r>
            <a:br>
              <a:rPr lang="en-US" sz="3600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9957"/>
            <a:ext cx="10515600" cy="4887006"/>
          </a:xfrm>
        </p:spPr>
        <p:txBody>
          <a:bodyPr>
            <a:normAutofit/>
          </a:bodyPr>
          <a:lstStyle/>
          <a:p>
            <a:pPr marL="36900" indent="0" algn="ctr">
              <a:lnSpc>
                <a:spcPct val="120000"/>
              </a:lnSpc>
              <a:buNone/>
            </a:pPr>
            <a:endParaRPr lang="en-GB" sz="800" b="1" dirty="0"/>
          </a:p>
          <a:p>
            <a:pPr marL="36900" indent="0">
              <a:lnSpc>
                <a:spcPct val="120000"/>
              </a:lnSpc>
              <a:buNone/>
            </a:pPr>
            <a:endParaRPr lang="en-US" b="1" dirty="0" smtClean="0"/>
          </a:p>
          <a:p>
            <a:pPr marL="36900" indent="0">
              <a:lnSpc>
                <a:spcPct val="120000"/>
              </a:lnSpc>
              <a:buNone/>
            </a:pPr>
            <a:endParaRPr lang="en-US" sz="800" b="1" dirty="0" smtClean="0">
              <a:effectLst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81154" y="2543488"/>
            <a:ext cx="1069973" cy="418986"/>
          </a:xfrm>
          <a:prstGeom prst="roundRect">
            <a:avLst/>
          </a:prstGeom>
          <a:solidFill>
            <a:schemeClr val="tx1"/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1999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/>
          <p:cNvCxnSpPr>
            <a:stCxn id="4" idx="3"/>
            <a:endCxn id="18" idx="1"/>
          </p:cNvCxnSpPr>
          <p:nvPr/>
        </p:nvCxnSpPr>
        <p:spPr>
          <a:xfrm>
            <a:off x="2651127" y="2752981"/>
            <a:ext cx="215345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1028703" y="3265913"/>
            <a:ext cx="2174874" cy="2258587"/>
          </a:xfrm>
          <a:prstGeom prst="roundRect">
            <a:avLst/>
          </a:prstGeom>
          <a:solidFill>
            <a:schemeClr val="tx1"/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FAO </a:t>
            </a:r>
            <a:r>
              <a:rPr lang="en-US" dirty="0">
                <a:solidFill>
                  <a:schemeClr val="bg1"/>
                </a:solidFill>
              </a:rPr>
              <a:t>and 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Non-FAO </a:t>
            </a:r>
            <a:r>
              <a:rPr lang="en-US" dirty="0">
                <a:solidFill>
                  <a:schemeClr val="bg1"/>
                </a:solidFill>
              </a:rPr>
              <a:t>Regional Fishery Bodies and Arrangements </a:t>
            </a:r>
            <a:r>
              <a:rPr lang="en-US" sz="2000" b="1" dirty="0" smtClean="0">
                <a:solidFill>
                  <a:schemeClr val="bg1"/>
                </a:solidFill>
              </a:rPr>
              <a:t>MEETINGS</a:t>
            </a:r>
            <a:endParaRPr lang="en-US" b="1" dirty="0" smtClean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804582" y="2543488"/>
            <a:ext cx="1117599" cy="418986"/>
          </a:xfrm>
          <a:prstGeom prst="roundRect">
            <a:avLst/>
          </a:prstGeom>
          <a:solidFill>
            <a:schemeClr val="tx1"/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2005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20" name="Straight Arrow Connector 19"/>
          <p:cNvCxnSpPr>
            <a:stCxn id="18" idx="3"/>
            <a:endCxn id="23" idx="1"/>
          </p:cNvCxnSpPr>
          <p:nvPr/>
        </p:nvCxnSpPr>
        <p:spPr>
          <a:xfrm>
            <a:off x="5922181" y="2752981"/>
            <a:ext cx="170178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7623970" y="2543488"/>
            <a:ext cx="1012826" cy="418986"/>
          </a:xfrm>
          <a:prstGeom prst="roundRect">
            <a:avLst/>
          </a:prstGeom>
          <a:solidFill>
            <a:schemeClr val="tx1"/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2007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313242" y="3265913"/>
            <a:ext cx="2451100" cy="2258587"/>
          </a:xfrm>
          <a:prstGeom prst="roundRect">
            <a:avLst/>
          </a:prstGeom>
          <a:solidFill>
            <a:schemeClr val="tx1"/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900" algn="ctr">
              <a:lnSpc>
                <a:spcPct val="120000"/>
              </a:lnSpc>
            </a:pPr>
            <a:r>
              <a:rPr lang="en-GB" dirty="0" smtClean="0">
                <a:solidFill>
                  <a:schemeClr val="bg1"/>
                </a:solidFill>
              </a:rPr>
              <a:t>RFB </a:t>
            </a:r>
            <a:r>
              <a:rPr lang="en-GB" dirty="0">
                <a:solidFill>
                  <a:schemeClr val="bg1"/>
                </a:solidFill>
              </a:rPr>
              <a:t>Secretariats’ </a:t>
            </a:r>
            <a:r>
              <a:rPr lang="en-GB" sz="2000" b="1" dirty="0" smtClean="0">
                <a:solidFill>
                  <a:schemeClr val="bg1"/>
                </a:solidFill>
              </a:rPr>
              <a:t>NETWORK</a:t>
            </a:r>
            <a:endParaRPr lang="en-GB" b="1" dirty="0">
              <a:solidFill>
                <a:schemeClr val="bg1"/>
              </a:solidFill>
            </a:endParaRPr>
          </a:p>
          <a:p>
            <a:pPr marL="36900" indent="0" algn="ctr">
              <a:lnSpc>
                <a:spcPct val="120000"/>
              </a:lnSpc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7528721" y="3265913"/>
            <a:ext cx="1203325" cy="912387"/>
          </a:xfrm>
          <a:prstGeom prst="roundRect">
            <a:avLst/>
          </a:prstGeom>
          <a:solidFill>
            <a:schemeClr val="tx1"/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900" indent="0" algn="ctr">
              <a:lnSpc>
                <a:spcPct val="120000"/>
              </a:lnSpc>
              <a:buNone/>
            </a:pPr>
            <a:r>
              <a:rPr lang="en-GB" sz="2000" b="1" dirty="0">
                <a:solidFill>
                  <a:schemeClr val="bg1"/>
                </a:solidFill>
              </a:rPr>
              <a:t>RSN-1</a:t>
            </a:r>
            <a:endParaRPr lang="en-US" sz="2000" b="1" dirty="0">
              <a:solidFill>
                <a:schemeClr val="bg1"/>
              </a:solidFill>
            </a:endParaRPr>
          </a:p>
        </p:txBody>
      </p:sp>
      <p:cxnSp>
        <p:nvCxnSpPr>
          <p:cNvPr id="33" name="Straight Arrow Connector 32"/>
          <p:cNvCxnSpPr>
            <a:stCxn id="23" idx="3"/>
            <a:endCxn id="47" idx="1"/>
          </p:cNvCxnSpPr>
          <p:nvPr/>
        </p:nvCxnSpPr>
        <p:spPr>
          <a:xfrm>
            <a:off x="8636796" y="2752981"/>
            <a:ext cx="107711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9713913" y="2543488"/>
            <a:ext cx="914400" cy="418986"/>
          </a:xfrm>
          <a:prstGeom prst="roundRect">
            <a:avLst/>
          </a:prstGeom>
          <a:solidFill>
            <a:schemeClr val="tx1"/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2016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496425" y="3265913"/>
            <a:ext cx="1349375" cy="1716258"/>
          </a:xfrm>
          <a:prstGeom prst="roundRect">
            <a:avLst/>
          </a:prstGeom>
          <a:solidFill>
            <a:schemeClr val="tx1"/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Way forward to enhance RSN 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18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465"/>
            <a:ext cx="10515600" cy="832852"/>
          </a:xfrm>
        </p:spPr>
        <p:txBody>
          <a:bodyPr anchor="t">
            <a:normAutofit/>
          </a:bodyPr>
          <a:lstStyle/>
          <a:p>
            <a:pPr algn="ctr"/>
            <a:r>
              <a:rPr lang="en-GB" sz="2800" b="1" dirty="0">
                <a:effectLst/>
              </a:rPr>
              <a:t>RFB Secretariats’ </a:t>
            </a:r>
            <a:r>
              <a:rPr lang="en-GB" sz="2800" b="1" dirty="0" smtClean="0">
                <a:effectLst/>
              </a:rPr>
              <a:t>NETWORK </a:t>
            </a:r>
            <a:r>
              <a:rPr lang="en-GB" b="1" dirty="0">
                <a:effectLst/>
              </a:rPr>
              <a:t/>
            </a:r>
            <a:br>
              <a:rPr lang="en-GB" b="1" dirty="0">
                <a:effectLst/>
              </a:rPr>
            </a:br>
            <a:r>
              <a:rPr lang="en-GB" sz="2400" b="1" dirty="0" smtClean="0"/>
              <a:t>Some features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240969"/>
            <a:ext cx="11193379" cy="5350331"/>
          </a:xfrm>
        </p:spPr>
        <p:txBody>
          <a:bodyPr>
            <a:normAutofit fontScale="32500" lnSpcReduction="20000"/>
          </a:bodyPr>
          <a:lstStyle/>
          <a:p>
            <a:pPr marL="36900" indent="0">
              <a:buNone/>
            </a:pPr>
            <a:endParaRPr lang="en-GB" dirty="0" smtClean="0">
              <a:effectLst/>
            </a:endParaRPr>
          </a:p>
          <a:p>
            <a:pPr marL="36900" indent="0">
              <a:buNone/>
            </a:pPr>
            <a:endParaRPr lang="en-GB" dirty="0" smtClean="0">
              <a:effectLst/>
            </a:endParaRPr>
          </a:p>
          <a:p>
            <a:pPr marL="36900" indent="0">
              <a:buNone/>
            </a:pPr>
            <a:endParaRPr lang="en-GB" dirty="0"/>
          </a:p>
          <a:p>
            <a:pPr marL="36900" indent="0">
              <a:buNone/>
            </a:pPr>
            <a:r>
              <a:rPr lang="en-GB" sz="4000" b="1" dirty="0"/>
              <a:t>CHARACTERISTICS</a:t>
            </a:r>
          </a:p>
          <a:p>
            <a:pPr marL="36900" indent="0">
              <a:buNone/>
            </a:pPr>
            <a:endParaRPr lang="en-GB" dirty="0" smtClean="0">
              <a:effectLst/>
            </a:endParaRPr>
          </a:p>
          <a:p>
            <a:pPr marL="36900" indent="0">
              <a:buNone/>
            </a:pPr>
            <a:endParaRPr lang="en-GB" sz="2200" dirty="0" smtClean="0">
              <a:effectLst/>
            </a:endParaRPr>
          </a:p>
          <a:p>
            <a:pPr marL="36900" indent="0">
              <a:buNone/>
            </a:pPr>
            <a:endParaRPr lang="en-GB" sz="2200" dirty="0"/>
          </a:p>
          <a:p>
            <a:pPr marL="36900" indent="0">
              <a:buNone/>
            </a:pPr>
            <a:endParaRPr lang="en-US" sz="2200" dirty="0" smtClean="0"/>
          </a:p>
          <a:p>
            <a:pPr marL="36900" indent="0">
              <a:buNone/>
            </a:pPr>
            <a:endParaRPr lang="en-US" sz="2200" dirty="0"/>
          </a:p>
          <a:p>
            <a:pPr marL="36900" indent="0" algn="ctr">
              <a:buNone/>
            </a:pPr>
            <a:endParaRPr lang="en-US" sz="4400" dirty="0" smtClean="0"/>
          </a:p>
          <a:p>
            <a:pPr marL="36900" indent="0" algn="ctr">
              <a:buNone/>
            </a:pPr>
            <a:r>
              <a:rPr lang="en-US" sz="6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Enhance </a:t>
            </a:r>
            <a:r>
              <a:rPr lang="en-US" sz="6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cooperation and coordination among Members to </a:t>
            </a:r>
            <a:r>
              <a:rPr lang="en-US" sz="6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strengthen</a:t>
            </a:r>
          </a:p>
          <a:p>
            <a:pPr marL="36900" indent="0" algn="ctr">
              <a:buNone/>
            </a:pPr>
            <a:r>
              <a:rPr lang="en-US" sz="6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regional fisheries </a:t>
            </a:r>
            <a:r>
              <a:rPr lang="en-US" sz="6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governance and aquaculture development</a:t>
            </a:r>
          </a:p>
          <a:p>
            <a:pPr marL="36900" indent="0">
              <a:buNone/>
            </a:pPr>
            <a:endParaRPr lang="en-GB" sz="2200" dirty="0" smtClean="0">
              <a:effectLst/>
            </a:endParaRPr>
          </a:p>
          <a:p>
            <a:pPr marL="36900" indent="0">
              <a:buNone/>
            </a:pPr>
            <a:endParaRPr lang="en-GB" sz="2200" dirty="0"/>
          </a:p>
          <a:p>
            <a:pPr marL="36900" indent="0">
              <a:buNone/>
            </a:pPr>
            <a:endParaRPr lang="en-GB" sz="2200" dirty="0" smtClean="0">
              <a:effectLst/>
            </a:endParaRPr>
          </a:p>
          <a:p>
            <a:pPr marL="36900" indent="0">
              <a:buNone/>
            </a:pPr>
            <a:endParaRPr lang="en-GB" sz="2200" dirty="0"/>
          </a:p>
          <a:p>
            <a:pPr marL="36900" indent="0">
              <a:buNone/>
            </a:pPr>
            <a:r>
              <a:rPr lang="en-GB" sz="4000" b="1" dirty="0"/>
              <a:t>OBJECTIVE</a:t>
            </a:r>
          </a:p>
          <a:p>
            <a:pPr marL="36900" indent="0">
              <a:buNone/>
            </a:pPr>
            <a:endParaRPr lang="en-GB" sz="2200" dirty="0" smtClean="0">
              <a:effectLst/>
            </a:endParaRPr>
          </a:p>
          <a:p>
            <a:pPr marL="36900" indent="0">
              <a:buNone/>
            </a:pPr>
            <a:endParaRPr lang="en-GB" sz="3600" dirty="0"/>
          </a:p>
          <a:p>
            <a:pPr marL="36900" indent="0">
              <a:buNone/>
            </a:pPr>
            <a:r>
              <a:rPr lang="en-GB" sz="3600" dirty="0" smtClean="0">
                <a:effectLst/>
              </a:rPr>
              <a:t> </a:t>
            </a:r>
          </a:p>
          <a:p>
            <a:pPr marL="36900" indent="0">
              <a:buNone/>
            </a:pPr>
            <a:r>
              <a:rPr lang="en-GB" dirty="0" smtClean="0">
                <a:effectLst/>
              </a:rPr>
              <a:t>  </a:t>
            </a:r>
          </a:p>
          <a:p>
            <a:pPr marL="36900" indent="0" algn="ctr">
              <a:buNone/>
            </a:pPr>
            <a:endParaRPr lang="en-GB" dirty="0" smtClean="0">
              <a:effectLst/>
            </a:endParaRPr>
          </a:p>
          <a:p>
            <a:pPr marL="36900" indent="0" algn="ctr">
              <a:buNone/>
            </a:pPr>
            <a:endParaRPr lang="en-GB" dirty="0" smtClean="0">
              <a:effectLst/>
            </a:endParaRPr>
          </a:p>
          <a:p>
            <a:pPr marL="36900" indent="0" algn="ctr">
              <a:buNone/>
            </a:pPr>
            <a:endParaRPr lang="en-GB" dirty="0"/>
          </a:p>
          <a:p>
            <a:pPr marL="36900" indent="0">
              <a:buNone/>
            </a:pPr>
            <a:endParaRPr lang="en-GB" sz="2600" dirty="0"/>
          </a:p>
          <a:p>
            <a:pPr marL="36900" indent="0">
              <a:buNone/>
            </a:pPr>
            <a:endParaRPr lang="en-GB" sz="2600" dirty="0" smtClean="0"/>
          </a:p>
          <a:p>
            <a:pPr marL="36900" indent="0">
              <a:buNone/>
            </a:pPr>
            <a:endParaRPr lang="en-GB" sz="3600" dirty="0"/>
          </a:p>
          <a:p>
            <a:pPr marL="36900" indent="0">
              <a:buNone/>
            </a:pPr>
            <a:endParaRPr lang="en-GB" dirty="0" smtClean="0">
              <a:effectLst/>
            </a:endParaRPr>
          </a:p>
          <a:p>
            <a:pPr marL="36900" indent="0" algn="ctr">
              <a:buNone/>
            </a:pP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390900" y="882317"/>
            <a:ext cx="8223584" cy="2438399"/>
          </a:xfrm>
          <a:prstGeom prst="roundRect">
            <a:avLst/>
          </a:prstGeom>
          <a:solidFill>
            <a:schemeClr val="tx2">
              <a:lumMod val="25000"/>
            </a:schemeClr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900" indent="0">
              <a:buNone/>
            </a:pPr>
            <a:endParaRPr lang="en-GB" sz="2400" dirty="0" smtClean="0">
              <a:solidFill>
                <a:schemeClr val="tx1"/>
              </a:solidFill>
            </a:endParaRPr>
          </a:p>
          <a:p>
            <a:pPr marL="379800" indent="-342900">
              <a:buFont typeface="Wingdings" panose="05000000000000000000" pitchFamily="2" charset="2"/>
              <a:buChar char="§"/>
            </a:pPr>
            <a:r>
              <a:rPr lang="en-GB" sz="2400" b="1" dirty="0" smtClean="0">
                <a:solidFill>
                  <a:schemeClr val="tx1"/>
                </a:solidFill>
              </a:rPr>
              <a:t>Member organizations: RFBs and </a:t>
            </a:r>
            <a:r>
              <a:rPr lang="en-GB" sz="2400" b="1" dirty="0" smtClean="0">
                <a:solidFill>
                  <a:schemeClr val="tx1"/>
                </a:solidFill>
              </a:rPr>
              <a:t>RFMO/As</a:t>
            </a:r>
          </a:p>
          <a:p>
            <a:pPr marL="379800" indent="-342900">
              <a:buFont typeface="Wingdings" panose="05000000000000000000" pitchFamily="2" charset="2"/>
              <a:buChar char="§"/>
            </a:pPr>
            <a:r>
              <a:rPr lang="en-GB" sz="2400" b="1" dirty="0" smtClean="0">
                <a:solidFill>
                  <a:schemeClr val="tx1"/>
                </a:solidFill>
              </a:rPr>
              <a:t>RSN is not a FAO body but is supported by FAO</a:t>
            </a:r>
            <a:endParaRPr lang="en-GB" sz="2400" b="1" dirty="0">
              <a:solidFill>
                <a:schemeClr val="tx1"/>
              </a:solidFill>
            </a:endParaRPr>
          </a:p>
          <a:p>
            <a:pPr marL="379800" indent="-342900">
              <a:buFont typeface="Wingdings" panose="05000000000000000000" pitchFamily="2" charset="2"/>
              <a:buChar char="§"/>
            </a:pPr>
            <a:r>
              <a:rPr lang="en-GB" sz="2400" b="1" dirty="0" smtClean="0">
                <a:solidFill>
                  <a:schemeClr val="tx1"/>
                </a:solidFill>
              </a:rPr>
              <a:t>Biennial </a:t>
            </a:r>
            <a:r>
              <a:rPr lang="en-GB" sz="2400" b="1" dirty="0">
                <a:solidFill>
                  <a:schemeClr val="tx1"/>
                </a:solidFill>
              </a:rPr>
              <a:t>meetings</a:t>
            </a:r>
          </a:p>
          <a:p>
            <a:pPr marL="379800" indent="-342900">
              <a:buFont typeface="Wingdings" panose="05000000000000000000" pitchFamily="2" charset="2"/>
              <a:buChar char="§"/>
            </a:pPr>
            <a:r>
              <a:rPr lang="en-GB" sz="2400" b="1" dirty="0" smtClean="0">
                <a:solidFill>
                  <a:schemeClr val="tx1"/>
                </a:solidFill>
              </a:rPr>
              <a:t>Decisions by </a:t>
            </a:r>
            <a:r>
              <a:rPr lang="en-GB" sz="2400" b="1" dirty="0">
                <a:solidFill>
                  <a:schemeClr val="tx1"/>
                </a:solidFill>
              </a:rPr>
              <a:t>consensus</a:t>
            </a:r>
          </a:p>
          <a:p>
            <a:pPr marL="379800" indent="-342900">
              <a:buFont typeface="Wingdings" panose="05000000000000000000" pitchFamily="2" charset="2"/>
              <a:buChar char="§"/>
            </a:pPr>
            <a:r>
              <a:rPr lang="en-GB" sz="2400" b="1" dirty="0" smtClean="0">
                <a:solidFill>
                  <a:schemeClr val="tx1"/>
                </a:solidFill>
              </a:rPr>
              <a:t>Non-binding </a:t>
            </a:r>
            <a:r>
              <a:rPr lang="en-GB" sz="2400" b="1" dirty="0">
                <a:solidFill>
                  <a:schemeClr val="tx1"/>
                </a:solidFill>
              </a:rPr>
              <a:t>decisions</a:t>
            </a:r>
          </a:p>
          <a:p>
            <a:pPr marL="379800" indent="-342900">
              <a:buFont typeface="Wingdings" panose="05000000000000000000" pitchFamily="2" charset="2"/>
              <a:buChar char="§"/>
            </a:pPr>
            <a:r>
              <a:rPr lang="en-GB" sz="2400" b="1" dirty="0">
                <a:solidFill>
                  <a:schemeClr val="tx1"/>
                </a:solidFill>
              </a:rPr>
              <a:t>RSN </a:t>
            </a:r>
            <a:r>
              <a:rPr lang="en-GB" sz="2400" b="1" dirty="0" smtClean="0">
                <a:solidFill>
                  <a:schemeClr val="tx1"/>
                </a:solidFill>
              </a:rPr>
              <a:t>and FAO </a:t>
            </a:r>
            <a:r>
              <a:rPr lang="en-GB" sz="2400" b="1" dirty="0">
                <a:solidFill>
                  <a:schemeClr val="tx1"/>
                </a:solidFill>
              </a:rPr>
              <a:t>collaborative </a:t>
            </a:r>
            <a:r>
              <a:rPr lang="en-GB" sz="2400" b="1" dirty="0" smtClean="0">
                <a:solidFill>
                  <a:schemeClr val="tx1"/>
                </a:solidFill>
              </a:rPr>
              <a:t>background</a:t>
            </a:r>
            <a:endParaRPr lang="en-GB" sz="2000" dirty="0">
              <a:solidFill>
                <a:schemeClr val="tx1"/>
              </a:solidFill>
            </a:endParaRPr>
          </a:p>
          <a:p>
            <a:pPr marL="36900" indent="0"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36900" indent="0"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390899" y="4379495"/>
            <a:ext cx="8640679" cy="2342146"/>
          </a:xfrm>
          <a:prstGeom prst="roundRect">
            <a:avLst/>
          </a:prstGeom>
          <a:solidFill>
            <a:schemeClr val="tx2">
              <a:lumMod val="25000"/>
            </a:schemeClr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900" indent="0" algn="ctr">
              <a:buNone/>
            </a:pPr>
            <a:r>
              <a:rPr lang="en-GB" sz="2000" dirty="0" smtClean="0">
                <a:solidFill>
                  <a:schemeClr val="tx1"/>
                </a:solidFill>
              </a:rPr>
              <a:t>by</a:t>
            </a:r>
            <a:endParaRPr lang="en-GB" sz="2000" dirty="0" smtClean="0">
              <a:solidFill>
                <a:schemeClr val="tx1"/>
              </a:solidFill>
            </a:endParaRPr>
          </a:p>
          <a:p>
            <a:pPr marL="36900" indent="0" algn="ctr">
              <a:buNone/>
            </a:pPr>
            <a:endParaRPr lang="en-GB" sz="2000" dirty="0">
              <a:solidFill>
                <a:schemeClr val="tx1"/>
              </a:solidFill>
            </a:endParaRPr>
          </a:p>
          <a:p>
            <a:pPr marL="379800" indent="-342900">
              <a:buFont typeface="Wingdings" panose="05000000000000000000" pitchFamily="2" charset="2"/>
              <a:buChar char="Ø"/>
            </a:pPr>
            <a:r>
              <a:rPr lang="en-GB" sz="2000" b="1" dirty="0">
                <a:solidFill>
                  <a:schemeClr val="tx1"/>
                </a:solidFill>
              </a:rPr>
              <a:t>promoting information sharing and discussion among </a:t>
            </a:r>
            <a:r>
              <a:rPr lang="en-GB" sz="2000" b="1" dirty="0" smtClean="0">
                <a:solidFill>
                  <a:schemeClr val="tx1"/>
                </a:solidFill>
              </a:rPr>
              <a:t>Secretariats </a:t>
            </a:r>
            <a:endParaRPr lang="en-GB" sz="2000" b="1" dirty="0">
              <a:solidFill>
                <a:schemeClr val="tx1"/>
              </a:solidFill>
            </a:endParaRPr>
          </a:p>
          <a:p>
            <a:pPr marL="379800" indent="-342900">
              <a:buFont typeface="Wingdings" panose="05000000000000000000" pitchFamily="2" charset="2"/>
              <a:buChar char="Ø"/>
            </a:pPr>
            <a:r>
              <a:rPr lang="en-GB" sz="2000" b="1" dirty="0">
                <a:solidFill>
                  <a:schemeClr val="tx1"/>
                </a:solidFill>
              </a:rPr>
              <a:t>supporting the role played by RFBs </a:t>
            </a:r>
            <a:r>
              <a:rPr lang="en-GB" sz="2000" b="1" dirty="0" smtClean="0">
                <a:solidFill>
                  <a:schemeClr val="tx1"/>
                </a:solidFill>
              </a:rPr>
              <a:t>for regional and global fishery governance</a:t>
            </a:r>
            <a:endParaRPr lang="en-GB" sz="2000" b="1" dirty="0">
              <a:solidFill>
                <a:schemeClr val="tx1"/>
              </a:solidFill>
            </a:endParaRPr>
          </a:p>
          <a:p>
            <a:pPr marL="379800" indent="-342900">
              <a:buFont typeface="Wingdings" panose="05000000000000000000" pitchFamily="2" charset="2"/>
              <a:buChar char="Ø"/>
            </a:pPr>
            <a:r>
              <a:rPr lang="en-GB" sz="2000" b="1" dirty="0">
                <a:solidFill>
                  <a:schemeClr val="tx1"/>
                </a:solidFill>
              </a:rPr>
              <a:t>looking for operational improvements or </a:t>
            </a:r>
            <a:r>
              <a:rPr lang="en-GB" sz="2000" b="1" dirty="0" smtClean="0">
                <a:solidFill>
                  <a:schemeClr val="tx1"/>
                </a:solidFill>
              </a:rPr>
              <a:t>innovation</a:t>
            </a:r>
            <a:endParaRPr lang="en-GB" sz="2400" dirty="0" smtClean="0"/>
          </a:p>
          <a:p>
            <a:pPr marL="3690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451622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2621"/>
            <a:ext cx="10515600" cy="892175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FAO and RSN cooperative framework</a:t>
            </a:r>
            <a:endParaRPr lang="en-US" sz="4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347" y="898358"/>
            <a:ext cx="11149263" cy="5807242"/>
          </a:xfrm>
        </p:spPr>
        <p:txBody>
          <a:bodyPr>
            <a:noAutofit/>
          </a:bodyPr>
          <a:lstStyle/>
          <a:p>
            <a:pPr marL="36900" indent="0" algn="ctr">
              <a:lnSpc>
                <a:spcPct val="150000"/>
              </a:lnSpc>
              <a:buNone/>
            </a:pPr>
            <a:r>
              <a:rPr lang="en-US" sz="32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Secretariat </a:t>
            </a:r>
            <a:r>
              <a:rPr lang="en-US" sz="32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</a:p>
          <a:p>
            <a:pPr marL="36900" indent="0" algn="ctr">
              <a:lnSpc>
                <a:spcPct val="150000"/>
              </a:lnSpc>
              <a:buNone/>
            </a:pPr>
            <a:r>
              <a:rPr lang="en-US" sz="32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Venue and facilities for meetings</a:t>
            </a:r>
          </a:p>
          <a:p>
            <a:pPr marL="36900" indent="0" algn="ctr">
              <a:lnSpc>
                <a:spcPct val="150000"/>
              </a:lnSpc>
              <a:buNone/>
            </a:pPr>
            <a:r>
              <a:rPr lang="en-US" sz="32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Dedicated website - newsletters - publications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900" indent="0" algn="ctr">
              <a:lnSpc>
                <a:spcPct val="150000"/>
              </a:lnSpc>
              <a:buNone/>
            </a:pPr>
            <a:r>
              <a:rPr lang="en-US" sz="32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Information sharing</a:t>
            </a:r>
          </a:p>
          <a:p>
            <a:pPr marL="36900" indent="0" algn="ctr">
              <a:lnSpc>
                <a:spcPct val="150000"/>
              </a:lnSpc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Cooperation in projects</a:t>
            </a:r>
          </a:p>
          <a:p>
            <a:pPr marL="36900" indent="0" algn="ctr">
              <a:lnSpc>
                <a:spcPct val="150000"/>
              </a:lnSpc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Support to regional cooperation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</a:p>
          <a:p>
            <a:pPr marL="36900" indent="0" algn="ctr">
              <a:lnSpc>
                <a:spcPct val="150000"/>
              </a:lnSpc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FAO/COFI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policies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82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46734"/>
            <a:ext cx="10515600" cy="1401459"/>
          </a:xfrm>
        </p:spPr>
        <p:txBody>
          <a:bodyPr>
            <a:normAutofit fontScale="90000"/>
          </a:bodyPr>
          <a:lstStyle/>
          <a:p>
            <a:pPr algn="ctr"/>
            <a:r>
              <a:rPr lang="en-GB" sz="2800" b="1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en-GB" sz="2800" b="1" dirty="0" smtClean="0">
                <a:solidFill>
                  <a:schemeClr val="bg1"/>
                </a:solidFill>
                <a:latin typeface="+mn-lt"/>
              </a:rPr>
            </a:br>
            <a:r>
              <a:rPr lang="en-GB" sz="3100" b="1" dirty="0" smtClean="0">
                <a:latin typeface="+mn-lt"/>
              </a:rPr>
              <a:t>RFB Secretariats</a:t>
            </a:r>
            <a:r>
              <a:rPr lang="en-GB" sz="3100" b="1" dirty="0">
                <a:latin typeface="+mn-lt"/>
              </a:rPr>
              <a:t>’ </a:t>
            </a:r>
            <a:r>
              <a:rPr lang="en-GB" sz="3100" b="1" dirty="0" smtClean="0">
                <a:latin typeface="+mn-lt"/>
              </a:rPr>
              <a:t>NETWORK</a:t>
            </a:r>
            <a:br>
              <a:rPr lang="en-GB" sz="3100" b="1" dirty="0" smtClean="0">
                <a:latin typeface="+mn-lt"/>
              </a:rPr>
            </a:br>
            <a:r>
              <a:rPr lang="en-GB" sz="2700" b="1" dirty="0" smtClean="0">
                <a:latin typeface="+mn-lt"/>
              </a:rPr>
              <a:t>towards future improvements </a:t>
            </a:r>
            <a:r>
              <a:rPr lang="en-GB" sz="2400" b="1" dirty="0" smtClean="0">
                <a:latin typeface="+mn-lt"/>
              </a:rPr>
              <a:t/>
            </a:r>
            <a:br>
              <a:rPr lang="en-GB" sz="2400" b="1" dirty="0" smtClean="0">
                <a:latin typeface="+mn-lt"/>
              </a:rPr>
            </a:br>
            <a:endParaRPr lang="en-US" sz="2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0600"/>
            <a:ext cx="10515600" cy="1331117"/>
          </a:xfrm>
        </p:spPr>
        <p:txBody>
          <a:bodyPr>
            <a:normAutofit fontScale="32500" lnSpcReduction="20000"/>
          </a:bodyPr>
          <a:lstStyle/>
          <a:p>
            <a:pPr marL="0" lvl="0" indent="0" algn="ctr">
              <a:buNone/>
            </a:pPr>
            <a:endParaRPr lang="en-GB" sz="3100" b="1" dirty="0" smtClean="0"/>
          </a:p>
          <a:p>
            <a:pPr marL="0" lvl="0" indent="0" algn="ctr">
              <a:buNone/>
            </a:pPr>
            <a:r>
              <a:rPr lang="en-GB" sz="4900" b="1" dirty="0" smtClean="0"/>
              <a:t>to support </a:t>
            </a:r>
            <a:r>
              <a:rPr lang="en-GB" sz="4900" b="1" dirty="0"/>
              <a:t>the strengthening of its </a:t>
            </a:r>
            <a:r>
              <a:rPr lang="en-GB" sz="4900" b="1" dirty="0" smtClean="0"/>
              <a:t>Member </a:t>
            </a:r>
            <a:r>
              <a:rPr lang="en-GB" sz="4900" b="1" dirty="0"/>
              <a:t>organizations </a:t>
            </a:r>
          </a:p>
          <a:p>
            <a:pPr marL="0" lvl="0" indent="0" algn="ctr">
              <a:buNone/>
            </a:pPr>
            <a:r>
              <a:rPr lang="en-GB" sz="4900" b="1" dirty="0"/>
              <a:t>a</a:t>
            </a:r>
            <a:r>
              <a:rPr lang="en-GB" sz="4900" b="1" dirty="0" smtClean="0"/>
              <a:t>nd identify </a:t>
            </a:r>
            <a:r>
              <a:rPr lang="en-GB" sz="4900" b="1" dirty="0"/>
              <a:t>together collective </a:t>
            </a:r>
            <a:r>
              <a:rPr lang="en-GB" sz="4900" b="1" dirty="0" smtClean="0"/>
              <a:t>actions</a:t>
            </a:r>
          </a:p>
          <a:p>
            <a:pPr marL="0" lvl="0" indent="0" algn="ctr">
              <a:buNone/>
            </a:pPr>
            <a:endParaRPr lang="en-GB" sz="3100" b="1" dirty="0" smtClean="0"/>
          </a:p>
          <a:p>
            <a:pPr marL="0" lvl="0" indent="0" algn="ctr">
              <a:buNone/>
            </a:pPr>
            <a:r>
              <a:rPr lang="en-GB" sz="4500" b="1" dirty="0" smtClean="0"/>
              <a:t>PROVIDING  </a:t>
            </a:r>
          </a:p>
          <a:p>
            <a:pPr marL="0" lvl="0" indent="0" algn="ctr">
              <a:buNone/>
            </a:pPr>
            <a:endParaRPr lang="en-US" sz="3100" b="1" dirty="0"/>
          </a:p>
          <a:p>
            <a:pPr marL="0" lv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sz="3400" b="1" dirty="0" smtClean="0"/>
          </a:p>
        </p:txBody>
      </p:sp>
      <p:sp>
        <p:nvSpPr>
          <p:cNvPr id="5" name="Oval 4"/>
          <p:cNvSpPr/>
          <p:nvPr/>
        </p:nvSpPr>
        <p:spPr>
          <a:xfrm>
            <a:off x="4514849" y="2650613"/>
            <a:ext cx="3162301" cy="1007421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Neutral forum 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&amp;</a:t>
            </a:r>
          </a:p>
          <a:p>
            <a:pPr lvl="0" algn="ctr"/>
            <a:r>
              <a:rPr lang="en-US" b="1" dirty="0" smtClean="0">
                <a:solidFill>
                  <a:schemeClr val="bg1"/>
                </a:solidFill>
              </a:rPr>
              <a:t>Knowledge network</a:t>
            </a:r>
          </a:p>
        </p:txBody>
      </p:sp>
      <p:sp>
        <p:nvSpPr>
          <p:cNvPr id="6" name="Oval 5"/>
          <p:cNvSpPr/>
          <p:nvPr/>
        </p:nvSpPr>
        <p:spPr>
          <a:xfrm>
            <a:off x="2432265" y="4232677"/>
            <a:ext cx="1536700" cy="914400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b="1" dirty="0" smtClean="0">
                <a:solidFill>
                  <a:schemeClr val="bg1"/>
                </a:solidFill>
              </a:rPr>
              <a:t>specialist expertise</a:t>
            </a:r>
          </a:p>
        </p:txBody>
      </p:sp>
      <p:sp>
        <p:nvSpPr>
          <p:cNvPr id="7" name="Oval 6"/>
          <p:cNvSpPr/>
          <p:nvPr/>
        </p:nvSpPr>
        <p:spPr>
          <a:xfrm>
            <a:off x="279163" y="4080085"/>
            <a:ext cx="2317750" cy="1536700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products to foresee sharing experiences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&amp; technical knowledge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027686" y="4724924"/>
            <a:ext cx="1663528" cy="914400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increasing political </a:t>
            </a:r>
            <a:r>
              <a:rPr lang="en-US" b="1" dirty="0" smtClean="0">
                <a:solidFill>
                  <a:schemeClr val="bg1"/>
                </a:solidFill>
              </a:rPr>
              <a:t>will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800413" y="5784142"/>
            <a:ext cx="1714500" cy="83681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a</a:t>
            </a:r>
            <a:r>
              <a:rPr lang="en-US" b="1" dirty="0" smtClean="0">
                <a:solidFill>
                  <a:schemeClr val="bg1"/>
                </a:solidFill>
              </a:rPr>
              <a:t>wareness raising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165406" y="5576792"/>
            <a:ext cx="2041731" cy="908149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c</a:t>
            </a:r>
            <a:r>
              <a:rPr lang="en-US" b="1" dirty="0" smtClean="0">
                <a:solidFill>
                  <a:schemeClr val="bg1"/>
                </a:solidFill>
              </a:rPr>
              <a:t>apacity </a:t>
            </a:r>
            <a:r>
              <a:rPr lang="en-US" b="1" dirty="0" smtClean="0">
                <a:solidFill>
                  <a:schemeClr val="bg1"/>
                </a:solidFill>
              </a:rPr>
              <a:t>development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003611" y="5147077"/>
            <a:ext cx="1498600" cy="914400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g</a:t>
            </a:r>
            <a:r>
              <a:rPr lang="en-US" b="1" dirty="0" smtClean="0">
                <a:solidFill>
                  <a:schemeClr val="bg1"/>
                </a:solidFill>
              </a:rPr>
              <a:t>ood practices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9817490" y="3571292"/>
            <a:ext cx="1089025" cy="12771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CSOs &amp; other NSAs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293490" y="4053351"/>
            <a:ext cx="1524000" cy="914400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M</a:t>
            </a:r>
            <a:r>
              <a:rPr lang="en-US" b="1" dirty="0" smtClean="0">
                <a:solidFill>
                  <a:schemeClr val="bg1"/>
                </a:solidFill>
              </a:rPr>
              <a:t>ember states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9353412" y="4592276"/>
            <a:ext cx="914400" cy="914400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IGOs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8735018" y="4959288"/>
            <a:ext cx="917177" cy="914400"/>
          </a:xfrm>
          <a:prstGeom prst="ellipse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FAO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050528" y="5570541"/>
            <a:ext cx="1156097" cy="914400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data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4710391" y="5273957"/>
            <a:ext cx="1736354" cy="578443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advocacy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9951179" y="4967751"/>
            <a:ext cx="1408510" cy="909638"/>
          </a:xfrm>
          <a:prstGeom prst="ellipse">
            <a:avLst/>
          </a:prstGeom>
          <a:solidFill>
            <a:schemeClr val="tx1"/>
          </a:solidFill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other UN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agencies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33" name="Straight Arrow Connector 32"/>
          <p:cNvCxnSpPr>
            <a:stCxn id="3" idx="2"/>
            <a:endCxn id="5" idx="0"/>
          </p:cNvCxnSpPr>
          <p:nvPr/>
        </p:nvCxnSpPr>
        <p:spPr>
          <a:xfrm>
            <a:off x="6096000" y="2321717"/>
            <a:ext cx="0" cy="32889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3396552" y="3336789"/>
            <a:ext cx="832548" cy="32124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600201" y="3741057"/>
            <a:ext cx="2169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MAKING AVAILABLE</a:t>
            </a:r>
            <a:endParaRPr lang="en-US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5511763" y="4589956"/>
            <a:ext cx="116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FOR</a:t>
            </a:r>
            <a:endParaRPr lang="en-US" b="1" dirty="0"/>
          </a:p>
        </p:txBody>
      </p:sp>
      <p:cxnSp>
        <p:nvCxnSpPr>
          <p:cNvPr id="54" name="Straight Arrow Connector 53"/>
          <p:cNvCxnSpPr/>
          <p:nvPr/>
        </p:nvCxnSpPr>
        <p:spPr>
          <a:xfrm flipH="1">
            <a:off x="5851991" y="3741057"/>
            <a:ext cx="57100" cy="62458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9322861" y="3659522"/>
            <a:ext cx="1219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TO</a:t>
            </a:r>
            <a:endParaRPr lang="en-US" b="1" dirty="0"/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7984402" y="3336789"/>
            <a:ext cx="1172085" cy="40426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091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17501"/>
            <a:ext cx="11201400" cy="761999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/>
            </a:r>
            <a:br>
              <a:rPr lang="en-US" sz="2800" b="1" dirty="0" smtClean="0">
                <a:solidFill>
                  <a:schemeClr val="bg1"/>
                </a:solidFill>
              </a:rPr>
            </a:br>
            <a:r>
              <a:rPr lang="en-US" sz="2800" b="1" dirty="0" smtClean="0"/>
              <a:t>CONSOLIDATION </a:t>
            </a:r>
            <a:r>
              <a:rPr lang="en-US" sz="2800" b="1" dirty="0"/>
              <a:t>AND DEVELOPMENT OF </a:t>
            </a:r>
            <a:r>
              <a:rPr lang="en-US" sz="2800" b="1" dirty="0" smtClean="0"/>
              <a:t>RSN</a:t>
            </a:r>
            <a:br>
              <a:rPr lang="en-US" sz="2800" b="1" dirty="0" smtClean="0"/>
            </a:br>
            <a:r>
              <a:rPr lang="en-US" sz="2700" b="1" dirty="0" smtClean="0"/>
              <a:t>options and opportunities to consider</a:t>
            </a:r>
            <a:endParaRPr lang="en-US" sz="2700" dirty="0"/>
          </a:p>
        </p:txBody>
      </p:sp>
      <p:sp>
        <p:nvSpPr>
          <p:cNvPr id="5" name="Rectangle 4"/>
          <p:cNvSpPr/>
          <p:nvPr/>
        </p:nvSpPr>
        <p:spPr>
          <a:xfrm>
            <a:off x="5524499" y="1460500"/>
            <a:ext cx="6083301" cy="5029200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  <a:effectLst>
            <a:outerShdw blurRad="6731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200" b="1" dirty="0" smtClean="0">
                <a:solidFill>
                  <a:schemeClr val="tx1"/>
                </a:solidFill>
              </a:rPr>
              <a:t>Communication </a:t>
            </a:r>
            <a:r>
              <a:rPr lang="en-US" sz="2400" b="1" dirty="0" smtClean="0">
                <a:solidFill>
                  <a:schemeClr val="tx1"/>
                </a:solidFill>
              </a:rPr>
              <a:t>	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0"/>
            <a:r>
              <a:rPr lang="en-US" sz="2800" b="1" dirty="0" smtClean="0">
                <a:solidFill>
                  <a:schemeClr val="tx1"/>
                </a:solidFill>
              </a:rPr>
              <a:t>Website re-design</a:t>
            </a:r>
            <a:endParaRPr lang="en-US" sz="2800" dirty="0" smtClean="0">
              <a:solidFill>
                <a:schemeClr val="tx1"/>
              </a:solidFill>
            </a:endParaRPr>
          </a:p>
          <a:p>
            <a:pPr lvl="0"/>
            <a:r>
              <a:rPr lang="en-US" sz="2400" b="1" dirty="0" smtClean="0">
                <a:solidFill>
                  <a:schemeClr val="tx1"/>
                </a:solidFill>
              </a:rPr>
              <a:t>		</a:t>
            </a:r>
            <a:r>
              <a:rPr lang="en-US" sz="2000" b="1" dirty="0" smtClean="0">
                <a:solidFill>
                  <a:schemeClr val="tx1"/>
                </a:solidFill>
              </a:rPr>
              <a:t>Platform thinking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0"/>
            <a:r>
              <a:rPr lang="en-US" sz="2000" b="1" dirty="0" smtClean="0">
                <a:solidFill>
                  <a:schemeClr val="tx1"/>
                </a:solidFill>
              </a:rPr>
              <a:t>		Optimize openness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0"/>
            <a:r>
              <a:rPr lang="en-US" sz="2000" b="1" dirty="0" smtClean="0">
                <a:solidFill>
                  <a:schemeClr val="tx1"/>
                </a:solidFill>
              </a:rPr>
              <a:t>		Database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0"/>
            <a:r>
              <a:rPr lang="en-US" sz="2000" b="1" dirty="0" smtClean="0">
                <a:solidFill>
                  <a:schemeClr val="tx1"/>
                </a:solidFill>
              </a:rPr>
              <a:t>		Market Place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0"/>
            <a:r>
              <a:rPr lang="en-US" sz="2000" b="1" dirty="0">
                <a:solidFill>
                  <a:schemeClr val="tx1"/>
                </a:solidFill>
              </a:rPr>
              <a:t>	</a:t>
            </a:r>
            <a:r>
              <a:rPr lang="en-US" sz="2000" b="1" dirty="0" smtClean="0">
                <a:solidFill>
                  <a:schemeClr val="tx1"/>
                </a:solidFill>
              </a:rPr>
              <a:t>		</a:t>
            </a:r>
            <a:r>
              <a:rPr lang="en-US" sz="2000" dirty="0" smtClean="0">
                <a:solidFill>
                  <a:schemeClr val="tx1"/>
                </a:solidFill>
              </a:rPr>
              <a:t>Awareness Raising package</a:t>
            </a:r>
          </a:p>
          <a:p>
            <a:pPr lvl="0"/>
            <a:r>
              <a:rPr lang="en-US" sz="2000" dirty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chemeClr val="tx1"/>
                </a:solidFill>
              </a:rPr>
              <a:t>		Capacity Building resources</a:t>
            </a:r>
          </a:p>
          <a:p>
            <a:pPr lvl="0"/>
            <a:r>
              <a:rPr lang="en-US" sz="2000" b="1" dirty="0" smtClean="0">
                <a:solidFill>
                  <a:schemeClr val="tx1"/>
                </a:solidFill>
              </a:rPr>
              <a:t>		Partnership - Stakeholders’ Forum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0"/>
            <a:r>
              <a:rPr lang="en-US" sz="2000" b="1" dirty="0" smtClean="0">
                <a:solidFill>
                  <a:schemeClr val="tx1"/>
                </a:solidFill>
              </a:rPr>
              <a:t>		Newsletter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0"/>
            <a:r>
              <a:rPr lang="en-US" sz="2000" b="1" dirty="0" smtClean="0">
                <a:solidFill>
                  <a:schemeClr val="tx1"/>
                </a:solidFill>
              </a:rPr>
              <a:t>		Calendar &amp; RFBs community events</a:t>
            </a:r>
          </a:p>
          <a:p>
            <a:pPr lvl="0"/>
            <a:endParaRPr lang="en-US" sz="2800" b="1" dirty="0" smtClean="0">
              <a:solidFill>
                <a:schemeClr val="tx1"/>
              </a:solidFill>
            </a:endParaRPr>
          </a:p>
          <a:p>
            <a:pPr lvl="0"/>
            <a:r>
              <a:rPr lang="en-US" sz="2800" b="1" dirty="0" smtClean="0">
                <a:solidFill>
                  <a:schemeClr val="tx1"/>
                </a:solidFill>
              </a:rPr>
              <a:t>Visibility</a:t>
            </a:r>
          </a:p>
          <a:p>
            <a:pPr lvl="0"/>
            <a:r>
              <a:rPr lang="en-US" sz="2800" dirty="0" smtClean="0">
                <a:solidFill>
                  <a:schemeClr val="tx1"/>
                </a:solidFill>
              </a:rPr>
              <a:t>		</a:t>
            </a:r>
            <a:r>
              <a:rPr lang="en-US" sz="2000" b="1" dirty="0" smtClean="0">
                <a:solidFill>
                  <a:schemeClr val="tx1"/>
                </a:solidFill>
              </a:rPr>
              <a:t>Brand - logo   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60500"/>
            <a:ext cx="3949700" cy="5029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2800" b="1" dirty="0" smtClean="0">
                <a:solidFill>
                  <a:schemeClr val="tx1"/>
                </a:solidFill>
              </a:rPr>
              <a:t>Common strategy</a:t>
            </a:r>
          </a:p>
          <a:p>
            <a:pPr lvl="0"/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sz="2800" b="1" dirty="0" smtClean="0">
                <a:solidFill>
                  <a:schemeClr val="tx1"/>
                </a:solidFill>
              </a:rPr>
              <a:t>Frequency of meetings</a:t>
            </a:r>
          </a:p>
          <a:p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sz="2800" b="1" dirty="0" smtClean="0">
                <a:solidFill>
                  <a:schemeClr val="tx1"/>
                </a:solidFill>
              </a:rPr>
              <a:t>Funding - Collaborative 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Ownership Approach</a:t>
            </a:r>
          </a:p>
          <a:p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sz="2800" b="1" dirty="0" smtClean="0">
                <a:solidFill>
                  <a:schemeClr val="tx1"/>
                </a:solidFill>
              </a:rPr>
              <a:t>Enhance RSN role as promoter of FAO/RFB   </a:t>
            </a:r>
            <a:r>
              <a:rPr lang="en-US" sz="2800" b="1" dirty="0" smtClean="0">
                <a:solidFill>
                  <a:schemeClr val="tx1"/>
                </a:solidFill>
              </a:rPr>
              <a:t>cooperation framework 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59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200" b="1" dirty="0" smtClean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3600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THANK YOU</a:t>
            </a:r>
            <a:r>
              <a:rPr lang="en-U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n-US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69300" y="4706828"/>
            <a:ext cx="22733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Piero Mannini    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Eliana </a:t>
            </a:r>
            <a:r>
              <a:rPr lang="en-US" dirty="0">
                <a:solidFill>
                  <a:schemeClr val="bg1"/>
                </a:solidFill>
              </a:rPr>
              <a:t>Haberkon</a:t>
            </a:r>
          </a:p>
        </p:txBody>
      </p:sp>
    </p:spTree>
    <p:extLst>
      <p:ext uri="{BB962C8B-B14F-4D97-AF65-F5344CB8AC3E}">
        <p14:creationId xmlns:p14="http://schemas.microsoft.com/office/powerpoint/2010/main" val="161545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</TotalTime>
  <Words>246</Words>
  <Application>Microsoft Office PowerPoint</Application>
  <PresentationFormat>Widescreen</PresentationFormat>
  <Paragraphs>124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Aharoni</vt:lpstr>
      <vt:lpstr>Arial</vt:lpstr>
      <vt:lpstr>Calibri</vt:lpstr>
      <vt:lpstr>Calibri Light</vt:lpstr>
      <vt:lpstr>Times New Roman</vt:lpstr>
      <vt:lpstr>Wingdings</vt:lpstr>
      <vt:lpstr>Office Theme</vt:lpstr>
      <vt:lpstr>1_Office Theme</vt:lpstr>
      <vt:lpstr> Regional Fishery Body Secretariats‘ Network Consolidation and Development   </vt:lpstr>
      <vt:lpstr>CONSOLIDATION AND DEVELOPMENT OF RSN Progress – laying the foundation </vt:lpstr>
      <vt:lpstr>RFB Secretariats’ NETWORK  Some features </vt:lpstr>
      <vt:lpstr>FAO and RSN cooperative framework</vt:lpstr>
      <vt:lpstr> RFB Secretariats’ NETWORK towards future improvements  </vt:lpstr>
      <vt:lpstr> CONSOLIDATION AND DEVELOPMENT OF RSN options and opportunities to consider</vt:lpstr>
      <vt:lpstr>PowerPoint Presentation</vt:lpstr>
    </vt:vector>
  </TitlesOfParts>
  <Company>FAO of the UN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CONSOLIDATION AND DEVELOPMENT OF RSN</dc:title>
  <dc:creator>Haberkon, Eliana (OPC)</dc:creator>
  <cp:lastModifiedBy>Mannini, Piero (FIAP)</cp:lastModifiedBy>
  <cp:revision>75</cp:revision>
  <cp:lastPrinted>2016-07-08T14:10:57Z</cp:lastPrinted>
  <dcterms:created xsi:type="dcterms:W3CDTF">2016-07-05T09:38:56Z</dcterms:created>
  <dcterms:modified xsi:type="dcterms:W3CDTF">2016-07-08T16:01:22Z</dcterms:modified>
</cp:coreProperties>
</file>