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6" r:id="rId1"/>
    <p:sldMasterId id="2147483889" r:id="rId2"/>
  </p:sldMasterIdLst>
  <p:notesMasterIdLst>
    <p:notesMasterId r:id="rId38"/>
  </p:notesMasterIdLst>
  <p:sldIdLst>
    <p:sldId id="291" r:id="rId3"/>
    <p:sldId id="350" r:id="rId4"/>
    <p:sldId id="340" r:id="rId5"/>
    <p:sldId id="356" r:id="rId6"/>
    <p:sldId id="342" r:id="rId7"/>
    <p:sldId id="418" r:id="rId8"/>
    <p:sldId id="328" r:id="rId9"/>
    <p:sldId id="391" r:id="rId10"/>
    <p:sldId id="389" r:id="rId11"/>
    <p:sldId id="360" r:id="rId12"/>
    <p:sldId id="343" r:id="rId13"/>
    <p:sldId id="428" r:id="rId14"/>
    <p:sldId id="363" r:id="rId15"/>
    <p:sldId id="367" r:id="rId16"/>
    <p:sldId id="388" r:id="rId17"/>
    <p:sldId id="405" r:id="rId18"/>
    <p:sldId id="372" r:id="rId19"/>
    <p:sldId id="382" r:id="rId20"/>
    <p:sldId id="349" r:id="rId21"/>
    <p:sldId id="383" r:id="rId22"/>
    <p:sldId id="384" r:id="rId23"/>
    <p:sldId id="385" r:id="rId24"/>
    <p:sldId id="390" r:id="rId25"/>
    <p:sldId id="415" r:id="rId26"/>
    <p:sldId id="416" r:id="rId27"/>
    <p:sldId id="361" r:id="rId28"/>
    <p:sldId id="364" r:id="rId29"/>
    <p:sldId id="370" r:id="rId30"/>
    <p:sldId id="395" r:id="rId31"/>
    <p:sldId id="419" r:id="rId32"/>
    <p:sldId id="400" r:id="rId33"/>
    <p:sldId id="402" r:id="rId34"/>
    <p:sldId id="425" r:id="rId35"/>
    <p:sldId id="312" r:id="rId36"/>
    <p:sldId id="329" r:id="rId37"/>
  </p:sldIdLst>
  <p:sldSz cx="9144000" cy="6858000" type="screen4x3"/>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45455" autoAdjust="0"/>
  </p:normalViewPr>
  <p:slideViewPr>
    <p:cSldViewPr snapToGrid="0" snapToObjects="1">
      <p:cViewPr varScale="1">
        <p:scale>
          <a:sx n="53" d="100"/>
          <a:sy n="53" d="100"/>
        </p:scale>
        <p:origin x="3216"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34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63E85C-05F0-4E52-91D1-3E641651BD0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0AAA6963-19C4-4769-853C-281D58EBFF27}">
      <dgm:prSet phldrT="[Text]"/>
      <dgm:spPr/>
      <dgm:t>
        <a:bodyPr/>
        <a:lstStyle/>
        <a:p>
          <a:r>
            <a:rPr lang="en-US" dirty="0" smtClean="0"/>
            <a:t>Outline</a:t>
          </a:r>
          <a:endParaRPr lang="en-GB" dirty="0"/>
        </a:p>
      </dgm:t>
    </dgm:pt>
    <dgm:pt modelId="{612832DD-9BA0-4D17-8DBE-DC45ACA0D26A}" type="parTrans" cxnId="{3A05E50A-A480-434E-B1F3-55CE3538E3C8}">
      <dgm:prSet/>
      <dgm:spPr/>
      <dgm:t>
        <a:bodyPr/>
        <a:lstStyle/>
        <a:p>
          <a:endParaRPr lang="en-GB"/>
        </a:p>
      </dgm:t>
    </dgm:pt>
    <dgm:pt modelId="{A5BF231D-E348-4BA3-92E2-EF49ADBB168C}" type="sibTrans" cxnId="{3A05E50A-A480-434E-B1F3-55CE3538E3C8}">
      <dgm:prSet/>
      <dgm:spPr/>
      <dgm:t>
        <a:bodyPr/>
        <a:lstStyle/>
        <a:p>
          <a:endParaRPr lang="en-GB"/>
        </a:p>
      </dgm:t>
    </dgm:pt>
    <dgm:pt modelId="{7EF5400B-0285-4F5A-B73A-9FAA0038DC54}">
      <dgm:prSet phldrT="[Text]" custT="1"/>
      <dgm:spPr/>
      <dgm:t>
        <a:bodyPr/>
        <a:lstStyle/>
        <a:p>
          <a:endParaRPr lang="en-GB" sz="2800" dirty="0"/>
        </a:p>
      </dgm:t>
    </dgm:pt>
    <dgm:pt modelId="{3344C97D-4628-4854-A7A1-3537EE3BB21B}" type="parTrans" cxnId="{2906834B-6208-4879-9687-AB322A8D113B}">
      <dgm:prSet/>
      <dgm:spPr/>
      <dgm:t>
        <a:bodyPr/>
        <a:lstStyle/>
        <a:p>
          <a:endParaRPr lang="en-GB"/>
        </a:p>
      </dgm:t>
    </dgm:pt>
    <dgm:pt modelId="{1B51B95E-83F9-43FC-AEE9-FE0FE1795387}" type="sibTrans" cxnId="{2906834B-6208-4879-9687-AB322A8D113B}">
      <dgm:prSet/>
      <dgm:spPr/>
      <dgm:t>
        <a:bodyPr/>
        <a:lstStyle/>
        <a:p>
          <a:endParaRPr lang="en-GB"/>
        </a:p>
      </dgm:t>
    </dgm:pt>
    <dgm:pt modelId="{109B414F-558A-4BB6-8AD9-7B88F8A15BCF}">
      <dgm:prSet custT="1"/>
      <dgm:spPr/>
      <dgm:t>
        <a:bodyPr/>
        <a:lstStyle/>
        <a:p>
          <a:r>
            <a:rPr lang="en-US" sz="2800" dirty="0" smtClean="0"/>
            <a:t>1) Deep-sea fisheries in the high seas and UNGA</a:t>
          </a:r>
          <a:endParaRPr lang="en-GB" sz="2800" dirty="0"/>
        </a:p>
      </dgm:t>
    </dgm:pt>
    <dgm:pt modelId="{C0BE19BC-B9B3-4D0A-912D-B728EDCF06B1}" type="parTrans" cxnId="{48160BA2-0BF8-4748-B740-C412AEBA34CA}">
      <dgm:prSet/>
      <dgm:spPr/>
      <dgm:t>
        <a:bodyPr/>
        <a:lstStyle/>
        <a:p>
          <a:endParaRPr lang="en-GB"/>
        </a:p>
      </dgm:t>
    </dgm:pt>
    <dgm:pt modelId="{A841F747-3566-4658-B1DC-300A85E67314}" type="sibTrans" cxnId="{48160BA2-0BF8-4748-B740-C412AEBA34CA}">
      <dgm:prSet/>
      <dgm:spPr/>
      <dgm:t>
        <a:bodyPr/>
        <a:lstStyle/>
        <a:p>
          <a:endParaRPr lang="en-GB"/>
        </a:p>
      </dgm:t>
    </dgm:pt>
    <dgm:pt modelId="{124B5A88-8703-4700-BCBE-0C148388D631}">
      <dgm:prSet custT="1"/>
      <dgm:spPr/>
      <dgm:t>
        <a:bodyPr/>
        <a:lstStyle/>
        <a:p>
          <a:r>
            <a:rPr lang="en-US" sz="2800" dirty="0" smtClean="0"/>
            <a:t>2) Biodiversity beyond national jurisdiction</a:t>
          </a:r>
          <a:endParaRPr lang="en-GB" sz="2800" dirty="0"/>
        </a:p>
      </dgm:t>
    </dgm:pt>
    <dgm:pt modelId="{DA0DE260-8713-4419-9E26-8CB95D3E6F81}" type="sibTrans" cxnId="{78F263DF-C171-4763-A956-F3EA669CB44D}">
      <dgm:prSet/>
      <dgm:spPr/>
      <dgm:t>
        <a:bodyPr/>
        <a:lstStyle/>
        <a:p>
          <a:endParaRPr lang="en-GB"/>
        </a:p>
      </dgm:t>
    </dgm:pt>
    <dgm:pt modelId="{F804C558-D91D-4568-9D21-A5A9DE7E4A47}" type="parTrans" cxnId="{78F263DF-C171-4763-A956-F3EA669CB44D}">
      <dgm:prSet/>
      <dgm:spPr/>
      <dgm:t>
        <a:bodyPr/>
        <a:lstStyle/>
        <a:p>
          <a:endParaRPr lang="en-GB"/>
        </a:p>
      </dgm:t>
    </dgm:pt>
    <dgm:pt modelId="{B4CB2141-43E2-46D8-91A3-0D22157163A0}">
      <dgm:prSet custT="1"/>
      <dgm:spPr/>
      <dgm:t>
        <a:bodyPr/>
        <a:lstStyle/>
        <a:p>
          <a:r>
            <a:rPr lang="en-US" sz="2800" dirty="0" smtClean="0"/>
            <a:t>3) Cooperation between FAO, UNEP and CBD</a:t>
          </a:r>
          <a:endParaRPr lang="en-GB" sz="2800" dirty="0"/>
        </a:p>
      </dgm:t>
    </dgm:pt>
    <dgm:pt modelId="{33B392E0-9BD3-4F1A-9A68-5D02D6FEE389}" type="parTrans" cxnId="{FE4719AB-ECA7-4521-AC2A-898ECB678B5C}">
      <dgm:prSet/>
      <dgm:spPr/>
      <dgm:t>
        <a:bodyPr/>
        <a:lstStyle/>
        <a:p>
          <a:endParaRPr lang="en-GB"/>
        </a:p>
      </dgm:t>
    </dgm:pt>
    <dgm:pt modelId="{2132A941-F545-4140-9912-20AD174740A5}" type="sibTrans" cxnId="{FE4719AB-ECA7-4521-AC2A-898ECB678B5C}">
      <dgm:prSet/>
      <dgm:spPr/>
      <dgm:t>
        <a:bodyPr/>
        <a:lstStyle/>
        <a:p>
          <a:endParaRPr lang="en-GB"/>
        </a:p>
      </dgm:t>
    </dgm:pt>
    <dgm:pt modelId="{A65B974A-0EA6-420B-BDF2-434306B30155}">
      <dgm:prSet custT="1"/>
      <dgm:spPr/>
      <dgm:t>
        <a:bodyPr/>
        <a:lstStyle/>
        <a:p>
          <a:r>
            <a:rPr lang="en-US" sz="2800" dirty="0" smtClean="0"/>
            <a:t>4) Other relevant processes (SDGs, CITES)</a:t>
          </a:r>
          <a:endParaRPr lang="en-GB" sz="2800" dirty="0"/>
        </a:p>
      </dgm:t>
    </dgm:pt>
    <dgm:pt modelId="{7A00FED4-76C0-459D-A84D-EE71C29E0E0C}" type="parTrans" cxnId="{444EA2D6-C492-4430-A529-EA7E25F30414}">
      <dgm:prSet/>
      <dgm:spPr/>
      <dgm:t>
        <a:bodyPr/>
        <a:lstStyle/>
        <a:p>
          <a:endParaRPr lang="en-GB"/>
        </a:p>
      </dgm:t>
    </dgm:pt>
    <dgm:pt modelId="{56959F94-9213-4DDB-BC4C-E6CC79F22CFC}" type="sibTrans" cxnId="{444EA2D6-C492-4430-A529-EA7E25F30414}">
      <dgm:prSet/>
      <dgm:spPr/>
      <dgm:t>
        <a:bodyPr/>
        <a:lstStyle/>
        <a:p>
          <a:endParaRPr lang="en-GB"/>
        </a:p>
      </dgm:t>
    </dgm:pt>
    <dgm:pt modelId="{75951694-2B1C-48E0-A8A5-E98C8A047F5E}" type="pres">
      <dgm:prSet presAssocID="{5863E85C-05F0-4E52-91D1-3E641651BD06}" presName="vert0" presStyleCnt="0">
        <dgm:presLayoutVars>
          <dgm:dir/>
          <dgm:animOne val="branch"/>
          <dgm:animLvl val="lvl"/>
        </dgm:presLayoutVars>
      </dgm:prSet>
      <dgm:spPr/>
      <dgm:t>
        <a:bodyPr/>
        <a:lstStyle/>
        <a:p>
          <a:endParaRPr lang="en-GB"/>
        </a:p>
      </dgm:t>
    </dgm:pt>
    <dgm:pt modelId="{DD017A84-3826-49FE-AB54-CD1B5B801D14}" type="pres">
      <dgm:prSet presAssocID="{0AAA6963-19C4-4769-853C-281D58EBFF27}" presName="thickLine" presStyleLbl="alignNode1" presStyleIdx="0" presStyleCnt="1"/>
      <dgm:spPr/>
    </dgm:pt>
    <dgm:pt modelId="{BA469232-9BE6-47FB-841D-AD3CD50D0697}" type="pres">
      <dgm:prSet presAssocID="{0AAA6963-19C4-4769-853C-281D58EBFF27}" presName="horz1" presStyleCnt="0"/>
      <dgm:spPr/>
    </dgm:pt>
    <dgm:pt modelId="{6CEAA4C5-6B58-451A-9DE1-F467369FA350}" type="pres">
      <dgm:prSet presAssocID="{0AAA6963-19C4-4769-853C-281D58EBFF27}" presName="tx1" presStyleLbl="revTx" presStyleIdx="0" presStyleCnt="6"/>
      <dgm:spPr/>
      <dgm:t>
        <a:bodyPr/>
        <a:lstStyle/>
        <a:p>
          <a:endParaRPr lang="en-GB"/>
        </a:p>
      </dgm:t>
    </dgm:pt>
    <dgm:pt modelId="{6059AE35-CFD6-4401-8284-CC3CE4BADE5C}" type="pres">
      <dgm:prSet presAssocID="{0AAA6963-19C4-4769-853C-281D58EBFF27}" presName="vert1" presStyleCnt="0"/>
      <dgm:spPr/>
    </dgm:pt>
    <dgm:pt modelId="{9E09BA5E-C8B5-45FB-BFEC-2762F9BB5C77}" type="pres">
      <dgm:prSet presAssocID="{7EF5400B-0285-4F5A-B73A-9FAA0038DC54}" presName="vertSpace2a" presStyleCnt="0"/>
      <dgm:spPr/>
    </dgm:pt>
    <dgm:pt modelId="{6F800808-0859-4451-A1CA-20C3BD25848D}" type="pres">
      <dgm:prSet presAssocID="{7EF5400B-0285-4F5A-B73A-9FAA0038DC54}" presName="horz2" presStyleCnt="0"/>
      <dgm:spPr/>
    </dgm:pt>
    <dgm:pt modelId="{8A5ED7C1-D38C-4648-873A-7C94D4FB5E6B}" type="pres">
      <dgm:prSet presAssocID="{7EF5400B-0285-4F5A-B73A-9FAA0038DC54}" presName="horzSpace2" presStyleCnt="0"/>
      <dgm:spPr/>
    </dgm:pt>
    <dgm:pt modelId="{ADD4482E-6875-43B7-AA08-DB5BE01FAEA8}" type="pres">
      <dgm:prSet presAssocID="{7EF5400B-0285-4F5A-B73A-9FAA0038DC54}" presName="tx2" presStyleLbl="revTx" presStyleIdx="1" presStyleCnt="6"/>
      <dgm:spPr/>
      <dgm:t>
        <a:bodyPr/>
        <a:lstStyle/>
        <a:p>
          <a:endParaRPr lang="en-GB"/>
        </a:p>
      </dgm:t>
    </dgm:pt>
    <dgm:pt modelId="{08681608-122D-4AF1-90B9-D0E1B2C30B0C}" type="pres">
      <dgm:prSet presAssocID="{7EF5400B-0285-4F5A-B73A-9FAA0038DC54}" presName="vert2" presStyleCnt="0"/>
      <dgm:spPr/>
    </dgm:pt>
    <dgm:pt modelId="{F7EE9B11-47F6-4942-B7AC-B60EE0D9E62B}" type="pres">
      <dgm:prSet presAssocID="{7EF5400B-0285-4F5A-B73A-9FAA0038DC54}" presName="thinLine2b" presStyleLbl="callout" presStyleIdx="0" presStyleCnt="5"/>
      <dgm:spPr/>
    </dgm:pt>
    <dgm:pt modelId="{8171F3E5-405A-4D49-A44F-73CAE36726A8}" type="pres">
      <dgm:prSet presAssocID="{7EF5400B-0285-4F5A-B73A-9FAA0038DC54}" presName="vertSpace2b" presStyleCnt="0"/>
      <dgm:spPr/>
    </dgm:pt>
    <dgm:pt modelId="{71DB1653-AA56-4E9D-B2D8-42F04D7287B2}" type="pres">
      <dgm:prSet presAssocID="{109B414F-558A-4BB6-8AD9-7B88F8A15BCF}" presName="horz2" presStyleCnt="0"/>
      <dgm:spPr/>
    </dgm:pt>
    <dgm:pt modelId="{5A35047E-8C17-4D50-86EF-6360245EA0A1}" type="pres">
      <dgm:prSet presAssocID="{109B414F-558A-4BB6-8AD9-7B88F8A15BCF}" presName="horzSpace2" presStyleCnt="0"/>
      <dgm:spPr/>
    </dgm:pt>
    <dgm:pt modelId="{A5122FE2-4496-4A9D-AC01-D9EA3F4D603A}" type="pres">
      <dgm:prSet presAssocID="{109B414F-558A-4BB6-8AD9-7B88F8A15BCF}" presName="tx2" presStyleLbl="revTx" presStyleIdx="2" presStyleCnt="6"/>
      <dgm:spPr/>
      <dgm:t>
        <a:bodyPr/>
        <a:lstStyle/>
        <a:p>
          <a:endParaRPr lang="en-GB"/>
        </a:p>
      </dgm:t>
    </dgm:pt>
    <dgm:pt modelId="{0F77F43E-7608-44AC-A17E-3F039215C387}" type="pres">
      <dgm:prSet presAssocID="{109B414F-558A-4BB6-8AD9-7B88F8A15BCF}" presName="vert2" presStyleCnt="0"/>
      <dgm:spPr/>
    </dgm:pt>
    <dgm:pt modelId="{7D7BB074-3D05-4B01-8F39-14D2D1AF40B4}" type="pres">
      <dgm:prSet presAssocID="{109B414F-558A-4BB6-8AD9-7B88F8A15BCF}" presName="thinLine2b" presStyleLbl="callout" presStyleIdx="1" presStyleCnt="5"/>
      <dgm:spPr/>
    </dgm:pt>
    <dgm:pt modelId="{13E3AA3A-B1D2-4308-8CC8-F6A089535818}" type="pres">
      <dgm:prSet presAssocID="{109B414F-558A-4BB6-8AD9-7B88F8A15BCF}" presName="vertSpace2b" presStyleCnt="0"/>
      <dgm:spPr/>
    </dgm:pt>
    <dgm:pt modelId="{8401A785-BBE5-46A5-95A5-BE9595B4B7C9}" type="pres">
      <dgm:prSet presAssocID="{124B5A88-8703-4700-BCBE-0C148388D631}" presName="horz2" presStyleCnt="0"/>
      <dgm:spPr/>
    </dgm:pt>
    <dgm:pt modelId="{189A3B6F-6182-47DA-B35E-7618E05F18D2}" type="pres">
      <dgm:prSet presAssocID="{124B5A88-8703-4700-BCBE-0C148388D631}" presName="horzSpace2" presStyleCnt="0"/>
      <dgm:spPr/>
    </dgm:pt>
    <dgm:pt modelId="{B2EB588E-E3D7-4F96-A1B3-4026634BA97E}" type="pres">
      <dgm:prSet presAssocID="{124B5A88-8703-4700-BCBE-0C148388D631}" presName="tx2" presStyleLbl="revTx" presStyleIdx="3" presStyleCnt="6"/>
      <dgm:spPr/>
      <dgm:t>
        <a:bodyPr/>
        <a:lstStyle/>
        <a:p>
          <a:endParaRPr lang="en-GB"/>
        </a:p>
      </dgm:t>
    </dgm:pt>
    <dgm:pt modelId="{653FCBD0-C0A5-47AC-B0F6-3C915D63691D}" type="pres">
      <dgm:prSet presAssocID="{124B5A88-8703-4700-BCBE-0C148388D631}" presName="vert2" presStyleCnt="0"/>
      <dgm:spPr/>
    </dgm:pt>
    <dgm:pt modelId="{AB4883CA-115E-4591-9B1D-0936A449D62C}" type="pres">
      <dgm:prSet presAssocID="{124B5A88-8703-4700-BCBE-0C148388D631}" presName="thinLine2b" presStyleLbl="callout" presStyleIdx="2" presStyleCnt="5"/>
      <dgm:spPr/>
    </dgm:pt>
    <dgm:pt modelId="{2E5C98B4-152D-476C-9E74-7154C2D1C67C}" type="pres">
      <dgm:prSet presAssocID="{124B5A88-8703-4700-BCBE-0C148388D631}" presName="vertSpace2b" presStyleCnt="0"/>
      <dgm:spPr/>
    </dgm:pt>
    <dgm:pt modelId="{88764862-ABA1-4AC9-A679-09A21B01ABE5}" type="pres">
      <dgm:prSet presAssocID="{B4CB2141-43E2-46D8-91A3-0D22157163A0}" presName="horz2" presStyleCnt="0"/>
      <dgm:spPr/>
    </dgm:pt>
    <dgm:pt modelId="{FC55B07B-4BB9-4DAB-BF03-06B347AB8861}" type="pres">
      <dgm:prSet presAssocID="{B4CB2141-43E2-46D8-91A3-0D22157163A0}" presName="horzSpace2" presStyleCnt="0"/>
      <dgm:spPr/>
    </dgm:pt>
    <dgm:pt modelId="{8E9B38B5-1751-47D5-9743-817B394DBF9B}" type="pres">
      <dgm:prSet presAssocID="{B4CB2141-43E2-46D8-91A3-0D22157163A0}" presName="tx2" presStyleLbl="revTx" presStyleIdx="4" presStyleCnt="6"/>
      <dgm:spPr/>
      <dgm:t>
        <a:bodyPr/>
        <a:lstStyle/>
        <a:p>
          <a:endParaRPr lang="en-GB"/>
        </a:p>
      </dgm:t>
    </dgm:pt>
    <dgm:pt modelId="{CF133E93-B9C3-4D8E-B1F3-3287DBD30FE9}" type="pres">
      <dgm:prSet presAssocID="{B4CB2141-43E2-46D8-91A3-0D22157163A0}" presName="vert2" presStyleCnt="0"/>
      <dgm:spPr/>
    </dgm:pt>
    <dgm:pt modelId="{526DCBA8-7B7D-467B-8BBA-ED8406A6A1AE}" type="pres">
      <dgm:prSet presAssocID="{B4CB2141-43E2-46D8-91A3-0D22157163A0}" presName="thinLine2b" presStyleLbl="callout" presStyleIdx="3" presStyleCnt="5"/>
      <dgm:spPr/>
    </dgm:pt>
    <dgm:pt modelId="{26A15426-D06C-4ABF-BB12-8F473049BC5A}" type="pres">
      <dgm:prSet presAssocID="{B4CB2141-43E2-46D8-91A3-0D22157163A0}" presName="vertSpace2b" presStyleCnt="0"/>
      <dgm:spPr/>
    </dgm:pt>
    <dgm:pt modelId="{1D7BCA72-B313-4073-BB54-C1BA6C141282}" type="pres">
      <dgm:prSet presAssocID="{A65B974A-0EA6-420B-BDF2-434306B30155}" presName="horz2" presStyleCnt="0"/>
      <dgm:spPr/>
    </dgm:pt>
    <dgm:pt modelId="{FAC0BC34-9201-42F4-AB58-2344EBB99AC7}" type="pres">
      <dgm:prSet presAssocID="{A65B974A-0EA6-420B-BDF2-434306B30155}" presName="horzSpace2" presStyleCnt="0"/>
      <dgm:spPr/>
    </dgm:pt>
    <dgm:pt modelId="{5F14EA04-BA98-4CB2-AF4D-9D1BAEF0497C}" type="pres">
      <dgm:prSet presAssocID="{A65B974A-0EA6-420B-BDF2-434306B30155}" presName="tx2" presStyleLbl="revTx" presStyleIdx="5" presStyleCnt="6"/>
      <dgm:spPr/>
      <dgm:t>
        <a:bodyPr/>
        <a:lstStyle/>
        <a:p>
          <a:endParaRPr lang="en-GB"/>
        </a:p>
      </dgm:t>
    </dgm:pt>
    <dgm:pt modelId="{7A963F05-D9D9-4C2A-8B62-42CF6DF3F416}" type="pres">
      <dgm:prSet presAssocID="{A65B974A-0EA6-420B-BDF2-434306B30155}" presName="vert2" presStyleCnt="0"/>
      <dgm:spPr/>
    </dgm:pt>
    <dgm:pt modelId="{D58B82B9-AC97-4495-84C3-36F08624F115}" type="pres">
      <dgm:prSet presAssocID="{A65B974A-0EA6-420B-BDF2-434306B30155}" presName="thinLine2b" presStyleLbl="callout" presStyleIdx="4" presStyleCnt="5"/>
      <dgm:spPr/>
    </dgm:pt>
    <dgm:pt modelId="{6E72C38D-57B6-4D94-928C-E8D6BA4F75C2}" type="pres">
      <dgm:prSet presAssocID="{A65B974A-0EA6-420B-BDF2-434306B30155}" presName="vertSpace2b" presStyleCnt="0"/>
      <dgm:spPr/>
    </dgm:pt>
  </dgm:ptLst>
  <dgm:cxnLst>
    <dgm:cxn modelId="{FE4719AB-ECA7-4521-AC2A-898ECB678B5C}" srcId="{0AAA6963-19C4-4769-853C-281D58EBFF27}" destId="{B4CB2141-43E2-46D8-91A3-0D22157163A0}" srcOrd="3" destOrd="0" parTransId="{33B392E0-9BD3-4F1A-9A68-5D02D6FEE389}" sibTransId="{2132A941-F545-4140-9912-20AD174740A5}"/>
    <dgm:cxn modelId="{BD75180C-1B2E-4540-8FAA-6DE5D7D0924A}" type="presOf" srcId="{5863E85C-05F0-4E52-91D1-3E641651BD06}" destId="{75951694-2B1C-48E0-A8A5-E98C8A047F5E}" srcOrd="0" destOrd="0" presId="urn:microsoft.com/office/officeart/2008/layout/LinedList"/>
    <dgm:cxn modelId="{2906834B-6208-4879-9687-AB322A8D113B}" srcId="{0AAA6963-19C4-4769-853C-281D58EBFF27}" destId="{7EF5400B-0285-4F5A-B73A-9FAA0038DC54}" srcOrd="0" destOrd="0" parTransId="{3344C97D-4628-4854-A7A1-3537EE3BB21B}" sibTransId="{1B51B95E-83F9-43FC-AEE9-FE0FE1795387}"/>
    <dgm:cxn modelId="{48FE3833-86F4-446B-BE03-933F4E2FEF04}" type="presOf" srcId="{7EF5400B-0285-4F5A-B73A-9FAA0038DC54}" destId="{ADD4482E-6875-43B7-AA08-DB5BE01FAEA8}" srcOrd="0" destOrd="0" presId="urn:microsoft.com/office/officeart/2008/layout/LinedList"/>
    <dgm:cxn modelId="{E891A26E-0A72-400C-8820-5DCD2BCF6D7A}" type="presOf" srcId="{109B414F-558A-4BB6-8AD9-7B88F8A15BCF}" destId="{A5122FE2-4496-4A9D-AC01-D9EA3F4D603A}" srcOrd="0" destOrd="0" presId="urn:microsoft.com/office/officeart/2008/layout/LinedList"/>
    <dgm:cxn modelId="{77DC5B78-F1C4-43B5-9444-9FDA874152E6}" type="presOf" srcId="{124B5A88-8703-4700-BCBE-0C148388D631}" destId="{B2EB588E-E3D7-4F96-A1B3-4026634BA97E}" srcOrd="0" destOrd="0" presId="urn:microsoft.com/office/officeart/2008/layout/LinedList"/>
    <dgm:cxn modelId="{78F263DF-C171-4763-A956-F3EA669CB44D}" srcId="{0AAA6963-19C4-4769-853C-281D58EBFF27}" destId="{124B5A88-8703-4700-BCBE-0C148388D631}" srcOrd="2" destOrd="0" parTransId="{F804C558-D91D-4568-9D21-A5A9DE7E4A47}" sibTransId="{DA0DE260-8713-4419-9E26-8CB95D3E6F81}"/>
    <dgm:cxn modelId="{3A05E50A-A480-434E-B1F3-55CE3538E3C8}" srcId="{5863E85C-05F0-4E52-91D1-3E641651BD06}" destId="{0AAA6963-19C4-4769-853C-281D58EBFF27}" srcOrd="0" destOrd="0" parTransId="{612832DD-9BA0-4D17-8DBE-DC45ACA0D26A}" sibTransId="{A5BF231D-E348-4BA3-92E2-EF49ADBB168C}"/>
    <dgm:cxn modelId="{77A340C3-3878-4A27-9AA9-4EF44A1E9A3B}" type="presOf" srcId="{0AAA6963-19C4-4769-853C-281D58EBFF27}" destId="{6CEAA4C5-6B58-451A-9DE1-F467369FA350}" srcOrd="0" destOrd="0" presId="urn:microsoft.com/office/officeart/2008/layout/LinedList"/>
    <dgm:cxn modelId="{48160BA2-0BF8-4748-B740-C412AEBA34CA}" srcId="{0AAA6963-19C4-4769-853C-281D58EBFF27}" destId="{109B414F-558A-4BB6-8AD9-7B88F8A15BCF}" srcOrd="1" destOrd="0" parTransId="{C0BE19BC-B9B3-4D0A-912D-B728EDCF06B1}" sibTransId="{A841F747-3566-4658-B1DC-300A85E67314}"/>
    <dgm:cxn modelId="{947D6A5F-40AD-450A-9D94-49FA5E966CBC}" type="presOf" srcId="{A65B974A-0EA6-420B-BDF2-434306B30155}" destId="{5F14EA04-BA98-4CB2-AF4D-9D1BAEF0497C}" srcOrd="0" destOrd="0" presId="urn:microsoft.com/office/officeart/2008/layout/LinedList"/>
    <dgm:cxn modelId="{BCAB5E91-8410-4BC2-9757-BDA3656E993F}" type="presOf" srcId="{B4CB2141-43E2-46D8-91A3-0D22157163A0}" destId="{8E9B38B5-1751-47D5-9743-817B394DBF9B}" srcOrd="0" destOrd="0" presId="urn:microsoft.com/office/officeart/2008/layout/LinedList"/>
    <dgm:cxn modelId="{444EA2D6-C492-4430-A529-EA7E25F30414}" srcId="{0AAA6963-19C4-4769-853C-281D58EBFF27}" destId="{A65B974A-0EA6-420B-BDF2-434306B30155}" srcOrd="4" destOrd="0" parTransId="{7A00FED4-76C0-459D-A84D-EE71C29E0E0C}" sibTransId="{56959F94-9213-4DDB-BC4C-E6CC79F22CFC}"/>
    <dgm:cxn modelId="{4E44F1ED-7BCD-4119-8EEA-CF1DCCA76C74}" type="presParOf" srcId="{75951694-2B1C-48E0-A8A5-E98C8A047F5E}" destId="{DD017A84-3826-49FE-AB54-CD1B5B801D14}" srcOrd="0" destOrd="0" presId="urn:microsoft.com/office/officeart/2008/layout/LinedList"/>
    <dgm:cxn modelId="{2F2B9A9E-56CE-48EC-B12A-E63F6BDC668E}" type="presParOf" srcId="{75951694-2B1C-48E0-A8A5-E98C8A047F5E}" destId="{BA469232-9BE6-47FB-841D-AD3CD50D0697}" srcOrd="1" destOrd="0" presId="urn:microsoft.com/office/officeart/2008/layout/LinedList"/>
    <dgm:cxn modelId="{BD92A8F2-FF9E-4586-BC43-E7AD741B55AF}" type="presParOf" srcId="{BA469232-9BE6-47FB-841D-AD3CD50D0697}" destId="{6CEAA4C5-6B58-451A-9DE1-F467369FA350}" srcOrd="0" destOrd="0" presId="urn:microsoft.com/office/officeart/2008/layout/LinedList"/>
    <dgm:cxn modelId="{350F5387-AF0C-40D0-B01D-D8EE45454A80}" type="presParOf" srcId="{BA469232-9BE6-47FB-841D-AD3CD50D0697}" destId="{6059AE35-CFD6-4401-8284-CC3CE4BADE5C}" srcOrd="1" destOrd="0" presId="urn:microsoft.com/office/officeart/2008/layout/LinedList"/>
    <dgm:cxn modelId="{3D019246-A360-4094-9ACB-D2C55DB97221}" type="presParOf" srcId="{6059AE35-CFD6-4401-8284-CC3CE4BADE5C}" destId="{9E09BA5E-C8B5-45FB-BFEC-2762F9BB5C77}" srcOrd="0" destOrd="0" presId="urn:microsoft.com/office/officeart/2008/layout/LinedList"/>
    <dgm:cxn modelId="{CBD5628A-E6AE-441A-AA18-09748504D847}" type="presParOf" srcId="{6059AE35-CFD6-4401-8284-CC3CE4BADE5C}" destId="{6F800808-0859-4451-A1CA-20C3BD25848D}" srcOrd="1" destOrd="0" presId="urn:microsoft.com/office/officeart/2008/layout/LinedList"/>
    <dgm:cxn modelId="{55845C12-919E-495D-AC43-1149D1FA94A7}" type="presParOf" srcId="{6F800808-0859-4451-A1CA-20C3BD25848D}" destId="{8A5ED7C1-D38C-4648-873A-7C94D4FB5E6B}" srcOrd="0" destOrd="0" presId="urn:microsoft.com/office/officeart/2008/layout/LinedList"/>
    <dgm:cxn modelId="{42DB37CF-717B-439F-8BD0-C365A2E9FD20}" type="presParOf" srcId="{6F800808-0859-4451-A1CA-20C3BD25848D}" destId="{ADD4482E-6875-43B7-AA08-DB5BE01FAEA8}" srcOrd="1" destOrd="0" presId="urn:microsoft.com/office/officeart/2008/layout/LinedList"/>
    <dgm:cxn modelId="{1301882E-FA6F-4950-B519-1D0441DE69EA}" type="presParOf" srcId="{6F800808-0859-4451-A1CA-20C3BD25848D}" destId="{08681608-122D-4AF1-90B9-D0E1B2C30B0C}" srcOrd="2" destOrd="0" presId="urn:microsoft.com/office/officeart/2008/layout/LinedList"/>
    <dgm:cxn modelId="{EA90E2B3-B4E2-4B7D-AAE9-4C1B58B58D96}" type="presParOf" srcId="{6059AE35-CFD6-4401-8284-CC3CE4BADE5C}" destId="{F7EE9B11-47F6-4942-B7AC-B60EE0D9E62B}" srcOrd="2" destOrd="0" presId="urn:microsoft.com/office/officeart/2008/layout/LinedList"/>
    <dgm:cxn modelId="{F40EDE37-9522-42E0-AE4D-5BEB75347DDF}" type="presParOf" srcId="{6059AE35-CFD6-4401-8284-CC3CE4BADE5C}" destId="{8171F3E5-405A-4D49-A44F-73CAE36726A8}" srcOrd="3" destOrd="0" presId="urn:microsoft.com/office/officeart/2008/layout/LinedList"/>
    <dgm:cxn modelId="{7A4EE89A-9BBF-496C-A78D-E2615BF9025C}" type="presParOf" srcId="{6059AE35-CFD6-4401-8284-CC3CE4BADE5C}" destId="{71DB1653-AA56-4E9D-B2D8-42F04D7287B2}" srcOrd="4" destOrd="0" presId="urn:microsoft.com/office/officeart/2008/layout/LinedList"/>
    <dgm:cxn modelId="{8BB9FA94-65D6-4691-867A-6E4495AA1919}" type="presParOf" srcId="{71DB1653-AA56-4E9D-B2D8-42F04D7287B2}" destId="{5A35047E-8C17-4D50-86EF-6360245EA0A1}" srcOrd="0" destOrd="0" presId="urn:microsoft.com/office/officeart/2008/layout/LinedList"/>
    <dgm:cxn modelId="{E4E81F1E-A693-4286-969B-A14A38A56E85}" type="presParOf" srcId="{71DB1653-AA56-4E9D-B2D8-42F04D7287B2}" destId="{A5122FE2-4496-4A9D-AC01-D9EA3F4D603A}" srcOrd="1" destOrd="0" presId="urn:microsoft.com/office/officeart/2008/layout/LinedList"/>
    <dgm:cxn modelId="{9A21B238-8B07-4CDA-8BBD-4F13C449C25A}" type="presParOf" srcId="{71DB1653-AA56-4E9D-B2D8-42F04D7287B2}" destId="{0F77F43E-7608-44AC-A17E-3F039215C387}" srcOrd="2" destOrd="0" presId="urn:microsoft.com/office/officeart/2008/layout/LinedList"/>
    <dgm:cxn modelId="{797B4D6F-729D-4209-9459-8CEA05F18229}" type="presParOf" srcId="{6059AE35-CFD6-4401-8284-CC3CE4BADE5C}" destId="{7D7BB074-3D05-4B01-8F39-14D2D1AF40B4}" srcOrd="5" destOrd="0" presId="urn:microsoft.com/office/officeart/2008/layout/LinedList"/>
    <dgm:cxn modelId="{D69E96A2-5BAA-4A40-993F-9F0AA70CAAE6}" type="presParOf" srcId="{6059AE35-CFD6-4401-8284-CC3CE4BADE5C}" destId="{13E3AA3A-B1D2-4308-8CC8-F6A089535818}" srcOrd="6" destOrd="0" presId="urn:microsoft.com/office/officeart/2008/layout/LinedList"/>
    <dgm:cxn modelId="{4C69DCC3-0B02-4D75-AE02-F3A560B8F3FF}" type="presParOf" srcId="{6059AE35-CFD6-4401-8284-CC3CE4BADE5C}" destId="{8401A785-BBE5-46A5-95A5-BE9595B4B7C9}" srcOrd="7" destOrd="0" presId="urn:microsoft.com/office/officeart/2008/layout/LinedList"/>
    <dgm:cxn modelId="{EBC8B353-395F-4DE8-8FC0-8388ABF4DCD9}" type="presParOf" srcId="{8401A785-BBE5-46A5-95A5-BE9595B4B7C9}" destId="{189A3B6F-6182-47DA-B35E-7618E05F18D2}" srcOrd="0" destOrd="0" presId="urn:microsoft.com/office/officeart/2008/layout/LinedList"/>
    <dgm:cxn modelId="{287DF368-EFE1-4B79-B47F-B879B25FB884}" type="presParOf" srcId="{8401A785-BBE5-46A5-95A5-BE9595B4B7C9}" destId="{B2EB588E-E3D7-4F96-A1B3-4026634BA97E}" srcOrd="1" destOrd="0" presId="urn:microsoft.com/office/officeart/2008/layout/LinedList"/>
    <dgm:cxn modelId="{B3454F15-FD3F-4127-B898-99452D9F9300}" type="presParOf" srcId="{8401A785-BBE5-46A5-95A5-BE9595B4B7C9}" destId="{653FCBD0-C0A5-47AC-B0F6-3C915D63691D}" srcOrd="2" destOrd="0" presId="urn:microsoft.com/office/officeart/2008/layout/LinedList"/>
    <dgm:cxn modelId="{128940B3-F8A3-4352-824D-44161EB77647}" type="presParOf" srcId="{6059AE35-CFD6-4401-8284-CC3CE4BADE5C}" destId="{AB4883CA-115E-4591-9B1D-0936A449D62C}" srcOrd="8" destOrd="0" presId="urn:microsoft.com/office/officeart/2008/layout/LinedList"/>
    <dgm:cxn modelId="{574561D0-2A01-44AD-936B-9FC6B9BB8FAD}" type="presParOf" srcId="{6059AE35-CFD6-4401-8284-CC3CE4BADE5C}" destId="{2E5C98B4-152D-476C-9E74-7154C2D1C67C}" srcOrd="9" destOrd="0" presId="urn:microsoft.com/office/officeart/2008/layout/LinedList"/>
    <dgm:cxn modelId="{C9598661-6E48-4791-AE0F-E513D8AA8B8B}" type="presParOf" srcId="{6059AE35-CFD6-4401-8284-CC3CE4BADE5C}" destId="{88764862-ABA1-4AC9-A679-09A21B01ABE5}" srcOrd="10" destOrd="0" presId="urn:microsoft.com/office/officeart/2008/layout/LinedList"/>
    <dgm:cxn modelId="{5F3CEDB3-4D23-4B33-8622-C826F47A6BAD}" type="presParOf" srcId="{88764862-ABA1-4AC9-A679-09A21B01ABE5}" destId="{FC55B07B-4BB9-4DAB-BF03-06B347AB8861}" srcOrd="0" destOrd="0" presId="urn:microsoft.com/office/officeart/2008/layout/LinedList"/>
    <dgm:cxn modelId="{9D62DAF4-13A0-43A7-93CF-8D5AA477B34D}" type="presParOf" srcId="{88764862-ABA1-4AC9-A679-09A21B01ABE5}" destId="{8E9B38B5-1751-47D5-9743-817B394DBF9B}" srcOrd="1" destOrd="0" presId="urn:microsoft.com/office/officeart/2008/layout/LinedList"/>
    <dgm:cxn modelId="{18C1A6DB-A4A5-4D15-8104-DBA77031015F}" type="presParOf" srcId="{88764862-ABA1-4AC9-A679-09A21B01ABE5}" destId="{CF133E93-B9C3-4D8E-B1F3-3287DBD30FE9}" srcOrd="2" destOrd="0" presId="urn:microsoft.com/office/officeart/2008/layout/LinedList"/>
    <dgm:cxn modelId="{D3376AA5-D8C7-45F9-86D2-BC01CD728EA9}" type="presParOf" srcId="{6059AE35-CFD6-4401-8284-CC3CE4BADE5C}" destId="{526DCBA8-7B7D-467B-8BBA-ED8406A6A1AE}" srcOrd="11" destOrd="0" presId="urn:microsoft.com/office/officeart/2008/layout/LinedList"/>
    <dgm:cxn modelId="{FA065316-DF1D-4793-B436-84BD7CCEC49E}" type="presParOf" srcId="{6059AE35-CFD6-4401-8284-CC3CE4BADE5C}" destId="{26A15426-D06C-4ABF-BB12-8F473049BC5A}" srcOrd="12" destOrd="0" presId="urn:microsoft.com/office/officeart/2008/layout/LinedList"/>
    <dgm:cxn modelId="{182730B8-64F0-4FE4-A816-D8879C1EFA22}" type="presParOf" srcId="{6059AE35-CFD6-4401-8284-CC3CE4BADE5C}" destId="{1D7BCA72-B313-4073-BB54-C1BA6C141282}" srcOrd="13" destOrd="0" presId="urn:microsoft.com/office/officeart/2008/layout/LinedList"/>
    <dgm:cxn modelId="{079DF778-3FD6-4DAA-8D61-7AF4E6201273}" type="presParOf" srcId="{1D7BCA72-B313-4073-BB54-C1BA6C141282}" destId="{FAC0BC34-9201-42F4-AB58-2344EBB99AC7}" srcOrd="0" destOrd="0" presId="urn:microsoft.com/office/officeart/2008/layout/LinedList"/>
    <dgm:cxn modelId="{B01F68A6-15ED-4897-82F5-D4FCAB342C7E}" type="presParOf" srcId="{1D7BCA72-B313-4073-BB54-C1BA6C141282}" destId="{5F14EA04-BA98-4CB2-AF4D-9D1BAEF0497C}" srcOrd="1" destOrd="0" presId="urn:microsoft.com/office/officeart/2008/layout/LinedList"/>
    <dgm:cxn modelId="{02FE8299-051A-46BE-A7B3-57A943E2C90C}" type="presParOf" srcId="{1D7BCA72-B313-4073-BB54-C1BA6C141282}" destId="{7A963F05-D9D9-4C2A-8B62-42CF6DF3F416}" srcOrd="2" destOrd="0" presId="urn:microsoft.com/office/officeart/2008/layout/LinedList"/>
    <dgm:cxn modelId="{0CE2EAF6-79EB-42C6-8BED-C125466DDEAD}" type="presParOf" srcId="{6059AE35-CFD6-4401-8284-CC3CE4BADE5C}" destId="{D58B82B9-AC97-4495-84C3-36F08624F115}" srcOrd="14" destOrd="0" presId="urn:microsoft.com/office/officeart/2008/layout/LinedList"/>
    <dgm:cxn modelId="{225D2148-B57E-43D0-8CAC-951957BC2FDF}" type="presParOf" srcId="{6059AE35-CFD6-4401-8284-CC3CE4BADE5C}" destId="{6E72C38D-57B6-4D94-928C-E8D6BA4F75C2}" srcOrd="15" destOrd="0" presId="urn:microsoft.com/office/officeart/2008/layout/LinedList"/>
  </dgm:cxnLst>
  <dgm:bg>
    <a:solidFill>
      <a:schemeClr val="accent1">
        <a:lumMod val="20000"/>
        <a:lumOff val="80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FD7C78-6681-443E-AC43-BB351C88019C}" type="doc">
      <dgm:prSet loTypeId="urn:microsoft.com/office/officeart/2005/8/layout/chevron1" loCatId="process" qsTypeId="urn:microsoft.com/office/officeart/2005/8/quickstyle/simple1" qsCatId="simple" csTypeId="urn:microsoft.com/office/officeart/2005/8/colors/accent1_2" csCatId="accent1" phldr="1"/>
      <dgm:spPr/>
    </dgm:pt>
    <dgm:pt modelId="{17322CF3-573E-41A4-A0B5-ACFFB082E3EA}">
      <dgm:prSet phldrT="[Text]" custT="1"/>
      <dgm:spPr>
        <a:solidFill>
          <a:schemeClr val="tx1"/>
        </a:solidFill>
      </dgm:spPr>
      <dgm:t>
        <a:bodyPr/>
        <a:lstStyle/>
        <a:p>
          <a:r>
            <a:rPr lang="en-GB" sz="1800" dirty="0" smtClean="0"/>
            <a:t>2004</a:t>
          </a:r>
          <a:endParaRPr lang="en-GB" sz="1800" dirty="0"/>
        </a:p>
      </dgm:t>
    </dgm:pt>
    <dgm:pt modelId="{29F85C6D-E242-4AFB-9F28-AEA7BADADB38}" type="parTrans" cxnId="{DD6F144C-EDAA-40C4-AD4F-16B4B7BE5D00}">
      <dgm:prSet/>
      <dgm:spPr/>
      <dgm:t>
        <a:bodyPr/>
        <a:lstStyle/>
        <a:p>
          <a:endParaRPr lang="en-GB" sz="1800"/>
        </a:p>
      </dgm:t>
    </dgm:pt>
    <dgm:pt modelId="{6E782913-8E50-439C-AEC8-6F8F99A59105}" type="sibTrans" cxnId="{DD6F144C-EDAA-40C4-AD4F-16B4B7BE5D00}">
      <dgm:prSet/>
      <dgm:spPr/>
      <dgm:t>
        <a:bodyPr/>
        <a:lstStyle/>
        <a:p>
          <a:endParaRPr lang="en-GB" sz="1800"/>
        </a:p>
      </dgm:t>
    </dgm:pt>
    <dgm:pt modelId="{E4F9B33B-090D-4007-A758-02124F8D24E8}">
      <dgm:prSet phldrT="[Text]" custT="1"/>
      <dgm:spPr>
        <a:solidFill>
          <a:schemeClr val="tx1"/>
        </a:solidFill>
      </dgm:spPr>
      <dgm:t>
        <a:bodyPr/>
        <a:lstStyle/>
        <a:p>
          <a:r>
            <a:rPr lang="en-GB" sz="1800" dirty="0" smtClean="0"/>
            <a:t>2006</a:t>
          </a:r>
          <a:endParaRPr lang="en-GB" sz="1800" dirty="0"/>
        </a:p>
      </dgm:t>
    </dgm:pt>
    <dgm:pt modelId="{BB8DAE08-357B-4F09-BDDF-6A815103D157}" type="parTrans" cxnId="{55931624-F9DA-45C7-B2BF-AD92668D74F7}">
      <dgm:prSet/>
      <dgm:spPr/>
      <dgm:t>
        <a:bodyPr/>
        <a:lstStyle/>
        <a:p>
          <a:endParaRPr lang="en-GB" sz="1800"/>
        </a:p>
      </dgm:t>
    </dgm:pt>
    <dgm:pt modelId="{9B024450-56A9-4A56-AE0B-96E2F7EAD609}" type="sibTrans" cxnId="{55931624-F9DA-45C7-B2BF-AD92668D74F7}">
      <dgm:prSet/>
      <dgm:spPr/>
      <dgm:t>
        <a:bodyPr/>
        <a:lstStyle/>
        <a:p>
          <a:endParaRPr lang="en-GB" sz="1800"/>
        </a:p>
      </dgm:t>
    </dgm:pt>
    <dgm:pt modelId="{62D2AAA0-62C4-44F8-A828-6B5B13F35DF1}">
      <dgm:prSet phldrT="[Text]" custT="1"/>
      <dgm:spPr>
        <a:solidFill>
          <a:schemeClr val="tx1"/>
        </a:solidFill>
      </dgm:spPr>
      <dgm:t>
        <a:bodyPr/>
        <a:lstStyle/>
        <a:p>
          <a:r>
            <a:rPr lang="en-GB" sz="1800" dirty="0" smtClean="0"/>
            <a:t>2008</a:t>
          </a:r>
          <a:endParaRPr lang="en-GB" sz="1800" dirty="0"/>
        </a:p>
      </dgm:t>
    </dgm:pt>
    <dgm:pt modelId="{99389764-4473-47B5-AB81-C1A689481206}" type="parTrans" cxnId="{3086B3FD-6F99-45CF-ADC7-64AD5689D51F}">
      <dgm:prSet/>
      <dgm:spPr/>
      <dgm:t>
        <a:bodyPr/>
        <a:lstStyle/>
        <a:p>
          <a:endParaRPr lang="en-GB" sz="1800"/>
        </a:p>
      </dgm:t>
    </dgm:pt>
    <dgm:pt modelId="{380D0964-0FBD-4C37-B555-9912DF8265AC}" type="sibTrans" cxnId="{3086B3FD-6F99-45CF-ADC7-64AD5689D51F}">
      <dgm:prSet/>
      <dgm:spPr/>
      <dgm:t>
        <a:bodyPr/>
        <a:lstStyle/>
        <a:p>
          <a:endParaRPr lang="en-GB" sz="1800"/>
        </a:p>
      </dgm:t>
    </dgm:pt>
    <dgm:pt modelId="{F353E432-30AC-48E0-89B2-EA829B4BF666}">
      <dgm:prSet phldrT="[Text]" custT="1"/>
      <dgm:spPr>
        <a:solidFill>
          <a:schemeClr val="tx1"/>
        </a:solidFill>
      </dgm:spPr>
      <dgm:t>
        <a:bodyPr/>
        <a:lstStyle/>
        <a:p>
          <a:r>
            <a:rPr lang="en-GB" sz="1800" dirty="0" smtClean="0"/>
            <a:t>2009</a:t>
          </a:r>
          <a:endParaRPr lang="en-GB" sz="1800" dirty="0"/>
        </a:p>
      </dgm:t>
    </dgm:pt>
    <dgm:pt modelId="{1330AEFD-70A4-464D-95F6-810B38EDF446}" type="parTrans" cxnId="{2547A8F8-51EE-4557-BFDA-097F407CCA02}">
      <dgm:prSet/>
      <dgm:spPr/>
      <dgm:t>
        <a:bodyPr/>
        <a:lstStyle/>
        <a:p>
          <a:endParaRPr lang="en-GB" sz="1800"/>
        </a:p>
      </dgm:t>
    </dgm:pt>
    <dgm:pt modelId="{C8589741-44E7-4F47-B4BF-156FCAFAA928}" type="sibTrans" cxnId="{2547A8F8-51EE-4557-BFDA-097F407CCA02}">
      <dgm:prSet/>
      <dgm:spPr/>
      <dgm:t>
        <a:bodyPr/>
        <a:lstStyle/>
        <a:p>
          <a:endParaRPr lang="en-GB" sz="1800"/>
        </a:p>
      </dgm:t>
    </dgm:pt>
    <dgm:pt modelId="{B88D8BA1-DAC8-4D60-926E-94C964E89BDD}">
      <dgm:prSet phldrT="[Text]" custT="1"/>
      <dgm:spPr>
        <a:solidFill>
          <a:schemeClr val="tx1"/>
        </a:solidFill>
      </dgm:spPr>
      <dgm:t>
        <a:bodyPr/>
        <a:lstStyle/>
        <a:p>
          <a:r>
            <a:rPr lang="en-GB" sz="1800" dirty="0" smtClean="0"/>
            <a:t>2011</a:t>
          </a:r>
          <a:endParaRPr lang="en-GB" sz="1800" dirty="0"/>
        </a:p>
      </dgm:t>
    </dgm:pt>
    <dgm:pt modelId="{3185664A-3A8A-42B6-A071-2713A1D9CDA6}" type="parTrans" cxnId="{AB46AAA4-2AE7-433A-A64B-3268C0630354}">
      <dgm:prSet/>
      <dgm:spPr/>
      <dgm:t>
        <a:bodyPr/>
        <a:lstStyle/>
        <a:p>
          <a:endParaRPr lang="en-GB" sz="1800"/>
        </a:p>
      </dgm:t>
    </dgm:pt>
    <dgm:pt modelId="{62A7A5BC-1391-4BA2-B672-53289027E17A}" type="sibTrans" cxnId="{AB46AAA4-2AE7-433A-A64B-3268C0630354}">
      <dgm:prSet/>
      <dgm:spPr/>
      <dgm:t>
        <a:bodyPr/>
        <a:lstStyle/>
        <a:p>
          <a:endParaRPr lang="en-GB" sz="1800"/>
        </a:p>
      </dgm:t>
    </dgm:pt>
    <dgm:pt modelId="{72521C9B-FB7E-43C7-97CA-CC3A9EA994B8}">
      <dgm:prSet phldrT="[Text]" custT="1"/>
      <dgm:spPr>
        <a:solidFill>
          <a:schemeClr val="tx1"/>
        </a:solidFill>
      </dgm:spPr>
      <dgm:t>
        <a:bodyPr/>
        <a:lstStyle/>
        <a:p>
          <a:r>
            <a:rPr lang="en-GB" sz="1800" dirty="0" smtClean="0"/>
            <a:t>2012</a:t>
          </a:r>
          <a:endParaRPr lang="en-GB" sz="1800" dirty="0"/>
        </a:p>
      </dgm:t>
    </dgm:pt>
    <dgm:pt modelId="{9D1C9AB1-F3D6-448B-AD1A-C20439087FE1}" type="parTrans" cxnId="{ADBDCDCB-64E0-42DB-B35A-46C326AD61EF}">
      <dgm:prSet/>
      <dgm:spPr/>
      <dgm:t>
        <a:bodyPr/>
        <a:lstStyle/>
        <a:p>
          <a:endParaRPr lang="en-GB" sz="1800"/>
        </a:p>
      </dgm:t>
    </dgm:pt>
    <dgm:pt modelId="{F537CAAB-EC5B-4391-8EAB-ACBF118D8FB3}" type="sibTrans" cxnId="{ADBDCDCB-64E0-42DB-B35A-46C326AD61EF}">
      <dgm:prSet/>
      <dgm:spPr/>
      <dgm:t>
        <a:bodyPr/>
        <a:lstStyle/>
        <a:p>
          <a:endParaRPr lang="en-GB" sz="1800"/>
        </a:p>
      </dgm:t>
    </dgm:pt>
    <dgm:pt modelId="{95B7CE60-A7E6-4ECD-B218-E8A6BFB24493}">
      <dgm:prSet phldrT="[Text]" custT="1"/>
      <dgm:spPr>
        <a:solidFill>
          <a:schemeClr val="tx1"/>
        </a:solidFill>
      </dgm:spPr>
      <dgm:t>
        <a:bodyPr/>
        <a:lstStyle/>
        <a:p>
          <a:r>
            <a:rPr lang="en-GB" sz="1800" dirty="0" smtClean="0"/>
            <a:t>2014</a:t>
          </a:r>
          <a:endParaRPr lang="en-GB" sz="1800" dirty="0"/>
        </a:p>
      </dgm:t>
    </dgm:pt>
    <dgm:pt modelId="{40801C0F-0093-44D2-98A4-9B1FD4ECD9C9}" type="parTrans" cxnId="{20DA1E00-D849-4FAA-B93D-46D389F5381B}">
      <dgm:prSet/>
      <dgm:spPr/>
      <dgm:t>
        <a:bodyPr/>
        <a:lstStyle/>
        <a:p>
          <a:endParaRPr lang="en-GB" sz="1800"/>
        </a:p>
      </dgm:t>
    </dgm:pt>
    <dgm:pt modelId="{22E26512-1C9F-41D9-8B4C-4ABBFAC7657D}" type="sibTrans" cxnId="{20DA1E00-D849-4FAA-B93D-46D389F5381B}">
      <dgm:prSet/>
      <dgm:spPr/>
      <dgm:t>
        <a:bodyPr/>
        <a:lstStyle/>
        <a:p>
          <a:endParaRPr lang="en-GB" sz="1800"/>
        </a:p>
      </dgm:t>
    </dgm:pt>
    <dgm:pt modelId="{2700FD63-CF69-48CA-A4FD-0CBA99304696}">
      <dgm:prSet phldrT="[Text]" custT="1"/>
      <dgm:spPr>
        <a:solidFill>
          <a:schemeClr val="tx1"/>
        </a:solidFill>
      </dgm:spPr>
      <dgm:t>
        <a:bodyPr/>
        <a:lstStyle/>
        <a:p>
          <a:r>
            <a:rPr lang="en-GB" sz="1800" dirty="0" smtClean="0"/>
            <a:t>2015</a:t>
          </a:r>
          <a:endParaRPr lang="en-GB" sz="1800" dirty="0"/>
        </a:p>
      </dgm:t>
    </dgm:pt>
    <dgm:pt modelId="{7C7424FC-41A8-492D-87A3-4812D95598EB}" type="parTrans" cxnId="{CF9D1B88-1D92-4C95-B355-871BB26CBA0C}">
      <dgm:prSet/>
      <dgm:spPr/>
      <dgm:t>
        <a:bodyPr/>
        <a:lstStyle/>
        <a:p>
          <a:endParaRPr lang="en-GB" sz="1800"/>
        </a:p>
      </dgm:t>
    </dgm:pt>
    <dgm:pt modelId="{0FD7E14B-2FE5-4BB5-AA97-76A0D0A5832D}" type="sibTrans" cxnId="{CF9D1B88-1D92-4C95-B355-871BB26CBA0C}">
      <dgm:prSet/>
      <dgm:spPr/>
      <dgm:t>
        <a:bodyPr/>
        <a:lstStyle/>
        <a:p>
          <a:endParaRPr lang="en-GB" sz="1800"/>
        </a:p>
      </dgm:t>
    </dgm:pt>
    <dgm:pt modelId="{8C2B1287-2DDB-4EBD-A72C-BCCBCF3527FC}">
      <dgm:prSet phldrT="[Text]" custT="1"/>
      <dgm:spPr>
        <a:solidFill>
          <a:schemeClr val="tx1"/>
        </a:solidFill>
      </dgm:spPr>
      <dgm:t>
        <a:bodyPr/>
        <a:lstStyle/>
        <a:p>
          <a:r>
            <a:rPr lang="en-GB" sz="1800" dirty="0" smtClean="0"/>
            <a:t>2016</a:t>
          </a:r>
          <a:endParaRPr lang="en-GB" sz="1800" dirty="0"/>
        </a:p>
      </dgm:t>
    </dgm:pt>
    <dgm:pt modelId="{307A63CF-B941-4CE8-9D97-E82893E79BFC}" type="parTrans" cxnId="{38C167CF-A70A-4654-B68B-E65CC3B9254A}">
      <dgm:prSet/>
      <dgm:spPr/>
      <dgm:t>
        <a:bodyPr/>
        <a:lstStyle/>
        <a:p>
          <a:endParaRPr lang="en-GB" sz="1800"/>
        </a:p>
      </dgm:t>
    </dgm:pt>
    <dgm:pt modelId="{F1D7EE7A-0796-49E5-94B5-C22785CF3221}" type="sibTrans" cxnId="{38C167CF-A70A-4654-B68B-E65CC3B9254A}">
      <dgm:prSet/>
      <dgm:spPr/>
      <dgm:t>
        <a:bodyPr/>
        <a:lstStyle/>
        <a:p>
          <a:endParaRPr lang="en-GB" sz="1800"/>
        </a:p>
      </dgm:t>
    </dgm:pt>
    <dgm:pt modelId="{A22D2775-BA26-43CC-A0DB-5489C7244952}">
      <dgm:prSet phldrT="[Text]" custT="1"/>
      <dgm:spPr>
        <a:solidFill>
          <a:schemeClr val="tx1"/>
        </a:solidFill>
      </dgm:spPr>
      <dgm:t>
        <a:bodyPr/>
        <a:lstStyle/>
        <a:p>
          <a:r>
            <a:rPr lang="en-GB" sz="1800" dirty="0" smtClean="0"/>
            <a:t>2010</a:t>
          </a:r>
          <a:endParaRPr lang="en-GB" sz="1800" dirty="0"/>
        </a:p>
      </dgm:t>
    </dgm:pt>
    <dgm:pt modelId="{F8A28587-88A3-434C-A92C-9A4A77576296}" type="parTrans" cxnId="{7D90A653-FCB0-4E65-9904-542812DF5E0C}">
      <dgm:prSet/>
      <dgm:spPr/>
      <dgm:t>
        <a:bodyPr/>
        <a:lstStyle/>
        <a:p>
          <a:endParaRPr lang="en-GB"/>
        </a:p>
      </dgm:t>
    </dgm:pt>
    <dgm:pt modelId="{C9F23E2C-9B28-4B4C-B8EC-E07A19068C89}" type="sibTrans" cxnId="{7D90A653-FCB0-4E65-9904-542812DF5E0C}">
      <dgm:prSet/>
      <dgm:spPr/>
      <dgm:t>
        <a:bodyPr/>
        <a:lstStyle/>
        <a:p>
          <a:endParaRPr lang="en-GB"/>
        </a:p>
      </dgm:t>
    </dgm:pt>
    <dgm:pt modelId="{6B06E0C5-5265-46C5-8C3F-B61D77BB84D9}">
      <dgm:prSet phldrT="[Text]" custT="1"/>
      <dgm:spPr>
        <a:solidFill>
          <a:schemeClr val="tx1"/>
        </a:solidFill>
      </dgm:spPr>
      <dgm:t>
        <a:bodyPr/>
        <a:lstStyle/>
        <a:p>
          <a:r>
            <a:rPr lang="en-GB" sz="1800" dirty="0" smtClean="0"/>
            <a:t>2013</a:t>
          </a:r>
          <a:endParaRPr lang="en-GB" sz="1800" dirty="0"/>
        </a:p>
      </dgm:t>
    </dgm:pt>
    <dgm:pt modelId="{6FA2C8EF-DC51-4E4A-A016-5C9CFA6701CF}" type="parTrans" cxnId="{6EC2F020-4921-4153-AD28-A047700DF342}">
      <dgm:prSet/>
      <dgm:spPr/>
      <dgm:t>
        <a:bodyPr/>
        <a:lstStyle/>
        <a:p>
          <a:endParaRPr lang="en-GB"/>
        </a:p>
      </dgm:t>
    </dgm:pt>
    <dgm:pt modelId="{BE0FAB2A-7810-44C1-9FA3-C4BBAEE2CA03}" type="sibTrans" cxnId="{6EC2F020-4921-4153-AD28-A047700DF342}">
      <dgm:prSet/>
      <dgm:spPr/>
      <dgm:t>
        <a:bodyPr/>
        <a:lstStyle/>
        <a:p>
          <a:endParaRPr lang="en-GB"/>
        </a:p>
      </dgm:t>
    </dgm:pt>
    <dgm:pt modelId="{160C9384-0EA9-4BE5-B5F8-F03BFBAEB9F1}" type="pres">
      <dgm:prSet presAssocID="{F7FD7C78-6681-443E-AC43-BB351C88019C}" presName="Name0" presStyleCnt="0">
        <dgm:presLayoutVars>
          <dgm:dir/>
          <dgm:animLvl val="lvl"/>
          <dgm:resizeHandles val="exact"/>
        </dgm:presLayoutVars>
      </dgm:prSet>
      <dgm:spPr/>
    </dgm:pt>
    <dgm:pt modelId="{06BEBEEC-290B-42F5-BE4B-7A255D48A119}" type="pres">
      <dgm:prSet presAssocID="{17322CF3-573E-41A4-A0B5-ACFFB082E3EA}" presName="parTxOnly" presStyleLbl="node1" presStyleIdx="0" presStyleCnt="11" custAng="5400000" custLinFactNeighborX="-1220" custLinFactNeighborY="-4752">
        <dgm:presLayoutVars>
          <dgm:chMax val="0"/>
          <dgm:chPref val="0"/>
          <dgm:bulletEnabled val="1"/>
        </dgm:presLayoutVars>
      </dgm:prSet>
      <dgm:spPr/>
      <dgm:t>
        <a:bodyPr/>
        <a:lstStyle/>
        <a:p>
          <a:endParaRPr lang="en-GB"/>
        </a:p>
      </dgm:t>
    </dgm:pt>
    <dgm:pt modelId="{CC225ECA-9B43-4B8A-B22A-DAA746CC3DE4}" type="pres">
      <dgm:prSet presAssocID="{6E782913-8E50-439C-AEC8-6F8F99A59105}" presName="parTxOnlySpace" presStyleCnt="0"/>
      <dgm:spPr/>
    </dgm:pt>
    <dgm:pt modelId="{2E9DA3E8-0201-4C3A-890C-2C10A9CB3041}" type="pres">
      <dgm:prSet presAssocID="{E4F9B33B-090D-4007-A758-02124F8D24E8}" presName="parTxOnly" presStyleLbl="node1" presStyleIdx="1" presStyleCnt="11" custAng="5400000">
        <dgm:presLayoutVars>
          <dgm:chMax val="0"/>
          <dgm:chPref val="0"/>
          <dgm:bulletEnabled val="1"/>
        </dgm:presLayoutVars>
      </dgm:prSet>
      <dgm:spPr/>
      <dgm:t>
        <a:bodyPr/>
        <a:lstStyle/>
        <a:p>
          <a:endParaRPr lang="en-GB"/>
        </a:p>
      </dgm:t>
    </dgm:pt>
    <dgm:pt modelId="{7BABD8F3-92F7-4006-A879-C83E72AB984E}" type="pres">
      <dgm:prSet presAssocID="{9B024450-56A9-4A56-AE0B-96E2F7EAD609}" presName="parTxOnlySpace" presStyleCnt="0"/>
      <dgm:spPr/>
    </dgm:pt>
    <dgm:pt modelId="{058B9E9C-B8F7-486E-BB0A-92C505ACA7C3}" type="pres">
      <dgm:prSet presAssocID="{62D2AAA0-62C4-44F8-A828-6B5B13F35DF1}" presName="parTxOnly" presStyleLbl="node1" presStyleIdx="2" presStyleCnt="11" custAng="5400000">
        <dgm:presLayoutVars>
          <dgm:chMax val="0"/>
          <dgm:chPref val="0"/>
          <dgm:bulletEnabled val="1"/>
        </dgm:presLayoutVars>
      </dgm:prSet>
      <dgm:spPr/>
      <dgm:t>
        <a:bodyPr/>
        <a:lstStyle/>
        <a:p>
          <a:endParaRPr lang="en-GB"/>
        </a:p>
      </dgm:t>
    </dgm:pt>
    <dgm:pt modelId="{B8BAE5A9-E417-4E3B-B587-FD8CD71F5706}" type="pres">
      <dgm:prSet presAssocID="{380D0964-0FBD-4C37-B555-9912DF8265AC}" presName="parTxOnlySpace" presStyleCnt="0"/>
      <dgm:spPr/>
    </dgm:pt>
    <dgm:pt modelId="{F9CD107E-C420-4CCF-920C-6CFBC85156D4}" type="pres">
      <dgm:prSet presAssocID="{F353E432-30AC-48E0-89B2-EA829B4BF666}" presName="parTxOnly" presStyleLbl="node1" presStyleIdx="3" presStyleCnt="11" custAng="5400000">
        <dgm:presLayoutVars>
          <dgm:chMax val="0"/>
          <dgm:chPref val="0"/>
          <dgm:bulletEnabled val="1"/>
        </dgm:presLayoutVars>
      </dgm:prSet>
      <dgm:spPr/>
      <dgm:t>
        <a:bodyPr/>
        <a:lstStyle/>
        <a:p>
          <a:endParaRPr lang="en-GB"/>
        </a:p>
      </dgm:t>
    </dgm:pt>
    <dgm:pt modelId="{242730F6-2BDE-4D53-98D0-4EF090030C06}" type="pres">
      <dgm:prSet presAssocID="{C8589741-44E7-4F47-B4BF-156FCAFAA928}" presName="parTxOnlySpace" presStyleCnt="0"/>
      <dgm:spPr/>
    </dgm:pt>
    <dgm:pt modelId="{43A72FB9-E403-483B-A3BE-44DE03F28730}" type="pres">
      <dgm:prSet presAssocID="{A22D2775-BA26-43CC-A0DB-5489C7244952}" presName="parTxOnly" presStyleLbl="node1" presStyleIdx="4" presStyleCnt="11" custAng="5400000">
        <dgm:presLayoutVars>
          <dgm:chMax val="0"/>
          <dgm:chPref val="0"/>
          <dgm:bulletEnabled val="1"/>
        </dgm:presLayoutVars>
      </dgm:prSet>
      <dgm:spPr/>
      <dgm:t>
        <a:bodyPr/>
        <a:lstStyle/>
        <a:p>
          <a:endParaRPr lang="en-GB"/>
        </a:p>
      </dgm:t>
    </dgm:pt>
    <dgm:pt modelId="{84851149-3062-4C84-A591-0E1D1AA751FE}" type="pres">
      <dgm:prSet presAssocID="{C9F23E2C-9B28-4B4C-B8EC-E07A19068C89}" presName="parTxOnlySpace" presStyleCnt="0"/>
      <dgm:spPr/>
    </dgm:pt>
    <dgm:pt modelId="{0F5F7CAE-CF41-4F12-9949-76B1B98CAF23}" type="pres">
      <dgm:prSet presAssocID="{B88D8BA1-DAC8-4D60-926E-94C964E89BDD}" presName="parTxOnly" presStyleLbl="node1" presStyleIdx="5" presStyleCnt="11" custAng="5400000">
        <dgm:presLayoutVars>
          <dgm:chMax val="0"/>
          <dgm:chPref val="0"/>
          <dgm:bulletEnabled val="1"/>
        </dgm:presLayoutVars>
      </dgm:prSet>
      <dgm:spPr/>
      <dgm:t>
        <a:bodyPr/>
        <a:lstStyle/>
        <a:p>
          <a:endParaRPr lang="en-GB"/>
        </a:p>
      </dgm:t>
    </dgm:pt>
    <dgm:pt modelId="{69F5F9C2-CD01-440A-AEEF-858270CB28DF}" type="pres">
      <dgm:prSet presAssocID="{62A7A5BC-1391-4BA2-B672-53289027E17A}" presName="parTxOnlySpace" presStyleCnt="0"/>
      <dgm:spPr/>
    </dgm:pt>
    <dgm:pt modelId="{989BA4BE-777B-4BD6-B095-77BDD238C955}" type="pres">
      <dgm:prSet presAssocID="{72521C9B-FB7E-43C7-97CA-CC3A9EA994B8}" presName="parTxOnly" presStyleLbl="node1" presStyleIdx="6" presStyleCnt="11" custAng="5400000">
        <dgm:presLayoutVars>
          <dgm:chMax val="0"/>
          <dgm:chPref val="0"/>
          <dgm:bulletEnabled val="1"/>
        </dgm:presLayoutVars>
      </dgm:prSet>
      <dgm:spPr/>
      <dgm:t>
        <a:bodyPr/>
        <a:lstStyle/>
        <a:p>
          <a:endParaRPr lang="en-GB"/>
        </a:p>
      </dgm:t>
    </dgm:pt>
    <dgm:pt modelId="{86FA0EF1-91DD-4753-9F6A-68A1DE761713}" type="pres">
      <dgm:prSet presAssocID="{F537CAAB-EC5B-4391-8EAB-ACBF118D8FB3}" presName="parTxOnlySpace" presStyleCnt="0"/>
      <dgm:spPr/>
    </dgm:pt>
    <dgm:pt modelId="{0CB5D2FA-DFD5-4F2E-915A-40E9761AC56E}" type="pres">
      <dgm:prSet presAssocID="{6B06E0C5-5265-46C5-8C3F-B61D77BB84D9}" presName="parTxOnly" presStyleLbl="node1" presStyleIdx="7" presStyleCnt="11" custAng="5400000">
        <dgm:presLayoutVars>
          <dgm:chMax val="0"/>
          <dgm:chPref val="0"/>
          <dgm:bulletEnabled val="1"/>
        </dgm:presLayoutVars>
      </dgm:prSet>
      <dgm:spPr/>
      <dgm:t>
        <a:bodyPr/>
        <a:lstStyle/>
        <a:p>
          <a:endParaRPr lang="en-GB"/>
        </a:p>
      </dgm:t>
    </dgm:pt>
    <dgm:pt modelId="{4BCB5896-4EAD-4491-8EFD-3F8A38F5B8F0}" type="pres">
      <dgm:prSet presAssocID="{BE0FAB2A-7810-44C1-9FA3-C4BBAEE2CA03}" presName="parTxOnlySpace" presStyleCnt="0"/>
      <dgm:spPr/>
    </dgm:pt>
    <dgm:pt modelId="{95E28173-40E3-439C-AE9D-943AB6FBEC5F}" type="pres">
      <dgm:prSet presAssocID="{95B7CE60-A7E6-4ECD-B218-E8A6BFB24493}" presName="parTxOnly" presStyleLbl="node1" presStyleIdx="8" presStyleCnt="11" custAng="5400000">
        <dgm:presLayoutVars>
          <dgm:chMax val="0"/>
          <dgm:chPref val="0"/>
          <dgm:bulletEnabled val="1"/>
        </dgm:presLayoutVars>
      </dgm:prSet>
      <dgm:spPr/>
      <dgm:t>
        <a:bodyPr/>
        <a:lstStyle/>
        <a:p>
          <a:endParaRPr lang="en-GB"/>
        </a:p>
      </dgm:t>
    </dgm:pt>
    <dgm:pt modelId="{3D46F518-D53E-4D02-A06A-6FB30399CD5D}" type="pres">
      <dgm:prSet presAssocID="{22E26512-1C9F-41D9-8B4C-4ABBFAC7657D}" presName="parTxOnlySpace" presStyleCnt="0"/>
      <dgm:spPr/>
    </dgm:pt>
    <dgm:pt modelId="{78C1A7B8-CE02-41F1-B63E-AB9001B592DA}" type="pres">
      <dgm:prSet presAssocID="{2700FD63-CF69-48CA-A4FD-0CBA99304696}" presName="parTxOnly" presStyleLbl="node1" presStyleIdx="9" presStyleCnt="11" custAng="5400000">
        <dgm:presLayoutVars>
          <dgm:chMax val="0"/>
          <dgm:chPref val="0"/>
          <dgm:bulletEnabled val="1"/>
        </dgm:presLayoutVars>
      </dgm:prSet>
      <dgm:spPr/>
      <dgm:t>
        <a:bodyPr/>
        <a:lstStyle/>
        <a:p>
          <a:endParaRPr lang="en-GB"/>
        </a:p>
      </dgm:t>
    </dgm:pt>
    <dgm:pt modelId="{3CAA6126-2F0F-4AFF-B385-D1894B4E3CB1}" type="pres">
      <dgm:prSet presAssocID="{0FD7E14B-2FE5-4BB5-AA97-76A0D0A5832D}" presName="parTxOnlySpace" presStyleCnt="0"/>
      <dgm:spPr/>
    </dgm:pt>
    <dgm:pt modelId="{AEC79A76-4AFB-4775-9D77-1501A84EB689}" type="pres">
      <dgm:prSet presAssocID="{8C2B1287-2DDB-4EBD-A72C-BCCBCF3527FC}" presName="parTxOnly" presStyleLbl="node1" presStyleIdx="10" presStyleCnt="11" custAng="5400000">
        <dgm:presLayoutVars>
          <dgm:chMax val="0"/>
          <dgm:chPref val="0"/>
          <dgm:bulletEnabled val="1"/>
        </dgm:presLayoutVars>
      </dgm:prSet>
      <dgm:spPr/>
      <dgm:t>
        <a:bodyPr/>
        <a:lstStyle/>
        <a:p>
          <a:endParaRPr lang="en-GB"/>
        </a:p>
      </dgm:t>
    </dgm:pt>
  </dgm:ptLst>
  <dgm:cxnLst>
    <dgm:cxn modelId="{CF9D1B88-1D92-4C95-B355-871BB26CBA0C}" srcId="{F7FD7C78-6681-443E-AC43-BB351C88019C}" destId="{2700FD63-CF69-48CA-A4FD-0CBA99304696}" srcOrd="9" destOrd="0" parTransId="{7C7424FC-41A8-492D-87A3-4812D95598EB}" sibTransId="{0FD7E14B-2FE5-4BB5-AA97-76A0D0A5832D}"/>
    <dgm:cxn modelId="{633F351F-F40A-4034-B778-A19C015B19C9}" type="presOf" srcId="{F7FD7C78-6681-443E-AC43-BB351C88019C}" destId="{160C9384-0EA9-4BE5-B5F8-F03BFBAEB9F1}" srcOrd="0" destOrd="0" presId="urn:microsoft.com/office/officeart/2005/8/layout/chevron1"/>
    <dgm:cxn modelId="{68BC6BAB-97B0-4EA0-B34B-B8A741415992}" type="presOf" srcId="{6B06E0C5-5265-46C5-8C3F-B61D77BB84D9}" destId="{0CB5D2FA-DFD5-4F2E-915A-40E9761AC56E}" srcOrd="0" destOrd="0" presId="urn:microsoft.com/office/officeart/2005/8/layout/chevron1"/>
    <dgm:cxn modelId="{989679EC-57CF-4D8E-89A5-CCE737623255}" type="presOf" srcId="{B88D8BA1-DAC8-4D60-926E-94C964E89BDD}" destId="{0F5F7CAE-CF41-4F12-9949-76B1B98CAF23}" srcOrd="0" destOrd="0" presId="urn:microsoft.com/office/officeart/2005/8/layout/chevron1"/>
    <dgm:cxn modelId="{C33BF77E-9800-49F8-8F37-57109ABD043C}" type="presOf" srcId="{A22D2775-BA26-43CC-A0DB-5489C7244952}" destId="{43A72FB9-E403-483B-A3BE-44DE03F28730}" srcOrd="0" destOrd="0" presId="urn:microsoft.com/office/officeart/2005/8/layout/chevron1"/>
    <dgm:cxn modelId="{A6C07AB8-6D8F-49DD-B056-55AC19593536}" type="presOf" srcId="{2700FD63-CF69-48CA-A4FD-0CBA99304696}" destId="{78C1A7B8-CE02-41F1-B63E-AB9001B592DA}" srcOrd="0" destOrd="0" presId="urn:microsoft.com/office/officeart/2005/8/layout/chevron1"/>
    <dgm:cxn modelId="{38C167CF-A70A-4654-B68B-E65CC3B9254A}" srcId="{F7FD7C78-6681-443E-AC43-BB351C88019C}" destId="{8C2B1287-2DDB-4EBD-A72C-BCCBCF3527FC}" srcOrd="10" destOrd="0" parTransId="{307A63CF-B941-4CE8-9D97-E82893E79BFC}" sibTransId="{F1D7EE7A-0796-49E5-94B5-C22785CF3221}"/>
    <dgm:cxn modelId="{4D7618C6-79A3-4DD8-96E1-189E8F0EBC41}" type="presOf" srcId="{8C2B1287-2DDB-4EBD-A72C-BCCBCF3527FC}" destId="{AEC79A76-4AFB-4775-9D77-1501A84EB689}" srcOrd="0" destOrd="0" presId="urn:microsoft.com/office/officeart/2005/8/layout/chevron1"/>
    <dgm:cxn modelId="{13D77F7A-CA0A-46AC-A926-3E80BFC6ABE2}" type="presOf" srcId="{62D2AAA0-62C4-44F8-A828-6B5B13F35DF1}" destId="{058B9E9C-B8F7-486E-BB0A-92C505ACA7C3}" srcOrd="0" destOrd="0" presId="urn:microsoft.com/office/officeart/2005/8/layout/chevron1"/>
    <dgm:cxn modelId="{A0DD7C0B-10B9-4ACE-8B06-B4981D19D215}" type="presOf" srcId="{72521C9B-FB7E-43C7-97CA-CC3A9EA994B8}" destId="{989BA4BE-777B-4BD6-B095-77BDD238C955}" srcOrd="0" destOrd="0" presId="urn:microsoft.com/office/officeart/2005/8/layout/chevron1"/>
    <dgm:cxn modelId="{A1DFA13D-998A-4576-9271-DAA0420D160B}" type="presOf" srcId="{95B7CE60-A7E6-4ECD-B218-E8A6BFB24493}" destId="{95E28173-40E3-439C-AE9D-943AB6FBEC5F}" srcOrd="0" destOrd="0" presId="urn:microsoft.com/office/officeart/2005/8/layout/chevron1"/>
    <dgm:cxn modelId="{ADBDCDCB-64E0-42DB-B35A-46C326AD61EF}" srcId="{F7FD7C78-6681-443E-AC43-BB351C88019C}" destId="{72521C9B-FB7E-43C7-97CA-CC3A9EA994B8}" srcOrd="6" destOrd="0" parTransId="{9D1C9AB1-F3D6-448B-AD1A-C20439087FE1}" sibTransId="{F537CAAB-EC5B-4391-8EAB-ACBF118D8FB3}"/>
    <dgm:cxn modelId="{DD6F144C-EDAA-40C4-AD4F-16B4B7BE5D00}" srcId="{F7FD7C78-6681-443E-AC43-BB351C88019C}" destId="{17322CF3-573E-41A4-A0B5-ACFFB082E3EA}" srcOrd="0" destOrd="0" parTransId="{29F85C6D-E242-4AFB-9F28-AEA7BADADB38}" sibTransId="{6E782913-8E50-439C-AEC8-6F8F99A59105}"/>
    <dgm:cxn modelId="{2547A8F8-51EE-4557-BFDA-097F407CCA02}" srcId="{F7FD7C78-6681-443E-AC43-BB351C88019C}" destId="{F353E432-30AC-48E0-89B2-EA829B4BF666}" srcOrd="3" destOrd="0" parTransId="{1330AEFD-70A4-464D-95F6-810B38EDF446}" sibTransId="{C8589741-44E7-4F47-B4BF-156FCAFAA928}"/>
    <dgm:cxn modelId="{55931624-F9DA-45C7-B2BF-AD92668D74F7}" srcId="{F7FD7C78-6681-443E-AC43-BB351C88019C}" destId="{E4F9B33B-090D-4007-A758-02124F8D24E8}" srcOrd="1" destOrd="0" parTransId="{BB8DAE08-357B-4F09-BDDF-6A815103D157}" sibTransId="{9B024450-56A9-4A56-AE0B-96E2F7EAD609}"/>
    <dgm:cxn modelId="{20DA1E00-D849-4FAA-B93D-46D389F5381B}" srcId="{F7FD7C78-6681-443E-AC43-BB351C88019C}" destId="{95B7CE60-A7E6-4ECD-B218-E8A6BFB24493}" srcOrd="8" destOrd="0" parTransId="{40801C0F-0093-44D2-98A4-9B1FD4ECD9C9}" sibTransId="{22E26512-1C9F-41D9-8B4C-4ABBFAC7657D}"/>
    <dgm:cxn modelId="{3086B3FD-6F99-45CF-ADC7-64AD5689D51F}" srcId="{F7FD7C78-6681-443E-AC43-BB351C88019C}" destId="{62D2AAA0-62C4-44F8-A828-6B5B13F35DF1}" srcOrd="2" destOrd="0" parTransId="{99389764-4473-47B5-AB81-C1A689481206}" sibTransId="{380D0964-0FBD-4C37-B555-9912DF8265AC}"/>
    <dgm:cxn modelId="{6EC2F020-4921-4153-AD28-A047700DF342}" srcId="{F7FD7C78-6681-443E-AC43-BB351C88019C}" destId="{6B06E0C5-5265-46C5-8C3F-B61D77BB84D9}" srcOrd="7" destOrd="0" parTransId="{6FA2C8EF-DC51-4E4A-A016-5C9CFA6701CF}" sibTransId="{BE0FAB2A-7810-44C1-9FA3-C4BBAEE2CA03}"/>
    <dgm:cxn modelId="{481F1501-B4BC-44DF-8A64-96F98E33F7B7}" type="presOf" srcId="{F353E432-30AC-48E0-89B2-EA829B4BF666}" destId="{F9CD107E-C420-4CCF-920C-6CFBC85156D4}" srcOrd="0" destOrd="0" presId="urn:microsoft.com/office/officeart/2005/8/layout/chevron1"/>
    <dgm:cxn modelId="{9EB3BA71-7B22-4DE1-91AE-04D891179EAD}" type="presOf" srcId="{17322CF3-573E-41A4-A0B5-ACFFB082E3EA}" destId="{06BEBEEC-290B-42F5-BE4B-7A255D48A119}" srcOrd="0" destOrd="0" presId="urn:microsoft.com/office/officeart/2005/8/layout/chevron1"/>
    <dgm:cxn modelId="{757D9E5F-960A-4C03-BEE6-EFEC683C2E07}" type="presOf" srcId="{E4F9B33B-090D-4007-A758-02124F8D24E8}" destId="{2E9DA3E8-0201-4C3A-890C-2C10A9CB3041}" srcOrd="0" destOrd="0" presId="urn:microsoft.com/office/officeart/2005/8/layout/chevron1"/>
    <dgm:cxn modelId="{7D90A653-FCB0-4E65-9904-542812DF5E0C}" srcId="{F7FD7C78-6681-443E-AC43-BB351C88019C}" destId="{A22D2775-BA26-43CC-A0DB-5489C7244952}" srcOrd="4" destOrd="0" parTransId="{F8A28587-88A3-434C-A92C-9A4A77576296}" sibTransId="{C9F23E2C-9B28-4B4C-B8EC-E07A19068C89}"/>
    <dgm:cxn modelId="{AB46AAA4-2AE7-433A-A64B-3268C0630354}" srcId="{F7FD7C78-6681-443E-AC43-BB351C88019C}" destId="{B88D8BA1-DAC8-4D60-926E-94C964E89BDD}" srcOrd="5" destOrd="0" parTransId="{3185664A-3A8A-42B6-A071-2713A1D9CDA6}" sibTransId="{62A7A5BC-1391-4BA2-B672-53289027E17A}"/>
    <dgm:cxn modelId="{7BDD778B-E494-4E63-A49B-913A507F8C20}" type="presParOf" srcId="{160C9384-0EA9-4BE5-B5F8-F03BFBAEB9F1}" destId="{06BEBEEC-290B-42F5-BE4B-7A255D48A119}" srcOrd="0" destOrd="0" presId="urn:microsoft.com/office/officeart/2005/8/layout/chevron1"/>
    <dgm:cxn modelId="{03063B06-D245-4FEF-ADCB-D55D938C4170}" type="presParOf" srcId="{160C9384-0EA9-4BE5-B5F8-F03BFBAEB9F1}" destId="{CC225ECA-9B43-4B8A-B22A-DAA746CC3DE4}" srcOrd="1" destOrd="0" presId="urn:microsoft.com/office/officeart/2005/8/layout/chevron1"/>
    <dgm:cxn modelId="{7E524103-E9EA-4AE9-A4B7-6D28E4324445}" type="presParOf" srcId="{160C9384-0EA9-4BE5-B5F8-F03BFBAEB9F1}" destId="{2E9DA3E8-0201-4C3A-890C-2C10A9CB3041}" srcOrd="2" destOrd="0" presId="urn:microsoft.com/office/officeart/2005/8/layout/chevron1"/>
    <dgm:cxn modelId="{41378728-AB43-4BD6-964E-5DEFCE4621E8}" type="presParOf" srcId="{160C9384-0EA9-4BE5-B5F8-F03BFBAEB9F1}" destId="{7BABD8F3-92F7-4006-A879-C83E72AB984E}" srcOrd="3" destOrd="0" presId="urn:microsoft.com/office/officeart/2005/8/layout/chevron1"/>
    <dgm:cxn modelId="{5A51A846-8CE5-46A9-BE1E-7B91AFF06DEE}" type="presParOf" srcId="{160C9384-0EA9-4BE5-B5F8-F03BFBAEB9F1}" destId="{058B9E9C-B8F7-486E-BB0A-92C505ACA7C3}" srcOrd="4" destOrd="0" presId="urn:microsoft.com/office/officeart/2005/8/layout/chevron1"/>
    <dgm:cxn modelId="{1A1B730D-3C9C-4D69-9721-6C5084FAC132}" type="presParOf" srcId="{160C9384-0EA9-4BE5-B5F8-F03BFBAEB9F1}" destId="{B8BAE5A9-E417-4E3B-B587-FD8CD71F5706}" srcOrd="5" destOrd="0" presId="urn:microsoft.com/office/officeart/2005/8/layout/chevron1"/>
    <dgm:cxn modelId="{4FB57A97-66FF-4BA1-BBBB-14860525F8D9}" type="presParOf" srcId="{160C9384-0EA9-4BE5-B5F8-F03BFBAEB9F1}" destId="{F9CD107E-C420-4CCF-920C-6CFBC85156D4}" srcOrd="6" destOrd="0" presId="urn:microsoft.com/office/officeart/2005/8/layout/chevron1"/>
    <dgm:cxn modelId="{2BA7033A-A0FD-46BF-B327-BF4D3CFDF441}" type="presParOf" srcId="{160C9384-0EA9-4BE5-B5F8-F03BFBAEB9F1}" destId="{242730F6-2BDE-4D53-98D0-4EF090030C06}" srcOrd="7" destOrd="0" presId="urn:microsoft.com/office/officeart/2005/8/layout/chevron1"/>
    <dgm:cxn modelId="{2131254A-9753-4172-B3D2-DD4446AC1633}" type="presParOf" srcId="{160C9384-0EA9-4BE5-B5F8-F03BFBAEB9F1}" destId="{43A72FB9-E403-483B-A3BE-44DE03F28730}" srcOrd="8" destOrd="0" presId="urn:microsoft.com/office/officeart/2005/8/layout/chevron1"/>
    <dgm:cxn modelId="{F6EB0A14-E422-43FB-AD80-CA36A8F7919D}" type="presParOf" srcId="{160C9384-0EA9-4BE5-B5F8-F03BFBAEB9F1}" destId="{84851149-3062-4C84-A591-0E1D1AA751FE}" srcOrd="9" destOrd="0" presId="urn:microsoft.com/office/officeart/2005/8/layout/chevron1"/>
    <dgm:cxn modelId="{5CB5CAC9-3A1B-499B-B646-5DE8A133BAC4}" type="presParOf" srcId="{160C9384-0EA9-4BE5-B5F8-F03BFBAEB9F1}" destId="{0F5F7CAE-CF41-4F12-9949-76B1B98CAF23}" srcOrd="10" destOrd="0" presId="urn:microsoft.com/office/officeart/2005/8/layout/chevron1"/>
    <dgm:cxn modelId="{DC3E5B44-322E-4928-BEEF-FFBE19DD22F3}" type="presParOf" srcId="{160C9384-0EA9-4BE5-B5F8-F03BFBAEB9F1}" destId="{69F5F9C2-CD01-440A-AEEF-858270CB28DF}" srcOrd="11" destOrd="0" presId="urn:microsoft.com/office/officeart/2005/8/layout/chevron1"/>
    <dgm:cxn modelId="{37BF1039-490D-463D-A30A-78748C9865D6}" type="presParOf" srcId="{160C9384-0EA9-4BE5-B5F8-F03BFBAEB9F1}" destId="{989BA4BE-777B-4BD6-B095-77BDD238C955}" srcOrd="12" destOrd="0" presId="urn:microsoft.com/office/officeart/2005/8/layout/chevron1"/>
    <dgm:cxn modelId="{DB3F351B-3D5F-4226-B717-C6E18AD77948}" type="presParOf" srcId="{160C9384-0EA9-4BE5-B5F8-F03BFBAEB9F1}" destId="{86FA0EF1-91DD-4753-9F6A-68A1DE761713}" srcOrd="13" destOrd="0" presId="urn:microsoft.com/office/officeart/2005/8/layout/chevron1"/>
    <dgm:cxn modelId="{7C1A90BE-1849-4954-BED2-3C4EAE9602D9}" type="presParOf" srcId="{160C9384-0EA9-4BE5-B5F8-F03BFBAEB9F1}" destId="{0CB5D2FA-DFD5-4F2E-915A-40E9761AC56E}" srcOrd="14" destOrd="0" presId="urn:microsoft.com/office/officeart/2005/8/layout/chevron1"/>
    <dgm:cxn modelId="{3F128D59-BE5F-43E8-B94E-075E6B4CD521}" type="presParOf" srcId="{160C9384-0EA9-4BE5-B5F8-F03BFBAEB9F1}" destId="{4BCB5896-4EAD-4491-8EFD-3F8A38F5B8F0}" srcOrd="15" destOrd="0" presId="urn:microsoft.com/office/officeart/2005/8/layout/chevron1"/>
    <dgm:cxn modelId="{101CC5CA-003C-4D0E-83F4-0DFE3459E21A}" type="presParOf" srcId="{160C9384-0EA9-4BE5-B5F8-F03BFBAEB9F1}" destId="{95E28173-40E3-439C-AE9D-943AB6FBEC5F}" srcOrd="16" destOrd="0" presId="urn:microsoft.com/office/officeart/2005/8/layout/chevron1"/>
    <dgm:cxn modelId="{60FE9F4D-3DD2-45E8-A572-D4F6E43DBC97}" type="presParOf" srcId="{160C9384-0EA9-4BE5-B5F8-F03BFBAEB9F1}" destId="{3D46F518-D53E-4D02-A06A-6FB30399CD5D}" srcOrd="17" destOrd="0" presId="urn:microsoft.com/office/officeart/2005/8/layout/chevron1"/>
    <dgm:cxn modelId="{4E17F2D1-99D8-443F-97E0-759E08C9D2F2}" type="presParOf" srcId="{160C9384-0EA9-4BE5-B5F8-F03BFBAEB9F1}" destId="{78C1A7B8-CE02-41F1-B63E-AB9001B592DA}" srcOrd="18" destOrd="0" presId="urn:microsoft.com/office/officeart/2005/8/layout/chevron1"/>
    <dgm:cxn modelId="{A14A99D4-B2E2-401F-94B3-1397036A9232}" type="presParOf" srcId="{160C9384-0EA9-4BE5-B5F8-F03BFBAEB9F1}" destId="{3CAA6126-2F0F-4AFF-B385-D1894B4E3CB1}" srcOrd="19" destOrd="0" presId="urn:microsoft.com/office/officeart/2005/8/layout/chevron1"/>
    <dgm:cxn modelId="{7391F1E4-6293-4F89-813C-47977077B6A2}" type="presParOf" srcId="{160C9384-0EA9-4BE5-B5F8-F03BFBAEB9F1}" destId="{AEC79A76-4AFB-4775-9D77-1501A84EB689}" srcOrd="2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6" y="0"/>
            <a:ext cx="2944283" cy="496570"/>
          </a:xfrm>
          <a:prstGeom prst="rect">
            <a:avLst/>
          </a:prstGeom>
        </p:spPr>
        <p:txBody>
          <a:bodyPr vert="horz" lIns="91440" tIns="45720" rIns="91440" bIns="45720" rtlCol="0"/>
          <a:lstStyle>
            <a:lvl1pPr algn="r">
              <a:defRPr sz="1200"/>
            </a:lvl1pPr>
          </a:lstStyle>
          <a:p>
            <a:fld id="{62802723-03CE-0B48-8C9A-70AF16580549}" type="datetimeFigureOut">
              <a:rPr lang="en-US" smtClean="0"/>
              <a:pPr/>
              <a:t>7/11/2016</a:t>
            </a:fld>
            <a:endParaRPr lang="en-US"/>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6" y="9433106"/>
            <a:ext cx="2944283" cy="496570"/>
          </a:xfrm>
          <a:prstGeom prst="rect">
            <a:avLst/>
          </a:prstGeom>
        </p:spPr>
        <p:txBody>
          <a:bodyPr vert="horz" lIns="91440" tIns="45720" rIns="91440" bIns="45720" rtlCol="0" anchor="b"/>
          <a:lstStyle>
            <a:lvl1pPr algn="r">
              <a:defRPr sz="1200"/>
            </a:lvl1pPr>
          </a:lstStyle>
          <a:p>
            <a:fld id="{90922709-6E5C-5543-9892-E45CCEE757BA}" type="slidenum">
              <a:rPr lang="en-US" smtClean="0"/>
              <a:pPr/>
              <a:t>‹#›</a:t>
            </a:fld>
            <a:endParaRPr lang="en-US"/>
          </a:p>
        </p:txBody>
      </p:sp>
    </p:spTree>
    <p:extLst>
      <p:ext uri="{BB962C8B-B14F-4D97-AF65-F5344CB8AC3E}">
        <p14:creationId xmlns:p14="http://schemas.microsoft.com/office/powerpoint/2010/main" val="8919944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un.org/Depts/los/general_assembly/general_assembly_resolutions.htm"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un.org/Depts/los/biodiversityworkinggroup/biodiversityworkinggroup.htm"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un.org/Docs/journal/asp/ws.asp?m=A/RES/59/25"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defRPr/>
            </a:pPr>
            <a:endParaRPr lang="en-US" b="0" baseline="0" dirty="0" smtClean="0"/>
          </a:p>
          <a:p>
            <a:pPr>
              <a:lnSpc>
                <a:spcPct val="130000"/>
              </a:lnSpc>
              <a:defRPr/>
            </a:pPr>
            <a:r>
              <a:rPr lang="en-US" dirty="0" smtClean="0"/>
              <a:t>Merete Tandstad</a:t>
            </a:r>
          </a:p>
          <a:p>
            <a:pPr>
              <a:lnSpc>
                <a:spcPct val="130000"/>
              </a:lnSpc>
              <a:defRPr/>
            </a:pPr>
            <a:r>
              <a:rPr lang="en-US" dirty="0" smtClean="0"/>
              <a:t>FAO Fishery</a:t>
            </a:r>
            <a:r>
              <a:rPr lang="en-US" baseline="0" dirty="0" smtClean="0"/>
              <a:t> resources Officer, Marine and Inland Fisheries Branch (FIAF)</a:t>
            </a:r>
            <a:endParaRPr lang="en-US" dirty="0"/>
          </a:p>
        </p:txBody>
      </p:sp>
      <p:sp>
        <p:nvSpPr>
          <p:cNvPr id="4" name="Slide Number Placeholder 3"/>
          <p:cNvSpPr>
            <a:spLocks noGrp="1"/>
          </p:cNvSpPr>
          <p:nvPr>
            <p:ph type="sldNum" sz="quarter" idx="10"/>
          </p:nvPr>
        </p:nvSpPr>
        <p:spPr/>
        <p:txBody>
          <a:bodyPr/>
          <a:lstStyle/>
          <a:p>
            <a:fld id="{F864D7D5-2FE2-472E-A7B3-BDAD327E18AA}" type="slidenum">
              <a:rPr lang="en-US" smtClean="0"/>
              <a:pPr/>
              <a:t>1</a:t>
            </a:fld>
            <a:endParaRPr lang="en-US"/>
          </a:p>
        </p:txBody>
      </p:sp>
    </p:spTree>
    <p:extLst>
      <p:ext uri="{BB962C8B-B14F-4D97-AF65-F5344CB8AC3E}">
        <p14:creationId xmlns:p14="http://schemas.microsoft.com/office/powerpoint/2010/main" val="1994734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Moving on to a more broad based discussion at the UNGA looking at Biodiversity</a:t>
            </a:r>
            <a:r>
              <a:rPr lang="en-GB" baseline="0" dirty="0" smtClean="0"/>
              <a:t> in a broader perspective..</a:t>
            </a:r>
            <a:endParaRPr lang="en-GB" dirty="0"/>
          </a:p>
        </p:txBody>
      </p:sp>
      <p:sp>
        <p:nvSpPr>
          <p:cNvPr id="4" name="Slide Number Placeholder 3"/>
          <p:cNvSpPr>
            <a:spLocks noGrp="1"/>
          </p:cNvSpPr>
          <p:nvPr>
            <p:ph type="sldNum" sz="quarter" idx="10"/>
          </p:nvPr>
        </p:nvSpPr>
        <p:spPr/>
        <p:txBody>
          <a:bodyPr/>
          <a:lstStyle/>
          <a:p>
            <a:fld id="{DB4229BD-72A2-496E-B347-95992E103C49}" type="slidenum">
              <a:rPr lang="en-US" smtClean="0"/>
              <a:pPr/>
              <a:t>10</a:t>
            </a:fld>
            <a:endParaRPr lang="en-US"/>
          </a:p>
        </p:txBody>
      </p:sp>
    </p:spTree>
    <p:extLst>
      <p:ext uri="{BB962C8B-B14F-4D97-AF65-F5344CB8AC3E}">
        <p14:creationId xmlns:p14="http://schemas.microsoft.com/office/powerpoint/2010/main" val="2059478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 </a:t>
            </a:r>
            <a:r>
              <a:rPr lang="en-US" sz="1200" kern="1200" dirty="0" smtClean="0">
                <a:solidFill>
                  <a:schemeClr val="tx1"/>
                </a:solidFill>
                <a:effectLst/>
                <a:latin typeface="+mn-lt"/>
                <a:ea typeface="+mn-ea"/>
                <a:cs typeface="+mn-cs"/>
              </a:rPr>
              <a:t>In 2004 the United Nations General Assembly established an Ad Hoc Open-ended Informal Working Group (WG) to study the feasibility of an implementing agreement on the conservation and sustainable use of marine biological diversity of areas beyond national jurisdiction (BBNJ).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22709-6E5C-5543-9892-E45CCEE757BA}" type="slidenum">
              <a:rPr lang="en-US" smtClean="0"/>
              <a:pPr/>
              <a:t>11</a:t>
            </a:fld>
            <a:endParaRPr lang="en-US"/>
          </a:p>
        </p:txBody>
      </p:sp>
    </p:spTree>
    <p:extLst>
      <p:ext uri="{BB962C8B-B14F-4D97-AF65-F5344CB8AC3E}">
        <p14:creationId xmlns:p14="http://schemas.microsoft.com/office/powerpoint/2010/main" val="2828327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0" i="0" u="none" strike="noStrike" kern="1200" baseline="0" dirty="0" smtClean="0">
                <a:solidFill>
                  <a:schemeClr val="tx1"/>
                </a:solidFill>
                <a:latin typeface="+mn-lt"/>
                <a:ea typeface="+mn-ea"/>
                <a:cs typeface="+mn-cs"/>
              </a:rPr>
              <a:t>Discussions very broad in scope and many exchanges, but then focused in on some key areas of discussion emerged through these discussions- focusing on certain areas</a:t>
            </a:r>
          </a:p>
        </p:txBody>
      </p:sp>
      <p:sp>
        <p:nvSpPr>
          <p:cNvPr id="4" name="Slide Number Placeholder 3"/>
          <p:cNvSpPr>
            <a:spLocks noGrp="1"/>
          </p:cNvSpPr>
          <p:nvPr>
            <p:ph type="sldNum" sz="quarter" idx="10"/>
          </p:nvPr>
        </p:nvSpPr>
        <p:spPr/>
        <p:txBody>
          <a:bodyPr/>
          <a:lstStyle/>
          <a:p>
            <a:fld id="{90922709-6E5C-5543-9892-E45CCEE757BA}" type="slidenum">
              <a:rPr lang="en-US" smtClean="0"/>
              <a:pPr/>
              <a:t>12</a:t>
            </a:fld>
            <a:endParaRPr lang="en-US"/>
          </a:p>
        </p:txBody>
      </p:sp>
    </p:spTree>
    <p:extLst>
      <p:ext uri="{BB962C8B-B14F-4D97-AF65-F5344CB8AC3E}">
        <p14:creationId xmlns:p14="http://schemas.microsoft.com/office/powerpoint/2010/main" val="865814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The WG agreed on a set of recommendations provided in resolution 69/292 of June 2015 to develop an implementing agreement on BBNJ. </a:t>
            </a:r>
            <a:endParaRPr lang="en-GB" sz="1000" dirty="0" smtClean="0"/>
          </a:p>
          <a:p>
            <a:endParaRPr lang="en-GB" sz="1000" b="0" i="0" u="none" strike="noStrike" kern="1200" baseline="0" dirty="0" smtClean="0">
              <a:solidFill>
                <a:schemeClr val="tx1"/>
              </a:solidFill>
              <a:latin typeface="+mn-lt"/>
              <a:ea typeface="+mn-ea"/>
              <a:cs typeface="+mn-cs"/>
            </a:endParaRPr>
          </a:p>
          <a:p>
            <a:r>
              <a:rPr lang="en-GB" sz="1000" b="0" i="0" u="none" strike="noStrike" kern="1200" baseline="0" dirty="0" smtClean="0">
                <a:solidFill>
                  <a:schemeClr val="tx1"/>
                </a:solidFill>
                <a:latin typeface="+mn-lt"/>
                <a:ea typeface="+mn-ea"/>
                <a:cs typeface="+mn-cs"/>
              </a:rPr>
              <a:t>BBNJ WG recommendations..:</a:t>
            </a:r>
          </a:p>
          <a:p>
            <a:r>
              <a:rPr lang="en-GB" sz="1000" b="0" i="0" u="none" strike="noStrike" kern="1200" baseline="0" dirty="0" smtClean="0">
                <a:solidFill>
                  <a:schemeClr val="tx1"/>
                </a:solidFill>
                <a:latin typeface="+mn-lt"/>
                <a:ea typeface="+mn-ea"/>
                <a:cs typeface="+mn-cs"/>
              </a:rPr>
              <a:t>…………………….</a:t>
            </a:r>
          </a:p>
          <a:p>
            <a:r>
              <a:rPr lang="en-GB" sz="1000" b="0" i="0" u="none" strike="noStrike" kern="1200" baseline="0" dirty="0" smtClean="0">
                <a:solidFill>
                  <a:schemeClr val="tx1"/>
                </a:solidFill>
                <a:latin typeface="+mn-lt"/>
                <a:ea typeface="+mn-ea"/>
                <a:cs typeface="+mn-cs"/>
              </a:rPr>
              <a:t> 4. </a:t>
            </a:r>
            <a:r>
              <a:rPr lang="en-GB" sz="1000" b="0" i="1" u="none" strike="noStrike" kern="1200" baseline="0" dirty="0" smtClean="0">
                <a:solidFill>
                  <a:schemeClr val="tx1"/>
                </a:solidFill>
                <a:latin typeface="+mn-lt"/>
                <a:ea typeface="+mn-ea"/>
                <a:cs typeface="+mn-cs"/>
              </a:rPr>
              <a:t>Stress </a:t>
            </a:r>
            <a:r>
              <a:rPr lang="en-GB" sz="1000" b="0" i="0" u="none" strike="noStrike" kern="1200" baseline="0" dirty="0" smtClean="0">
                <a:solidFill>
                  <a:schemeClr val="tx1"/>
                </a:solidFill>
                <a:latin typeface="+mn-lt"/>
                <a:ea typeface="+mn-ea"/>
                <a:cs typeface="+mn-cs"/>
              </a:rPr>
              <a:t>the </a:t>
            </a:r>
            <a:r>
              <a:rPr lang="en-GB" sz="1000" b="1" i="0" u="none" strike="noStrike" kern="1200" baseline="0" dirty="0" smtClean="0">
                <a:solidFill>
                  <a:schemeClr val="tx1"/>
                </a:solidFill>
                <a:latin typeface="+mn-lt"/>
                <a:ea typeface="+mn-ea"/>
                <a:cs typeface="+mn-cs"/>
              </a:rPr>
              <a:t>need for the comprehensive global regime to better address the conservation and sustainable use of marine biodiver</a:t>
            </a:r>
            <a:r>
              <a:rPr lang="en-GB" sz="1000" b="0" i="0" u="none" strike="noStrike" kern="1200" baseline="0" dirty="0" smtClean="0">
                <a:solidFill>
                  <a:schemeClr val="tx1"/>
                </a:solidFill>
                <a:latin typeface="+mn-lt"/>
                <a:ea typeface="+mn-ea"/>
                <a:cs typeface="+mn-cs"/>
              </a:rPr>
              <a:t>sity beyond areas of national jurisdiction and having considered the feasibility of developing an international instrument under the Convention; </a:t>
            </a:r>
          </a:p>
          <a:p>
            <a:r>
              <a:rPr lang="en-GB" sz="1000" b="0" i="0" u="none" strike="noStrike" kern="1200" baseline="0" dirty="0" smtClean="0">
                <a:solidFill>
                  <a:schemeClr val="tx1"/>
                </a:solidFill>
                <a:latin typeface="+mn-lt"/>
                <a:ea typeface="+mn-ea"/>
                <a:cs typeface="+mn-cs"/>
              </a:rPr>
              <a:t>5. </a:t>
            </a:r>
            <a:r>
              <a:rPr lang="en-GB" sz="1000" b="0" i="1" u="none" strike="noStrike" kern="1200" baseline="0" dirty="0" smtClean="0">
                <a:solidFill>
                  <a:schemeClr val="tx1"/>
                </a:solidFill>
                <a:latin typeface="+mn-lt"/>
                <a:ea typeface="+mn-ea"/>
                <a:cs typeface="+mn-cs"/>
              </a:rPr>
              <a:t>Decide </a:t>
            </a:r>
            <a:r>
              <a:rPr lang="en-GB" sz="1000" b="0" i="0" u="none" strike="noStrike" kern="1200" baseline="0" dirty="0" smtClean="0">
                <a:solidFill>
                  <a:schemeClr val="tx1"/>
                </a:solidFill>
                <a:latin typeface="+mn-lt"/>
                <a:ea typeface="+mn-ea"/>
                <a:cs typeface="+mn-cs"/>
              </a:rPr>
              <a:t>to develop an </a:t>
            </a:r>
            <a:r>
              <a:rPr lang="en-GB" sz="1000" b="1" i="0" u="none" strike="noStrike" kern="1200" baseline="0" dirty="0" smtClean="0">
                <a:solidFill>
                  <a:schemeClr val="tx1"/>
                </a:solidFill>
                <a:latin typeface="+mn-lt"/>
                <a:ea typeface="+mn-ea"/>
                <a:cs typeface="+mn-cs"/>
              </a:rPr>
              <a:t>international legally-binding instrument under the Convention on the conservation and sustainable use of marine biological diversity of areas beyond national jurisdiction and to that end: </a:t>
            </a:r>
          </a:p>
          <a:p>
            <a:pPr marL="228600" indent="-228600">
              <a:buAutoNum type="alphaLcParenR"/>
            </a:pPr>
            <a:r>
              <a:rPr lang="en-GB" sz="1000" b="1" i="0" u="none" strike="noStrike" kern="1200" baseline="0" dirty="0" smtClean="0">
                <a:solidFill>
                  <a:schemeClr val="tx1"/>
                </a:solidFill>
                <a:latin typeface="+mn-lt"/>
                <a:ea typeface="+mn-ea"/>
                <a:cs typeface="+mn-cs"/>
              </a:rPr>
              <a:t>prior to holding an intergovernmental conference, decide to establish a preparatory committee</a:t>
            </a:r>
            <a:r>
              <a:rPr lang="en-GB" sz="1000" b="0" i="0" u="none" strike="noStrike" kern="1200" baseline="0" dirty="0" smtClean="0">
                <a:solidFill>
                  <a:schemeClr val="tx1"/>
                </a:solidFill>
                <a:latin typeface="+mn-lt"/>
                <a:ea typeface="+mn-ea"/>
                <a:cs typeface="+mn-cs"/>
              </a:rPr>
              <a:t>, open to all Member States of the United Nations, members of specialized agencies, and Parties to the Convention, with others invited as observers in accordance with past practice of the United Nations, to make substantive recommendations to the General Assembly on the elements of a draft text of an international legally-binding instrument under the Convention, taking into account the various reports of the Co-Chairs on the work of the Ad Hoc Open-ended Informal Working Group established pursuant to paragraph 73 of General Assembly resolution 59/24. The preparatory  Committee will start its work in 2016 and by the end of 2017 will report to the General Assembly on its progress. b) before the end of the seventy-second session of the General Assembly, and taking into account the aforementioned report of the preparatory committee, will decide on the convening and on the starting date of an intergovernmental conference, under the auspices of the United Nations, to consider the recommendations of the preparatory committee on the elements and to elaborate the text of an international legally-binding instrument under the Convention.</a:t>
            </a:r>
          </a:p>
          <a:p>
            <a:r>
              <a:rPr lang="en-GB" sz="1000" b="0" i="0" u="none" strike="noStrike" kern="1200" baseline="0" dirty="0" smtClean="0">
                <a:solidFill>
                  <a:schemeClr val="tx1"/>
                </a:solidFill>
                <a:latin typeface="+mn-lt"/>
                <a:ea typeface="+mn-ea"/>
                <a:cs typeface="+mn-cs"/>
              </a:rPr>
              <a:t>6. </a:t>
            </a:r>
            <a:r>
              <a:rPr lang="en-GB" sz="1000" b="1" i="1" u="none" strike="noStrike" kern="1200" baseline="0" dirty="0" smtClean="0">
                <a:solidFill>
                  <a:schemeClr val="tx1"/>
                </a:solidFill>
                <a:latin typeface="+mn-lt"/>
                <a:ea typeface="+mn-ea"/>
                <a:cs typeface="+mn-cs"/>
              </a:rPr>
              <a:t>Decide </a:t>
            </a:r>
            <a:r>
              <a:rPr lang="en-GB" sz="1000" b="1" i="0" u="none" strike="noStrike" kern="1200" baseline="0" dirty="0" smtClean="0">
                <a:solidFill>
                  <a:schemeClr val="tx1"/>
                </a:solidFill>
                <a:latin typeface="+mn-lt"/>
                <a:ea typeface="+mn-ea"/>
                <a:cs typeface="+mn-cs"/>
              </a:rPr>
              <a:t>that negotiations shall address the topics identified in the package agreed in 2011, </a:t>
            </a:r>
            <a:r>
              <a:rPr lang="en-GB" sz="1000" b="0" i="0" u="none" strike="noStrike" kern="1200" baseline="0" dirty="0" smtClean="0">
                <a:solidFill>
                  <a:schemeClr val="tx1"/>
                </a:solidFill>
                <a:latin typeface="+mn-lt"/>
                <a:ea typeface="+mn-ea"/>
                <a:cs typeface="+mn-cs"/>
              </a:rPr>
              <a:t>namely the conservation and sustainable use of marine biodiversity in areas beyond national jurisdiction, in particular, together and as a whole, marine genetic resources, including questions on the sharing of benefits, measures such as area-based management tools, including marine protected areas, environmental impact assessments and capacity building and the transfer of marine technology; </a:t>
            </a:r>
          </a:p>
          <a:p>
            <a:r>
              <a:rPr lang="en-GB" sz="1000" b="0" i="0" u="none" strike="noStrike" kern="1200" baseline="0" dirty="0" smtClean="0">
                <a:solidFill>
                  <a:srgbClr val="FF0000"/>
                </a:solidFill>
                <a:latin typeface="+mn-lt"/>
                <a:ea typeface="+mn-ea"/>
                <a:cs typeface="+mn-cs"/>
              </a:rPr>
              <a:t>7. </a:t>
            </a:r>
            <a:r>
              <a:rPr lang="en-GB" sz="1000" b="0" i="1" u="none" strike="noStrike" kern="1200" baseline="0" dirty="0" smtClean="0">
                <a:solidFill>
                  <a:srgbClr val="FF0000"/>
                </a:solidFill>
                <a:latin typeface="+mn-lt"/>
                <a:ea typeface="+mn-ea"/>
                <a:cs typeface="+mn-cs"/>
              </a:rPr>
              <a:t>Recognize </a:t>
            </a:r>
            <a:r>
              <a:rPr lang="en-GB" sz="1000" b="1" i="0" u="none" strike="noStrike" kern="1200" baseline="0" dirty="0" smtClean="0">
                <a:solidFill>
                  <a:srgbClr val="FF0000"/>
                </a:solidFill>
                <a:latin typeface="+mn-lt"/>
                <a:ea typeface="+mn-ea"/>
                <a:cs typeface="+mn-cs"/>
              </a:rPr>
              <a:t>that the process indicated in paragraph 5 should not undermine existing relevant legal instruments and frameworks and relevant global, regional and sectoral bodies; </a:t>
            </a:r>
          </a:p>
          <a:p>
            <a:endParaRPr lang="en-GB" sz="1000" b="0" i="0" u="none" strike="noStrike" kern="1200" baseline="0" dirty="0" smtClean="0">
              <a:solidFill>
                <a:srgbClr val="FF0000"/>
              </a:solidFill>
              <a:latin typeface="+mn-lt"/>
              <a:ea typeface="+mn-ea"/>
              <a:cs typeface="+mn-cs"/>
            </a:endParaRPr>
          </a:p>
          <a:p>
            <a:r>
              <a:rPr lang="en-GB" sz="1000" b="0" i="0" u="none" strike="noStrike" kern="1200" baseline="0" dirty="0" smtClean="0">
                <a:solidFill>
                  <a:schemeClr val="tx1"/>
                </a:solidFill>
                <a:latin typeface="+mn-lt"/>
                <a:ea typeface="+mn-ea"/>
                <a:cs typeface="+mn-cs"/>
              </a:rPr>
              <a:t>,,,,,,,,,</a:t>
            </a:r>
          </a:p>
          <a:p>
            <a:endParaRPr lang="en-GB" sz="1000" b="0" i="0" u="none" strike="noStrike" kern="1200" baseline="0" dirty="0" smtClean="0">
              <a:solidFill>
                <a:schemeClr val="tx1"/>
              </a:solidFill>
              <a:latin typeface="+mn-lt"/>
              <a:ea typeface="+mn-ea"/>
              <a:cs typeface="+mn-cs"/>
            </a:endParaRPr>
          </a:p>
          <a:p>
            <a:r>
              <a:rPr lang="en-GB" sz="1000" b="0" i="0" u="none" strike="noStrike" kern="1200" baseline="0" dirty="0" smtClean="0">
                <a:solidFill>
                  <a:schemeClr val="tx1"/>
                </a:solidFill>
                <a:latin typeface="+mn-lt"/>
                <a:ea typeface="+mn-ea"/>
                <a:cs typeface="+mn-cs"/>
              </a:rPr>
              <a:t>Prep com established by UNGA res 69/292</a:t>
            </a:r>
          </a:p>
        </p:txBody>
      </p:sp>
      <p:sp>
        <p:nvSpPr>
          <p:cNvPr id="4" name="Slide Number Placeholder 3"/>
          <p:cNvSpPr>
            <a:spLocks noGrp="1"/>
          </p:cNvSpPr>
          <p:nvPr>
            <p:ph type="sldNum" sz="quarter" idx="10"/>
          </p:nvPr>
        </p:nvSpPr>
        <p:spPr/>
        <p:txBody>
          <a:bodyPr/>
          <a:lstStyle/>
          <a:p>
            <a:fld id="{90922709-6E5C-5543-9892-E45CCEE757BA}" type="slidenum">
              <a:rPr lang="en-US" smtClean="0"/>
              <a:pPr/>
              <a:t>13</a:t>
            </a:fld>
            <a:endParaRPr lang="en-US"/>
          </a:p>
        </p:txBody>
      </p:sp>
    </p:spTree>
    <p:extLst>
      <p:ext uri="{BB962C8B-B14F-4D97-AF65-F5344CB8AC3E}">
        <p14:creationId xmlns:p14="http://schemas.microsoft.com/office/powerpoint/2010/main" val="900500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b="1" dirty="0" smtClean="0"/>
              <a:t>In its </a:t>
            </a:r>
            <a:r>
              <a:rPr lang="en-GB" sz="800" b="1" dirty="0" smtClean="0">
                <a:hlinkClick r:id="rId3"/>
              </a:rPr>
              <a:t>resolution 69/292</a:t>
            </a:r>
            <a:r>
              <a:rPr lang="en-GB" sz="800" b="1" dirty="0" smtClean="0"/>
              <a:t> of 19 June 2015, the General Assembly decided to develop an international legally binding instrument under the United Nations Convention on the Law of the Sea (UNCLOS) on the conservation and sustainable use of marine biological diversity of areas beyond national jurisdiction.</a:t>
            </a:r>
          </a:p>
          <a:p>
            <a:r>
              <a:rPr lang="en-GB" sz="800" b="1" dirty="0" smtClean="0"/>
              <a:t> </a:t>
            </a:r>
          </a:p>
          <a:p>
            <a:r>
              <a:rPr lang="en-GB" sz="800" b="1" dirty="0" smtClean="0"/>
              <a:t>To that end, it decided to establish, prior to holding an intergovernmental conference, a Preparatory Committee, to make substantive recommendations to the General Assembly on the elements of a draft text of an international legally binding instrument under UNCLOS, taking into account the various reports of the Co-Chairs on the work of the </a:t>
            </a:r>
            <a:r>
              <a:rPr lang="en-GB" sz="800" b="1" dirty="0" smtClean="0">
                <a:hlinkClick r:id="rId4"/>
              </a:rPr>
              <a:t>Ad Hoc Open-ended Informal Working Group to study issues relating to the conservation and sustainable use of marine biological diversity beyond areas of national jurisdiction</a:t>
            </a:r>
            <a:r>
              <a:rPr lang="en-GB" sz="800" b="1" dirty="0" smtClean="0"/>
              <a:t>.  </a:t>
            </a:r>
          </a:p>
          <a:p>
            <a:r>
              <a:rPr lang="en-GB" sz="800" b="1" dirty="0" smtClean="0"/>
              <a:t> </a:t>
            </a:r>
          </a:p>
          <a:p>
            <a:r>
              <a:rPr lang="en-GB" sz="800" b="1" dirty="0" smtClean="0"/>
              <a:t> Meetings of the Preparatory Committee and secretariat</a:t>
            </a:r>
          </a:p>
          <a:p>
            <a:r>
              <a:rPr lang="en-GB" sz="800" b="1" dirty="0" smtClean="0"/>
              <a:t> </a:t>
            </a:r>
          </a:p>
          <a:p>
            <a:r>
              <a:rPr lang="en-GB" sz="800" b="1" dirty="0" smtClean="0"/>
              <a:t>The Preparatory Committee will start its work in 2016 and, by the end of 2017, report to the Assembly on its progress.    </a:t>
            </a:r>
          </a:p>
          <a:p>
            <a:endParaRPr lang="en-GB" sz="800" dirty="0" smtClean="0"/>
          </a:p>
        </p:txBody>
      </p:sp>
      <p:sp>
        <p:nvSpPr>
          <p:cNvPr id="4" name="Slide Number Placeholder 3"/>
          <p:cNvSpPr>
            <a:spLocks noGrp="1"/>
          </p:cNvSpPr>
          <p:nvPr>
            <p:ph type="sldNum" sz="quarter" idx="10"/>
          </p:nvPr>
        </p:nvSpPr>
        <p:spPr/>
        <p:txBody>
          <a:bodyPr/>
          <a:lstStyle/>
          <a:p>
            <a:fld id="{90922709-6E5C-5543-9892-E45CCEE757BA}" type="slidenum">
              <a:rPr lang="en-US" smtClean="0"/>
              <a:pPr/>
              <a:t>14</a:t>
            </a:fld>
            <a:endParaRPr lang="en-US"/>
          </a:p>
        </p:txBody>
      </p:sp>
    </p:spTree>
    <p:extLst>
      <p:ext uri="{BB962C8B-B14F-4D97-AF65-F5344CB8AC3E}">
        <p14:creationId xmlns:p14="http://schemas.microsoft.com/office/powerpoint/2010/main" val="1400384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smtClean="0">
                <a:solidFill>
                  <a:schemeClr val="tx1"/>
                </a:solidFill>
                <a:effectLst/>
                <a:latin typeface="+mn-lt"/>
                <a:ea typeface="+mn-ea"/>
                <a:cs typeface="+mn-cs"/>
              </a:rPr>
              <a:t>The first session of the Preparatory Committee (</a:t>
            </a:r>
            <a:r>
              <a:rPr lang="en-US" sz="1000" kern="1200" dirty="0" err="1" smtClean="0">
                <a:solidFill>
                  <a:schemeClr val="tx1"/>
                </a:solidFill>
                <a:effectLst/>
                <a:latin typeface="+mn-lt"/>
                <a:ea typeface="+mn-ea"/>
                <a:cs typeface="+mn-cs"/>
              </a:rPr>
              <a:t>PrepCom</a:t>
            </a:r>
            <a:r>
              <a:rPr lang="en-US" sz="1000" kern="1200" dirty="0" smtClean="0">
                <a:solidFill>
                  <a:schemeClr val="tx1"/>
                </a:solidFill>
                <a:effectLst/>
                <a:latin typeface="+mn-lt"/>
                <a:ea typeface="+mn-ea"/>
                <a:cs typeface="+mn-cs"/>
              </a:rPr>
              <a:t>) was held on 28 March – 8 April 2016.</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a:t>
            </a:r>
          </a:p>
          <a:p>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The </a:t>
            </a:r>
            <a:r>
              <a:rPr lang="en-GB" sz="1000" kern="1200" dirty="0" err="1" smtClean="0">
                <a:solidFill>
                  <a:schemeClr val="tx1"/>
                </a:solidFill>
                <a:effectLst/>
                <a:latin typeface="+mn-lt"/>
                <a:ea typeface="+mn-ea"/>
                <a:cs typeface="+mn-cs"/>
              </a:rPr>
              <a:t>PrepCom</a:t>
            </a:r>
            <a:r>
              <a:rPr lang="en-GB" sz="1000" kern="1200" dirty="0" smtClean="0">
                <a:solidFill>
                  <a:schemeClr val="tx1"/>
                </a:solidFill>
                <a:effectLst/>
                <a:latin typeface="+mn-lt"/>
                <a:ea typeface="+mn-ea"/>
                <a:cs typeface="+mn-cs"/>
              </a:rPr>
              <a:t> considered the four elements of the ‘2011 Package’ identified in Resolution 66/231, namely:  Marine Genetic Resources (MGRs); Area Based Management Tools (ABMT), including Marine Protected Areas (MPA); Environmental Impact Assessments (EIA); and Capacity Building and Transfer of Technology. An Informal Working group was established for each of these elements (a summary of the key issues raised under each Informal Working Group is found in Appendix I). In addition, the </a:t>
            </a:r>
            <a:r>
              <a:rPr lang="en-GB" sz="1000" kern="1200" dirty="0" err="1" smtClean="0">
                <a:solidFill>
                  <a:schemeClr val="tx1"/>
                </a:solidFill>
                <a:effectLst/>
                <a:latin typeface="+mn-lt"/>
                <a:ea typeface="+mn-ea"/>
                <a:cs typeface="+mn-cs"/>
              </a:rPr>
              <a:t>PrepCom</a:t>
            </a:r>
            <a:r>
              <a:rPr lang="en-GB" sz="1000" kern="1200" dirty="0" smtClean="0">
                <a:solidFill>
                  <a:schemeClr val="tx1"/>
                </a:solidFill>
                <a:effectLst/>
                <a:latin typeface="+mn-lt"/>
                <a:ea typeface="+mn-ea"/>
                <a:cs typeface="+mn-cs"/>
              </a:rPr>
              <a:t> commenced consideration of the objective and scope of the implementing agreement, guiding principles, and the use of terms. </a:t>
            </a:r>
          </a:p>
          <a:p>
            <a:endParaRPr lang="en-GB" sz="1000" b="1" dirty="0" smtClean="0"/>
          </a:p>
        </p:txBody>
      </p:sp>
      <p:sp>
        <p:nvSpPr>
          <p:cNvPr id="4" name="Slide Number Placeholder 3"/>
          <p:cNvSpPr>
            <a:spLocks noGrp="1"/>
          </p:cNvSpPr>
          <p:nvPr>
            <p:ph type="sldNum" sz="quarter" idx="10"/>
          </p:nvPr>
        </p:nvSpPr>
        <p:spPr/>
        <p:txBody>
          <a:bodyPr/>
          <a:lstStyle/>
          <a:p>
            <a:fld id="{90922709-6E5C-5543-9892-E45CCEE757BA}" type="slidenum">
              <a:rPr lang="en-US" smtClean="0"/>
              <a:pPr/>
              <a:t>15</a:t>
            </a:fld>
            <a:endParaRPr lang="en-US"/>
          </a:p>
        </p:txBody>
      </p:sp>
    </p:spTree>
    <p:extLst>
      <p:ext uri="{BB962C8B-B14F-4D97-AF65-F5344CB8AC3E}">
        <p14:creationId xmlns:p14="http://schemas.microsoft.com/office/powerpoint/2010/main" val="189004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kern="1200" dirty="0" smtClean="0">
                <a:solidFill>
                  <a:schemeClr val="tx1"/>
                </a:solidFill>
                <a:effectLst/>
                <a:latin typeface="+mn-lt"/>
                <a:ea typeface="+mn-ea"/>
                <a:cs typeface="+mn-cs"/>
              </a:rPr>
              <a:t>Important</a:t>
            </a:r>
            <a:r>
              <a:rPr lang="en-GB" sz="1000" kern="1200" baseline="0" dirty="0" smtClean="0">
                <a:solidFill>
                  <a:schemeClr val="tx1"/>
                </a:solidFill>
                <a:effectLst/>
                <a:latin typeface="+mn-lt"/>
                <a:ea typeface="+mn-ea"/>
                <a:cs typeface="+mn-cs"/>
              </a:rPr>
              <a:t> in the discussions to highlight existing frameworks and activities: as well as existing guidance- In the case of fisheries Guidance exist at </a:t>
            </a:r>
            <a:r>
              <a:rPr lang="en-GB" sz="1000" kern="1200" baseline="0" dirty="0" err="1" smtClean="0">
                <a:solidFill>
                  <a:schemeClr val="tx1"/>
                </a:solidFill>
                <a:effectLst/>
                <a:latin typeface="+mn-lt"/>
                <a:ea typeface="+mn-ea"/>
                <a:cs typeface="+mn-cs"/>
              </a:rPr>
              <a:t>differet</a:t>
            </a:r>
            <a:r>
              <a:rPr lang="en-GB" sz="1000" kern="1200" baseline="0" dirty="0" smtClean="0">
                <a:solidFill>
                  <a:schemeClr val="tx1"/>
                </a:solidFill>
                <a:effectLst/>
                <a:latin typeface="+mn-lt"/>
                <a:ea typeface="+mn-ea"/>
                <a:cs typeface="+mn-cs"/>
              </a:rPr>
              <a:t> level from RFBS or Globally.</a:t>
            </a:r>
          </a:p>
          <a:p>
            <a:endParaRPr lang="en-GB" sz="1000" kern="1200" baseline="0" dirty="0" smtClean="0">
              <a:solidFill>
                <a:schemeClr val="tx1"/>
              </a:solidFill>
              <a:effectLst/>
              <a:latin typeface="+mn-lt"/>
              <a:ea typeface="+mn-ea"/>
              <a:cs typeface="+mn-cs"/>
            </a:endParaRPr>
          </a:p>
          <a:p>
            <a:r>
              <a:rPr lang="en-GB" sz="1000" kern="1200" baseline="0" dirty="0" smtClean="0">
                <a:solidFill>
                  <a:schemeClr val="tx1"/>
                </a:solidFill>
                <a:effectLst/>
                <a:latin typeface="+mn-lt"/>
                <a:ea typeface="+mn-ea"/>
                <a:cs typeface="+mn-cs"/>
              </a:rPr>
              <a:t>Need to share best practice</a:t>
            </a:r>
          </a:p>
          <a:p>
            <a:r>
              <a:rPr lang="en-GB" sz="1000" kern="1200" dirty="0" smtClean="0">
                <a:solidFill>
                  <a:schemeClr val="tx1"/>
                </a:solidFill>
                <a:effectLst/>
                <a:latin typeface="+mn-lt"/>
                <a:ea typeface="+mn-ea"/>
                <a:cs typeface="+mn-cs"/>
              </a:rPr>
              <a:t> </a:t>
            </a:r>
          </a:p>
          <a:p>
            <a:r>
              <a:rPr lang="en-GB" sz="1000" kern="1200" dirty="0" smtClean="0">
                <a:solidFill>
                  <a:schemeClr val="tx1"/>
                </a:solidFill>
                <a:effectLst/>
                <a:latin typeface="+mn-lt"/>
                <a:ea typeface="+mn-ea"/>
                <a:cs typeface="+mn-cs"/>
              </a:rPr>
              <a:t>-</a:t>
            </a:r>
            <a:r>
              <a:rPr lang="en-GB" sz="1000" kern="1200" baseline="0" dirty="0" smtClean="0">
                <a:solidFill>
                  <a:schemeClr val="tx1"/>
                </a:solidFill>
                <a:effectLst/>
                <a:latin typeface="+mn-lt"/>
                <a:ea typeface="+mn-ea"/>
                <a:cs typeface="+mn-cs"/>
              </a:rPr>
              <a:t> </a:t>
            </a:r>
            <a:r>
              <a:rPr lang="en-GB" sz="1000" kern="1200" dirty="0" smtClean="0">
                <a:solidFill>
                  <a:schemeClr val="tx1"/>
                </a:solidFill>
                <a:effectLst/>
                <a:latin typeface="+mn-lt"/>
                <a:ea typeface="+mn-ea"/>
                <a:cs typeface="+mn-cs"/>
              </a:rPr>
              <a:t>RSN can refer to paper to COFI which contains more details. </a:t>
            </a:r>
          </a:p>
          <a:p>
            <a:r>
              <a:rPr lang="en-GB" sz="1000" kern="1200" dirty="0" smtClean="0">
                <a:solidFill>
                  <a:schemeClr val="tx1"/>
                </a:solidFill>
                <a:effectLst/>
                <a:latin typeface="+mn-lt"/>
                <a:ea typeface="+mn-ea"/>
                <a:cs typeface="+mn-cs"/>
              </a:rPr>
              <a:t> </a:t>
            </a:r>
          </a:p>
          <a:p>
            <a:pPr marL="342900" indent="-342900">
              <a:buFontTx/>
              <a:buChar char="-"/>
            </a:pPr>
            <a:r>
              <a:rPr lang="en-GB" sz="1000" b="1" baseline="0" dirty="0" smtClean="0"/>
              <a:t>important to be present to provide inputs on existing mechanisms and processes.</a:t>
            </a:r>
          </a:p>
          <a:p>
            <a:pPr marL="342900" indent="-342900">
              <a:buFontTx/>
              <a:buChar char="-"/>
            </a:pPr>
            <a:endParaRPr lang="en-GB" sz="10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000" baseline="0" dirty="0" smtClean="0"/>
              <a:t>As mentioned above: resolution recognize that </a:t>
            </a:r>
            <a:r>
              <a:rPr lang="en-GB" sz="1000" b="1" i="0" u="none" strike="noStrike" kern="1200" baseline="0" dirty="0" smtClean="0">
                <a:solidFill>
                  <a:srgbClr val="FF0000"/>
                </a:solidFill>
                <a:latin typeface="+mn-lt"/>
                <a:ea typeface="+mn-ea"/>
                <a:cs typeface="+mn-cs"/>
              </a:rPr>
              <a:t>that the process indicated in paragraph 5 should not undermine existing relevant legal instruments and frameworks and relevant global, regional and sectoral bodies; </a:t>
            </a:r>
          </a:p>
          <a:p>
            <a:r>
              <a:rPr lang="en-GB" sz="1000" kern="1200" dirty="0" smtClean="0">
                <a:solidFill>
                  <a:schemeClr val="tx1"/>
                </a:solidFill>
                <a:effectLst/>
                <a:latin typeface="+mn-lt"/>
                <a:ea typeface="+mn-ea"/>
                <a:cs typeface="+mn-cs"/>
              </a:rPr>
              <a:t> </a:t>
            </a:r>
            <a:endParaRPr lang="en-GB" sz="1000" baseline="0" dirty="0" smtClean="0"/>
          </a:p>
          <a:p>
            <a:pPr marL="342900" indent="-342900">
              <a:buFontTx/>
              <a:buChar char="-"/>
            </a:pPr>
            <a:endParaRPr lang="en-GB" sz="1000" dirty="0"/>
          </a:p>
        </p:txBody>
      </p:sp>
      <p:sp>
        <p:nvSpPr>
          <p:cNvPr id="4" name="Slide Number Placeholder 3"/>
          <p:cNvSpPr>
            <a:spLocks noGrp="1"/>
          </p:cNvSpPr>
          <p:nvPr>
            <p:ph type="sldNum" sz="quarter" idx="10"/>
          </p:nvPr>
        </p:nvSpPr>
        <p:spPr/>
        <p:txBody>
          <a:bodyPr/>
          <a:lstStyle/>
          <a:p>
            <a:fld id="{90922709-6E5C-5543-9892-E45CCEE757BA}" type="slidenum">
              <a:rPr lang="en-US" smtClean="0"/>
              <a:pPr/>
              <a:t>16</a:t>
            </a:fld>
            <a:endParaRPr lang="en-US"/>
          </a:p>
        </p:txBody>
      </p:sp>
    </p:spTree>
    <p:extLst>
      <p:ext uri="{BB962C8B-B14F-4D97-AF65-F5344CB8AC3E}">
        <p14:creationId xmlns:p14="http://schemas.microsoft.com/office/powerpoint/2010/main" val="3065679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000" dirty="0" smtClean="0"/>
              <a:t>Long record of attendance of FAO at CBD SBSTTA and COP, and sometimes CBD at FAO-COFI; also several joint/collaborative</a:t>
            </a:r>
            <a:r>
              <a:rPr lang="en-CA" sz="1000" baseline="0" dirty="0" smtClean="0"/>
              <a:t> activities, such as those listed here:</a:t>
            </a:r>
          </a:p>
          <a:p>
            <a:endParaRPr lang="en-CA" sz="1000" b="1" dirty="0" smtClean="0"/>
          </a:p>
          <a:p>
            <a:r>
              <a:rPr lang="en-CA" sz="1000" b="1" dirty="0" smtClean="0"/>
              <a:t>CBD</a:t>
            </a:r>
            <a:endParaRPr lang="en-CA" sz="1000" dirty="0" smtClean="0"/>
          </a:p>
          <a:p>
            <a:pPr marL="285750" indent="-285750">
              <a:buFont typeface="Arial" panose="020B0604020202020204" pitchFamily="34" charset="0"/>
              <a:buChar char="•"/>
            </a:pPr>
            <a:r>
              <a:rPr lang="en-CA" sz="1000" b="1" dirty="0" smtClean="0"/>
              <a:t>Several collaborative workshops/expert meetings:</a:t>
            </a:r>
          </a:p>
          <a:p>
            <a:pPr marL="1028700" lvl="1" indent="-514350"/>
            <a:r>
              <a:rPr lang="en-CA" sz="1000" dirty="0" smtClean="0"/>
              <a:t>Impacts Of Destructive Fishing Practices, … On Marine Biodiversity And Habitats; (Rome 2009)  </a:t>
            </a:r>
          </a:p>
          <a:p>
            <a:pPr marL="1028700" lvl="1" indent="-514350"/>
            <a:r>
              <a:rPr lang="en-CA" sz="1000" dirty="0" smtClean="0"/>
              <a:t>Addressing Biodiversity Concerns In Sustainable Fisheries  (Bergen, Norway 2011)  </a:t>
            </a:r>
          </a:p>
          <a:p>
            <a:pPr marL="1028700" lvl="1" indent="-514350"/>
            <a:r>
              <a:rPr lang="en-GB" sz="1000" dirty="0" smtClean="0"/>
              <a:t>Improving Progress Reporting and  Working Towards Implementation of Aichi Biodiversity Target 6 (Rome, Italy, 2016)</a:t>
            </a:r>
          </a:p>
          <a:p>
            <a:pPr marL="1028700" lvl="1" indent="-514350"/>
            <a:r>
              <a:rPr lang="en-CA" sz="1000" dirty="0" smtClean="0"/>
              <a:t>FAO and/or fisheries experts at EBSA Description workshops and CBD experts at Deep-sea Fisheries and VME meetings </a:t>
            </a:r>
          </a:p>
          <a:p>
            <a:pPr marL="1028700" lvl="1" indent="-514350"/>
            <a:r>
              <a:rPr lang="en-CA" sz="1000" dirty="0" smtClean="0"/>
              <a:t>FAO experts providing training in EAF at CBD Sustainable Ocean Initiative Workshops</a:t>
            </a:r>
          </a:p>
          <a:p>
            <a:pPr marL="285750" lvl="1" indent="-285750">
              <a:buFont typeface="Arial" panose="020B0604020202020204" pitchFamily="34" charset="0"/>
              <a:buChar char="•"/>
            </a:pPr>
            <a:endParaRPr lang="en-CA" sz="1000" dirty="0" smtClean="0"/>
          </a:p>
          <a:p>
            <a:pPr marL="285750" lvl="1" indent="-285750">
              <a:buFont typeface="Arial" panose="020B0604020202020204" pitchFamily="34" charset="0"/>
              <a:buChar char="•"/>
            </a:pPr>
            <a:r>
              <a:rPr lang="en-CA" sz="1000" b="1" dirty="0" smtClean="0"/>
              <a:t>CBD partner to the ABNJ Programme (ABNJ Deep Seas project)</a:t>
            </a:r>
          </a:p>
          <a:p>
            <a:pPr marL="571500" indent="-514350"/>
            <a:endParaRPr lang="en-CA" sz="1000" dirty="0" smtClean="0">
              <a:solidFill>
                <a:srgbClr val="FF0000"/>
              </a:solidFill>
            </a:endParaRPr>
          </a:p>
          <a:p>
            <a:pPr marL="571500" indent="-514350"/>
            <a:r>
              <a:rPr lang="en-CA" sz="1000" dirty="0" smtClean="0">
                <a:solidFill>
                  <a:srgbClr val="FF0000"/>
                </a:solidFill>
              </a:rPr>
              <a:t>Also: </a:t>
            </a:r>
          </a:p>
          <a:p>
            <a:pPr marL="0" marR="0" indent="0" algn="l" defTabSz="457200" rtl="0" eaLnBrk="1" fontAlgn="auto" latinLnBrk="0" hangingPunct="1">
              <a:lnSpc>
                <a:spcPct val="100000"/>
              </a:lnSpc>
              <a:spcBef>
                <a:spcPts val="0"/>
              </a:spcBef>
              <a:spcAft>
                <a:spcPts val="0"/>
              </a:spcAft>
              <a:buClrTx/>
              <a:buSzTx/>
              <a:buFontTx/>
              <a:buNone/>
              <a:tabLst/>
              <a:defRPr/>
            </a:pPr>
            <a:r>
              <a:rPr lang="en-CA" sz="1000" b="1" baseline="0" dirty="0" smtClean="0">
                <a:solidFill>
                  <a:schemeClr val="tx2"/>
                </a:solidFill>
              </a:rPr>
              <a:t>- Korea meeting in September om discussions on discussions of targets, and bringing together RFBs and RSP (in collaboration with FAO and UNEP)</a:t>
            </a:r>
            <a:endParaRPr lang="en-CA" sz="1000" b="1" dirty="0" smtClean="0">
              <a:solidFill>
                <a:schemeClr val="tx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CA" sz="1000" b="1" dirty="0" smtClean="0">
                <a:solidFill>
                  <a:schemeClr val="tx2"/>
                </a:solidFill>
              </a:rPr>
              <a:t>- CBD COP 13, : </a:t>
            </a:r>
            <a:r>
              <a:rPr lang="es-ES" sz="1000" b="1" dirty="0" smtClean="0">
                <a:solidFill>
                  <a:schemeClr val="tx2"/>
                </a:solidFill>
              </a:rPr>
              <a:t>4 - 17 </a:t>
            </a:r>
            <a:r>
              <a:rPr lang="es-ES" sz="1000" b="1" dirty="0" err="1" smtClean="0">
                <a:solidFill>
                  <a:schemeClr val="tx2"/>
                </a:solidFill>
              </a:rPr>
              <a:t>December</a:t>
            </a:r>
            <a:r>
              <a:rPr lang="es-ES" sz="1000" b="1" dirty="0" smtClean="0">
                <a:solidFill>
                  <a:schemeClr val="tx2"/>
                </a:solidFill>
              </a:rPr>
              <a:t> 2016 - </a:t>
            </a:r>
            <a:r>
              <a:rPr lang="es-ES" sz="1000" b="1" dirty="0" err="1" smtClean="0">
                <a:solidFill>
                  <a:schemeClr val="tx2"/>
                </a:solidFill>
              </a:rPr>
              <a:t>Cancun</a:t>
            </a:r>
            <a:r>
              <a:rPr lang="es-ES" sz="1000" b="1" dirty="0" smtClean="0">
                <a:solidFill>
                  <a:schemeClr val="tx2"/>
                </a:solidFill>
              </a:rPr>
              <a:t>, </a:t>
            </a:r>
            <a:r>
              <a:rPr lang="es-ES" sz="1000" b="1" dirty="0" err="1" smtClean="0">
                <a:solidFill>
                  <a:schemeClr val="tx2"/>
                </a:solidFill>
              </a:rPr>
              <a:t>Mexico</a:t>
            </a:r>
            <a:r>
              <a:rPr lang="es-ES" sz="1000" b="1" dirty="0" smtClean="0">
                <a:solidFill>
                  <a:schemeClr val="tx2"/>
                </a:solidFill>
              </a:rPr>
              <a:t>: </a:t>
            </a:r>
            <a:r>
              <a:rPr lang="en-CA" sz="1000" b="1" dirty="0" smtClean="0">
                <a:solidFill>
                  <a:schemeClr val="tx2"/>
                </a:solidFill>
              </a:rPr>
              <a:t>key topic is Mainstreaming Biodiversity within and between sectors: including fisheries and aquaculture; (See COFI </a:t>
            </a:r>
            <a:r>
              <a:rPr lang="en-CA" sz="1000" b="1" dirty="0" err="1" smtClean="0">
                <a:solidFill>
                  <a:schemeClr val="tx2"/>
                </a:solidFill>
              </a:rPr>
              <a:t>Inf</a:t>
            </a:r>
            <a:r>
              <a:rPr lang="en-CA" sz="1000" b="1" dirty="0" smtClean="0">
                <a:solidFill>
                  <a:schemeClr val="tx2"/>
                </a:solidFill>
              </a:rPr>
              <a:t> note 24 for some of the elements</a:t>
            </a:r>
            <a:r>
              <a:rPr lang="en-CA" sz="1000" b="1" baseline="0" dirty="0" smtClean="0">
                <a:solidFill>
                  <a:schemeClr val="tx2"/>
                </a:solidFill>
              </a:rPr>
              <a:t> related to fisheries and aquaculture discussed in the context of the CBD)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baseline="0" dirty="0" smtClean="0">
              <a:solidFill>
                <a:srgbClr val="FF0000"/>
              </a:solidFill>
            </a:endParaRPr>
          </a:p>
          <a:p>
            <a:pPr marL="571500" indent="-514350"/>
            <a:endParaRPr lang="en-CA" sz="1000" dirty="0" smtClean="0">
              <a:solidFill>
                <a:srgbClr val="FF0000"/>
              </a:solidFill>
            </a:endParaRPr>
          </a:p>
          <a:p>
            <a:pPr marL="571500" indent="-514350"/>
            <a:r>
              <a:rPr lang="en-CA" sz="1000" b="1" dirty="0" smtClean="0">
                <a:solidFill>
                  <a:schemeClr val="tx2"/>
                </a:solidFill>
              </a:rPr>
              <a:t>UNEP</a:t>
            </a:r>
          </a:p>
          <a:p>
            <a:pPr marL="571500" indent="-514350"/>
            <a:endParaRPr lang="en-CA" sz="1000" b="1" dirty="0" smtClean="0">
              <a:solidFill>
                <a:schemeClr val="tx2"/>
              </a:solidFill>
            </a:endParaRPr>
          </a:p>
          <a:p>
            <a:pPr marL="571500" indent="-514350"/>
            <a:r>
              <a:rPr lang="en-CA" sz="1000" dirty="0" smtClean="0">
                <a:solidFill>
                  <a:schemeClr val="tx2"/>
                </a:solidFill>
              </a:rPr>
              <a:t>Participation in each others meetings e.g. UNEP at COFI and FAO at  the global conference for the regional seas organisations</a:t>
            </a:r>
          </a:p>
          <a:p>
            <a:pPr marL="571500" indent="-514350">
              <a:buFont typeface="Arial" panose="020B0604020202020204" pitchFamily="34" charset="0"/>
              <a:buChar char="•"/>
            </a:pPr>
            <a:r>
              <a:rPr lang="en-CA" sz="1000" dirty="0" smtClean="0">
                <a:solidFill>
                  <a:schemeClr val="tx2"/>
                </a:solidFill>
              </a:rPr>
              <a:t>Collaboration on a range of topics relating to fisheries and the environment </a:t>
            </a:r>
          </a:p>
          <a:p>
            <a:pPr marL="1028700" lvl="1" indent="-514350">
              <a:buFont typeface="Arial" panose="020B0604020202020204" pitchFamily="34" charset="0"/>
              <a:buChar char="•"/>
            </a:pPr>
            <a:r>
              <a:rPr lang="en-CA" sz="1000" dirty="0" smtClean="0">
                <a:solidFill>
                  <a:schemeClr val="tx2"/>
                </a:solidFill>
              </a:rPr>
              <a:t>lost and abandoned fishing gear</a:t>
            </a:r>
          </a:p>
          <a:p>
            <a:pPr marL="1028700" lvl="1" indent="-514350">
              <a:buFont typeface="Arial" panose="020B0604020202020204" pitchFamily="34" charset="0"/>
              <a:buChar char="•"/>
            </a:pPr>
            <a:r>
              <a:rPr lang="en-CA" sz="1000" dirty="0" smtClean="0">
                <a:solidFill>
                  <a:schemeClr val="tx2"/>
                </a:solidFill>
              </a:rPr>
              <a:t>marine debris</a:t>
            </a:r>
          </a:p>
          <a:p>
            <a:pPr marL="1028700" lvl="1" indent="-514350">
              <a:buFont typeface="Arial" panose="020B0604020202020204" pitchFamily="34" charset="0"/>
              <a:buChar char="•"/>
            </a:pPr>
            <a:r>
              <a:rPr lang="en-CA" sz="1000" dirty="0" err="1" smtClean="0">
                <a:solidFill>
                  <a:schemeClr val="tx2"/>
                </a:solidFill>
              </a:rPr>
              <a:t>microplastics</a:t>
            </a:r>
            <a:endParaRPr lang="en-CA" sz="1000" dirty="0" smtClean="0">
              <a:solidFill>
                <a:schemeClr val="tx2"/>
              </a:solidFill>
            </a:endParaRPr>
          </a:p>
          <a:p>
            <a:pPr marL="1028700" lvl="1" indent="-514350">
              <a:buFont typeface="Arial" panose="020B0604020202020204" pitchFamily="34" charset="0"/>
              <a:buChar char="•"/>
            </a:pPr>
            <a:r>
              <a:rPr lang="en-CA" sz="1000" dirty="0" smtClean="0">
                <a:solidFill>
                  <a:schemeClr val="tx2"/>
                </a:solidFill>
              </a:rPr>
              <a:t>biodiversity</a:t>
            </a:r>
          </a:p>
          <a:p>
            <a:pPr marL="1028700" lvl="1" indent="-514350">
              <a:buFont typeface="Arial" panose="020B0604020202020204" pitchFamily="34" charset="0"/>
              <a:buChar char="•"/>
            </a:pPr>
            <a:r>
              <a:rPr lang="en-CA" sz="1000" dirty="0" smtClean="0">
                <a:solidFill>
                  <a:schemeClr val="tx2"/>
                </a:solidFill>
              </a:rPr>
              <a:t>ocean health </a:t>
            </a:r>
          </a:p>
          <a:p>
            <a:pPr marL="571500" lvl="1" indent="-514350">
              <a:buFont typeface="Arial" panose="020B0604020202020204" pitchFamily="34" charset="0"/>
              <a:buChar char="•"/>
            </a:pPr>
            <a:endParaRPr lang="en-CA" sz="1000" dirty="0" smtClean="0">
              <a:solidFill>
                <a:schemeClr val="tx2"/>
              </a:solidFill>
            </a:endParaRPr>
          </a:p>
          <a:p>
            <a:pPr marL="571500" lvl="1" indent="-514350">
              <a:buFont typeface="Arial" panose="020B0604020202020204" pitchFamily="34" charset="0"/>
              <a:buChar char="•"/>
            </a:pPr>
            <a:r>
              <a:rPr lang="en-CA" sz="1000" dirty="0" smtClean="0">
                <a:solidFill>
                  <a:schemeClr val="tx2"/>
                </a:solidFill>
              </a:rPr>
              <a:t>Collaboration between RFBs and Regional Seas Organisations </a:t>
            </a:r>
          </a:p>
          <a:p>
            <a:pPr marL="571500" lvl="1" indent="-514350">
              <a:buFont typeface="Arial" panose="020B0604020202020204" pitchFamily="34" charset="0"/>
              <a:buChar char="•"/>
            </a:pPr>
            <a:r>
              <a:rPr lang="en-CA" sz="1000" dirty="0" smtClean="0">
                <a:solidFill>
                  <a:schemeClr val="tx2"/>
                </a:solidFill>
              </a:rPr>
              <a:t>joint implementation of projects: deep-sea fisheries, LMEs </a:t>
            </a:r>
            <a:r>
              <a:rPr lang="en-CA" sz="1000" dirty="0" err="1" smtClean="0">
                <a:solidFill>
                  <a:schemeClr val="tx2"/>
                </a:solidFill>
              </a:rPr>
              <a:t>etc</a:t>
            </a:r>
            <a:r>
              <a:rPr lang="en-CA" sz="1000" dirty="0" smtClean="0">
                <a:solidFill>
                  <a:schemeClr val="tx2"/>
                </a:solidFill>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dirty="0" smtClean="0">
              <a:solidFill>
                <a:srgbClr val="FF0000"/>
              </a:solidFill>
            </a:endParaRPr>
          </a:p>
          <a:p>
            <a:pPr marL="57150" indent="0">
              <a:buFont typeface="Arial" panose="020B0604020202020204" pitchFamily="34" charset="0"/>
              <a:buNone/>
            </a:pPr>
            <a:endParaRPr lang="en-CA" sz="1000" dirty="0" smtClean="0">
              <a:solidFill>
                <a:schemeClr val="tx2"/>
              </a:solidFill>
            </a:endParaRPr>
          </a:p>
          <a:p>
            <a:pPr marL="571500" indent="-514350">
              <a:buFont typeface="Arial" panose="020B0604020202020204" pitchFamily="34" charset="0"/>
              <a:buChar char="•"/>
            </a:pPr>
            <a:r>
              <a:rPr lang="en-CA" sz="1000" dirty="0" smtClean="0">
                <a:solidFill>
                  <a:schemeClr val="tx2"/>
                </a:solidFill>
              </a:rPr>
              <a:t>Currently there is an MoU between FAO and UNEP that governs overall collaboration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Will only give you some highlights of one of the most recent joint activities: </a:t>
            </a:r>
            <a:r>
              <a:rPr lang="en-US" sz="1000" dirty="0" err="1" smtClean="0">
                <a:solidFill>
                  <a:srgbClr val="FF0000"/>
                </a:solidFill>
              </a:rPr>
              <a:t>i</a:t>
            </a:r>
            <a:r>
              <a:rPr lang="en-US" sz="1000" dirty="0" smtClean="0">
                <a:solidFill>
                  <a:srgbClr val="FF0000"/>
                </a:solidFill>
              </a:rPr>
              <a:t>) the Expert</a:t>
            </a:r>
            <a:r>
              <a:rPr lang="en-US" sz="1000" baseline="0" dirty="0" smtClean="0">
                <a:solidFill>
                  <a:srgbClr val="FF0000"/>
                </a:solidFill>
              </a:rPr>
              <a:t> group on reporting of target 6; The report of this meeting is also provided as an </a:t>
            </a:r>
            <a:r>
              <a:rPr lang="en-US" sz="1000" baseline="0" dirty="0" err="1" smtClean="0">
                <a:solidFill>
                  <a:srgbClr val="FF0000"/>
                </a:solidFill>
              </a:rPr>
              <a:t>inf</a:t>
            </a:r>
            <a:r>
              <a:rPr lang="en-US" sz="1000" baseline="0" dirty="0" smtClean="0">
                <a:solidFill>
                  <a:srgbClr val="FF0000"/>
                </a:solidFill>
              </a:rPr>
              <a:t> document to the meeting and it will also be presented at a side event on Wednesday- </a:t>
            </a:r>
            <a:r>
              <a:rPr lang="en-US" sz="1000" baseline="0" dirty="0" err="1" smtClean="0">
                <a:solidFill>
                  <a:srgbClr val="FF0000"/>
                </a:solidFill>
              </a:rPr>
              <a:t>i</a:t>
            </a:r>
            <a:r>
              <a:rPr lang="en-US" sz="1000" baseline="0" dirty="0" smtClean="0">
                <a:solidFill>
                  <a:srgbClr val="FF0000"/>
                </a:solidFill>
              </a:rPr>
              <a:t>) activities in relation to collaboration between RFBs and regional seas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baseline="0"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baseline="0" dirty="0" smtClean="0">
                <a:solidFill>
                  <a:srgbClr val="FF0000"/>
                </a:solidFill>
              </a:rPr>
              <a:t>The ABNJ </a:t>
            </a:r>
            <a:r>
              <a:rPr lang="en-US" sz="1000" baseline="0" dirty="0" err="1" smtClean="0">
                <a:solidFill>
                  <a:srgbClr val="FF0000"/>
                </a:solidFill>
              </a:rPr>
              <a:t>Programme</a:t>
            </a:r>
            <a:r>
              <a:rPr lang="en-US" sz="1000" baseline="0" dirty="0" smtClean="0">
                <a:solidFill>
                  <a:srgbClr val="FF0000"/>
                </a:solidFill>
              </a:rPr>
              <a:t> partnership will be presented in a side event on Monday</a:t>
            </a:r>
            <a:endParaRPr lang="en-US" sz="1000" dirty="0" smtClean="0">
              <a:solidFill>
                <a:srgbClr val="FF0000"/>
              </a:solidFill>
            </a:endParaRPr>
          </a:p>
        </p:txBody>
      </p:sp>
      <p:sp>
        <p:nvSpPr>
          <p:cNvPr id="4" name="Slide Number Placeholder 3"/>
          <p:cNvSpPr>
            <a:spLocks noGrp="1"/>
          </p:cNvSpPr>
          <p:nvPr>
            <p:ph type="sldNum" sz="quarter" idx="10"/>
          </p:nvPr>
        </p:nvSpPr>
        <p:spPr/>
        <p:txBody>
          <a:bodyPr/>
          <a:lstStyle/>
          <a:p>
            <a:fld id="{DB4229BD-72A2-496E-B347-95992E103C49}" type="slidenum">
              <a:rPr lang="en-US" smtClean="0"/>
              <a:pPr/>
              <a:t>17</a:t>
            </a:fld>
            <a:endParaRPr lang="en-US"/>
          </a:p>
        </p:txBody>
      </p:sp>
    </p:spTree>
    <p:extLst>
      <p:ext uri="{BB962C8B-B14F-4D97-AF65-F5344CB8AC3E}">
        <p14:creationId xmlns:p14="http://schemas.microsoft.com/office/powerpoint/2010/main" val="1137871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In decision X/2, the 10</a:t>
            </a:r>
            <a:r>
              <a:rPr lang="en-US" sz="1000" baseline="30000" dirty="0" smtClean="0"/>
              <a:t>th</a:t>
            </a:r>
            <a:r>
              <a:rPr lang="en-US" sz="1000" dirty="0" smtClean="0"/>
              <a:t> meeting (2010) of the Conference of the Parties for the Convention on Biological Diversity (CBD), </a:t>
            </a:r>
            <a:r>
              <a:rPr lang="en-US" sz="1000" b="1" dirty="0" smtClean="0"/>
              <a:t>adopted a revised and updated Strategic Plan for Biodiversity, including Aichi Biodiversity Targets for the 2011 – 2020 period. </a:t>
            </a:r>
          </a:p>
          <a:p>
            <a:endParaRPr lang="en-US" sz="1000" dirty="0" smtClean="0"/>
          </a:p>
          <a:p>
            <a:r>
              <a:rPr lang="en-US" sz="1000" dirty="0" smtClean="0"/>
              <a:t>The Aichi Biodiversity Targets are to be met by States to achieve </a:t>
            </a:r>
            <a:r>
              <a:rPr lang="en-US" sz="1000" b="1" dirty="0" smtClean="0"/>
              <a:t>the 5 Strategic Goals laid out in the Strategic Plan. </a:t>
            </a:r>
          </a:p>
          <a:p>
            <a:endParaRPr lang="en-US" sz="1000" b="1" dirty="0" smtClean="0"/>
          </a:p>
          <a:p>
            <a:r>
              <a:rPr lang="en-US" sz="1000" b="1" dirty="0" smtClean="0"/>
              <a:t>Target 6- Often referred to as the fisheries target-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dirty="0" smtClean="0">
              <a:latin typeface="+mn-lt"/>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dirty="0" smtClean="0">
              <a:latin typeface="+mn-lt"/>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000" dirty="0" smtClean="0">
                <a:latin typeface="+mn-lt"/>
                <a:cs typeface="Arial" panose="020B0604020202020204" pitchFamily="34" charset="0"/>
              </a:rPr>
              <a:t>Jointly organized by the UN (FAO), the Secretariat of the CBD) and the IUCN Fisheries Expert Group (IUCN-CEM-FEG) and coordinated by the European Bureau on Conservation and Development (EBCD).</a:t>
            </a:r>
          </a:p>
          <a:p>
            <a:endParaRPr lang="en-CA" sz="1000" b="1" dirty="0" smtClean="0"/>
          </a:p>
          <a:p>
            <a:r>
              <a:rPr lang="en-CA" sz="1000" b="1" dirty="0" smtClean="0"/>
              <a:t>Joint Relevance with FAO Obvious</a:t>
            </a:r>
          </a:p>
          <a:p>
            <a:r>
              <a:rPr lang="en-CA" sz="1000" dirty="0" smtClean="0"/>
              <a:t>All part of The Ecosystem Approach to Fisheries</a:t>
            </a:r>
          </a:p>
          <a:p>
            <a:pPr lvl="1"/>
            <a:r>
              <a:rPr lang="en-CA" sz="1000" dirty="0" smtClean="0"/>
              <a:t>The Reykjavik Declaration On Responsible Fisheries In The Marine Ecosystem 2001</a:t>
            </a:r>
          </a:p>
          <a:p>
            <a:pPr lvl="1"/>
            <a:r>
              <a:rPr lang="en-CA" sz="1000" dirty="0" smtClean="0"/>
              <a:t>FAO Technical Guidelines For Responsible Fisheries; Fisheries Management -. The Ecosystem Approach to Fisheries 4, Suppl. 2</a:t>
            </a:r>
          </a:p>
          <a:p>
            <a:r>
              <a:rPr lang="en-CA" sz="1000" dirty="0" smtClean="0"/>
              <a:t>Equally central to CBD Strategic Plan</a:t>
            </a:r>
          </a:p>
          <a:p>
            <a:pPr lvl="1"/>
            <a:r>
              <a:rPr lang="en-CA" sz="1000" dirty="0" smtClean="0"/>
              <a:t>Target 6 under  Strategic Goal B: Reduce the direct pressures on biodiversity and promote sustainable use</a:t>
            </a:r>
          </a:p>
          <a:p>
            <a:pPr lvl="1"/>
            <a:r>
              <a:rPr lang="en-CA" sz="1000" dirty="0" smtClean="0"/>
              <a:t>Fisheries also relevant to Strategic Goal 1 (Mainstreaming) and several other Targets (2,3, 4, 7, 10, 11, 12 13 and arguably others</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dirty="0" smtClean="0">
              <a:latin typeface="+mn-lt"/>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dirty="0" smtClean="0">
              <a:latin typeface="+mn-lt"/>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000" dirty="0" smtClean="0">
                <a:latin typeface="+mn-lt"/>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GB" sz="1000" dirty="0" smtClean="0">
                <a:latin typeface="+mn-lt"/>
                <a:cs typeface="Arial" panose="020B0604020202020204" pitchFamily="34" charset="0"/>
              </a:rPr>
              <a:t>Additional information:</a:t>
            </a:r>
          </a:p>
          <a:p>
            <a:pPr fontAlgn="t"/>
            <a:r>
              <a:rPr lang="en-US" sz="1000" b="1" i="0" u="none" strike="noStrike" kern="1200" dirty="0" smtClean="0">
                <a:solidFill>
                  <a:schemeClr val="tx1"/>
                </a:solidFill>
                <a:effectLst/>
                <a:latin typeface="+mn-lt"/>
                <a:ea typeface="+mn-ea"/>
                <a:cs typeface="+mn-cs"/>
              </a:rPr>
              <a:t>Strategic Goal A</a:t>
            </a:r>
            <a:endParaRPr lang="en-GB" sz="1000" b="0" i="0" u="none" strike="noStrike" kern="1200" dirty="0" smtClean="0">
              <a:solidFill>
                <a:schemeClr val="tx1"/>
              </a:solidFill>
              <a:effectLst/>
              <a:latin typeface="+mn-lt"/>
              <a:ea typeface="+mn-ea"/>
              <a:cs typeface="+mn-cs"/>
            </a:endParaRPr>
          </a:p>
          <a:p>
            <a:pPr fontAlgn="t"/>
            <a:r>
              <a:rPr lang="en-GB" sz="1000" b="0" i="0" u="none" strike="noStrike" kern="1200" dirty="0" smtClean="0">
                <a:solidFill>
                  <a:schemeClr val="tx1"/>
                </a:solidFill>
                <a:effectLst/>
                <a:latin typeface="+mn-lt"/>
                <a:ea typeface="+mn-ea"/>
                <a:cs typeface="+mn-cs"/>
              </a:rPr>
              <a:t>Address the underlying causes of biodiversity loss by mainstreaming biodiversity across government and society</a:t>
            </a:r>
          </a:p>
          <a:p>
            <a:pPr fontAlgn="t"/>
            <a:endParaRPr lang="en-US" sz="1000" b="1" i="1" u="none" strike="noStrike" kern="1200" dirty="0" smtClean="0">
              <a:solidFill>
                <a:srgbClr val="FF0000"/>
              </a:solidFill>
              <a:effectLst/>
              <a:latin typeface="+mn-lt"/>
              <a:ea typeface="+mn-ea"/>
              <a:cs typeface="+mn-cs"/>
            </a:endParaRPr>
          </a:p>
          <a:p>
            <a:pPr fontAlgn="t"/>
            <a:r>
              <a:rPr lang="en-US" sz="1000" b="1" i="1" u="none" strike="noStrike" kern="1200" dirty="0" smtClean="0">
                <a:solidFill>
                  <a:srgbClr val="FF0000"/>
                </a:solidFill>
                <a:effectLst/>
                <a:latin typeface="+mn-lt"/>
                <a:ea typeface="+mn-ea"/>
                <a:cs typeface="+mn-cs"/>
              </a:rPr>
              <a:t>Strategic Goal B</a:t>
            </a:r>
            <a:endParaRPr lang="en-GB" sz="1000" b="1" i="0" u="none" strike="noStrike" kern="1200" dirty="0" smtClean="0">
              <a:solidFill>
                <a:srgbClr val="FF0000"/>
              </a:solidFill>
              <a:effectLst/>
              <a:latin typeface="+mn-lt"/>
              <a:ea typeface="+mn-ea"/>
              <a:cs typeface="+mn-cs"/>
            </a:endParaRPr>
          </a:p>
          <a:p>
            <a:pPr fontAlgn="t"/>
            <a:r>
              <a:rPr lang="en-GB" sz="1000" b="1" i="1" u="none" strike="noStrike" kern="1200" dirty="0" smtClean="0">
                <a:solidFill>
                  <a:srgbClr val="FF0000"/>
                </a:solidFill>
                <a:effectLst/>
                <a:latin typeface="+mn-lt"/>
                <a:ea typeface="+mn-ea"/>
                <a:cs typeface="+mn-cs"/>
              </a:rPr>
              <a:t>Reduce the direct pressures on biodiversity and promote sustainable use</a:t>
            </a:r>
            <a:endParaRPr lang="en-US" sz="1000" b="1" i="1" u="none" strike="noStrike" kern="1200" dirty="0" smtClean="0">
              <a:solidFill>
                <a:schemeClr val="tx1"/>
              </a:solidFill>
              <a:effectLst/>
              <a:latin typeface="+mn-lt"/>
              <a:ea typeface="+mn-ea"/>
              <a:cs typeface="+mn-cs"/>
            </a:endParaRPr>
          </a:p>
          <a:p>
            <a:pPr fontAlgn="t"/>
            <a:r>
              <a:rPr lang="en-US" sz="1000" b="1" i="1" u="none" strike="noStrike" kern="1200" dirty="0" smtClean="0">
                <a:solidFill>
                  <a:schemeClr val="tx1"/>
                </a:solidFill>
                <a:effectLst/>
                <a:latin typeface="+mn-lt"/>
                <a:ea typeface="+mn-ea"/>
                <a:cs typeface="+mn-cs"/>
              </a:rPr>
              <a:t>Strategic Goal C</a:t>
            </a:r>
            <a:endParaRPr lang="en-GB" sz="1000" b="0" i="0" u="none" strike="noStrike" kern="1200" dirty="0" smtClean="0">
              <a:solidFill>
                <a:schemeClr val="tx1"/>
              </a:solidFill>
              <a:effectLst/>
              <a:latin typeface="+mn-lt"/>
              <a:ea typeface="+mn-ea"/>
              <a:cs typeface="+mn-cs"/>
            </a:endParaRPr>
          </a:p>
          <a:p>
            <a:pPr fontAlgn="t"/>
            <a:r>
              <a:rPr lang="en-GB" sz="1000" b="0" i="1" u="none" strike="noStrike" kern="1200" dirty="0" smtClean="0">
                <a:solidFill>
                  <a:schemeClr val="tx1"/>
                </a:solidFill>
                <a:effectLst/>
                <a:latin typeface="+mn-lt"/>
                <a:ea typeface="+mn-ea"/>
                <a:cs typeface="+mn-cs"/>
              </a:rPr>
              <a:t>To improve the status of biodiversity by safeguarding ecosystems, species and genetic diversity</a:t>
            </a:r>
            <a:endParaRPr lang="en-GB" sz="1000" b="0" i="0" u="none" strike="noStrike" kern="1200" dirty="0" smtClean="0">
              <a:solidFill>
                <a:schemeClr val="tx1"/>
              </a:solidFill>
              <a:effectLst/>
              <a:latin typeface="+mn-lt"/>
              <a:ea typeface="+mn-ea"/>
              <a:cs typeface="+mn-cs"/>
            </a:endParaRPr>
          </a:p>
          <a:p>
            <a:pPr fontAlgn="t"/>
            <a:r>
              <a:rPr lang="en-US" sz="1000" b="1" i="0" u="none" strike="noStrike" kern="1200" dirty="0" smtClean="0">
                <a:solidFill>
                  <a:schemeClr val="tx1"/>
                </a:solidFill>
                <a:effectLst/>
                <a:latin typeface="+mn-lt"/>
                <a:ea typeface="+mn-ea"/>
                <a:cs typeface="+mn-cs"/>
              </a:rPr>
              <a:t>Strategic Goal D</a:t>
            </a:r>
            <a:endParaRPr lang="en-GB" sz="1000" b="0" i="0" u="none" strike="noStrike" kern="1200" dirty="0" smtClean="0">
              <a:solidFill>
                <a:schemeClr val="tx1"/>
              </a:solidFill>
              <a:effectLst/>
              <a:latin typeface="+mn-lt"/>
              <a:ea typeface="+mn-ea"/>
              <a:cs typeface="+mn-cs"/>
            </a:endParaRPr>
          </a:p>
          <a:p>
            <a:pPr fontAlgn="t"/>
            <a:r>
              <a:rPr lang="en-GB" sz="1000" b="0" i="0" u="none" strike="noStrike" kern="1200" dirty="0" smtClean="0">
                <a:solidFill>
                  <a:schemeClr val="tx1"/>
                </a:solidFill>
                <a:effectLst/>
                <a:latin typeface="+mn-lt"/>
                <a:ea typeface="+mn-ea"/>
                <a:cs typeface="+mn-cs"/>
              </a:rPr>
              <a:t>Enhance the benefits to all from biodiversity and ecosystem services</a:t>
            </a:r>
          </a:p>
          <a:p>
            <a:pPr fontAlgn="t"/>
            <a:r>
              <a:rPr lang="en-US" sz="1000" b="1" i="0" u="none" strike="noStrike" kern="1200" dirty="0" smtClean="0">
                <a:solidFill>
                  <a:schemeClr val="tx1"/>
                </a:solidFill>
                <a:effectLst/>
                <a:latin typeface="+mn-lt"/>
                <a:ea typeface="+mn-ea"/>
                <a:cs typeface="+mn-cs"/>
              </a:rPr>
              <a:t>Strategic Goal E</a:t>
            </a:r>
            <a:endParaRPr lang="en-GB" sz="1000" b="0" i="0" u="none" strike="noStrike" kern="1200" dirty="0" smtClean="0">
              <a:solidFill>
                <a:schemeClr val="tx1"/>
              </a:solidFill>
              <a:effectLst/>
              <a:latin typeface="+mn-lt"/>
              <a:ea typeface="+mn-ea"/>
              <a:cs typeface="+mn-cs"/>
            </a:endParaRPr>
          </a:p>
          <a:p>
            <a:pPr fontAlgn="t"/>
            <a:r>
              <a:rPr lang="en-GB" sz="1000" b="0" i="0" u="none" strike="noStrike" kern="1200" dirty="0" smtClean="0">
                <a:solidFill>
                  <a:schemeClr val="tx1"/>
                </a:solidFill>
                <a:effectLst/>
                <a:latin typeface="+mn-lt"/>
                <a:ea typeface="+mn-ea"/>
                <a:cs typeface="+mn-cs"/>
              </a:rPr>
              <a:t>Enhance implementation through participatory planning, knowledge management and capacity building</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dirty="0" smtClean="0">
              <a:latin typeface="+mn-lt"/>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dirty="0" smtClean="0">
              <a:solidFill>
                <a:srgbClr val="FF0000"/>
              </a:solidFill>
            </a:endParaRPr>
          </a:p>
          <a:p>
            <a:endParaRPr lang="en-GB" sz="1000" dirty="0" smtClean="0"/>
          </a:p>
          <a:p>
            <a:endParaRPr lang="en-GB" sz="1000" dirty="0"/>
          </a:p>
        </p:txBody>
      </p:sp>
      <p:sp>
        <p:nvSpPr>
          <p:cNvPr id="4" name="Slide Number Placeholder 3"/>
          <p:cNvSpPr>
            <a:spLocks noGrp="1"/>
          </p:cNvSpPr>
          <p:nvPr>
            <p:ph type="sldNum" sz="quarter" idx="10"/>
          </p:nvPr>
        </p:nvSpPr>
        <p:spPr/>
        <p:txBody>
          <a:bodyPr/>
          <a:lstStyle/>
          <a:p>
            <a:fld id="{90922709-6E5C-5543-9892-E45CCEE757BA}" type="slidenum">
              <a:rPr lang="en-US" smtClean="0"/>
              <a:pPr/>
              <a:t>18</a:t>
            </a:fld>
            <a:endParaRPr lang="en-US"/>
          </a:p>
        </p:txBody>
      </p:sp>
    </p:spTree>
    <p:extLst>
      <p:ext uri="{BB962C8B-B14F-4D97-AF65-F5344CB8AC3E}">
        <p14:creationId xmlns:p14="http://schemas.microsoft.com/office/powerpoint/2010/main" val="1380939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5 Strategic Goals, 20 targets</a:t>
            </a:r>
          </a:p>
          <a:p>
            <a:endParaRPr lang="en-US" sz="1000" dirty="0" smtClean="0"/>
          </a:p>
          <a:p>
            <a:r>
              <a:rPr lang="en-US" sz="1000" dirty="0" smtClean="0"/>
              <a:t>In decision X/2, the 10</a:t>
            </a:r>
            <a:r>
              <a:rPr lang="en-US" sz="1000" baseline="30000" dirty="0" smtClean="0"/>
              <a:t>th</a:t>
            </a:r>
            <a:r>
              <a:rPr lang="en-US" sz="1000" dirty="0" smtClean="0"/>
              <a:t> meeting (2010) of the Conference of the Parties for the Convention on Biological Diversity (CBD), </a:t>
            </a:r>
            <a:r>
              <a:rPr lang="en-US" sz="1000" b="1" dirty="0" smtClean="0"/>
              <a:t>adopted a revised and updated Strategic Plan for Biodiversity, including Aichi Biodiversity Targets for the 2011 – 2020 period. </a:t>
            </a:r>
          </a:p>
          <a:p>
            <a:endParaRPr lang="en-US" sz="1000" dirty="0" smtClean="0"/>
          </a:p>
          <a:p>
            <a:endParaRPr lang="en-US" sz="1000" b="1" dirty="0" smtClean="0"/>
          </a:p>
          <a:p>
            <a:r>
              <a:rPr lang="en-US" sz="1000" b="1" dirty="0" smtClean="0"/>
              <a:t>Target 6- can be broken into  sub-components- looking at the sustainable harvest of target stocks, stressing the need for harvesting plans</a:t>
            </a:r>
            <a:r>
              <a:rPr lang="en-US" sz="1000" b="1" baseline="0" dirty="0" smtClean="0"/>
              <a:t> for depleted stocks,</a:t>
            </a:r>
          </a:p>
          <a:p>
            <a:r>
              <a:rPr lang="en-US" sz="1000" b="1" baseline="0" dirty="0" smtClean="0"/>
              <a:t>Fisheries to have no significant impact on threated species and vulnerable ecosystems and the fact that impact need to be within safe biological limits..</a:t>
            </a:r>
            <a:endParaRPr lang="en-US" sz="1000" b="1" dirty="0" smtClean="0"/>
          </a:p>
          <a:p>
            <a:endParaRPr lang="en-US" sz="1000" dirty="0" smtClean="0"/>
          </a:p>
          <a:p>
            <a:r>
              <a:rPr lang="en-US" sz="1000" dirty="0" smtClean="0"/>
              <a:t>The relevance to FAO,</a:t>
            </a:r>
            <a:r>
              <a:rPr lang="en-US" sz="1000" baseline="0" dirty="0" smtClean="0"/>
              <a:t> regional and national fisheries organizations is obvious- and there was therefore a need to understand better how and if fisheries can contribute to achieve these biodiversity goals- </a:t>
            </a:r>
            <a:endParaRPr lang="en-US" sz="1000" dirty="0" smtClean="0">
              <a:solidFill>
                <a:srgbClr val="FF0000"/>
              </a:solidFill>
            </a:endParaRPr>
          </a:p>
        </p:txBody>
      </p:sp>
      <p:sp>
        <p:nvSpPr>
          <p:cNvPr id="4" name="Slide Number Placeholder 3"/>
          <p:cNvSpPr>
            <a:spLocks noGrp="1"/>
          </p:cNvSpPr>
          <p:nvPr>
            <p:ph type="sldNum" sz="quarter" idx="10"/>
          </p:nvPr>
        </p:nvSpPr>
        <p:spPr/>
        <p:txBody>
          <a:bodyPr/>
          <a:lstStyle/>
          <a:p>
            <a:fld id="{90922709-6E5C-5543-9892-E45CCEE757BA}" type="slidenum">
              <a:rPr lang="en-US" smtClean="0"/>
              <a:pPr/>
              <a:t>19</a:t>
            </a:fld>
            <a:endParaRPr lang="en-US"/>
          </a:p>
        </p:txBody>
      </p:sp>
    </p:spTree>
    <p:extLst>
      <p:ext uri="{BB962C8B-B14F-4D97-AF65-F5344CB8AC3E}">
        <p14:creationId xmlns:p14="http://schemas.microsoft.com/office/powerpoint/2010/main" val="1583472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90922709-6E5C-5543-9892-E45CCEE757BA}" type="slidenum">
              <a:rPr lang="en-US" smtClean="0"/>
              <a:pPr/>
              <a:t>2</a:t>
            </a:fld>
            <a:endParaRPr lang="en-US"/>
          </a:p>
        </p:txBody>
      </p:sp>
    </p:spTree>
    <p:extLst>
      <p:ext uri="{BB962C8B-B14F-4D97-AF65-F5344CB8AC3E}">
        <p14:creationId xmlns:p14="http://schemas.microsoft.com/office/powerpoint/2010/main" val="2775290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0922709-6E5C-5543-9892-E45CCEE757BA}" type="slidenum">
              <a:rPr lang="en-US" smtClean="0"/>
              <a:pPr/>
              <a:t>20</a:t>
            </a:fld>
            <a:endParaRPr lang="en-US"/>
          </a:p>
        </p:txBody>
      </p:sp>
    </p:spTree>
    <p:extLst>
      <p:ext uri="{BB962C8B-B14F-4D97-AF65-F5344CB8AC3E}">
        <p14:creationId xmlns:p14="http://schemas.microsoft.com/office/powerpoint/2010/main" val="604685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000" dirty="0" smtClean="0"/>
              <a:t>Full text:</a:t>
            </a:r>
          </a:p>
          <a:p>
            <a:pPr marL="457200" indent="-457200">
              <a:buFont typeface="+mj-lt"/>
              <a:buAutoNum type="arabicPeriod"/>
            </a:pPr>
            <a:endParaRPr lang="en-US" sz="1000" dirty="0" smtClean="0"/>
          </a:p>
          <a:p>
            <a:pPr marL="457200" indent="-457200">
              <a:buFont typeface="+mj-lt"/>
              <a:buAutoNum type="arabicPeriod"/>
            </a:pPr>
            <a:r>
              <a:rPr lang="en-US" sz="1000" dirty="0" smtClean="0"/>
              <a:t>Early steps towards 2020 should include the Secretariats of the two organizations exploring the opportunities for greater harmonization/collaboration. </a:t>
            </a:r>
            <a:endParaRPr lang="en-GB" sz="1000" dirty="0" smtClean="0"/>
          </a:p>
          <a:p>
            <a:pPr marL="457200" indent="-457200">
              <a:buFont typeface="+mj-lt"/>
              <a:buAutoNum type="arabicPeriod"/>
            </a:pPr>
            <a:r>
              <a:rPr lang="en-ZA" sz="1000" dirty="0" smtClean="0"/>
              <a:t>Web-based questionnaire used by FAO and the related reporting process could offer a useful means of collecting information for reporting on Aichi Target 6 and discussions indicated that modifications could be made if necessary by </a:t>
            </a:r>
            <a:r>
              <a:rPr lang="en-US" sz="1000" dirty="0" smtClean="0"/>
              <a:t> FAO and CBD to ensure full consistency with the arguments of Aichi Target 6</a:t>
            </a:r>
          </a:p>
          <a:p>
            <a:pPr marL="457200" indent="-457200">
              <a:buFont typeface="+mj-lt"/>
              <a:buAutoNum type="arabicPeriod"/>
            </a:pPr>
            <a:r>
              <a:rPr lang="en-US" sz="1000" dirty="0" smtClean="0"/>
              <a:t>For transboundary stocks, parties to RFBs could use the RFBs agreed assessment as the core information sources </a:t>
            </a:r>
            <a:r>
              <a:rPr lang="en-GB" sz="1000" dirty="0" smtClean="0"/>
              <a:t>Target 6 reporting, the issue could be discussed at the next Coordinating Meeting of RFBs, organized at the same time as the FAO Committee on Fisheries (COFI) in Rome</a:t>
            </a:r>
          </a:p>
          <a:p>
            <a:endParaRPr lang="en-GB" dirty="0"/>
          </a:p>
        </p:txBody>
      </p:sp>
      <p:sp>
        <p:nvSpPr>
          <p:cNvPr id="4" name="Slide Number Placeholder 3"/>
          <p:cNvSpPr>
            <a:spLocks noGrp="1"/>
          </p:cNvSpPr>
          <p:nvPr>
            <p:ph type="sldNum" sz="quarter" idx="10"/>
          </p:nvPr>
        </p:nvSpPr>
        <p:spPr/>
        <p:txBody>
          <a:bodyPr/>
          <a:lstStyle/>
          <a:p>
            <a:fld id="{0E72442C-B637-448A-A476-91309274CE67}" type="slidenum">
              <a:rPr lang="en-CA" smtClean="0"/>
              <a:t>21</a:t>
            </a:fld>
            <a:endParaRPr lang="en-CA"/>
          </a:p>
        </p:txBody>
      </p:sp>
    </p:spTree>
    <p:extLst>
      <p:ext uri="{BB962C8B-B14F-4D97-AF65-F5344CB8AC3E}">
        <p14:creationId xmlns:p14="http://schemas.microsoft.com/office/powerpoint/2010/main" val="257185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000" dirty="0" smtClean="0"/>
              <a:t>Full text:</a:t>
            </a:r>
          </a:p>
          <a:p>
            <a:pPr marL="514350" indent="-514350">
              <a:buFont typeface="+mj-lt"/>
              <a:buAutoNum type="arabicPeriod" startAt="4"/>
            </a:pPr>
            <a:r>
              <a:rPr lang="en-US" sz="1000" dirty="0" smtClean="0"/>
              <a:t>Evaluating the </a:t>
            </a:r>
            <a:r>
              <a:rPr lang="en-US" sz="1000" u="sng" dirty="0" smtClean="0"/>
              <a:t>performance of ecosystem indicators </a:t>
            </a:r>
            <a:r>
              <a:rPr lang="en-US" sz="1000" dirty="0" smtClean="0"/>
              <a:t>of fishing impacts and make specific recommendations and establish guidelines to determine </a:t>
            </a:r>
            <a:r>
              <a:rPr lang="en-US" sz="1000" u="sng" dirty="0" smtClean="0"/>
              <a:t>safe ecological limits </a:t>
            </a:r>
            <a:r>
              <a:rPr lang="en-US" sz="1000" dirty="0" smtClean="0"/>
              <a:t>(i.e. reference levels) for ecosystem impacts of fishing. </a:t>
            </a:r>
          </a:p>
          <a:p>
            <a:pPr marL="514350" indent="-514350">
              <a:buFont typeface="+mj-lt"/>
              <a:buAutoNum type="arabicPeriod" startAt="4"/>
            </a:pPr>
            <a:endParaRPr lang="en-US" sz="1000" dirty="0" smtClean="0"/>
          </a:p>
          <a:p>
            <a:pPr marL="514350" indent="-514350">
              <a:buFont typeface="+mj-lt"/>
              <a:buAutoNum type="arabicPeriod" startAt="4"/>
            </a:pPr>
            <a:r>
              <a:rPr lang="en-GB" sz="1000" dirty="0" smtClean="0"/>
              <a:t>The meeting advised therefore that efforts be made by CBD and FAO to encourage the owners of </a:t>
            </a:r>
            <a:r>
              <a:rPr lang="en-GB" sz="1000" u="sng" dirty="0" smtClean="0"/>
              <a:t>regional and global data sets</a:t>
            </a:r>
            <a:r>
              <a:rPr lang="en-GB" sz="1000" dirty="0" smtClean="0"/>
              <a:t> relevant for the evaluation of Target 6 implementation to put the data at disposal of the community.</a:t>
            </a:r>
          </a:p>
          <a:p>
            <a:endParaRPr lang="en-GB" sz="1000" dirty="0"/>
          </a:p>
        </p:txBody>
      </p:sp>
      <p:sp>
        <p:nvSpPr>
          <p:cNvPr id="4" name="Slide Number Placeholder 3"/>
          <p:cNvSpPr>
            <a:spLocks noGrp="1"/>
          </p:cNvSpPr>
          <p:nvPr>
            <p:ph type="sldNum" sz="quarter" idx="10"/>
          </p:nvPr>
        </p:nvSpPr>
        <p:spPr/>
        <p:txBody>
          <a:bodyPr/>
          <a:lstStyle/>
          <a:p>
            <a:fld id="{0E72442C-B637-448A-A476-91309274CE67}" type="slidenum">
              <a:rPr lang="en-CA" smtClean="0"/>
              <a:t>22</a:t>
            </a:fld>
            <a:endParaRPr lang="en-CA"/>
          </a:p>
        </p:txBody>
      </p:sp>
    </p:spTree>
    <p:extLst>
      <p:ext uri="{BB962C8B-B14F-4D97-AF65-F5344CB8AC3E}">
        <p14:creationId xmlns:p14="http://schemas.microsoft.com/office/powerpoint/2010/main" val="1980886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dirty="0" smtClean="0"/>
              <a:t>Importance of oceans and coastal zones, Marine environment under pressure from various sources </a:t>
            </a:r>
          </a:p>
          <a:p>
            <a:endParaRPr lang="en-GB" sz="1000" dirty="0" smtClean="0"/>
          </a:p>
          <a:p>
            <a:endParaRPr lang="en-GB" sz="10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Example:</a:t>
            </a:r>
            <a:r>
              <a:rPr lang="en-GB" sz="1200" baseline="0" dirty="0" smtClean="0"/>
              <a:t> </a:t>
            </a:r>
            <a:r>
              <a:rPr lang="en-GB" sz="1200" dirty="0" smtClean="0"/>
              <a:t>Regional seas organisations have fisheries target: instead of creating own processes- how can fisheries provide them with required information?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dirty="0" smtClean="0"/>
          </a:p>
          <a:p>
            <a:endParaRPr lang="en-GB" dirty="0"/>
          </a:p>
        </p:txBody>
      </p:sp>
      <p:sp>
        <p:nvSpPr>
          <p:cNvPr id="4" name="Slide Number Placeholder 3"/>
          <p:cNvSpPr>
            <a:spLocks noGrp="1"/>
          </p:cNvSpPr>
          <p:nvPr>
            <p:ph type="sldNum" sz="quarter" idx="10"/>
          </p:nvPr>
        </p:nvSpPr>
        <p:spPr/>
        <p:txBody>
          <a:bodyPr/>
          <a:lstStyle/>
          <a:p>
            <a:fld id="{90922709-6E5C-5543-9892-E45CCEE757BA}" type="slidenum">
              <a:rPr lang="en-US" smtClean="0"/>
              <a:pPr/>
              <a:t>23</a:t>
            </a:fld>
            <a:endParaRPr lang="en-US"/>
          </a:p>
        </p:txBody>
      </p:sp>
    </p:spTree>
    <p:extLst>
      <p:ext uri="{BB962C8B-B14F-4D97-AF65-F5344CB8AC3E}">
        <p14:creationId xmlns:p14="http://schemas.microsoft.com/office/powerpoint/2010/main" val="2117551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000" dirty="0" smtClean="0"/>
              <a:t>With organisations competencies and mandate (</a:t>
            </a:r>
            <a:r>
              <a:rPr lang="en-US" sz="1000" kern="0" dirty="0" smtClean="0">
                <a:solidFill>
                  <a:sysClr val="windowText" lastClr="000000"/>
                </a:solidFill>
              </a:rPr>
              <a:t>West Africa </a:t>
            </a:r>
            <a:r>
              <a:rPr lang="en-US" sz="1000" kern="0" dirty="0" err="1" smtClean="0">
                <a:solidFill>
                  <a:sysClr val="windowText" lastClr="000000"/>
                </a:solidFill>
              </a:rPr>
              <a:t>comple</a:t>
            </a:r>
            <a:r>
              <a:rPr lang="en-US" sz="1000" kern="0" dirty="0" smtClean="0">
                <a:solidFill>
                  <a:sysClr val="windowText" lastClr="000000"/>
                </a:solidFill>
              </a:rPr>
              <a:t>:</a:t>
            </a:r>
            <a:r>
              <a:rPr lang="en-US" sz="1000" kern="0" baseline="0" dirty="0" smtClean="0">
                <a:solidFill>
                  <a:sysClr val="windowText" lastClr="000000"/>
                </a:solidFill>
              </a:rPr>
              <a:t> </a:t>
            </a:r>
            <a:r>
              <a:rPr lang="en-US" sz="1000" kern="0" dirty="0" smtClean="0">
                <a:solidFill>
                  <a:sysClr val="windowText" lastClr="000000"/>
                </a:solidFill>
              </a:rPr>
              <a:t>CECAF/SRFC/COREP/FCWC/SEAFO/ Abidjan convention: )</a:t>
            </a:r>
            <a:endParaRPr lang="en-GB" sz="1000" kern="1200" dirty="0" smtClean="0">
              <a:solidFill>
                <a:schemeClr val="tx1"/>
              </a:solidFill>
              <a:effectLst/>
              <a:latin typeface="+mn-lt"/>
              <a:ea typeface="+mn-ea"/>
              <a:cs typeface="+mn-cs"/>
            </a:endParaRPr>
          </a:p>
          <a:p>
            <a:endParaRPr lang="en-GB" sz="1000" dirty="0" smtClean="0"/>
          </a:p>
          <a:p>
            <a:endParaRPr lang="en-GB" sz="1000" dirty="0" smtClean="0"/>
          </a:p>
          <a:p>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Cooperation can imply different types of alignment. Hanssen &amp; al. (2013 and 2014) have developed a "ladder of coordination" to be used as an analytical tool in assessing the types and levels of coordination.  In this Project, a similar "ladder of cooperation" will be used as a basis for defining the indicators for the types and levels of cooperation taking place in the Project regarding sustainable management.          </a:t>
            </a:r>
            <a:endParaRPr lang="en-US"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a:t>
            </a:r>
            <a:endParaRPr lang="en-US" sz="1000" kern="1200" dirty="0" smtClean="0">
              <a:solidFill>
                <a:schemeClr val="tx1"/>
              </a:solidFill>
              <a:effectLst/>
              <a:latin typeface="+mn-lt"/>
              <a:ea typeface="+mn-ea"/>
              <a:cs typeface="+mn-cs"/>
            </a:endParaRPr>
          </a:p>
          <a:p>
            <a:r>
              <a:rPr lang="en-GB" sz="1000" b="1" kern="1200" dirty="0" smtClean="0">
                <a:solidFill>
                  <a:schemeClr val="tx1"/>
                </a:solidFill>
                <a:effectLst/>
                <a:latin typeface="+mn-lt"/>
                <a:ea typeface="+mn-ea"/>
                <a:cs typeface="+mn-cs"/>
              </a:rPr>
              <a:t>Figure: Ladder of cooperation (Hanssen et. al 2013 and 2014) </a:t>
            </a:r>
            <a:endParaRPr lang="en-US" sz="1000" b="1"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The figure illustrates that each step of this cumulative ladder increases the level of cooperation and mutual dependence between actors, with the lowest level being mutual </a:t>
            </a:r>
            <a:r>
              <a:rPr lang="en-GB" sz="1000" i="1" kern="1200" dirty="0" smtClean="0">
                <a:solidFill>
                  <a:schemeClr val="tx1"/>
                </a:solidFill>
                <a:effectLst/>
                <a:latin typeface="+mn-lt"/>
                <a:ea typeface="+mn-ea"/>
                <a:cs typeface="+mn-cs"/>
              </a:rPr>
              <a:t>exchange of information and knowledge.</a:t>
            </a:r>
            <a:r>
              <a:rPr lang="en-GB" sz="1000" kern="1200" dirty="0" smtClean="0">
                <a:solidFill>
                  <a:schemeClr val="tx1"/>
                </a:solidFill>
                <a:effectLst/>
                <a:latin typeface="+mn-lt"/>
                <a:ea typeface="+mn-ea"/>
                <a:cs typeface="+mn-cs"/>
              </a:rPr>
              <a:t> The second step is deliberation that might lead to </a:t>
            </a:r>
            <a:r>
              <a:rPr lang="en-GB" sz="1000" i="1" kern="1200" dirty="0" smtClean="0">
                <a:solidFill>
                  <a:schemeClr val="tx1"/>
                </a:solidFill>
                <a:effectLst/>
                <a:latin typeface="+mn-lt"/>
                <a:ea typeface="+mn-ea"/>
                <a:cs typeface="+mn-cs"/>
              </a:rPr>
              <a:t>coordinated world views.</a:t>
            </a:r>
            <a:r>
              <a:rPr lang="en-GB" sz="1000" kern="1200" dirty="0" smtClean="0">
                <a:solidFill>
                  <a:schemeClr val="tx1"/>
                </a:solidFill>
                <a:effectLst/>
                <a:latin typeface="+mn-lt"/>
                <a:ea typeface="+mn-ea"/>
                <a:cs typeface="+mn-cs"/>
              </a:rPr>
              <a:t> Hierarchical instruments are often used for these two coordination purposes, for example, by information distribution and guidance material from national authorities to local authorities. National authorities and regional bodies can play a hierarchical role as an interpreter of scientific knowledge. However, also a network-oriented mechanism can be used for these types of coordination, as network arenas are assumed to be effective for mutual knowledge sharing and coordination of problem-understanding and world views. Learning and interpretation are often considered to require direct communication between all relevant actors.</a:t>
            </a:r>
            <a:endParaRPr lang="en-US"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At the third step, the actors are actually </a:t>
            </a:r>
            <a:r>
              <a:rPr lang="en-GB" sz="1000" i="1" kern="1200" dirty="0" smtClean="0">
                <a:solidFill>
                  <a:schemeClr val="tx1"/>
                </a:solidFill>
                <a:effectLst/>
                <a:latin typeface="+mn-lt"/>
                <a:ea typeface="+mn-ea"/>
                <a:cs typeface="+mn-cs"/>
              </a:rPr>
              <a:t>adjusting their actions</a:t>
            </a:r>
            <a:r>
              <a:rPr lang="en-GB" sz="1000" kern="1200" dirty="0" smtClean="0">
                <a:solidFill>
                  <a:schemeClr val="tx1"/>
                </a:solidFill>
                <a:effectLst/>
                <a:latin typeface="+mn-lt"/>
                <a:ea typeface="+mn-ea"/>
                <a:cs typeface="+mn-cs"/>
              </a:rPr>
              <a:t> based on the information sharing and deliberation that have taken place. This type of coordination can be enforced or happen through self-regulation or self-adjustment, for instance by changing a sector policy.</a:t>
            </a:r>
            <a:endParaRPr lang="en-US" sz="1000" kern="1200" dirty="0" smtClean="0">
              <a:solidFill>
                <a:schemeClr val="tx1"/>
              </a:solidFill>
              <a:effectLst/>
              <a:latin typeface="+mn-lt"/>
              <a:ea typeface="+mn-ea"/>
              <a:cs typeface="+mn-cs"/>
            </a:endParaRPr>
          </a:p>
          <a:p>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The fourth step of the ladder is </a:t>
            </a:r>
            <a:r>
              <a:rPr lang="en-GB" sz="1000" i="1" kern="1200" dirty="0" smtClean="0">
                <a:solidFill>
                  <a:schemeClr val="tx1"/>
                </a:solidFill>
                <a:effectLst/>
                <a:latin typeface="+mn-lt"/>
                <a:ea typeface="+mn-ea"/>
                <a:cs typeface="+mn-cs"/>
              </a:rPr>
              <a:t>joint action and joint measures</a:t>
            </a:r>
            <a:r>
              <a:rPr lang="en-GB" sz="1000" kern="1200" dirty="0" smtClean="0">
                <a:solidFill>
                  <a:schemeClr val="tx1"/>
                </a:solidFill>
                <a:effectLst/>
                <a:latin typeface="+mn-lt"/>
                <a:ea typeface="+mn-ea"/>
                <a:cs typeface="+mn-cs"/>
              </a:rPr>
              <a:t> across sectors and levels (regional and national levels).</a:t>
            </a:r>
            <a:endParaRPr lang="en-US"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The optimal coordination level depends on the objectives, problem fields and other contextual factors, as there are costs related to higher levels of coordination. Thus an important task in the Project is to test and recommend the types and levels of coordination that are needed in the policy field of sustainable  ocean management, who are actors, and which are the mechanisms and instruments that are fruitful for ensuring these types of coordination. </a:t>
            </a:r>
            <a:endParaRPr lang="en-US" sz="1000" kern="1200" dirty="0" smtClean="0">
              <a:solidFill>
                <a:schemeClr val="tx1"/>
              </a:solidFill>
              <a:effectLst/>
              <a:latin typeface="+mn-lt"/>
              <a:ea typeface="+mn-ea"/>
              <a:cs typeface="+mn-cs"/>
            </a:endParaRPr>
          </a:p>
          <a:p>
            <a:endParaRPr lang="en-US" sz="1000" dirty="0" smtClean="0"/>
          </a:p>
          <a:p>
            <a:r>
              <a:rPr lang="en-US" sz="1000" b="1" dirty="0" smtClean="0"/>
              <a:t>Regional meetings organized: some indicative potential areas of collaboration:</a:t>
            </a:r>
          </a:p>
          <a:p>
            <a:endParaRPr lang="en-US" sz="1000" dirty="0" smtClean="0"/>
          </a:p>
          <a:p>
            <a:pPr marL="0" indent="0">
              <a:buFont typeface="Arial" panose="020B0604020202020204" pitchFamily="34" charset="0"/>
              <a:buNone/>
            </a:pPr>
            <a:r>
              <a:rPr lang="en-GB" sz="1000" b="1" dirty="0" smtClean="0"/>
              <a:t>Areas of collaboration:</a:t>
            </a:r>
            <a:r>
              <a:rPr lang="en-GB" sz="1000" b="1" baseline="0" dirty="0" smtClean="0"/>
              <a:t> </a:t>
            </a:r>
            <a:r>
              <a:rPr lang="en-GB" sz="1000" dirty="0" smtClean="0"/>
              <a:t>Biodiversity,</a:t>
            </a:r>
            <a:r>
              <a:rPr lang="en-GB" sz="1000" baseline="0" dirty="0" smtClean="0"/>
              <a:t> </a:t>
            </a:r>
            <a:r>
              <a:rPr lang="en-GB" sz="1000" dirty="0" smtClean="0"/>
              <a:t>Vulnerable species,</a:t>
            </a:r>
            <a:r>
              <a:rPr lang="en-GB" sz="1000" baseline="0" dirty="0" smtClean="0"/>
              <a:t> </a:t>
            </a:r>
            <a:r>
              <a:rPr lang="en-GB" sz="1000" dirty="0" smtClean="0"/>
              <a:t>Mammals,</a:t>
            </a:r>
            <a:r>
              <a:rPr lang="en-GB" sz="1000" baseline="0" dirty="0" smtClean="0"/>
              <a:t> </a:t>
            </a:r>
            <a:r>
              <a:rPr lang="en-GB" sz="1000" dirty="0" smtClean="0"/>
              <a:t>Sharks</a:t>
            </a:r>
          </a:p>
          <a:p>
            <a:pPr marL="285750" indent="-285750">
              <a:buFont typeface="Arial" panose="020B0604020202020204" pitchFamily="34" charset="0"/>
              <a:buChar char="•"/>
            </a:pPr>
            <a:endParaRPr lang="en-GB" sz="1000" dirty="0" smtClean="0"/>
          </a:p>
          <a:p>
            <a:pPr marL="342900" indent="-342900">
              <a:buFontTx/>
              <a:buChar char="-"/>
            </a:pPr>
            <a:r>
              <a:rPr lang="en-US" sz="1000" dirty="0" smtClean="0"/>
              <a:t>Informing</a:t>
            </a:r>
          </a:p>
          <a:p>
            <a:pPr marL="342900" indent="-342900">
              <a:buFontTx/>
              <a:buChar char="-"/>
            </a:pPr>
            <a:r>
              <a:rPr lang="en-US" sz="1000" dirty="0" smtClean="0"/>
              <a:t>Doing</a:t>
            </a:r>
          </a:p>
          <a:p>
            <a:pPr marL="342900" indent="-342900">
              <a:buFontTx/>
              <a:buChar char="-"/>
            </a:pPr>
            <a:r>
              <a:rPr lang="en-US" sz="1000" dirty="0" smtClean="0"/>
              <a:t>Sharing</a:t>
            </a:r>
            <a:endParaRPr lang="en-GB" sz="1000" dirty="0" smtClean="0"/>
          </a:p>
          <a:p>
            <a:endParaRPr lang="en-US" sz="1000" dirty="0"/>
          </a:p>
        </p:txBody>
      </p:sp>
      <p:sp>
        <p:nvSpPr>
          <p:cNvPr id="4" name="Slide Number Placeholder 3"/>
          <p:cNvSpPr>
            <a:spLocks noGrp="1"/>
          </p:cNvSpPr>
          <p:nvPr>
            <p:ph type="sldNum" sz="quarter" idx="10"/>
          </p:nvPr>
        </p:nvSpPr>
        <p:spPr/>
        <p:txBody>
          <a:bodyPr/>
          <a:lstStyle/>
          <a:p>
            <a:fld id="{8EF2A0C8-73EE-4CE9-AEC7-8C1E873ED7C7}" type="slidenum">
              <a:rPr lang="en-US" smtClean="0"/>
              <a:t>24</a:t>
            </a:fld>
            <a:endParaRPr lang="en-US"/>
          </a:p>
        </p:txBody>
      </p:sp>
    </p:spTree>
    <p:extLst>
      <p:ext uri="{BB962C8B-B14F-4D97-AF65-F5344CB8AC3E}">
        <p14:creationId xmlns:p14="http://schemas.microsoft.com/office/powerpoint/2010/main" val="866995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an LME that</a:t>
            </a:r>
            <a:r>
              <a:rPr lang="en-US" baseline="0" dirty="0" smtClean="0"/>
              <a:t> FAO and UNEP jointly implement</a:t>
            </a:r>
            <a:endParaRPr lang="en-US" dirty="0"/>
          </a:p>
        </p:txBody>
      </p:sp>
      <p:sp>
        <p:nvSpPr>
          <p:cNvPr id="4" name="Slide Number Placeholder 3"/>
          <p:cNvSpPr>
            <a:spLocks noGrp="1"/>
          </p:cNvSpPr>
          <p:nvPr>
            <p:ph type="sldNum" sz="quarter" idx="10"/>
          </p:nvPr>
        </p:nvSpPr>
        <p:spPr/>
        <p:txBody>
          <a:bodyPr/>
          <a:lstStyle/>
          <a:p>
            <a:fld id="{8EF2A0C8-73EE-4CE9-AEC7-8C1E873ED7C7}" type="slidenum">
              <a:rPr lang="en-US" smtClean="0"/>
              <a:t>25</a:t>
            </a:fld>
            <a:endParaRPr lang="en-US"/>
          </a:p>
        </p:txBody>
      </p:sp>
    </p:spTree>
    <p:extLst>
      <p:ext uri="{BB962C8B-B14F-4D97-AF65-F5344CB8AC3E}">
        <p14:creationId xmlns:p14="http://schemas.microsoft.com/office/powerpoint/2010/main" val="69171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TO BE PRESENTED IF TIME IS AVAILABL</a:t>
            </a:r>
            <a:r>
              <a:rPr lang="en-GB" baseline="0" smtClean="0"/>
              <a:t> AND IF THERE IS AN INTEREST; IF NO TIME JUMP TO CONCLUDING SLIDE</a:t>
            </a:r>
            <a:endParaRPr lang="en-GB" dirty="0"/>
          </a:p>
        </p:txBody>
      </p:sp>
      <p:sp>
        <p:nvSpPr>
          <p:cNvPr id="4" name="Slide Number Placeholder 3"/>
          <p:cNvSpPr>
            <a:spLocks noGrp="1"/>
          </p:cNvSpPr>
          <p:nvPr>
            <p:ph type="sldNum" sz="quarter" idx="10"/>
          </p:nvPr>
        </p:nvSpPr>
        <p:spPr/>
        <p:txBody>
          <a:bodyPr/>
          <a:lstStyle/>
          <a:p>
            <a:fld id="{DB4229BD-72A2-496E-B347-95992E103C49}" type="slidenum">
              <a:rPr lang="en-US" smtClean="0"/>
              <a:pPr/>
              <a:t>26</a:t>
            </a:fld>
            <a:endParaRPr lang="en-US"/>
          </a:p>
        </p:txBody>
      </p:sp>
    </p:spTree>
    <p:extLst>
      <p:ext uri="{BB962C8B-B14F-4D97-AF65-F5344CB8AC3E}">
        <p14:creationId xmlns:p14="http://schemas.microsoft.com/office/powerpoint/2010/main" val="6045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solidFill>
                  <a:schemeClr val="tx2"/>
                </a:solidFill>
              </a:rPr>
              <a:t>New set of goals and targets that UN Member States will be expected to use to frame their agendas and political policies until 2030.  </a:t>
            </a:r>
          </a:p>
          <a:p>
            <a:pPr marL="800100" lvl="1" indent="-342900">
              <a:buFont typeface="Arial" panose="020B0604020202020204" pitchFamily="34" charset="0"/>
              <a:buChar char="•"/>
            </a:pPr>
            <a:r>
              <a:rPr lang="en-US" sz="1000" b="1" dirty="0" smtClean="0">
                <a:solidFill>
                  <a:schemeClr val="tx2"/>
                </a:solidFill>
              </a:rPr>
              <a:t>17 SDGs; SDG 14 relates directly to Oceans</a:t>
            </a:r>
          </a:p>
          <a:p>
            <a:pPr marL="800100" lvl="1" indent="-342900">
              <a:buFont typeface="Arial" panose="020B0604020202020204" pitchFamily="34" charset="0"/>
              <a:buChar char="•"/>
            </a:pPr>
            <a:endParaRPr lang="en-US" sz="1000" b="1" dirty="0" smtClean="0">
              <a:solidFill>
                <a:schemeClr val="tx2"/>
              </a:solidFill>
            </a:endParaRPr>
          </a:p>
          <a:p>
            <a:endParaRPr lang="en-US" sz="1000" b="1" u="sng" dirty="0" smtClean="0"/>
          </a:p>
          <a:p>
            <a:r>
              <a:rPr lang="en-US" sz="1000" b="1" u="sng" dirty="0" smtClean="0"/>
              <a:t>Additional</a:t>
            </a:r>
            <a:r>
              <a:rPr lang="en-US" sz="1000" b="1" u="sng" baseline="0" dirty="0" smtClean="0"/>
              <a:t> Info on </a:t>
            </a:r>
            <a:r>
              <a:rPr lang="en-US" sz="1000" b="1" u="sng" dirty="0" smtClean="0"/>
              <a:t>Selected Targets: </a:t>
            </a:r>
          </a:p>
          <a:p>
            <a:endParaRPr lang="en-US" sz="1000" b="1" dirty="0" smtClean="0"/>
          </a:p>
          <a:p>
            <a:r>
              <a:rPr lang="en-US" sz="1000" b="1" dirty="0" smtClean="0"/>
              <a:t>14.2: </a:t>
            </a:r>
            <a:r>
              <a:rPr lang="en-US" sz="1000" dirty="0" smtClean="0"/>
              <a:t>By 2020, </a:t>
            </a:r>
            <a:r>
              <a:rPr lang="en-US" sz="1000" b="1" dirty="0" smtClean="0"/>
              <a:t>sustainably manage and protect marine and coastal ecosystems to avoid significant adverse impacts</a:t>
            </a:r>
            <a:r>
              <a:rPr lang="en-US" sz="1000" dirty="0" smtClean="0"/>
              <a:t>, including by strengthening their resilience, and take action for their restoration in order to achieve healthy and productive oceans</a:t>
            </a:r>
          </a:p>
          <a:p>
            <a:r>
              <a:rPr lang="en-US" sz="1000" b="1" dirty="0" smtClean="0">
                <a:solidFill>
                  <a:srgbClr val="0070C0"/>
                </a:solidFill>
              </a:rPr>
              <a:t>14.4: </a:t>
            </a:r>
            <a:r>
              <a:rPr lang="en-US" sz="1000" dirty="0" smtClean="0">
                <a:solidFill>
                  <a:srgbClr val="0070C0"/>
                </a:solidFill>
              </a:rPr>
              <a:t>By 2020, effectively </a:t>
            </a:r>
            <a:r>
              <a:rPr lang="en-US" sz="1000" b="1" dirty="0" smtClean="0">
                <a:solidFill>
                  <a:srgbClr val="0070C0"/>
                </a:solidFill>
              </a:rPr>
              <a:t>regulate harvesting and end overfishing, illegal, unreported and unregulated fishing and destructive fishing practices and implement science-based management plans</a:t>
            </a:r>
            <a:r>
              <a:rPr lang="en-US" sz="1000" dirty="0" smtClean="0">
                <a:solidFill>
                  <a:srgbClr val="0070C0"/>
                </a:solidFill>
              </a:rPr>
              <a:t>, in order to restore fish stocks in the shortest time feasible….</a:t>
            </a:r>
          </a:p>
          <a:p>
            <a:r>
              <a:rPr lang="en-US" sz="1000" b="1" dirty="0" smtClean="0"/>
              <a:t>14.5: </a:t>
            </a:r>
            <a:r>
              <a:rPr lang="en-US" sz="1000" dirty="0" smtClean="0"/>
              <a:t>By 2020, conserve at least </a:t>
            </a:r>
            <a:r>
              <a:rPr lang="en-US" sz="1000" b="1" dirty="0" smtClean="0"/>
              <a:t>10 per cent of coastal and marine areas</a:t>
            </a:r>
            <a:r>
              <a:rPr lang="en-US" sz="1000" dirty="0" smtClean="0"/>
              <a:t>, consistent with national and international law and based on the best available scientific information</a:t>
            </a:r>
          </a:p>
          <a:p>
            <a:r>
              <a:rPr lang="en-US" sz="1000" b="1" dirty="0" smtClean="0">
                <a:solidFill>
                  <a:srgbClr val="0070C0"/>
                </a:solidFill>
              </a:rPr>
              <a:t>14.6: </a:t>
            </a:r>
            <a:r>
              <a:rPr lang="en-US" sz="1000" dirty="0" smtClean="0">
                <a:solidFill>
                  <a:srgbClr val="0070C0"/>
                </a:solidFill>
              </a:rPr>
              <a:t>By 2020, </a:t>
            </a:r>
            <a:r>
              <a:rPr lang="en-US" sz="1000" b="1" dirty="0" smtClean="0">
                <a:solidFill>
                  <a:srgbClr val="0070C0"/>
                </a:solidFill>
              </a:rPr>
              <a:t>prohibit certain forms of fisheries subsidies which contribute to overcapacity and overfishing</a:t>
            </a:r>
            <a:r>
              <a:rPr lang="en-US" sz="1000" dirty="0" smtClean="0">
                <a:solidFill>
                  <a:srgbClr val="0070C0"/>
                </a:solidFill>
              </a:rPr>
              <a:t>, </a:t>
            </a:r>
            <a:r>
              <a:rPr lang="en-US" sz="1000" b="1" dirty="0" smtClean="0">
                <a:solidFill>
                  <a:srgbClr val="0070C0"/>
                </a:solidFill>
              </a:rPr>
              <a:t>eliminate subsidies </a:t>
            </a:r>
            <a:r>
              <a:rPr lang="en-US" sz="1000" dirty="0" smtClean="0">
                <a:solidFill>
                  <a:srgbClr val="0070C0"/>
                </a:solidFill>
              </a:rPr>
              <a:t>that contribute to IUU fishing and refrain from introducing new such subsidies, recognizing that appropriate and effective species and </a:t>
            </a:r>
            <a:r>
              <a:rPr lang="en-US" sz="1000" b="1" dirty="0" smtClean="0">
                <a:solidFill>
                  <a:srgbClr val="0070C0"/>
                </a:solidFill>
              </a:rPr>
              <a:t>differential treatment for developing and least developed countries </a:t>
            </a:r>
            <a:r>
              <a:rPr lang="en-US" sz="1000" dirty="0" smtClean="0">
                <a:solidFill>
                  <a:srgbClr val="0070C0"/>
                </a:solidFill>
              </a:rPr>
              <a:t>should be an integral part of the World Trade Organization fisheries subsidies negotiation</a:t>
            </a:r>
          </a:p>
          <a:p>
            <a:endParaRPr lang="en-US" sz="1000" b="1" dirty="0" smtClean="0"/>
          </a:p>
          <a:p>
            <a:endParaRPr lang="en-US" sz="1000" b="1" dirty="0" smtClean="0"/>
          </a:p>
          <a:p>
            <a:r>
              <a:rPr lang="en-US" sz="1000" b="1" dirty="0" smtClean="0"/>
              <a:t>14.a: </a:t>
            </a:r>
            <a:r>
              <a:rPr lang="en-GB" sz="1000" dirty="0" smtClean="0"/>
              <a:t>Increase scientific knowledge, develop research capacity and transfer marine technology, taking into account the Intergovernmental Oceanographic Commission Criteria and Guidelines on the Transfer of Marine Technology, in order to improve ocean health and to enhance the contribution of marine biodiversity to the development of developing countries, in particular small island developing States and least developed countries </a:t>
            </a:r>
          </a:p>
          <a:p>
            <a:r>
              <a:rPr lang="en-US" sz="1000" b="1" dirty="0" smtClean="0"/>
              <a:t>14.b: </a:t>
            </a:r>
            <a:r>
              <a:rPr lang="en-GB" sz="1000" dirty="0" smtClean="0"/>
              <a:t>Provide access for small-scale artisanal fishers to marine resources and markets </a:t>
            </a:r>
          </a:p>
          <a:p>
            <a:r>
              <a:rPr lang="en-US" sz="1000" b="1" dirty="0" smtClean="0"/>
              <a:t>14.c: </a:t>
            </a:r>
            <a:r>
              <a:rPr lang="en-GB" sz="1000" dirty="0" smtClean="0"/>
              <a:t>Enhance the conservation and sustainable use of oceans and their resources by implementing international law as reflected in UNCLOS, which provides the legal framework for the conservation and sustainable use of oceans and their resources, as recalled in paragraph 158 of The Future We Want</a:t>
            </a:r>
          </a:p>
          <a:p>
            <a:endParaRPr lang="en-US" sz="1000" b="1" dirty="0" smtClean="0"/>
          </a:p>
          <a:p>
            <a:pPr marL="800100" lvl="1" indent="-342900">
              <a:buFont typeface="Arial" panose="020B0604020202020204" pitchFamily="34" charset="0"/>
              <a:buChar char="•"/>
            </a:pPr>
            <a:endParaRPr lang="en-US" sz="1000" b="1" dirty="0" smtClean="0">
              <a:solidFill>
                <a:schemeClr val="tx2"/>
              </a:solidFill>
            </a:endParaRPr>
          </a:p>
        </p:txBody>
      </p:sp>
      <p:sp>
        <p:nvSpPr>
          <p:cNvPr id="4" name="Slide Number Placeholder 3"/>
          <p:cNvSpPr>
            <a:spLocks noGrp="1"/>
          </p:cNvSpPr>
          <p:nvPr>
            <p:ph type="sldNum" sz="quarter" idx="10"/>
          </p:nvPr>
        </p:nvSpPr>
        <p:spPr/>
        <p:txBody>
          <a:bodyPr/>
          <a:lstStyle/>
          <a:p>
            <a:fld id="{90922709-6E5C-5543-9892-E45CCEE757BA}" type="slidenum">
              <a:rPr lang="en-US" smtClean="0"/>
              <a:pPr/>
              <a:t>27</a:t>
            </a:fld>
            <a:endParaRPr lang="en-US"/>
          </a:p>
        </p:txBody>
      </p:sp>
    </p:spTree>
    <p:extLst>
      <p:ext uri="{BB962C8B-B14F-4D97-AF65-F5344CB8AC3E}">
        <p14:creationId xmlns:p14="http://schemas.microsoft.com/office/powerpoint/2010/main" val="239334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aseline="0" dirty="0" smtClean="0"/>
          </a:p>
          <a:p>
            <a:endParaRPr lang="en-GB" sz="1000" dirty="0"/>
          </a:p>
        </p:txBody>
      </p:sp>
      <p:sp>
        <p:nvSpPr>
          <p:cNvPr id="4" name="Slide Number Placeholder 3"/>
          <p:cNvSpPr>
            <a:spLocks noGrp="1"/>
          </p:cNvSpPr>
          <p:nvPr>
            <p:ph type="sldNum" sz="quarter" idx="10"/>
          </p:nvPr>
        </p:nvSpPr>
        <p:spPr/>
        <p:txBody>
          <a:bodyPr/>
          <a:lstStyle/>
          <a:p>
            <a:fld id="{90922709-6E5C-5543-9892-E45CCEE757BA}" type="slidenum">
              <a:rPr lang="en-US" smtClean="0"/>
              <a:pPr/>
              <a:t>28</a:t>
            </a:fld>
            <a:endParaRPr lang="en-US"/>
          </a:p>
        </p:txBody>
      </p:sp>
    </p:spTree>
    <p:extLst>
      <p:ext uri="{BB962C8B-B14F-4D97-AF65-F5344CB8AC3E}">
        <p14:creationId xmlns:p14="http://schemas.microsoft.com/office/powerpoint/2010/main" val="97709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TextEdit="1"/>
          </p:cNvSpPr>
          <p:nvPr>
            <p:ph type="sldImg"/>
          </p:nvPr>
        </p:nvSpPr>
        <p:spPr bwMode="auto">
          <a:noFill/>
          <a:ln>
            <a:solidFill>
              <a:srgbClr val="000000"/>
            </a:solidFill>
            <a:miter lim="800000"/>
            <a:headEnd/>
            <a:tailEnd/>
          </a:ln>
        </p:spPr>
      </p:sp>
      <p:sp>
        <p:nvSpPr>
          <p:cNvPr id="45059" name="Rectangle 3"/>
          <p:cNvSpPr>
            <a:spLocks noGrp="1"/>
          </p:cNvSpPr>
          <p:nvPr>
            <p:ph type="body" idx="1"/>
          </p:nvPr>
        </p:nvSpPr>
        <p:spPr bwMode="auto">
          <a:noFill/>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dirty="0" smtClean="0"/>
              <a:t>SLIDES ON IUCN AND CITES FROM KIM FRIEDMAN:</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000" dirty="0" smtClean="0"/>
              <a:t>The</a:t>
            </a:r>
            <a:r>
              <a:rPr lang="en-GB" sz="1000" baseline="0" dirty="0" smtClean="0"/>
              <a:t> IUCN Red List is produced by IUCN.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000" baseline="0" dirty="0" smtClean="0"/>
              <a:t>IUCN is one of the oldest and largest international conservation organizations. It was created in 1948, and has been creating Red Data Books and Red Lists for more than 60 years, though the Union also works on other issues related to the conservation of nature in addition to species work.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000" baseline="0" dirty="0" smtClean="0"/>
              <a:t>IUCN is made up of &gt;1000 Member organizations (including States, governmental organizations and NGOs), &gt;1000 staff located all around the world, and 10,000 scientists and experts that form the different IUCN commissions.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000" baseline="0" dirty="0" smtClean="0"/>
              <a:t>Of the six Commissions, the Species Survival Commission is the largest and works directly with the production of the IUCN Red List.</a:t>
            </a:r>
          </a:p>
          <a:p>
            <a:pPr eaLnBrk="1" hangingPunct="1">
              <a:buFontTx/>
              <a:buNone/>
            </a:pPr>
            <a:endParaRPr lang="en-US" sz="1000" baseline="0" dirty="0" smtClean="0"/>
          </a:p>
          <a:p>
            <a:pPr eaLnBrk="1" hangingPunct="1">
              <a:buFontTx/>
              <a:buNone/>
            </a:pPr>
            <a:r>
              <a:rPr lang="en-US" sz="1000" baseline="0" dirty="0" smtClean="0"/>
              <a:t>The classification is conducted using more of an expert judgement approach-</a:t>
            </a:r>
          </a:p>
          <a:p>
            <a:pPr eaLnBrk="1" hangingPunct="1">
              <a:buFontTx/>
              <a:buNone/>
            </a:pPr>
            <a:r>
              <a:rPr lang="en-US" sz="1000" baseline="0" dirty="0" smtClean="0"/>
              <a:t>Whereby assessor is asked to consider and document data uncertainty, and to record the range of possible values for the assessment :</a:t>
            </a:r>
          </a:p>
          <a:p>
            <a:pPr eaLnBrk="1" hangingPunct="1">
              <a:buFontTx/>
              <a:buNone/>
            </a:pPr>
            <a:endParaRPr lang="en-US" sz="1000" baseline="0" dirty="0" smtClean="0"/>
          </a:p>
          <a:p>
            <a:pPr marL="181674" indent="-181674" eaLnBrk="1" hangingPunct="1">
              <a:buFontTx/>
              <a:buChar char="•"/>
              <a:defRPr/>
            </a:pPr>
            <a:r>
              <a:rPr lang="en-GB" sz="1000" dirty="0" smtClean="0">
                <a:latin typeface="+mn-lt"/>
              </a:rPr>
              <a:t>Record the range of possible values in the assessment documentation based on the available data.</a:t>
            </a:r>
          </a:p>
          <a:p>
            <a:pPr marL="181674" indent="-181674" eaLnBrk="1" hangingPunct="1">
              <a:buFontTx/>
              <a:buChar char="•"/>
              <a:defRPr/>
            </a:pPr>
            <a:r>
              <a:rPr lang="en-GB" sz="1000" dirty="0" smtClean="0">
                <a:latin typeface="+mn-lt"/>
              </a:rPr>
              <a:t>State the range of potential categories the species may qualify for.</a:t>
            </a:r>
          </a:p>
          <a:p>
            <a:pPr marL="181674" indent="-181674" eaLnBrk="1" hangingPunct="1">
              <a:buFontTx/>
              <a:buChar char="•"/>
              <a:defRPr/>
            </a:pPr>
            <a:r>
              <a:rPr lang="en-GB" sz="1000" dirty="0" smtClean="0">
                <a:latin typeface="+mn-lt"/>
              </a:rPr>
              <a:t>Use all available information on population, habitat, threats, etc. to select the most plausible category from that range. </a:t>
            </a:r>
          </a:p>
          <a:p>
            <a:pPr marL="181674" indent="-181674" eaLnBrk="1" hangingPunct="1">
              <a:buFontTx/>
              <a:buChar char="•"/>
              <a:defRPr/>
            </a:pPr>
            <a:r>
              <a:rPr lang="en-GB" sz="1000" dirty="0" smtClean="0">
                <a:latin typeface="+mn-lt"/>
              </a:rPr>
              <a:t>When interpreting uncertain data, the Assessors attitude is important. We recommend:</a:t>
            </a:r>
          </a:p>
          <a:p>
            <a:pPr marL="643126" lvl="2" indent="-181674" eaLnBrk="1" hangingPunct="1">
              <a:buFontTx/>
              <a:buChar char="•"/>
              <a:defRPr/>
            </a:pPr>
            <a:r>
              <a:rPr lang="en-GB" sz="1000" dirty="0" smtClean="0">
                <a:latin typeface="+mn-lt"/>
              </a:rPr>
              <a:t>a </a:t>
            </a:r>
            <a:r>
              <a:rPr lang="en-GB" sz="1000" b="1" dirty="0" smtClean="0">
                <a:latin typeface="+mn-lt"/>
              </a:rPr>
              <a:t>low</a:t>
            </a:r>
            <a:r>
              <a:rPr lang="en-GB" sz="1000" dirty="0" smtClean="0">
                <a:latin typeface="+mn-lt"/>
              </a:rPr>
              <a:t> dispute tolerance (representing attitude towards uncertainty) be adopted to include the whole range of uncertainty.</a:t>
            </a:r>
          </a:p>
          <a:p>
            <a:pPr eaLnBrk="1" hangingPunct="1">
              <a:buFontTx/>
              <a:buNone/>
            </a:pPr>
            <a:endParaRPr lang="en-US" sz="1000" baseline="0" dirty="0" smtClean="0"/>
          </a:p>
          <a:p>
            <a:pPr eaLnBrk="1" hangingPunct="1">
              <a:buFontTx/>
              <a:buNone/>
            </a:pPr>
            <a:r>
              <a:rPr lang="en-US" sz="1000" baseline="0" dirty="0" smtClean="0"/>
              <a:t>EXTINCT (EX) - no reasonable doubt that the last individual has died. A taxon is presumed Extinct when exhaustive surveys in known and/or expected habitat, at appropriate times (diurnal, seasonal, annual), throughout its historic range have failed to record an individual. Surveys should be over a time frame appropriate to the taxon's life cycle and life form.</a:t>
            </a:r>
          </a:p>
          <a:p>
            <a:pPr eaLnBrk="1" hangingPunct="1">
              <a:buFontTx/>
              <a:buNone/>
            </a:pPr>
            <a:r>
              <a:rPr lang="en-US" sz="1000" baseline="0" dirty="0" smtClean="0"/>
              <a:t> </a:t>
            </a:r>
          </a:p>
          <a:p>
            <a:pPr eaLnBrk="1" hangingPunct="1">
              <a:buFontTx/>
              <a:buNone/>
            </a:pPr>
            <a:r>
              <a:rPr lang="en-US" sz="1000" baseline="0" dirty="0" smtClean="0"/>
              <a:t>EXTINCT IN THE WILD (EW) - it is known only to survive in cultivation, in captivity or as a naturalized population (or populations) well outside the past range. A taxon is presumed Extinct in the Wild when exhaustive surveys in known and/or expected habitat, at appropriate times (diurnal, seasonal, annual), throughout its historic range have failed to record an individual. Surveys should be over a time frame appropriate to the taxon's life cycle and life form.</a:t>
            </a:r>
          </a:p>
          <a:p>
            <a:pPr eaLnBrk="1" hangingPunct="1">
              <a:buFontTx/>
              <a:buNone/>
            </a:pPr>
            <a:r>
              <a:rPr lang="en-US" sz="1000" baseline="0" dirty="0" smtClean="0"/>
              <a:t> </a:t>
            </a:r>
          </a:p>
          <a:p>
            <a:pPr eaLnBrk="1" hangingPunct="1">
              <a:buFontTx/>
              <a:buNone/>
            </a:pPr>
            <a:r>
              <a:rPr lang="en-US" sz="1000" baseline="0" dirty="0" smtClean="0"/>
              <a:t>CRITICALLY ENDANGERED (CR) - the best available evidence indicates that it meets any of the criteria A to E for Critically Endangered (see Section V), and it is therefore considered to be facing an extremely high risk of extinction in the wild.</a:t>
            </a:r>
          </a:p>
          <a:p>
            <a:pPr eaLnBrk="1" hangingPunct="1">
              <a:buFontTx/>
              <a:buNone/>
            </a:pPr>
            <a:r>
              <a:rPr lang="en-US" sz="1000" baseline="0" dirty="0" smtClean="0"/>
              <a:t> </a:t>
            </a:r>
          </a:p>
          <a:p>
            <a:pPr eaLnBrk="1" hangingPunct="1">
              <a:buFontTx/>
              <a:buNone/>
            </a:pPr>
            <a:r>
              <a:rPr lang="en-US" sz="1000" baseline="0" dirty="0" smtClean="0"/>
              <a:t>ENDANGERED (EN) - the best available evidence indicates that it meets any of the criteria A to E for Endangered (see Section V), and it is therefore considered to be facing a very high risk of extinction in the wild.</a:t>
            </a:r>
          </a:p>
          <a:p>
            <a:pPr eaLnBrk="1" hangingPunct="1">
              <a:buFontTx/>
              <a:buNone/>
            </a:pPr>
            <a:r>
              <a:rPr lang="en-US" sz="1000" baseline="0" dirty="0" smtClean="0"/>
              <a:t> </a:t>
            </a:r>
          </a:p>
          <a:p>
            <a:pPr eaLnBrk="1" hangingPunct="1">
              <a:buFontTx/>
              <a:buNone/>
            </a:pPr>
            <a:r>
              <a:rPr lang="en-US" sz="1000" baseline="0" dirty="0" smtClean="0"/>
              <a:t>VULNERABLE (VU) - the best available evidence indicates that it meets any of the criteria A to E for Vulnerable (see Section V), and it is therefore considered to be facing a high risk of extinction in the wild. </a:t>
            </a:r>
          </a:p>
          <a:p>
            <a:pPr eaLnBrk="1" hangingPunct="1">
              <a:buFontTx/>
              <a:buNone/>
            </a:pPr>
            <a:r>
              <a:rPr lang="en-US" sz="1000" baseline="0" dirty="0" smtClean="0"/>
              <a:t> </a:t>
            </a:r>
          </a:p>
          <a:p>
            <a:pPr eaLnBrk="1" hangingPunct="1">
              <a:buFontTx/>
              <a:buNone/>
            </a:pPr>
            <a:r>
              <a:rPr lang="en-US" sz="1000" baseline="0" dirty="0" smtClean="0"/>
              <a:t>NEAR THREATENED (NT) - it has been evaluated against the criteria but does not qualify for Critically Endangered, Endangered or Vulnerable now, but is close to qualifying for or is likely to qualify for a threatened category in the near future.</a:t>
            </a:r>
          </a:p>
          <a:p>
            <a:pPr eaLnBrk="1" hangingPunct="1">
              <a:buFontTx/>
              <a:buNone/>
            </a:pPr>
            <a:r>
              <a:rPr lang="en-US" sz="1000" baseline="0" dirty="0" smtClean="0"/>
              <a:t> </a:t>
            </a:r>
          </a:p>
          <a:p>
            <a:pPr eaLnBrk="1" hangingPunct="1">
              <a:buFontTx/>
              <a:buNone/>
            </a:pPr>
            <a:r>
              <a:rPr lang="en-US" sz="1000" baseline="0" dirty="0" smtClean="0"/>
              <a:t>LEAST CONCERN (LC) - when it has been evaluated against the criteria and does not qualify for Critically Endangered, Endangered, Vulnerable or Near Threatened. Widespread and abundant taxa are included in this category. </a:t>
            </a:r>
          </a:p>
          <a:p>
            <a:pPr eaLnBrk="1" hangingPunct="1">
              <a:buFontTx/>
              <a:buNone/>
            </a:pPr>
            <a:r>
              <a:rPr lang="en-US" sz="1000" baseline="0" dirty="0" smtClean="0"/>
              <a:t> </a:t>
            </a:r>
          </a:p>
          <a:p>
            <a:pPr eaLnBrk="1" hangingPunct="1">
              <a:buFontTx/>
              <a:buNone/>
            </a:pPr>
            <a:r>
              <a:rPr lang="en-US" sz="1000" baseline="0" dirty="0" smtClean="0"/>
              <a:t>DATA DEFICIENT (DD) - inadequate information to make a direct, or indirect, assessment of its risk of extinction based on its distribution and/or population status. A taxon in this category may be well studied, and its biology well known, but appropriate data on abundance and/or distribution are lacking. Data Deficient is therefore not a category of threat. Listing of taxa in this category indicates that more information is required and acknowledges the possibility that future research will show that threatened classification is appropriate. It is important to make positive use of whatever data are available. In many cases great care should be exercised in choosing between DD and a threatened status. If the range of a taxon is suspected to be relatively circumscribed, and a considerable period of time has elapsed since the last record of the taxon, threatened status may well be justified.</a:t>
            </a:r>
          </a:p>
        </p:txBody>
      </p:sp>
    </p:spTree>
    <p:extLst>
      <p:ext uri="{BB962C8B-B14F-4D97-AF65-F5344CB8AC3E}">
        <p14:creationId xmlns:p14="http://schemas.microsoft.com/office/powerpoint/2010/main" val="3512121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171450" indent="-171450">
              <a:buFont typeface="Arial" panose="020B0604020202020204" pitchFamily="34" charset="0"/>
              <a:buChar char="•"/>
            </a:pPr>
            <a:r>
              <a:rPr lang="en-US" sz="1000" dirty="0" smtClean="0"/>
              <a:t>Fisheries management today includes considerations of a wide variety of issues:, and </a:t>
            </a:r>
          </a:p>
          <a:p>
            <a:pPr marL="171450" indent="-171450">
              <a:buFont typeface="Arial" panose="020B0604020202020204" pitchFamily="34" charset="0"/>
              <a:buChar char="•"/>
            </a:pPr>
            <a:endParaRPr lang="en-US" sz="1000" dirty="0" smtClean="0"/>
          </a:p>
          <a:p>
            <a:pPr marL="171450" indent="-171450">
              <a:buFont typeface="Arial" panose="020B0604020202020204" pitchFamily="34" charset="0"/>
              <a:buChar char="•"/>
            </a:pPr>
            <a:r>
              <a:rPr lang="en-US" sz="1000" dirty="0" smtClean="0"/>
              <a:t>Sound fisheries management promotes</a:t>
            </a:r>
            <a:r>
              <a:rPr lang="en-US" sz="1000" baseline="0" dirty="0" smtClean="0"/>
              <a:t> sustainability across a range of dimensions: f</a:t>
            </a:r>
            <a:r>
              <a:rPr lang="en-US" sz="1000" dirty="0" smtClean="0"/>
              <a:t>rom resource characteristics, biodiversity and ecological considerations, environmental influences and constraints (including climate relates variability and change), fleets capacity and technological considerations, socio-economic dimensions at different levels (including trade), institutional settings</a:t>
            </a:r>
            <a:r>
              <a:rPr lang="en-US" sz="1000" baseline="0" dirty="0" smtClean="0"/>
              <a:t> and functions</a:t>
            </a:r>
            <a:endParaRPr lang="en-US" sz="1000" dirty="0" smtClean="0"/>
          </a:p>
          <a:p>
            <a:endParaRPr lang="en-US" sz="1000" dirty="0" smtClean="0"/>
          </a:p>
          <a:p>
            <a:pPr marL="171450" indent="-171450">
              <a:buFont typeface="Wingdings" panose="05000000000000000000" pitchFamily="2" charset="2"/>
              <a:buChar char="Ø"/>
            </a:pPr>
            <a:r>
              <a:rPr lang="en-US" sz="1000" dirty="0" smtClean="0"/>
              <a:t>All while ensuring stakeholder participation</a:t>
            </a:r>
            <a:r>
              <a:rPr lang="en-US" sz="1000" baseline="0" dirty="0" smtClean="0"/>
              <a:t> and addressing different time scales, and using best available information and considering the precautionary approach</a:t>
            </a:r>
            <a:endParaRPr lang="en-US" sz="1000" dirty="0" smtClean="0"/>
          </a:p>
          <a:p>
            <a:endParaRPr lang="en-US" sz="1000" dirty="0" smtClean="0"/>
          </a:p>
          <a:p>
            <a:r>
              <a:rPr lang="en-US" sz="1000" dirty="0" smtClean="0"/>
              <a:t>CODE OF CONDUCT</a:t>
            </a:r>
          </a:p>
          <a:p>
            <a:r>
              <a:rPr lang="en-US" sz="1000" dirty="0" smtClean="0"/>
              <a:t>CCRF – 1995 – the code provides voluntary principles and standards applicable to the conservation, management, and development of all fisheries. It also covers the capture, processing,</a:t>
            </a:r>
            <a:r>
              <a:rPr lang="en-US" sz="1000" baseline="0" dirty="0" smtClean="0"/>
              <a:t> and trade of fish and fishery products, fishing operations, aquaculture, fisheries research, and the integration of fisheries into coastal area management. </a:t>
            </a:r>
          </a:p>
          <a:p>
            <a:endParaRPr lang="en-US" sz="1000" dirty="0" smtClean="0"/>
          </a:p>
          <a:p>
            <a:r>
              <a:rPr lang="en-US" sz="1000" dirty="0" smtClean="0"/>
              <a:t>The ecosystem approach to fisheries</a:t>
            </a:r>
            <a:r>
              <a:rPr lang="en-US" sz="1000" baseline="0" dirty="0" smtClean="0"/>
              <a:t> as promoted by FAO provides a framework to reconcile the different objectives in fisheries </a:t>
            </a:r>
            <a:r>
              <a:rPr lang="en-US" sz="1000" baseline="0" dirty="0" err="1" smtClean="0"/>
              <a:t>management..exemplified</a:t>
            </a:r>
            <a:r>
              <a:rPr lang="en-US" sz="1000" baseline="0" dirty="0" smtClean="0"/>
              <a:t> in this illustration, used as one of the tools in the EAF planning process.</a:t>
            </a:r>
            <a:endParaRPr lang="en-US" sz="1000" dirty="0"/>
          </a:p>
        </p:txBody>
      </p:sp>
      <p:sp>
        <p:nvSpPr>
          <p:cNvPr id="4" name="Slide Number Placeholder 3"/>
          <p:cNvSpPr>
            <a:spLocks noGrp="1"/>
          </p:cNvSpPr>
          <p:nvPr>
            <p:ph type="sldNum" sz="quarter" idx="10"/>
          </p:nvPr>
        </p:nvSpPr>
        <p:spPr/>
        <p:txBody>
          <a:bodyPr/>
          <a:lstStyle/>
          <a:p>
            <a:fld id="{F864D7D5-2FE2-472E-A7B3-BDAD327E18AA}" type="slidenum">
              <a:rPr lang="en-US" smtClean="0"/>
              <a:pPr/>
              <a:t>3</a:t>
            </a:fld>
            <a:endParaRPr lang="en-US"/>
          </a:p>
        </p:txBody>
      </p:sp>
    </p:spTree>
    <p:extLst>
      <p:ext uri="{BB962C8B-B14F-4D97-AF65-F5344CB8AC3E}">
        <p14:creationId xmlns:p14="http://schemas.microsoft.com/office/powerpoint/2010/main" val="3677969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dirty="0" smtClean="0"/>
              <a:t>Fish have a low relative extinction risk to other groups</a:t>
            </a:r>
          </a:p>
          <a:p>
            <a:pPr marL="0" marR="0" indent="0" algn="l" defTabSz="457200" rtl="0" eaLnBrk="1" fontAlgn="auto" latinLnBrk="0" hangingPunct="1">
              <a:lnSpc>
                <a:spcPct val="100000"/>
              </a:lnSpc>
              <a:spcBef>
                <a:spcPts val="0"/>
              </a:spcBef>
              <a:spcAft>
                <a:spcPts val="0"/>
              </a:spcAft>
              <a:buClrTx/>
              <a:buSzTx/>
              <a:buFontTx/>
              <a:buNone/>
              <a:tabLst/>
              <a:defRPr/>
            </a:pPr>
            <a:r>
              <a:rPr lang="en-US" sz="1000" baseline="0" dirty="0" smtClean="0"/>
              <a:t>This is as of July 2016, and includes 7,644 fishes tagged as marine (including ~600 spp. tagged as both marine and freshwater).</a:t>
            </a:r>
          </a:p>
          <a:p>
            <a:endParaRPr lang="en-GB" sz="1000" dirty="0"/>
          </a:p>
        </p:txBody>
      </p:sp>
      <p:sp>
        <p:nvSpPr>
          <p:cNvPr id="4" name="Slide Number Placeholder 3"/>
          <p:cNvSpPr>
            <a:spLocks noGrp="1"/>
          </p:cNvSpPr>
          <p:nvPr>
            <p:ph type="sldNum" sz="quarter" idx="10"/>
          </p:nvPr>
        </p:nvSpPr>
        <p:spPr/>
        <p:txBody>
          <a:bodyPr/>
          <a:lstStyle/>
          <a:p>
            <a:fld id="{90922709-6E5C-5543-9892-E45CCEE757BA}" type="slidenum">
              <a:rPr lang="en-US" smtClean="0"/>
              <a:pPr/>
              <a:t>30</a:t>
            </a:fld>
            <a:endParaRPr lang="en-US"/>
          </a:p>
        </p:txBody>
      </p:sp>
    </p:spTree>
    <p:extLst>
      <p:ext uri="{BB962C8B-B14F-4D97-AF65-F5344CB8AC3E}">
        <p14:creationId xmlns:p14="http://schemas.microsoft.com/office/powerpoint/2010/main" val="1251738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0" i="0" kern="1200" dirty="0" smtClean="0">
                <a:solidFill>
                  <a:schemeClr val="tx1"/>
                </a:solidFill>
                <a:effectLst/>
                <a:latin typeface="+mn-lt"/>
                <a:ea typeface="+mn-ea"/>
                <a:cs typeface="+mn-cs"/>
              </a:rPr>
              <a:t>CITES Appendices or LISTS</a:t>
            </a:r>
          </a:p>
          <a:p>
            <a:endParaRPr lang="en-GB" sz="1000" b="0" i="0" kern="1200" dirty="0" smtClean="0">
              <a:solidFill>
                <a:schemeClr val="tx1"/>
              </a:solidFill>
              <a:effectLst/>
              <a:latin typeface="+mn-lt"/>
              <a:ea typeface="+mn-ea"/>
              <a:cs typeface="+mn-cs"/>
            </a:endParaRPr>
          </a:p>
          <a:p>
            <a:r>
              <a:rPr lang="en-GB" sz="1000" b="0" i="0" kern="1200" dirty="0" smtClean="0">
                <a:solidFill>
                  <a:schemeClr val="tx1"/>
                </a:solidFill>
                <a:effectLst/>
                <a:latin typeface="+mn-lt"/>
                <a:ea typeface="+mn-ea"/>
                <a:cs typeface="+mn-cs"/>
              </a:rPr>
              <a:t>species afforded different levels or types of protection through control of International Trade</a:t>
            </a:r>
          </a:p>
          <a:p>
            <a:endParaRPr lang="en-US" sz="1000" b="0" i="0" kern="1200" dirty="0" smtClean="0">
              <a:solidFill>
                <a:schemeClr val="tx1"/>
              </a:solidFill>
              <a:effectLst/>
              <a:latin typeface="+mn-lt"/>
              <a:ea typeface="+mn-ea"/>
              <a:cs typeface="+mn-cs"/>
            </a:endParaRPr>
          </a:p>
          <a:p>
            <a:pPr marL="0" indent="0">
              <a:buFont typeface="+mj-lt"/>
              <a:buNone/>
            </a:pPr>
            <a:r>
              <a:rPr lang="en-US" sz="1000" dirty="0" smtClean="0"/>
              <a:t>"</a:t>
            </a:r>
            <a:r>
              <a:rPr lang="en-US" sz="1000" dirty="0" smtClean="0">
                <a:solidFill>
                  <a:srgbClr val="FFCC00"/>
                </a:solidFill>
              </a:rPr>
              <a:t>Trade</a:t>
            </a:r>
            <a:r>
              <a:rPr lang="en-US" sz="1000" dirty="0" smtClean="0"/>
              <a:t>" means export, re-export, import and introduction from the sea;</a:t>
            </a:r>
          </a:p>
        </p:txBody>
      </p:sp>
      <p:sp>
        <p:nvSpPr>
          <p:cNvPr id="4" name="Slide Number Placeholder 3"/>
          <p:cNvSpPr>
            <a:spLocks noGrp="1"/>
          </p:cNvSpPr>
          <p:nvPr>
            <p:ph type="sldNum" sz="quarter" idx="10"/>
          </p:nvPr>
        </p:nvSpPr>
        <p:spPr/>
        <p:txBody>
          <a:bodyPr/>
          <a:lstStyle/>
          <a:p>
            <a:fld id="{79A73B8C-147A-4AC7-9E8F-F2D1AA7A61CF}" type="slidenum">
              <a:rPr lang="en-GB" smtClean="0"/>
              <a:t>31</a:t>
            </a:fld>
            <a:endParaRPr lang="en-GB"/>
          </a:p>
        </p:txBody>
      </p:sp>
    </p:spTree>
    <p:extLst>
      <p:ext uri="{BB962C8B-B14F-4D97-AF65-F5344CB8AC3E}">
        <p14:creationId xmlns:p14="http://schemas.microsoft.com/office/powerpoint/2010/main" val="12153647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0922709-6E5C-5543-9892-E45CCEE757BA}" type="slidenum">
              <a:rPr lang="en-US" smtClean="0"/>
              <a:pPr/>
              <a:t>32</a:t>
            </a:fld>
            <a:endParaRPr lang="en-US"/>
          </a:p>
        </p:txBody>
      </p:sp>
    </p:spTree>
    <p:extLst>
      <p:ext uri="{BB962C8B-B14F-4D97-AF65-F5344CB8AC3E}">
        <p14:creationId xmlns:p14="http://schemas.microsoft.com/office/powerpoint/2010/main" val="3566595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Set of criteria- </a:t>
            </a:r>
          </a:p>
          <a:p>
            <a:endParaRPr lang="en-GB" dirty="0" smtClean="0"/>
          </a:p>
          <a:p>
            <a:pPr>
              <a:lnSpc>
                <a:spcPts val="2700"/>
              </a:lnSpc>
              <a:spcBef>
                <a:spcPts val="300"/>
              </a:spcBef>
              <a:spcAft>
                <a:spcPts val="300"/>
              </a:spcAft>
            </a:pPr>
            <a:r>
              <a:rPr lang="en-US" sz="1200" i="1" dirty="0" smtClean="0">
                <a:solidFill>
                  <a:srgbClr val="FFCC00"/>
                </a:solidFill>
              </a:rPr>
              <a:t>observed, inferred or projected decrease </a:t>
            </a:r>
            <a:r>
              <a:rPr lang="en-US" sz="1200" i="1" dirty="0" smtClean="0"/>
              <a:t>in </a:t>
            </a:r>
          </a:p>
          <a:p>
            <a:pPr>
              <a:lnSpc>
                <a:spcPts val="2700"/>
              </a:lnSpc>
              <a:spcBef>
                <a:spcPts val="300"/>
              </a:spcBef>
              <a:spcAft>
                <a:spcPts val="300"/>
              </a:spcAft>
            </a:pPr>
            <a:r>
              <a:rPr lang="en-US" sz="1200" i="1" dirty="0" smtClean="0"/>
              <a:t>Not just abundance but also </a:t>
            </a:r>
          </a:p>
          <a:p>
            <a:pPr>
              <a:lnSpc>
                <a:spcPts val="2700"/>
              </a:lnSpc>
              <a:spcBef>
                <a:spcPts val="300"/>
              </a:spcBef>
              <a:spcAft>
                <a:spcPts val="300"/>
              </a:spcAft>
            </a:pPr>
            <a:r>
              <a:rPr lang="en-US" sz="1200" i="1" dirty="0" smtClean="0"/>
              <a:t>area of distribution; or </a:t>
            </a:r>
          </a:p>
          <a:p>
            <a:pPr>
              <a:lnSpc>
                <a:spcPts val="2700"/>
              </a:lnSpc>
              <a:spcBef>
                <a:spcPts val="300"/>
              </a:spcBef>
              <a:spcAft>
                <a:spcPts val="300"/>
              </a:spcAft>
            </a:pPr>
            <a:r>
              <a:rPr lang="en-US" sz="1200" i="1" dirty="0" smtClean="0"/>
              <a:t>area of habitat</a:t>
            </a:r>
          </a:p>
          <a:p>
            <a:endParaRPr lang="en-GB" dirty="0"/>
          </a:p>
        </p:txBody>
      </p:sp>
      <p:sp>
        <p:nvSpPr>
          <p:cNvPr id="4" name="Slide Number Placeholder 3"/>
          <p:cNvSpPr>
            <a:spLocks noGrp="1"/>
          </p:cNvSpPr>
          <p:nvPr>
            <p:ph type="sldNum" sz="quarter" idx="10"/>
          </p:nvPr>
        </p:nvSpPr>
        <p:spPr/>
        <p:txBody>
          <a:bodyPr/>
          <a:lstStyle/>
          <a:p>
            <a:fld id="{79A73B8C-147A-4AC7-9E8F-F2D1AA7A61CF}" type="slidenum">
              <a:rPr lang="en-GB" smtClean="0"/>
              <a:t>33</a:t>
            </a:fld>
            <a:endParaRPr lang="en-GB"/>
          </a:p>
        </p:txBody>
      </p:sp>
    </p:spTree>
    <p:extLst>
      <p:ext uri="{BB962C8B-B14F-4D97-AF65-F5344CB8AC3E}">
        <p14:creationId xmlns:p14="http://schemas.microsoft.com/office/powerpoint/2010/main" val="1408918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922709-6E5C-5543-9892-E45CCEE757BA}" type="slidenum">
              <a:rPr lang="en-US" smtClean="0"/>
              <a:pPr/>
              <a:t>34</a:t>
            </a:fld>
            <a:endParaRPr lang="en-US"/>
          </a:p>
        </p:txBody>
      </p:sp>
    </p:spTree>
    <p:extLst>
      <p:ext uri="{BB962C8B-B14F-4D97-AF65-F5344CB8AC3E}">
        <p14:creationId xmlns:p14="http://schemas.microsoft.com/office/powerpoint/2010/main" val="3306202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0922709-6E5C-5543-9892-E45CCEE757BA}" type="slidenum">
              <a:rPr lang="en-US" smtClean="0"/>
              <a:pPr/>
              <a:t>35</a:t>
            </a:fld>
            <a:endParaRPr lang="en-US"/>
          </a:p>
        </p:txBody>
      </p:sp>
    </p:spTree>
    <p:extLst>
      <p:ext uri="{BB962C8B-B14F-4D97-AF65-F5344CB8AC3E}">
        <p14:creationId xmlns:p14="http://schemas.microsoft.com/office/powerpoint/2010/main" val="3013819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4229BD-72A2-496E-B347-95992E103C49}" type="slidenum">
              <a:rPr lang="en-US" smtClean="0"/>
              <a:pPr/>
              <a:t>4</a:t>
            </a:fld>
            <a:endParaRPr lang="en-US"/>
          </a:p>
        </p:txBody>
      </p:sp>
    </p:spTree>
    <p:extLst>
      <p:ext uri="{BB962C8B-B14F-4D97-AF65-F5344CB8AC3E}">
        <p14:creationId xmlns:p14="http://schemas.microsoft.com/office/powerpoint/2010/main" val="1251749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000" dirty="0" smtClean="0"/>
              <a:t>For the past decade, the issue of protecting biodiversity in the deep sea in areas beyond national jurisdiction has been extensively debated by the United Nations General Assembly (UNGA) and in other international fora,</a:t>
            </a:r>
            <a:r>
              <a:rPr lang="en-GB" sz="1000" baseline="0" dirty="0" smtClean="0"/>
              <a:t> FAO and at regional level</a:t>
            </a:r>
            <a:endParaRPr lang="en-GB" sz="1000" dirty="0" smtClean="0"/>
          </a:p>
          <a:p>
            <a:endParaRPr lang="en-GB" sz="1000" dirty="0" smtClean="0"/>
          </a:p>
          <a:p>
            <a:pPr marL="171450" indent="-171450">
              <a:buFont typeface="Arial" panose="020B0604020202020204" pitchFamily="34" charset="0"/>
              <a:buChar char="•"/>
            </a:pPr>
            <a:r>
              <a:rPr lang="en-GB" sz="1000" dirty="0" smtClean="0"/>
              <a:t>Starting in the mid 2000’s,</a:t>
            </a:r>
            <a:r>
              <a:rPr lang="en-GB" sz="1000" baseline="0" dirty="0" smtClean="0"/>
              <a:t> t</a:t>
            </a:r>
            <a:r>
              <a:rPr lang="en-GB" sz="1000" dirty="0" smtClean="0"/>
              <a:t>he UNGA adopted a series of resolutions, beginning with </a:t>
            </a:r>
            <a:r>
              <a:rPr lang="en-GB" sz="1000" dirty="0" smtClean="0">
                <a:hlinkClick r:id="rId3"/>
              </a:rPr>
              <a:t>UN Resolution 59/25</a:t>
            </a:r>
            <a:r>
              <a:rPr lang="en-GB" sz="1000" dirty="0" smtClean="0"/>
              <a:t> in 2004, which called on high seas fishing nations and regional fisheries management organizations (RFMOs) to take urgent action to protect vulnerable marine ecosystems (VMEs) from destructive fishing practices, including bottom trawl fishing, </a:t>
            </a:r>
          </a:p>
          <a:p>
            <a:pPr marL="0" indent="0">
              <a:buFont typeface="Arial" panose="020B0604020202020204" pitchFamily="34" charset="0"/>
              <a:buNone/>
            </a:pPr>
            <a:endParaRPr lang="en-CA" sz="100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smtClean="0"/>
              <a:t>The discussions</a:t>
            </a:r>
            <a:r>
              <a:rPr lang="en-GB" sz="1000" baseline="0" dirty="0" smtClean="0"/>
              <a:t> on VMEs and SAIs </a:t>
            </a:r>
            <a:r>
              <a:rPr lang="en-GB" sz="1000" dirty="0" smtClean="0"/>
              <a:t>gained momentum after UNGA Resolution 61/105 in </a:t>
            </a:r>
            <a:r>
              <a:rPr lang="en-CA" sz="1000" kern="1200" dirty="0" smtClean="0">
                <a:solidFill>
                  <a:schemeClr val="tx1"/>
                </a:solidFill>
                <a:effectLst/>
                <a:latin typeface="+mn-lt"/>
                <a:ea typeface="+mn-ea"/>
                <a:cs typeface="+mn-cs"/>
              </a:rPr>
              <a:t>In December 2006.</a:t>
            </a:r>
          </a:p>
          <a:p>
            <a:pPr marL="0" indent="0">
              <a:buFont typeface="Arial" panose="020B0604020202020204" pitchFamily="34" charset="0"/>
              <a:buNone/>
            </a:pPr>
            <a:endParaRPr lang="en-CA" sz="10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CA" sz="1000" kern="1200" dirty="0" smtClean="0">
                <a:solidFill>
                  <a:schemeClr val="tx1"/>
                </a:solidFill>
                <a:effectLst/>
                <a:latin typeface="+mn-lt"/>
                <a:ea typeface="+mn-ea"/>
                <a:cs typeface="+mn-cs"/>
              </a:rPr>
              <a:t>UNGA Resolution 61/105</a:t>
            </a:r>
            <a:r>
              <a:rPr lang="en-CA" sz="1000" kern="1200" baseline="0" dirty="0" smtClean="0">
                <a:solidFill>
                  <a:schemeClr val="tx1"/>
                </a:solidFill>
                <a:effectLst/>
                <a:latin typeface="+mn-lt"/>
                <a:ea typeface="+mn-ea"/>
                <a:cs typeface="+mn-cs"/>
              </a:rPr>
              <a:t> </a:t>
            </a:r>
            <a:r>
              <a:rPr lang="en-CA" sz="1000" kern="1200" dirty="0" smtClean="0">
                <a:solidFill>
                  <a:schemeClr val="tx1"/>
                </a:solidFill>
                <a:effectLst/>
                <a:latin typeface="+mn-lt"/>
                <a:ea typeface="+mn-ea"/>
                <a:cs typeface="+mn-cs"/>
              </a:rPr>
              <a:t>set a deadline for compliance of 31 December 2008 in regions where an RFMO/A already existed and a year earlier where negotiations to establish an RFMO/A under way. </a:t>
            </a:r>
          </a:p>
          <a:p>
            <a:pPr marL="171450" indent="-171450">
              <a:buFont typeface="Arial" panose="020B0604020202020204" pitchFamily="34" charset="0"/>
              <a:buChar char="•"/>
            </a:pPr>
            <a:endParaRPr lang="en-CA" sz="10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CA" sz="1000" kern="1200" dirty="0" smtClean="0">
                <a:solidFill>
                  <a:schemeClr val="tx1"/>
                </a:solidFill>
                <a:effectLst/>
                <a:latin typeface="+mn-lt"/>
                <a:ea typeface="+mn-ea"/>
                <a:cs typeface="+mn-cs"/>
              </a:rPr>
              <a:t>The resolution triggered many activities at different levels (as can be seen</a:t>
            </a:r>
            <a:r>
              <a:rPr lang="en-CA" sz="1000" kern="1200" baseline="0" dirty="0" smtClean="0">
                <a:solidFill>
                  <a:schemeClr val="tx1"/>
                </a:solidFill>
                <a:effectLst/>
                <a:latin typeface="+mn-lt"/>
                <a:ea typeface="+mn-ea"/>
                <a:cs typeface="+mn-cs"/>
              </a:rPr>
              <a:t> on the next slide): including the development for the International Guidelines on the management of Deep-sea Fisheries in the High seas. Also </a:t>
            </a:r>
            <a:r>
              <a:rPr lang="en-CA" sz="1000" kern="1200" dirty="0" smtClean="0">
                <a:solidFill>
                  <a:schemeClr val="tx1"/>
                </a:solidFill>
                <a:effectLst/>
                <a:latin typeface="+mn-lt"/>
                <a:ea typeface="+mn-ea"/>
                <a:cs typeface="+mn-cs"/>
              </a:rPr>
              <a:t>many RFMO/As and their member States adopted interim measures to meet the deadlines of the UNGA. </a:t>
            </a:r>
          </a:p>
          <a:p>
            <a:pPr marL="171450" indent="-171450">
              <a:buFont typeface="Arial" panose="020B0604020202020204" pitchFamily="34" charset="0"/>
              <a:buChar char="•"/>
            </a:pPr>
            <a:endParaRPr lang="en-CA" sz="1000" kern="1200" dirty="0" smtClean="0">
              <a:solidFill>
                <a:schemeClr val="tx1"/>
              </a:solidFill>
              <a:effectLst/>
              <a:latin typeface="+mn-lt"/>
              <a:ea typeface="+mn-ea"/>
              <a:cs typeface="+mn-cs"/>
            </a:endParaRPr>
          </a:p>
          <a:p>
            <a:r>
              <a:rPr lang="en-GB" sz="1000" b="0" i="0" u="none" strike="noStrike" kern="1200" baseline="0" dirty="0" smtClean="0">
                <a:solidFill>
                  <a:schemeClr val="tx1"/>
                </a:solidFill>
                <a:latin typeface="+mn-lt"/>
                <a:ea typeface="+mn-ea"/>
                <a:cs typeface="+mn-cs"/>
              </a:rPr>
              <a:t>-------------------------------------------------------------</a:t>
            </a:r>
          </a:p>
          <a:p>
            <a:r>
              <a:rPr lang="en-GB" sz="1000" b="0" i="0" u="none" strike="noStrike" kern="1200" baseline="0" dirty="0" smtClean="0">
                <a:solidFill>
                  <a:schemeClr val="tx1"/>
                </a:solidFill>
                <a:latin typeface="+mn-lt"/>
                <a:ea typeface="+mn-ea"/>
                <a:cs typeface="+mn-cs"/>
              </a:rPr>
              <a:t>For Information text of resolution:</a:t>
            </a:r>
          </a:p>
          <a:p>
            <a:r>
              <a:rPr lang="en-GB" sz="1000" b="0" i="0" u="none" strike="noStrike" kern="1200" baseline="0" dirty="0" smtClean="0">
                <a:solidFill>
                  <a:schemeClr val="tx1"/>
                </a:solidFill>
                <a:latin typeface="+mn-lt"/>
                <a:ea typeface="+mn-ea"/>
                <a:cs typeface="+mn-cs"/>
              </a:rPr>
              <a:t>(</a:t>
            </a:r>
            <a:r>
              <a:rPr lang="en-GB" sz="1000" b="0" i="1" u="none" strike="noStrike" kern="1200" baseline="0" dirty="0" smtClean="0">
                <a:solidFill>
                  <a:schemeClr val="tx1"/>
                </a:solidFill>
                <a:latin typeface="+mn-lt"/>
                <a:ea typeface="+mn-ea"/>
                <a:cs typeface="+mn-cs"/>
              </a:rPr>
              <a:t>a</a:t>
            </a:r>
            <a:r>
              <a:rPr lang="en-GB" sz="1000" b="0" i="0" u="none" strike="noStrike" kern="1200" baseline="0" dirty="0" smtClean="0">
                <a:solidFill>
                  <a:schemeClr val="tx1"/>
                </a:solidFill>
                <a:latin typeface="+mn-lt"/>
                <a:ea typeface="+mn-ea"/>
                <a:cs typeface="+mn-cs"/>
              </a:rPr>
              <a:t>) To assess, on the basis of the best available scientific information, whether individual bottom fishing activities would have significant adverse impacts on vulnerable marine ecosystems, and to ensure that if it is assessed that these activities would have significant adverse impacts, they are managed to prevent such impacts, or not authorized to proceed;</a:t>
            </a:r>
          </a:p>
          <a:p>
            <a:r>
              <a:rPr lang="en-GB" sz="1000" b="0" i="0" u="none" strike="noStrike" kern="1200" baseline="0" dirty="0" smtClean="0">
                <a:solidFill>
                  <a:schemeClr val="tx1"/>
                </a:solidFill>
                <a:latin typeface="+mn-lt"/>
                <a:ea typeface="+mn-ea"/>
                <a:cs typeface="+mn-cs"/>
              </a:rPr>
              <a:t>(</a:t>
            </a:r>
            <a:r>
              <a:rPr lang="en-GB" sz="1000" b="0" i="1" u="none" strike="noStrike" kern="1200" baseline="0" dirty="0" smtClean="0">
                <a:solidFill>
                  <a:schemeClr val="tx1"/>
                </a:solidFill>
                <a:latin typeface="+mn-lt"/>
                <a:ea typeface="+mn-ea"/>
                <a:cs typeface="+mn-cs"/>
              </a:rPr>
              <a:t>b</a:t>
            </a:r>
            <a:r>
              <a:rPr lang="en-GB" sz="1000" b="0" i="0" u="none" strike="noStrike" kern="1200" baseline="0" dirty="0" smtClean="0">
                <a:solidFill>
                  <a:schemeClr val="tx1"/>
                </a:solidFill>
                <a:latin typeface="+mn-lt"/>
                <a:ea typeface="+mn-ea"/>
                <a:cs typeface="+mn-cs"/>
              </a:rPr>
              <a:t>) To identify vulnerable marine ecosystems and determine whether bottom fishing activities would cause significant adverse impacts to such ecosystems and the long-term sustainability of deep sea fish stocks, inter alia, by improving</a:t>
            </a:r>
          </a:p>
          <a:p>
            <a:r>
              <a:rPr lang="en-GB" sz="1000" b="0" i="0" u="none" strike="noStrike" kern="1200" baseline="0" dirty="0" smtClean="0">
                <a:solidFill>
                  <a:schemeClr val="tx1"/>
                </a:solidFill>
                <a:latin typeface="+mn-lt"/>
                <a:ea typeface="+mn-ea"/>
                <a:cs typeface="+mn-cs"/>
              </a:rPr>
              <a:t>scientific research and data collection and sharing, and through new and exploratory fisheries;</a:t>
            </a:r>
          </a:p>
          <a:p>
            <a:r>
              <a:rPr lang="en-GB" sz="1000" b="0" i="0" u="none" strike="noStrike" kern="1200" baseline="0" dirty="0" smtClean="0">
                <a:solidFill>
                  <a:schemeClr val="tx1"/>
                </a:solidFill>
                <a:latin typeface="+mn-lt"/>
                <a:ea typeface="+mn-ea"/>
                <a:cs typeface="+mn-cs"/>
              </a:rPr>
              <a:t>(</a:t>
            </a:r>
            <a:r>
              <a:rPr lang="en-GB" sz="1000" b="0" i="1" u="none" strike="noStrike" kern="1200" baseline="0" dirty="0" smtClean="0">
                <a:solidFill>
                  <a:schemeClr val="tx1"/>
                </a:solidFill>
                <a:latin typeface="+mn-lt"/>
                <a:ea typeface="+mn-ea"/>
                <a:cs typeface="+mn-cs"/>
              </a:rPr>
              <a:t>c</a:t>
            </a:r>
            <a:r>
              <a:rPr lang="en-GB" sz="1000" b="0" i="0" u="none" strike="noStrike" kern="1200" baseline="0" dirty="0" smtClean="0">
                <a:solidFill>
                  <a:schemeClr val="tx1"/>
                </a:solidFill>
                <a:latin typeface="+mn-lt"/>
                <a:ea typeface="+mn-ea"/>
                <a:cs typeface="+mn-cs"/>
              </a:rPr>
              <a:t>) In respect of areas where vulnerable marine ecosystems, including seamounts, hydrothermal vents and cold water corals, are known to occur or are likely to occur based on the best available scientific information, to close such areas to bottom fishing and ensure that such activities do not proceed unless conservation and management measures have been established to prevent significant adverse impacts on vulnerable marine ecosystems;</a:t>
            </a:r>
          </a:p>
          <a:p>
            <a:r>
              <a:rPr lang="en-GB" sz="1000" b="0" i="0" u="none" strike="noStrike" kern="1200" baseline="0" dirty="0" smtClean="0">
                <a:solidFill>
                  <a:schemeClr val="tx1"/>
                </a:solidFill>
                <a:latin typeface="+mn-lt"/>
                <a:ea typeface="+mn-ea"/>
                <a:cs typeface="+mn-cs"/>
              </a:rPr>
              <a:t>(</a:t>
            </a:r>
            <a:r>
              <a:rPr lang="en-GB" sz="1000" b="0" i="1" u="none" strike="noStrike" kern="1200" baseline="0" dirty="0" smtClean="0">
                <a:solidFill>
                  <a:schemeClr val="tx1"/>
                </a:solidFill>
                <a:latin typeface="+mn-lt"/>
                <a:ea typeface="+mn-ea"/>
                <a:cs typeface="+mn-cs"/>
              </a:rPr>
              <a:t>d</a:t>
            </a:r>
            <a:r>
              <a:rPr lang="en-GB" sz="1000" b="0" i="0" u="none" strike="noStrike" kern="1200" baseline="0" dirty="0" smtClean="0">
                <a:solidFill>
                  <a:schemeClr val="tx1"/>
                </a:solidFill>
                <a:latin typeface="+mn-lt"/>
                <a:ea typeface="+mn-ea"/>
                <a:cs typeface="+mn-cs"/>
              </a:rPr>
              <a:t>) To require members of the regional fisheries management organizations or arrangements to require vessels flying their flag to cease bottom fishing activities in areas where, in the course of fishing operations, vulnerable marine ecosystems are encountered, and to report the encounter so that appropriate measures can be adopted in respect of the relevant site;</a:t>
            </a:r>
          </a:p>
          <a:p>
            <a:endParaRPr lang="en-GB" sz="1000" b="0" i="0" u="none" strike="noStrike" kern="1200" baseline="0" dirty="0" smtClean="0">
              <a:solidFill>
                <a:schemeClr val="tx1"/>
              </a:solidFill>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F864D7D5-2FE2-472E-A7B3-BDAD327E18AA}" type="slidenum">
              <a:rPr lang="en-US" smtClean="0"/>
              <a:pPr/>
              <a:t>5</a:t>
            </a:fld>
            <a:endParaRPr lang="en-US"/>
          </a:p>
        </p:txBody>
      </p:sp>
    </p:spTree>
    <p:extLst>
      <p:ext uri="{BB962C8B-B14F-4D97-AF65-F5344CB8AC3E}">
        <p14:creationId xmlns:p14="http://schemas.microsoft.com/office/powerpoint/2010/main" val="3632412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000" dirty="0" smtClean="0"/>
              <a:t>This slides provide an overview of he different resolutions that have passed since the initial resolution</a:t>
            </a:r>
            <a:r>
              <a:rPr lang="en-GB" sz="1000" baseline="0" dirty="0" smtClean="0"/>
              <a:t> in 2004, where the Vulnerable marine ecosystem concept was introduced.</a:t>
            </a:r>
          </a:p>
          <a:p>
            <a:endParaRPr lang="en-GB" sz="1000" baseline="0" dirty="0" smtClean="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000" kern="1200" dirty="0" smtClean="0">
                <a:solidFill>
                  <a:schemeClr val="tx1"/>
                </a:solidFill>
                <a:effectLst/>
                <a:latin typeface="+mn-lt"/>
                <a:ea typeface="+mn-ea"/>
                <a:cs typeface="+mn-cs"/>
              </a:rPr>
              <a:t>At the UNGA level, resolutions</a:t>
            </a:r>
            <a:r>
              <a:rPr lang="en-CA" sz="1000" kern="1200" baseline="0" dirty="0" smtClean="0">
                <a:solidFill>
                  <a:schemeClr val="tx1"/>
                </a:solidFill>
                <a:effectLst/>
                <a:latin typeface="+mn-lt"/>
                <a:ea typeface="+mn-ea"/>
                <a:cs typeface="+mn-cs"/>
              </a:rPr>
              <a:t> </a:t>
            </a:r>
            <a:r>
              <a:rPr lang="en-CA" sz="1000" kern="1200" dirty="0" smtClean="0">
                <a:solidFill>
                  <a:schemeClr val="tx1"/>
                </a:solidFill>
                <a:effectLst/>
                <a:latin typeface="+mn-lt"/>
                <a:ea typeface="+mn-ea"/>
                <a:cs typeface="+mn-cs"/>
              </a:rPr>
              <a:t>have since then been, and will continue to be, reconsidered and revised. A review workshop was organised in 2011 to look at progress of the implementation of the resolutions and a new review workshop is planned for 2016</a:t>
            </a:r>
          </a:p>
          <a:p>
            <a:pPr marL="171450" indent="-171450">
              <a:buFont typeface="Arial" panose="020B0604020202020204" pitchFamily="34" charset="0"/>
              <a:buChar char="•"/>
            </a:pPr>
            <a:endParaRPr lang="en-GB" sz="1000" baseline="0" dirty="0" smtClean="0"/>
          </a:p>
          <a:p>
            <a:pPr marL="171450" indent="-171450">
              <a:buFont typeface="Arial" panose="020B0604020202020204" pitchFamily="34" charset="0"/>
              <a:buChar char="•"/>
            </a:pPr>
            <a:r>
              <a:rPr lang="en-GB" sz="1000" baseline="0" dirty="0" smtClean="0"/>
              <a:t>it also illustrates the activities that these resolutions have spurred at the different levels: </a:t>
            </a:r>
          </a:p>
          <a:p>
            <a:endParaRPr lang="en-GB" sz="1000" baseline="0" dirty="0" smtClean="0"/>
          </a:p>
          <a:p>
            <a:pPr marL="171450" indent="-171450">
              <a:buFontTx/>
              <a:buChar char="-"/>
            </a:pPr>
            <a:r>
              <a:rPr lang="en-GB" sz="1000" baseline="0" dirty="0" smtClean="0"/>
              <a:t>Importantly at a technical level the discussions spurred the development of the International Guidelines on the Management of deep-sea fisheries in the high seas, which was developed through a consultative process and which was agreed by COFI in 2008. </a:t>
            </a:r>
          </a:p>
          <a:p>
            <a:pPr marL="0" indent="0">
              <a:buFontTx/>
              <a:buNone/>
            </a:pPr>
            <a:endParaRPr lang="en-GB" sz="1000" baseline="0" dirty="0" smtClean="0"/>
          </a:p>
          <a:p>
            <a:pPr marL="171450" indent="-171450">
              <a:buFontTx/>
              <a:buChar char="-"/>
            </a:pPr>
            <a:endParaRPr lang="en-GB" sz="1000" baseline="0" dirty="0" smtClean="0"/>
          </a:p>
          <a:p>
            <a:r>
              <a:rPr lang="en-CA" sz="1000" kern="1200" dirty="0" smtClean="0">
                <a:solidFill>
                  <a:schemeClr val="tx1"/>
                </a:solidFill>
                <a:effectLst/>
                <a:latin typeface="+mn-lt"/>
                <a:ea typeface="+mn-ea"/>
                <a:cs typeface="+mn-cs"/>
              </a:rPr>
              <a:t> </a:t>
            </a:r>
          </a:p>
          <a:p>
            <a:r>
              <a:rPr lang="en-CA" sz="1000" b="1" kern="1200" dirty="0" smtClean="0">
                <a:solidFill>
                  <a:schemeClr val="tx1"/>
                </a:solidFill>
                <a:effectLst/>
                <a:latin typeface="+mn-lt"/>
                <a:ea typeface="+mn-ea"/>
                <a:cs typeface="+mn-cs"/>
              </a:rPr>
              <a:t>Deep-sea guidelines</a:t>
            </a:r>
          </a:p>
          <a:p>
            <a:endParaRPr lang="en-CA" sz="1000" kern="1200" dirty="0" smtClean="0">
              <a:solidFill>
                <a:schemeClr val="tx1"/>
              </a:solidFill>
              <a:effectLst/>
              <a:latin typeface="+mn-lt"/>
              <a:ea typeface="+mn-ea"/>
              <a:cs typeface="+mn-cs"/>
            </a:endParaRPr>
          </a:p>
          <a:p>
            <a:pPr>
              <a:lnSpc>
                <a:spcPct val="80000"/>
              </a:lnSpc>
              <a:buFont typeface="Wingdings" pitchFamily="2" charset="2"/>
              <a:buNone/>
            </a:pPr>
            <a:r>
              <a:rPr lang="en-US" sz="1000" u="sng" dirty="0" smtClean="0">
                <a:solidFill>
                  <a:srgbClr val="002060"/>
                </a:solidFill>
                <a:latin typeface="Calibri" pitchFamily="34" charset="0"/>
              </a:rPr>
              <a:t>Request:</a:t>
            </a:r>
            <a:r>
              <a:rPr lang="en-US" sz="1000" dirty="0" smtClean="0">
                <a:solidFill>
                  <a:srgbClr val="002060"/>
                </a:solidFill>
                <a:latin typeface="Calibri" pitchFamily="34" charset="0"/>
              </a:rPr>
              <a:t> by COFI to assist States and RFMO/As in sustainably managing deep-sea fisheries and in implementing the UN General Assembly Resolution 61/105, concerning responsible fisheries in the marine ecosystem</a:t>
            </a:r>
          </a:p>
          <a:p>
            <a:pPr algn="just">
              <a:lnSpc>
                <a:spcPct val="80000"/>
              </a:lnSpc>
              <a:buFont typeface="Wingdings" pitchFamily="2" charset="2"/>
              <a:buNone/>
            </a:pPr>
            <a:endParaRPr lang="en-GB" sz="1000" dirty="0" smtClean="0">
              <a:solidFill>
                <a:srgbClr val="002060"/>
              </a:solidFill>
              <a:latin typeface="Calibri" pitchFamily="34" charset="0"/>
            </a:endParaRPr>
          </a:p>
          <a:p>
            <a:pPr>
              <a:lnSpc>
                <a:spcPct val="80000"/>
              </a:lnSpc>
              <a:buFont typeface="Wingdings" pitchFamily="2" charset="2"/>
              <a:buNone/>
            </a:pPr>
            <a:r>
              <a:rPr lang="en-GB" sz="1000" u="sng" dirty="0" smtClean="0">
                <a:solidFill>
                  <a:srgbClr val="002060"/>
                </a:solidFill>
                <a:latin typeface="Calibri" pitchFamily="34" charset="0"/>
              </a:rPr>
              <a:t>Result:</a:t>
            </a:r>
            <a:r>
              <a:rPr lang="en-GB" sz="1000" dirty="0" smtClean="0">
                <a:solidFill>
                  <a:srgbClr val="002060"/>
                </a:solidFill>
                <a:latin typeface="Calibri" pitchFamily="34" charset="0"/>
              </a:rPr>
              <a:t> the </a:t>
            </a:r>
            <a:r>
              <a:rPr lang="en-GB" sz="1000" i="1" dirty="0" smtClean="0">
                <a:solidFill>
                  <a:srgbClr val="002060"/>
                </a:solidFill>
                <a:latin typeface="Calibri" pitchFamily="34" charset="0"/>
              </a:rPr>
              <a:t>FAO International Guidelines for the Management of Deep-sea Fisheries in the High Seas  </a:t>
            </a:r>
            <a:r>
              <a:rPr lang="en-GB" sz="1000" dirty="0" smtClean="0">
                <a:solidFill>
                  <a:srgbClr val="002060"/>
                </a:solidFill>
                <a:latin typeface="Calibri" pitchFamily="34" charset="0"/>
              </a:rPr>
              <a:t>adopted in August 2008 by 69 States, the EC and the Faroe Islands</a:t>
            </a:r>
          </a:p>
          <a:p>
            <a:pPr algn="just">
              <a:lnSpc>
                <a:spcPct val="80000"/>
              </a:lnSpc>
              <a:buFont typeface="Wingdings" pitchFamily="2" charset="2"/>
              <a:buNone/>
            </a:pPr>
            <a:endParaRPr lang="en-US" sz="1000" dirty="0" smtClean="0">
              <a:solidFill>
                <a:srgbClr val="002060"/>
              </a:solidFill>
              <a:latin typeface="Calibri" pitchFamily="34" charset="0"/>
            </a:endParaRPr>
          </a:p>
          <a:p>
            <a:pPr>
              <a:lnSpc>
                <a:spcPct val="80000"/>
              </a:lnSpc>
              <a:buFont typeface="Wingdings" pitchFamily="2" charset="2"/>
              <a:buNone/>
            </a:pPr>
            <a:r>
              <a:rPr lang="en-GB" sz="1000" u="sng" dirty="0" smtClean="0">
                <a:solidFill>
                  <a:srgbClr val="002060"/>
                </a:solidFill>
                <a:latin typeface="Calibri" pitchFamily="34" charset="0"/>
              </a:rPr>
              <a:t>Process:</a:t>
            </a:r>
            <a:r>
              <a:rPr lang="en-GB" sz="1000" dirty="0" smtClean="0">
                <a:solidFill>
                  <a:srgbClr val="002060"/>
                </a:solidFill>
                <a:latin typeface="Calibri" pitchFamily="34" charset="0"/>
              </a:rPr>
              <a:t> multi-stakeholder (FAO Members, industry, NGOs/IGOs, scientists and researchers)</a:t>
            </a:r>
          </a:p>
          <a:p>
            <a:endParaRPr lang="en-CA" sz="1000" b="1" kern="1200" dirty="0" smtClean="0">
              <a:solidFill>
                <a:schemeClr val="tx1"/>
              </a:solidFill>
              <a:effectLst/>
              <a:latin typeface="+mn-lt"/>
              <a:ea typeface="+mn-ea"/>
              <a:cs typeface="+mn-cs"/>
            </a:endParaRPr>
          </a:p>
          <a:p>
            <a:r>
              <a:rPr lang="en-CA" sz="1000" b="1" kern="1200" dirty="0" smtClean="0">
                <a:solidFill>
                  <a:schemeClr val="tx1"/>
                </a:solidFill>
                <a:effectLst/>
                <a:latin typeface="+mn-lt"/>
                <a:ea typeface="+mn-ea"/>
                <a:cs typeface="+mn-cs"/>
              </a:rPr>
              <a:t>RFMOS</a:t>
            </a:r>
          </a:p>
          <a:p>
            <a:endParaRPr lang="en-CA" sz="1000" b="1" kern="1200" dirty="0" smtClean="0">
              <a:solidFill>
                <a:schemeClr val="tx1"/>
              </a:solidFill>
              <a:effectLst/>
              <a:latin typeface="+mn-lt"/>
              <a:ea typeface="+mn-ea"/>
              <a:cs typeface="+mn-cs"/>
            </a:endParaRPr>
          </a:p>
          <a:p>
            <a:r>
              <a:rPr lang="en-CA" sz="1000" b="1" kern="1200" dirty="0" smtClean="0">
                <a:solidFill>
                  <a:schemeClr val="tx1"/>
                </a:solidFill>
                <a:effectLst/>
                <a:latin typeface="+mn-lt"/>
                <a:ea typeface="+mn-ea"/>
                <a:cs typeface="+mn-cs"/>
              </a:rPr>
              <a:t>Address</a:t>
            </a:r>
            <a:r>
              <a:rPr lang="en-CA" sz="1000" b="1" kern="1200" baseline="0" dirty="0" smtClean="0">
                <a:solidFill>
                  <a:schemeClr val="tx1"/>
                </a:solidFill>
                <a:effectLst/>
                <a:latin typeface="+mn-lt"/>
                <a:ea typeface="+mn-ea"/>
                <a:cs typeface="+mn-cs"/>
              </a:rPr>
              <a:t> resolutions and apply guidelines</a:t>
            </a:r>
            <a:endParaRPr lang="en-CA" sz="1000" b="1" kern="1200" dirty="0" smtClean="0">
              <a:solidFill>
                <a:schemeClr val="tx1"/>
              </a:solidFill>
              <a:effectLst/>
              <a:latin typeface="+mn-lt"/>
              <a:ea typeface="+mn-ea"/>
              <a:cs typeface="+mn-cs"/>
            </a:endParaRPr>
          </a:p>
          <a:p>
            <a:r>
              <a:rPr lang="en-CA" sz="1000" b="1" kern="1200" dirty="0" smtClean="0">
                <a:solidFill>
                  <a:schemeClr val="tx1"/>
                </a:solidFill>
                <a:effectLst/>
                <a:latin typeface="+mn-lt"/>
                <a:ea typeface="+mn-ea"/>
                <a:cs typeface="+mn-cs"/>
              </a:rPr>
              <a:t>--------------------------------------------</a:t>
            </a:r>
          </a:p>
          <a:p>
            <a:r>
              <a:rPr lang="en-US" sz="1000" b="1" kern="1200" dirty="0" smtClean="0">
                <a:solidFill>
                  <a:schemeClr val="tx1"/>
                </a:solidFill>
                <a:effectLst/>
                <a:latin typeface="+mn-lt"/>
                <a:ea typeface="+mn-ea"/>
                <a:cs typeface="+mn-cs"/>
              </a:rPr>
              <a:t>UNGA 70/75 adopted on 8 Dec2015</a:t>
            </a:r>
            <a:r>
              <a:rPr lang="en-US" sz="1000" kern="1200" dirty="0" smtClean="0">
                <a:solidFill>
                  <a:schemeClr val="tx1"/>
                </a:solidFill>
                <a:effectLst/>
                <a:latin typeface="+mn-lt"/>
                <a:ea typeface="+mn-ea"/>
                <a:cs typeface="+mn-cs"/>
              </a:rPr>
              <a:t> (sustainable</a:t>
            </a:r>
            <a:r>
              <a:rPr lang="en-US" sz="1000" kern="1200" baseline="0" dirty="0" smtClean="0">
                <a:solidFill>
                  <a:schemeClr val="tx1"/>
                </a:solidFill>
                <a:effectLst/>
                <a:latin typeface="+mn-lt"/>
                <a:ea typeface="+mn-ea"/>
                <a:cs typeface="+mn-cs"/>
              </a:rPr>
              <a:t> fisheries…)Para 169 recalls decision in para 162 of resolution 69/109 to conduct in 2016 a further review of the actions taken by states and RFMOs/As in response to paragraphs 113, 117</a:t>
            </a:r>
            <a:r>
              <a:rPr lang="en-GB" sz="1000" kern="1200" baseline="0" dirty="0" smtClean="0">
                <a:solidFill>
                  <a:schemeClr val="tx1"/>
                </a:solidFill>
                <a:effectLst/>
                <a:latin typeface="+mn-lt"/>
                <a:ea typeface="+mn-ea"/>
                <a:cs typeface="+mn-cs"/>
              </a:rPr>
              <a:t>113,117,119, 124 of </a:t>
            </a:r>
            <a:r>
              <a:rPr lang="en-GB" sz="1000" kern="1200" baseline="0" dirty="0" err="1" smtClean="0">
                <a:solidFill>
                  <a:schemeClr val="tx1"/>
                </a:solidFill>
                <a:effectLst/>
                <a:latin typeface="+mn-lt"/>
                <a:ea typeface="+mn-ea"/>
                <a:cs typeface="+mn-cs"/>
              </a:rPr>
              <a:t>of</a:t>
            </a:r>
            <a:r>
              <a:rPr lang="en-GB" sz="1000" kern="1200" baseline="0" dirty="0" smtClean="0">
                <a:solidFill>
                  <a:schemeClr val="tx1"/>
                </a:solidFill>
                <a:effectLst/>
                <a:latin typeface="+mn-lt"/>
                <a:ea typeface="+mn-ea"/>
                <a:cs typeface="+mn-cs"/>
              </a:rPr>
              <a:t> Res 64/72 and paragraphs 121,126,129,130,132, 134 of Res 66/68 with a view to ensuring effective implementation of the measures therein and to make further recommendations if necessary.</a:t>
            </a:r>
          </a:p>
          <a:p>
            <a:endParaRPr lang="en-GB" sz="1000" kern="1200" baseline="0" dirty="0" smtClean="0">
              <a:solidFill>
                <a:schemeClr val="tx1"/>
              </a:solidFill>
              <a:effectLst/>
              <a:latin typeface="+mn-lt"/>
              <a:ea typeface="+mn-ea"/>
              <a:cs typeface="+mn-cs"/>
            </a:endParaRPr>
          </a:p>
          <a:p>
            <a:r>
              <a:rPr lang="en-GB" sz="1000" b="1" kern="1200" baseline="0" dirty="0" smtClean="0">
                <a:solidFill>
                  <a:schemeClr val="tx1"/>
                </a:solidFill>
                <a:effectLst/>
                <a:latin typeface="+mn-lt"/>
                <a:ea typeface="+mn-ea"/>
                <a:cs typeface="+mn-cs"/>
              </a:rPr>
              <a:t>Paragraph 171 and 202 of 70/75 provide as follows:</a:t>
            </a:r>
          </a:p>
          <a:p>
            <a:r>
              <a:rPr lang="en-GB" sz="1000" kern="1200" baseline="0" dirty="0" smtClean="0">
                <a:solidFill>
                  <a:schemeClr val="tx1"/>
                </a:solidFill>
                <a:effectLst/>
                <a:latin typeface="+mn-lt"/>
                <a:ea typeface="+mn-ea"/>
                <a:cs typeface="+mn-cs"/>
              </a:rPr>
              <a:t>171 Recalls its request in para 164 of resolution 69/109 to the secretary general to prepare a report similar in scope, length and detail to his report to the GA at its sixty-sixth session, in cooperation with FAO and with the assistance of an expert consultant to provide information on relevant technical and scientific issues to be covered in the report, for consideration by the Assembly at its seventy-first session, on the actions taken by states and RFMOs/As ….RFMO/As, UN </a:t>
            </a:r>
            <a:r>
              <a:rPr lang="en-GB" sz="1000" kern="1200" baseline="0" dirty="0" err="1" smtClean="0">
                <a:solidFill>
                  <a:schemeClr val="tx1"/>
                </a:solidFill>
                <a:effectLst/>
                <a:latin typeface="+mn-lt"/>
                <a:ea typeface="+mn-ea"/>
                <a:cs typeface="+mn-cs"/>
              </a:rPr>
              <a:t>oganisations</a:t>
            </a:r>
            <a:r>
              <a:rPr lang="en-GB" sz="1000" kern="1200" baseline="0" dirty="0" smtClean="0">
                <a:solidFill>
                  <a:schemeClr val="tx1"/>
                </a:solidFill>
                <a:effectLst/>
                <a:latin typeface="+mn-lt"/>
                <a:ea typeface="+mn-ea"/>
                <a:cs typeface="+mn-cs"/>
              </a:rPr>
              <a:t> </a:t>
            </a:r>
            <a:r>
              <a:rPr lang="en-GB" sz="1000" kern="1200" baseline="0" dirty="0" err="1" smtClean="0">
                <a:solidFill>
                  <a:schemeClr val="tx1"/>
                </a:solidFill>
                <a:effectLst/>
                <a:latin typeface="+mn-lt"/>
                <a:ea typeface="+mn-ea"/>
                <a:cs typeface="+mn-cs"/>
              </a:rPr>
              <a:t>etc</a:t>
            </a:r>
            <a:r>
              <a:rPr lang="en-GB" sz="1000" kern="1200" baseline="0" dirty="0" smtClean="0">
                <a:solidFill>
                  <a:schemeClr val="tx1"/>
                </a:solidFill>
                <a:effectLst/>
                <a:latin typeface="+mn-lt"/>
                <a:ea typeface="+mn-ea"/>
                <a:cs typeface="+mn-cs"/>
              </a:rPr>
              <a:t> asked to provide input to report</a:t>
            </a:r>
          </a:p>
          <a:p>
            <a:r>
              <a:rPr lang="en-US" sz="1000" kern="1200" dirty="0" smtClean="0">
                <a:solidFill>
                  <a:schemeClr val="tx1"/>
                </a:solidFill>
                <a:effectLst/>
                <a:latin typeface="+mn-lt"/>
                <a:ea typeface="+mn-ea"/>
                <a:cs typeface="+mn-cs"/>
              </a:rPr>
              <a:t>… a two day workshop will be convened on 1-2 August 2016</a:t>
            </a:r>
          </a:p>
          <a:p>
            <a:endParaRPr lang="en-GB" dirty="0"/>
          </a:p>
        </p:txBody>
      </p:sp>
      <p:sp>
        <p:nvSpPr>
          <p:cNvPr id="4" name="Slide Number Placeholder 3"/>
          <p:cNvSpPr>
            <a:spLocks noGrp="1"/>
          </p:cNvSpPr>
          <p:nvPr>
            <p:ph type="sldNum" sz="quarter" idx="10"/>
          </p:nvPr>
        </p:nvSpPr>
        <p:spPr/>
        <p:txBody>
          <a:bodyPr/>
          <a:lstStyle/>
          <a:p>
            <a:fld id="{90922709-6E5C-5543-9892-E45CCEE757BA}" type="slidenum">
              <a:rPr lang="en-US" smtClean="0"/>
              <a:pPr/>
              <a:t>6</a:t>
            </a:fld>
            <a:endParaRPr lang="en-US"/>
          </a:p>
        </p:txBody>
      </p:sp>
    </p:spTree>
    <p:extLst>
      <p:ext uri="{BB962C8B-B14F-4D97-AF65-F5344CB8AC3E}">
        <p14:creationId xmlns:p14="http://schemas.microsoft.com/office/powerpoint/2010/main" val="2964214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t>Key</a:t>
            </a:r>
            <a:r>
              <a:rPr lang="en-US" sz="1000" b="1" baseline="0" dirty="0" smtClean="0"/>
              <a:t> concepts:</a:t>
            </a:r>
          </a:p>
          <a:p>
            <a:endParaRPr lang="en-US" sz="1000" baseline="0" dirty="0" smtClean="0"/>
          </a:p>
          <a:p>
            <a:pPr marL="171450" indent="-171450">
              <a:buFont typeface="Arial" panose="020B0604020202020204" pitchFamily="34" charset="0"/>
              <a:buChar char="•"/>
            </a:pPr>
            <a:r>
              <a:rPr lang="en-US" sz="1000" baseline="0" dirty="0" smtClean="0"/>
              <a:t>Vulnerable Marine Ecosystems</a:t>
            </a:r>
          </a:p>
          <a:p>
            <a:pPr marL="171450" indent="-171450">
              <a:buFont typeface="Arial" panose="020B0604020202020204" pitchFamily="34" charset="0"/>
              <a:buChar char="•"/>
            </a:pPr>
            <a:r>
              <a:rPr lang="en-US" sz="1000" baseline="0" dirty="0" smtClean="0"/>
              <a:t>Vulnerability</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0" dirty="0" smtClean="0">
                <a:solidFill>
                  <a:schemeClr val="tx2">
                    <a:lumMod val="50000"/>
                  </a:schemeClr>
                </a:solidFill>
                <a:ea typeface="+mn-ea"/>
                <a:cs typeface="Cambria"/>
              </a:rPr>
              <a:t>Significant Adverse Impacts (SAIs)</a:t>
            </a:r>
          </a:p>
          <a:p>
            <a:endParaRPr lang="en-US" sz="10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Also:</a:t>
            </a:r>
          </a:p>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Outlines: VME criteria and examples</a:t>
            </a:r>
            <a:r>
              <a:rPr lang="en-US" sz="1000" baseline="0" dirty="0" smtClean="0"/>
              <a:t> of what VME indicators can be</a:t>
            </a:r>
          </a:p>
          <a:p>
            <a:r>
              <a:rPr lang="en-US" sz="1000" dirty="0" smtClean="0"/>
              <a:t>Importantly provides guidelines for impact assessments etc..</a:t>
            </a:r>
          </a:p>
          <a:p>
            <a:endParaRPr lang="en-US" sz="1000" baseline="0" dirty="0" smtClean="0"/>
          </a:p>
          <a:p>
            <a:r>
              <a:rPr lang="en-US" sz="1000" baseline="0" dirty="0" smtClean="0"/>
              <a:t>- Comprehensive document that addresses many aspects of BD conservation- and as can be seen later- in the context of the BBNJ discussions- addresses many of the discussions elements at that for a from the perspective of deep-sea fisheries</a:t>
            </a:r>
            <a:endParaRPr lang="en-US" sz="1000" dirty="0" smtClean="0"/>
          </a:p>
          <a:p>
            <a:endParaRPr lang="en-US" sz="1000" dirty="0" smtClean="0"/>
          </a:p>
          <a:p>
            <a:r>
              <a:rPr lang="en-US" sz="1000" dirty="0" smtClean="0"/>
              <a:t>Recognize challenges and refer to challenges in implementation from Busan</a:t>
            </a:r>
          </a:p>
        </p:txBody>
      </p:sp>
      <p:sp>
        <p:nvSpPr>
          <p:cNvPr id="4" name="Slide Number Placeholder 3"/>
          <p:cNvSpPr>
            <a:spLocks noGrp="1"/>
          </p:cNvSpPr>
          <p:nvPr>
            <p:ph type="sldNum" sz="quarter" idx="10"/>
          </p:nvPr>
        </p:nvSpPr>
        <p:spPr/>
        <p:txBody>
          <a:bodyPr/>
          <a:lstStyle/>
          <a:p>
            <a:fld id="{F864D7D5-2FE2-472E-A7B3-BDAD327E18AA}" type="slidenum">
              <a:rPr lang="en-US" smtClean="0"/>
              <a:pPr/>
              <a:t>7</a:t>
            </a:fld>
            <a:endParaRPr lang="en-US"/>
          </a:p>
        </p:txBody>
      </p:sp>
    </p:spTree>
    <p:extLst>
      <p:ext uri="{BB962C8B-B14F-4D97-AF65-F5344CB8AC3E}">
        <p14:creationId xmlns:p14="http://schemas.microsoft.com/office/powerpoint/2010/main" val="1745689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000" dirty="0" smtClean="0"/>
              <a:t>RFMOs have taken action to address the issue of potential significant impacts on VMEs-</a:t>
            </a:r>
          </a:p>
          <a:p>
            <a:pPr marL="171450" indent="-171450">
              <a:buFont typeface="Arial" panose="020B0604020202020204" pitchFamily="34" charset="0"/>
              <a:buChar char="•"/>
            </a:pPr>
            <a:endParaRPr lang="en-GB" sz="1000" dirty="0" smtClean="0"/>
          </a:p>
          <a:p>
            <a:pPr marL="171450" indent="-171450">
              <a:buFont typeface="Arial" panose="020B0604020202020204" pitchFamily="34" charset="0"/>
              <a:buChar char="•"/>
            </a:pPr>
            <a:r>
              <a:rPr lang="en-GB" sz="1000" dirty="0" smtClean="0"/>
              <a:t>Approaches and processes have been different: depending on information and capacity available in different regions.</a:t>
            </a:r>
          </a:p>
          <a:p>
            <a:pPr marL="171450" indent="-171450">
              <a:buFont typeface="Arial" panose="020B0604020202020204" pitchFamily="34" charset="0"/>
              <a:buChar char="•"/>
            </a:pPr>
            <a:r>
              <a:rPr lang="en-GB" sz="1000" dirty="0" smtClean="0"/>
              <a:t>New science and new structures have been set up to address these issues- and included in the fisheries management process</a:t>
            </a:r>
          </a:p>
          <a:p>
            <a:pPr marL="171450" indent="-171450">
              <a:buFont typeface="Arial" panose="020B0604020202020204" pitchFamily="34" charset="0"/>
              <a:buChar char="•"/>
            </a:pPr>
            <a:endParaRPr lang="en-GB" sz="1000" dirty="0" smtClean="0"/>
          </a:p>
          <a:p>
            <a:pPr marL="171450" indent="-171450">
              <a:buFont typeface="Arial" panose="020B0604020202020204" pitchFamily="34" charset="0"/>
              <a:buChar char="•"/>
            </a:pPr>
            <a:r>
              <a:rPr lang="en-GB" sz="1000" dirty="0" smtClean="0"/>
              <a:t>VME database show all measures taken by RFMOs in relation to VMEs- Include an interactive maps and fact sheets that can follow measures /changes in measures through time</a:t>
            </a:r>
          </a:p>
          <a:p>
            <a:pPr marL="171450" indent="-171450">
              <a:buFont typeface="Arial" panose="020B0604020202020204" pitchFamily="34" charset="0"/>
              <a:buChar char="•"/>
            </a:pPr>
            <a:endParaRPr lang="en-GB" sz="1000" dirty="0" smtClean="0"/>
          </a:p>
          <a:p>
            <a:pPr marL="171450" indent="-171450">
              <a:buFont typeface="Arial" panose="020B0604020202020204" pitchFamily="34" charset="0"/>
              <a:buChar char="•"/>
            </a:pPr>
            <a:r>
              <a:rPr lang="en-GB" sz="1000" dirty="0" smtClean="0"/>
              <a:t>Complementary also a Technical paper under development that documents the VME</a:t>
            </a:r>
            <a:r>
              <a:rPr lang="en-GB" sz="1000" baseline="0" dirty="0" smtClean="0"/>
              <a:t> practices and processes in different regions</a:t>
            </a:r>
            <a:endParaRPr lang="en-GB" sz="1000" dirty="0"/>
          </a:p>
        </p:txBody>
      </p:sp>
      <p:sp>
        <p:nvSpPr>
          <p:cNvPr id="4" name="Slide Number Placeholder 3"/>
          <p:cNvSpPr>
            <a:spLocks noGrp="1"/>
          </p:cNvSpPr>
          <p:nvPr>
            <p:ph type="sldNum" sz="quarter" idx="10"/>
          </p:nvPr>
        </p:nvSpPr>
        <p:spPr/>
        <p:txBody>
          <a:bodyPr/>
          <a:lstStyle/>
          <a:p>
            <a:fld id="{90922709-6E5C-5543-9892-E45CCEE757BA}" type="slidenum">
              <a:rPr lang="en-US" smtClean="0"/>
              <a:pPr/>
              <a:t>8</a:t>
            </a:fld>
            <a:endParaRPr lang="en-US"/>
          </a:p>
        </p:txBody>
      </p:sp>
    </p:spTree>
    <p:extLst>
      <p:ext uri="{BB962C8B-B14F-4D97-AF65-F5344CB8AC3E}">
        <p14:creationId xmlns:p14="http://schemas.microsoft.com/office/powerpoint/2010/main" val="3353969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spcBef>
                <a:spcPts val="853"/>
              </a:spcBef>
              <a:spcAft>
                <a:spcPts val="853"/>
              </a:spcAft>
              <a:buClr>
                <a:schemeClr val="tx2">
                  <a:lumMod val="75000"/>
                </a:schemeClr>
              </a:buClr>
              <a:buSzPct val="100000"/>
              <a:buFont typeface="Wingdings" panose="05000000000000000000" pitchFamily="2" charset="2"/>
              <a:buNone/>
              <a:defRPr/>
            </a:pPr>
            <a:r>
              <a:rPr lang="en-GB" sz="1000" dirty="0" smtClean="0">
                <a:solidFill>
                  <a:schemeClr val="tx2">
                    <a:lumMod val="50000"/>
                  </a:schemeClr>
                </a:solidFill>
                <a:latin typeface="+mn-lt"/>
                <a:ea typeface="+mn-ea"/>
                <a:cs typeface="Cambria"/>
              </a:rPr>
              <a:t>Workshop format:</a:t>
            </a:r>
          </a:p>
          <a:p>
            <a:pPr marL="0" lvl="1" indent="0">
              <a:spcBef>
                <a:spcPts val="853"/>
              </a:spcBef>
              <a:spcAft>
                <a:spcPts val="853"/>
              </a:spcAft>
              <a:buClr>
                <a:schemeClr val="tx2">
                  <a:lumMod val="75000"/>
                </a:schemeClr>
              </a:buClr>
              <a:buSzPct val="100000"/>
              <a:buFont typeface="Wingdings" panose="05000000000000000000" pitchFamily="2" charset="2"/>
              <a:buNone/>
              <a:defRPr/>
            </a:pPr>
            <a:endParaRPr lang="en-GB" sz="1000" dirty="0" smtClean="0">
              <a:solidFill>
                <a:schemeClr val="tx2">
                  <a:lumMod val="50000"/>
                </a:schemeClr>
              </a:solidFill>
              <a:latin typeface="+mn-lt"/>
              <a:ea typeface="+mn-ea"/>
              <a:cs typeface="Cambria"/>
            </a:endParaRPr>
          </a:p>
          <a:p>
            <a:pPr marL="0" lvl="1" indent="0">
              <a:spcBef>
                <a:spcPts val="853"/>
              </a:spcBef>
              <a:spcAft>
                <a:spcPts val="853"/>
              </a:spcAft>
              <a:buClr>
                <a:schemeClr val="tx2">
                  <a:lumMod val="75000"/>
                </a:schemeClr>
              </a:buClr>
              <a:buSzPct val="100000"/>
              <a:buFont typeface="Wingdings" panose="05000000000000000000" pitchFamily="2" charset="2"/>
              <a:buNone/>
              <a:defRPr/>
            </a:pPr>
            <a:r>
              <a:rPr lang="en-GB" sz="1000" dirty="0" smtClean="0">
                <a:solidFill>
                  <a:schemeClr val="tx2">
                    <a:lumMod val="50000"/>
                  </a:schemeClr>
                </a:solidFill>
                <a:latin typeface="+mn-lt"/>
                <a:ea typeface="+mn-ea"/>
                <a:cs typeface="Cambria"/>
              </a:rPr>
              <a:t>UNDOLAOS:</a:t>
            </a:r>
            <a:r>
              <a:rPr lang="en-GB" sz="1000" baseline="0" dirty="0" smtClean="0">
                <a:solidFill>
                  <a:schemeClr val="tx2">
                    <a:lumMod val="50000"/>
                  </a:schemeClr>
                </a:solidFill>
                <a:latin typeface="+mn-lt"/>
                <a:ea typeface="+mn-ea"/>
                <a:cs typeface="Cambria"/>
              </a:rPr>
              <a:t> </a:t>
            </a:r>
            <a:r>
              <a:rPr lang="en-GB" sz="1000" dirty="0" smtClean="0">
                <a:solidFill>
                  <a:schemeClr val="tx2">
                    <a:lumMod val="50000"/>
                  </a:schemeClr>
                </a:solidFill>
                <a:latin typeface="+mn-lt"/>
                <a:ea typeface="+mn-ea"/>
                <a:cs typeface="Cambria"/>
              </a:rPr>
              <a:t>Compile paper on what has been done (background paper)</a:t>
            </a:r>
          </a:p>
          <a:p>
            <a:pPr marL="285750" lvl="1" indent="-285750">
              <a:spcBef>
                <a:spcPts val="853"/>
              </a:spcBef>
              <a:spcAft>
                <a:spcPts val="853"/>
              </a:spcAft>
              <a:buClr>
                <a:schemeClr val="tx2">
                  <a:lumMod val="75000"/>
                </a:schemeClr>
              </a:buClr>
              <a:buSzPct val="100000"/>
              <a:buFont typeface="Wingdings" panose="05000000000000000000" pitchFamily="2" charset="2"/>
              <a:buChar char="§"/>
              <a:defRPr/>
            </a:pPr>
            <a:r>
              <a:rPr lang="en-GB" sz="1000" dirty="0" smtClean="0">
                <a:solidFill>
                  <a:schemeClr val="tx2">
                    <a:lumMod val="50000"/>
                  </a:schemeClr>
                </a:solidFill>
                <a:latin typeface="+mn-lt"/>
                <a:ea typeface="+mn-ea"/>
                <a:cs typeface="Cambria"/>
              </a:rPr>
              <a:t>Panel discussions on different topics</a:t>
            </a:r>
            <a:r>
              <a:rPr lang="en-GB" sz="1000" baseline="0" dirty="0" smtClean="0">
                <a:solidFill>
                  <a:schemeClr val="tx2">
                    <a:lumMod val="50000"/>
                  </a:schemeClr>
                </a:solidFill>
                <a:latin typeface="+mn-lt"/>
                <a:ea typeface="+mn-ea"/>
                <a:cs typeface="Cambria"/>
              </a:rPr>
              <a:t> including: </a:t>
            </a:r>
          </a:p>
          <a:p>
            <a:pPr marL="285750" lvl="1" indent="-285750">
              <a:spcBef>
                <a:spcPts val="853"/>
              </a:spcBef>
              <a:spcAft>
                <a:spcPts val="853"/>
              </a:spcAft>
              <a:buClr>
                <a:schemeClr val="tx2">
                  <a:lumMod val="75000"/>
                </a:schemeClr>
              </a:buClr>
              <a:buSzPct val="100000"/>
              <a:buFont typeface="Wingdings" panose="05000000000000000000" pitchFamily="2" charset="2"/>
              <a:buChar char="§"/>
              <a:defRPr/>
            </a:pPr>
            <a:endParaRPr lang="en-GB" sz="1000" baseline="0" dirty="0" smtClean="0">
              <a:solidFill>
                <a:schemeClr val="tx2">
                  <a:lumMod val="50000"/>
                </a:schemeClr>
              </a:solidFill>
              <a:latin typeface="+mn-lt"/>
              <a:ea typeface="+mn-ea"/>
              <a:cs typeface="Cambria"/>
            </a:endParaRPr>
          </a:p>
          <a:p>
            <a:pPr marL="285750" lvl="1" indent="-285750">
              <a:spcBef>
                <a:spcPts val="853"/>
              </a:spcBef>
              <a:spcAft>
                <a:spcPts val="853"/>
              </a:spcAft>
              <a:buClr>
                <a:schemeClr val="tx2">
                  <a:lumMod val="75000"/>
                </a:schemeClr>
              </a:buClr>
              <a:buSzPct val="100000"/>
              <a:buFont typeface="Wingdings" panose="05000000000000000000" pitchFamily="2" charset="2"/>
              <a:buChar char="§"/>
              <a:defRPr/>
            </a:pPr>
            <a:r>
              <a:rPr lang="en-GB" sz="1000" baseline="0" dirty="0" smtClean="0">
                <a:solidFill>
                  <a:schemeClr val="tx2">
                    <a:lumMod val="50000"/>
                  </a:schemeClr>
                </a:solidFill>
                <a:latin typeface="+mn-lt"/>
                <a:ea typeface="+mn-ea"/>
                <a:cs typeface="Cambria"/>
              </a:rPr>
              <a:t>Focus on experience and the special requirements of developing states in addressing the impacts of bottom fisheries on vulnerable marine ecosystems and the long term sustainability of deep sea fish stocks</a:t>
            </a:r>
          </a:p>
          <a:p>
            <a:pPr marL="285750" lvl="1" indent="-285750">
              <a:spcBef>
                <a:spcPts val="853"/>
              </a:spcBef>
              <a:spcAft>
                <a:spcPts val="853"/>
              </a:spcAft>
              <a:buClr>
                <a:schemeClr val="tx2">
                  <a:lumMod val="75000"/>
                </a:schemeClr>
              </a:buClr>
              <a:buSzPct val="100000"/>
              <a:buFont typeface="Wingdings" panose="05000000000000000000" pitchFamily="2" charset="2"/>
              <a:buChar char="§"/>
              <a:defRPr/>
            </a:pPr>
            <a:r>
              <a:rPr lang="en-GB" sz="1000" baseline="0" dirty="0" smtClean="0">
                <a:solidFill>
                  <a:schemeClr val="tx2">
                    <a:lumMod val="50000"/>
                  </a:schemeClr>
                </a:solidFill>
                <a:latin typeface="+mn-lt"/>
                <a:ea typeface="+mn-ea"/>
                <a:cs typeface="Cambria"/>
              </a:rPr>
              <a:t>The way forward in addressing the impacts of bottom fishing on vulnerable marine ecosystems and the long term sustainability of deep sea fish stocks: challenges, opportunities and best practices</a:t>
            </a:r>
            <a:endParaRPr lang="en-US" sz="1000" dirty="0">
              <a:solidFill>
                <a:schemeClr val="tx2">
                  <a:lumMod val="50000"/>
                </a:schemeClr>
              </a:solidFill>
              <a:latin typeface="+mn-lt"/>
              <a:cs typeface="Cambria"/>
            </a:endParaRPr>
          </a:p>
        </p:txBody>
      </p:sp>
      <p:sp>
        <p:nvSpPr>
          <p:cNvPr id="4" name="Slide Number Placeholder 3"/>
          <p:cNvSpPr>
            <a:spLocks noGrp="1"/>
          </p:cNvSpPr>
          <p:nvPr>
            <p:ph type="sldNum" sz="quarter" idx="10"/>
          </p:nvPr>
        </p:nvSpPr>
        <p:spPr/>
        <p:txBody>
          <a:bodyPr/>
          <a:lstStyle/>
          <a:p>
            <a:fld id="{90922709-6E5C-5543-9892-E45CCEE757BA}" type="slidenum">
              <a:rPr lang="en-US" smtClean="0"/>
              <a:pPr/>
              <a:t>9</a:t>
            </a:fld>
            <a:endParaRPr lang="en-US"/>
          </a:p>
        </p:txBody>
      </p:sp>
    </p:spTree>
    <p:extLst>
      <p:ext uri="{BB962C8B-B14F-4D97-AF65-F5344CB8AC3E}">
        <p14:creationId xmlns:p14="http://schemas.microsoft.com/office/powerpoint/2010/main" val="2742450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44500" y="376438"/>
            <a:ext cx="8255000" cy="932305"/>
          </a:xfrm>
          <a:prstGeom prst="rect">
            <a:avLst/>
          </a:prstGeom>
        </p:spPr>
        <p:txBody>
          <a:bodyPr lIns="0" tIns="0" rIns="0" bIns="0"/>
          <a:lstStyle>
            <a:lvl1pPr>
              <a:defRPr sz="2200">
                <a:latin typeface=""/>
              </a:defRPr>
            </a:lvl1pPr>
          </a:lstStyle>
          <a:p>
            <a:r>
              <a:rPr lang="en-US" smtClean="0"/>
              <a:t>Click to edit Master title style</a:t>
            </a: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images">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sz="2200"/>
            </a:lvl1pPr>
          </a:lstStyle>
          <a:p>
            <a:r>
              <a:rPr lang="en-US" smtClean="0"/>
              <a:t>Click to edit Master title style</a:t>
            </a:r>
            <a:endParaRPr lang="it-IT" dirty="0"/>
          </a:p>
        </p:txBody>
      </p:sp>
      <p:sp>
        <p:nvSpPr>
          <p:cNvPr id="14" name="Segnaposto immagine 13"/>
          <p:cNvSpPr>
            <a:spLocks noGrp="1"/>
          </p:cNvSpPr>
          <p:nvPr>
            <p:ph type="pic" sz="quarter" idx="10"/>
          </p:nvPr>
        </p:nvSpPr>
        <p:spPr>
          <a:xfrm>
            <a:off x="457200" y="2759322"/>
            <a:ext cx="2590800" cy="2529895"/>
          </a:xfrm>
        </p:spPr>
        <p:txBody>
          <a:bodyPr vert="horz"/>
          <a:lstStyle/>
          <a:p>
            <a:r>
              <a:rPr lang="en-US" smtClean="0"/>
              <a:t>Click icon to add picture</a:t>
            </a:r>
            <a:endParaRPr lang="it-IT"/>
          </a:p>
        </p:txBody>
      </p:sp>
      <p:sp>
        <p:nvSpPr>
          <p:cNvPr id="17" name="Segnaposto testo 16"/>
          <p:cNvSpPr>
            <a:spLocks noGrp="1"/>
          </p:cNvSpPr>
          <p:nvPr>
            <p:ph type="body" sz="quarter" idx="11"/>
          </p:nvPr>
        </p:nvSpPr>
        <p:spPr>
          <a:xfrm>
            <a:off x="457200" y="1792009"/>
            <a:ext cx="7010400" cy="744087"/>
          </a:xfrm>
        </p:spPr>
        <p:txBody>
          <a:bodyPr vert="horz" anchor="b" anchorCtr="0"/>
          <a:lstStyle>
            <a:lvl1pPr>
              <a:defRPr sz="2000" b="1" i="0">
                <a:solidFill>
                  <a:srgbClr val="005496"/>
                </a:solidFill>
                <a:latin typeface=""/>
              </a:defRPr>
            </a:lvl1pPr>
          </a:lstStyle>
          <a:p>
            <a:pPr lvl="0"/>
            <a:r>
              <a:rPr lang="en-US" smtClean="0"/>
              <a:t>Click to edit Master text styles</a:t>
            </a:r>
          </a:p>
        </p:txBody>
      </p:sp>
      <p:sp>
        <p:nvSpPr>
          <p:cNvPr id="19" name="Segnaposto testo 18"/>
          <p:cNvSpPr>
            <a:spLocks noGrp="1"/>
          </p:cNvSpPr>
          <p:nvPr>
            <p:ph type="body" sz="quarter" idx="12"/>
          </p:nvPr>
        </p:nvSpPr>
        <p:spPr>
          <a:xfrm>
            <a:off x="457200" y="5438035"/>
            <a:ext cx="2590800" cy="372043"/>
          </a:xfrm>
        </p:spPr>
        <p:txBody>
          <a:bodyPr vert="horz"/>
          <a:lstStyle>
            <a:lvl1pPr>
              <a:defRPr sz="1200" b="1" i="0">
                <a:solidFill>
                  <a:srgbClr val="005496"/>
                </a:solidFill>
                <a:latin typeface=""/>
              </a:defRPr>
            </a:lvl1pPr>
          </a:lstStyle>
          <a:p>
            <a:pPr lvl="0"/>
            <a:r>
              <a:rPr lang="en-US" smtClean="0"/>
              <a:t>Click to edit Master text styles</a:t>
            </a:r>
          </a:p>
        </p:txBody>
      </p:sp>
      <p:sp>
        <p:nvSpPr>
          <p:cNvPr id="20" name="Segnaposto immagine 13"/>
          <p:cNvSpPr>
            <a:spLocks noGrp="1"/>
          </p:cNvSpPr>
          <p:nvPr>
            <p:ph type="pic" sz="quarter" idx="13"/>
          </p:nvPr>
        </p:nvSpPr>
        <p:spPr>
          <a:xfrm>
            <a:off x="3276600" y="2759322"/>
            <a:ext cx="2590800" cy="2529895"/>
          </a:xfrm>
        </p:spPr>
        <p:txBody>
          <a:bodyPr vert="horz"/>
          <a:lstStyle/>
          <a:p>
            <a:r>
              <a:rPr lang="en-US" smtClean="0"/>
              <a:t>Click icon to add picture</a:t>
            </a:r>
            <a:endParaRPr lang="it-IT"/>
          </a:p>
        </p:txBody>
      </p:sp>
      <p:sp>
        <p:nvSpPr>
          <p:cNvPr id="21" name="Segnaposto testo 18"/>
          <p:cNvSpPr>
            <a:spLocks noGrp="1"/>
          </p:cNvSpPr>
          <p:nvPr>
            <p:ph type="body" sz="quarter" idx="14"/>
          </p:nvPr>
        </p:nvSpPr>
        <p:spPr>
          <a:xfrm>
            <a:off x="3276600" y="5438035"/>
            <a:ext cx="2590800" cy="372043"/>
          </a:xfrm>
        </p:spPr>
        <p:txBody>
          <a:bodyPr vert="horz"/>
          <a:lstStyle>
            <a:lvl1pPr>
              <a:defRPr sz="1200" b="1" i="0">
                <a:solidFill>
                  <a:srgbClr val="005496"/>
                </a:solidFill>
                <a:latin typeface=""/>
              </a:defRPr>
            </a:lvl1pPr>
          </a:lstStyle>
          <a:p>
            <a:pPr lvl="0"/>
            <a:r>
              <a:rPr lang="en-US" smtClean="0"/>
              <a:t>Click to edit Master text styles</a:t>
            </a:r>
          </a:p>
        </p:txBody>
      </p:sp>
      <p:sp>
        <p:nvSpPr>
          <p:cNvPr id="24" name="Segnaposto immagine 13"/>
          <p:cNvSpPr>
            <a:spLocks noGrp="1"/>
          </p:cNvSpPr>
          <p:nvPr>
            <p:ph type="pic" sz="quarter" idx="15"/>
          </p:nvPr>
        </p:nvSpPr>
        <p:spPr>
          <a:xfrm>
            <a:off x="6096000" y="2759322"/>
            <a:ext cx="2590800" cy="2529895"/>
          </a:xfrm>
        </p:spPr>
        <p:txBody>
          <a:bodyPr vert="horz"/>
          <a:lstStyle/>
          <a:p>
            <a:r>
              <a:rPr lang="en-US" smtClean="0"/>
              <a:t>Click icon to add picture</a:t>
            </a:r>
            <a:endParaRPr lang="it-IT"/>
          </a:p>
        </p:txBody>
      </p:sp>
      <p:sp>
        <p:nvSpPr>
          <p:cNvPr id="25" name="Segnaposto testo 18"/>
          <p:cNvSpPr>
            <a:spLocks noGrp="1"/>
          </p:cNvSpPr>
          <p:nvPr>
            <p:ph type="body" sz="quarter" idx="16"/>
          </p:nvPr>
        </p:nvSpPr>
        <p:spPr>
          <a:xfrm>
            <a:off x="6096000" y="5438035"/>
            <a:ext cx="2590800" cy="372043"/>
          </a:xfrm>
        </p:spPr>
        <p:txBody>
          <a:bodyPr vert="horz"/>
          <a:lstStyle>
            <a:lvl1pPr>
              <a:defRPr sz="1200" b="1" i="0">
                <a:solidFill>
                  <a:srgbClr val="005496"/>
                </a:solidFill>
                <a:latin typeface=""/>
              </a:defRPr>
            </a:lvl1pPr>
          </a:lstStyle>
          <a:p>
            <a:pPr lvl="0"/>
            <a:r>
              <a:rPr lang="en-US" smtClean="0"/>
              <a:t>Click to edit Master text styles</a:t>
            </a:r>
          </a:p>
        </p:txBody>
      </p:sp>
    </p:spTree>
    <p:extLst>
      <p:ext uri="{BB962C8B-B14F-4D97-AF65-F5344CB8AC3E}">
        <p14:creationId xmlns:p14="http://schemas.microsoft.com/office/powerpoint/2010/main" val="3730711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 point">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sz="2200"/>
            </a:lvl1pPr>
          </a:lstStyle>
          <a:p>
            <a:r>
              <a:rPr lang="en-US" smtClean="0"/>
              <a:t>Click to edit Master title style</a:t>
            </a:r>
            <a:endParaRPr lang="it-IT" dirty="0"/>
          </a:p>
        </p:txBody>
      </p:sp>
      <p:sp>
        <p:nvSpPr>
          <p:cNvPr id="4" name="Segnaposto testo 3"/>
          <p:cNvSpPr>
            <a:spLocks noGrp="1"/>
          </p:cNvSpPr>
          <p:nvPr>
            <p:ph type="body" sz="quarter" idx="10"/>
          </p:nvPr>
        </p:nvSpPr>
        <p:spPr>
          <a:xfrm>
            <a:off x="457200" y="2238461"/>
            <a:ext cx="8229600" cy="3199573"/>
          </a:xfrm>
        </p:spPr>
        <p:txBody>
          <a:bodyPr vert="horz"/>
          <a:lstStyle>
            <a:lvl1pPr marL="285750" indent="-285750">
              <a:buClr>
                <a:srgbClr val="005496"/>
              </a:buClr>
              <a:buFont typeface="Arial"/>
              <a:buChar char="•"/>
              <a:defRPr/>
            </a:lvl1pPr>
            <a:lvl2pPr marL="540000" indent="-285750" algn="l">
              <a:spcBef>
                <a:spcPts val="400"/>
              </a:spcBef>
              <a:buClr>
                <a:srgbClr val="005496"/>
              </a:buClr>
              <a:buFont typeface="Lucida Grande"/>
              <a:buChar char="-"/>
              <a:defRPr sz="1800">
                <a:latin typeface=""/>
              </a:defRPr>
            </a:lvl2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224883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5EC4329-9BA3-954C-BC29-1CED0670ED97}" type="datetimeFigureOut">
              <a:rPr lang="en-US" smtClean="0"/>
              <a:pPr/>
              <a:t>7/11/2016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FE84A18-2A0E-9E44-878D-FE349A4344C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780108"/>
          </a:xfrm>
        </p:spPr>
        <p:txBody>
          <a:bodyPr anchor="b">
            <a:normAutofit/>
          </a:bodyPr>
          <a:lstStyle>
            <a:lvl1pPr>
              <a:defRPr sz="4400">
                <a:solidFill>
                  <a:schemeClr val="bg2">
                    <a:lumMod val="2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chemeClr val="bg2">
                    <a:lumMod val="2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2784246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cstate="print"/>
          <a:srcRect l="3857" r="34633" b="23044"/>
          <a:stretch>
            <a:fillRect/>
          </a:stretch>
        </p:blipFill>
        <p:spPr bwMode="auto">
          <a:xfrm>
            <a:off x="304800" y="228600"/>
            <a:ext cx="685800" cy="665163"/>
          </a:xfrm>
          <a:prstGeom prst="rect">
            <a:avLst/>
          </a:prstGeom>
          <a:noFill/>
          <a:ln w="9525">
            <a:noFill/>
            <a:miter lim="800000"/>
            <a:headEnd/>
            <a:tailEnd/>
          </a:ln>
          <a:effectLst/>
        </p:spPr>
      </p:pic>
    </p:spTree>
    <p:extLst>
      <p:ext uri="{BB962C8B-B14F-4D97-AF65-F5344CB8AC3E}">
        <p14:creationId xmlns:p14="http://schemas.microsoft.com/office/powerpoint/2010/main" val="4290684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olo verticale e tes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589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Holder 2"/>
          <p:cNvSpPr>
            <a:spLocks noGrp="1"/>
          </p:cNvSpPr>
          <p:nvPr>
            <p:ph type="title"/>
          </p:nvPr>
        </p:nvSpPr>
        <p:spPr>
          <a:xfrm>
            <a:off x="444500" y="376438"/>
            <a:ext cx="8255000" cy="932305"/>
          </a:xfrm>
          <a:prstGeom prst="rect">
            <a:avLst/>
          </a:prstGeom>
        </p:spPr>
        <p:txBody>
          <a:bodyPr lIns="0" tIns="0" rIns="0" bIns="0"/>
          <a:lstStyle>
            <a:lvl1pPr>
              <a:defRPr sz="2200">
                <a:latin typeface=""/>
              </a:defRPr>
            </a:lvl1pPr>
          </a:lstStyle>
          <a:p>
            <a:r>
              <a:rPr lang="en-US" smtClean="0"/>
              <a:t>Click to edit Master title style</a:t>
            </a:r>
            <a:endParaRPr dirty="0"/>
          </a:p>
        </p:txBody>
      </p:sp>
      <p:sp>
        <p:nvSpPr>
          <p:cNvPr id="5" name="Segnaposto testo 3"/>
          <p:cNvSpPr>
            <a:spLocks noGrp="1"/>
          </p:cNvSpPr>
          <p:nvPr>
            <p:ph type="body" sz="quarter" idx="12"/>
          </p:nvPr>
        </p:nvSpPr>
        <p:spPr>
          <a:xfrm>
            <a:off x="1600200" y="2164053"/>
            <a:ext cx="6019800" cy="3199573"/>
          </a:xfrm>
        </p:spPr>
        <p:txBody>
          <a:bodyPr vert="horz"/>
          <a:lstStyle>
            <a:lvl1pPr marL="0" indent="0" algn="l">
              <a:lnSpc>
                <a:spcPts val="2500"/>
              </a:lnSpc>
              <a:buClr>
                <a:srgbClr val="005496"/>
              </a:buClr>
              <a:buFont typeface="Arial"/>
              <a:buNone/>
              <a:defRPr>
                <a:latin typeface="Arial"/>
                <a:cs typeface="Arial"/>
              </a:defRPr>
            </a:lvl1pPr>
            <a:lvl2pPr marL="540000" indent="-285750" algn="l">
              <a:spcBef>
                <a:spcPts val="400"/>
              </a:spcBef>
              <a:buClr>
                <a:srgbClr val="005496"/>
              </a:buClr>
              <a:buFont typeface="Lucida Grande"/>
              <a:buChar char="-"/>
              <a:defRPr sz="1800">
                <a:latin typeface=""/>
              </a:defRPr>
            </a:lvl2pPr>
          </a:lstStyle>
          <a:p>
            <a:pPr lvl="0"/>
            <a:r>
              <a:rPr lang="en-US" smtClean="0"/>
              <a:t>Click to edit Master text styles</a:t>
            </a:r>
          </a:p>
        </p:txBody>
      </p:sp>
      <p:sp>
        <p:nvSpPr>
          <p:cNvPr id="10" name="Segnaposto immagine 9"/>
          <p:cNvSpPr>
            <a:spLocks noGrp="1"/>
          </p:cNvSpPr>
          <p:nvPr>
            <p:ph type="pic" sz="quarter" idx="14"/>
          </p:nvPr>
        </p:nvSpPr>
        <p:spPr>
          <a:xfrm>
            <a:off x="609600" y="1940826"/>
            <a:ext cx="762000" cy="669678"/>
          </a:xfrm>
        </p:spPr>
        <p:txBody>
          <a:bodyPr vert="horz"/>
          <a:lstStyle/>
          <a:p>
            <a:r>
              <a:rPr lang="en-US" smtClean="0"/>
              <a:t>Click icon to add picture</a:t>
            </a:r>
            <a:endParaRPr lang="it-IT" dirty="0"/>
          </a:p>
        </p:txBody>
      </p:sp>
      <p:sp>
        <p:nvSpPr>
          <p:cNvPr id="13" name="Segnaposto immagine 9"/>
          <p:cNvSpPr>
            <a:spLocks noGrp="1"/>
          </p:cNvSpPr>
          <p:nvPr>
            <p:ph type="pic" sz="quarter" idx="15"/>
          </p:nvPr>
        </p:nvSpPr>
        <p:spPr>
          <a:xfrm>
            <a:off x="7848600" y="5065991"/>
            <a:ext cx="762000" cy="669678"/>
          </a:xfrm>
        </p:spPr>
        <p:txBody>
          <a:bodyPr vert="horz"/>
          <a:lstStyle/>
          <a:p>
            <a:r>
              <a:rPr lang="en-US" smtClean="0"/>
              <a:t>Click icon to add picture</a:t>
            </a:r>
            <a:endParaRPr lang="it-IT" dirty="0"/>
          </a:p>
        </p:txBody>
      </p:sp>
    </p:spTree>
    <p:extLst>
      <p:ext uri="{BB962C8B-B14F-4D97-AF65-F5344CB8AC3E}">
        <p14:creationId xmlns:p14="http://schemas.microsoft.com/office/powerpoint/2010/main" val="689885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2 column">
    <p:spTree>
      <p:nvGrpSpPr>
        <p:cNvPr id="1" name=""/>
        <p:cNvGrpSpPr/>
        <p:nvPr/>
      </p:nvGrpSpPr>
      <p:grpSpPr>
        <a:xfrm>
          <a:off x="0" y="0"/>
          <a:ext cx="0" cy="0"/>
          <a:chOff x="0" y="0"/>
          <a:chExt cx="0" cy="0"/>
        </a:xfrm>
      </p:grpSpPr>
      <p:sp>
        <p:nvSpPr>
          <p:cNvPr id="2" name="Holder 2"/>
          <p:cNvSpPr>
            <a:spLocks noGrp="1"/>
          </p:cNvSpPr>
          <p:nvPr>
            <p:ph type="title"/>
          </p:nvPr>
        </p:nvSpPr>
        <p:spPr>
          <a:xfrm>
            <a:off x="444500" y="376438"/>
            <a:ext cx="8255000" cy="932305"/>
          </a:xfrm>
          <a:prstGeom prst="rect">
            <a:avLst/>
          </a:prstGeom>
        </p:spPr>
        <p:txBody>
          <a:bodyPr lIns="0" tIns="0" rIns="0" bIns="0"/>
          <a:lstStyle>
            <a:lvl1pPr>
              <a:defRPr sz="2200">
                <a:latin typeface=""/>
              </a:defRPr>
            </a:lvl1pPr>
          </a:lstStyle>
          <a:p>
            <a:r>
              <a:rPr lang="en-US" smtClean="0"/>
              <a:t>Click to edit Master title style</a:t>
            </a:r>
            <a:endParaRPr dirty="0"/>
          </a:p>
        </p:txBody>
      </p:sp>
      <p:sp>
        <p:nvSpPr>
          <p:cNvPr id="5" name="Segnaposto testo 3"/>
          <p:cNvSpPr>
            <a:spLocks noGrp="1"/>
          </p:cNvSpPr>
          <p:nvPr>
            <p:ph type="body" sz="quarter" idx="12"/>
          </p:nvPr>
        </p:nvSpPr>
        <p:spPr>
          <a:xfrm>
            <a:off x="457200" y="2461687"/>
            <a:ext cx="8229600" cy="3199573"/>
          </a:xfrm>
        </p:spPr>
        <p:txBody>
          <a:bodyPr vert="horz" numCol="2" spcCol="216000">
            <a:noAutofit/>
          </a:bodyPr>
          <a:lstStyle>
            <a:lvl1pPr marL="0" indent="0" algn="l">
              <a:lnSpc>
                <a:spcPts val="2500"/>
              </a:lnSpc>
              <a:buClr>
                <a:srgbClr val="005496"/>
              </a:buClr>
              <a:buFontTx/>
              <a:buNone/>
              <a:defRPr>
                <a:latin typeface="Arial"/>
                <a:cs typeface="Arial"/>
              </a:defRPr>
            </a:lvl1pPr>
            <a:lvl2pPr marL="540000" indent="-285750" algn="l">
              <a:spcBef>
                <a:spcPts val="400"/>
              </a:spcBef>
              <a:buClr>
                <a:srgbClr val="005496"/>
              </a:buClr>
              <a:buFont typeface="Lucida Grande"/>
              <a:buChar char="-"/>
              <a:defRPr sz="1800">
                <a:latin typeface=""/>
              </a:defRPr>
            </a:lvl2pPr>
          </a:lstStyle>
          <a:p>
            <a:pPr lvl="0"/>
            <a:r>
              <a:rPr lang="en-US" smtClean="0"/>
              <a:t>Click to edit Master text styles</a:t>
            </a:r>
          </a:p>
        </p:txBody>
      </p:sp>
    </p:spTree>
    <p:extLst>
      <p:ext uri="{BB962C8B-B14F-4D97-AF65-F5344CB8AC3E}">
        <p14:creationId xmlns:p14="http://schemas.microsoft.com/office/powerpoint/2010/main" val="4260346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 imag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sz="2200"/>
            </a:lvl1pPr>
          </a:lstStyle>
          <a:p>
            <a:r>
              <a:rPr lang="en-US" smtClean="0"/>
              <a:t>Click to edit Master title style</a:t>
            </a:r>
            <a:endParaRPr lang="it-IT" dirty="0"/>
          </a:p>
        </p:txBody>
      </p:sp>
      <p:sp>
        <p:nvSpPr>
          <p:cNvPr id="8" name="Segnaposto testo 3"/>
          <p:cNvSpPr>
            <a:spLocks noGrp="1"/>
          </p:cNvSpPr>
          <p:nvPr>
            <p:ph type="body" sz="quarter" idx="12"/>
          </p:nvPr>
        </p:nvSpPr>
        <p:spPr>
          <a:xfrm>
            <a:off x="457200" y="2536096"/>
            <a:ext cx="4724400" cy="3199573"/>
          </a:xfrm>
        </p:spPr>
        <p:txBody>
          <a:bodyPr vert="horz"/>
          <a:lstStyle>
            <a:lvl1pPr marL="285750" indent="-285750">
              <a:lnSpc>
                <a:spcPts val="2300"/>
              </a:lnSpc>
              <a:buClr>
                <a:srgbClr val="005496"/>
              </a:buClr>
              <a:buFont typeface="Arial"/>
              <a:buChar char="•"/>
              <a:defRPr/>
            </a:lvl1pPr>
            <a:lvl2pPr marL="540000" indent="-285750" algn="l">
              <a:spcBef>
                <a:spcPts val="400"/>
              </a:spcBef>
              <a:buClr>
                <a:srgbClr val="005496"/>
              </a:buClr>
              <a:buFont typeface="Lucida Grande"/>
              <a:buChar char="-"/>
              <a:defRPr sz="1800">
                <a:latin typeface=""/>
              </a:defRPr>
            </a:lvl2pPr>
          </a:lstStyle>
          <a:p>
            <a:pPr lvl="0"/>
            <a:r>
              <a:rPr lang="en-US" smtClean="0"/>
              <a:t>Click to edit Master text styles</a:t>
            </a:r>
          </a:p>
        </p:txBody>
      </p:sp>
      <p:sp>
        <p:nvSpPr>
          <p:cNvPr id="10" name="Segnaposto immagine 9"/>
          <p:cNvSpPr>
            <a:spLocks noGrp="1"/>
          </p:cNvSpPr>
          <p:nvPr>
            <p:ph type="pic" sz="quarter" idx="13"/>
          </p:nvPr>
        </p:nvSpPr>
        <p:spPr>
          <a:xfrm>
            <a:off x="5410200" y="2536096"/>
            <a:ext cx="3276600" cy="3199573"/>
          </a:xfrm>
        </p:spPr>
        <p:txBody>
          <a:bodyPr vert="horz"/>
          <a:lstStyle/>
          <a:p>
            <a:r>
              <a:rPr lang="en-US" smtClean="0"/>
              <a:t>Click icon to add picture</a:t>
            </a:r>
            <a:endParaRPr lang="it-IT"/>
          </a:p>
        </p:txBody>
      </p:sp>
    </p:spTree>
    <p:extLst>
      <p:ext uri="{BB962C8B-B14F-4D97-AF65-F5344CB8AC3E}">
        <p14:creationId xmlns:p14="http://schemas.microsoft.com/office/powerpoint/2010/main" val="3310507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ternativ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sz="2200"/>
            </a:lvl1pPr>
          </a:lstStyle>
          <a:p>
            <a:r>
              <a:rPr lang="en-US" smtClean="0"/>
              <a:t>Click to edit Master title style</a:t>
            </a:r>
            <a:endParaRPr lang="it-IT" dirty="0"/>
          </a:p>
        </p:txBody>
      </p:sp>
      <p:sp>
        <p:nvSpPr>
          <p:cNvPr id="7" name="Segnaposto testo 6"/>
          <p:cNvSpPr>
            <a:spLocks noGrp="1"/>
          </p:cNvSpPr>
          <p:nvPr>
            <p:ph type="body" sz="quarter" idx="11"/>
          </p:nvPr>
        </p:nvSpPr>
        <p:spPr>
          <a:xfrm>
            <a:off x="457200" y="1717600"/>
            <a:ext cx="8153400" cy="520861"/>
          </a:xfrm>
        </p:spPr>
        <p:txBody>
          <a:bodyPr vert="horz" anchor="b" anchorCtr="0"/>
          <a:lstStyle>
            <a:lvl1pPr algn="l">
              <a:defRPr sz="2000" b="1" i="0">
                <a:solidFill>
                  <a:srgbClr val="005496"/>
                </a:solidFill>
                <a:latin typeface=""/>
              </a:defRPr>
            </a:lvl1pPr>
          </a:lstStyle>
          <a:p>
            <a:pPr lvl="0"/>
            <a:r>
              <a:rPr lang="en-US" smtClean="0"/>
              <a:t>Click to edit Master text styles</a:t>
            </a:r>
          </a:p>
        </p:txBody>
      </p:sp>
      <p:sp>
        <p:nvSpPr>
          <p:cNvPr id="13" name="object 8"/>
          <p:cNvSpPr/>
          <p:nvPr/>
        </p:nvSpPr>
        <p:spPr>
          <a:xfrm>
            <a:off x="1151261" y="2514485"/>
            <a:ext cx="5633212" cy="722905"/>
          </a:xfrm>
          <a:custGeom>
            <a:avLst/>
            <a:gdLst/>
            <a:ahLst/>
            <a:cxnLst/>
            <a:rect l="l" t="t" r="r" b="b"/>
            <a:pathLst>
              <a:path w="5633212" h="740308">
                <a:moveTo>
                  <a:pt x="152400" y="0"/>
                </a:moveTo>
                <a:lnTo>
                  <a:pt x="108720" y="6735"/>
                </a:lnTo>
                <a:lnTo>
                  <a:pt x="69275" y="22731"/>
                </a:lnTo>
                <a:lnTo>
                  <a:pt x="31563" y="53881"/>
                </a:lnTo>
                <a:lnTo>
                  <a:pt x="5687" y="105237"/>
                </a:lnTo>
                <a:lnTo>
                  <a:pt x="0" y="587908"/>
                </a:lnTo>
                <a:lnTo>
                  <a:pt x="31" y="589433"/>
                </a:lnTo>
                <a:lnTo>
                  <a:pt x="6735" y="631588"/>
                </a:lnTo>
                <a:lnTo>
                  <a:pt x="22731" y="671033"/>
                </a:lnTo>
                <a:lnTo>
                  <a:pt x="53881" y="708745"/>
                </a:lnTo>
                <a:lnTo>
                  <a:pt x="105237" y="734621"/>
                </a:lnTo>
                <a:lnTo>
                  <a:pt x="5480812" y="740308"/>
                </a:lnTo>
                <a:lnTo>
                  <a:pt x="5482337" y="740277"/>
                </a:lnTo>
                <a:lnTo>
                  <a:pt x="5524491" y="733573"/>
                </a:lnTo>
                <a:lnTo>
                  <a:pt x="5563936" y="717577"/>
                </a:lnTo>
                <a:lnTo>
                  <a:pt x="5601648" y="686426"/>
                </a:lnTo>
                <a:lnTo>
                  <a:pt x="5627524" y="635071"/>
                </a:lnTo>
                <a:lnTo>
                  <a:pt x="5633212" y="152400"/>
                </a:lnTo>
                <a:lnTo>
                  <a:pt x="5633180" y="150874"/>
                </a:lnTo>
                <a:lnTo>
                  <a:pt x="5626476" y="108720"/>
                </a:lnTo>
                <a:lnTo>
                  <a:pt x="5610480" y="69275"/>
                </a:lnTo>
                <a:lnTo>
                  <a:pt x="5579330" y="31563"/>
                </a:lnTo>
                <a:lnTo>
                  <a:pt x="5527974" y="5687"/>
                </a:lnTo>
                <a:lnTo>
                  <a:pt x="152400" y="0"/>
                </a:lnTo>
                <a:close/>
              </a:path>
            </a:pathLst>
          </a:custGeom>
          <a:ln w="12700">
            <a:solidFill>
              <a:srgbClr val="FFFFFF"/>
            </a:solidFill>
          </a:ln>
        </p:spPr>
        <p:txBody>
          <a:bodyPr wrap="square" lIns="0" tIns="0" rIns="0" bIns="0" rtlCol="0">
            <a:noAutofit/>
          </a:bodyPr>
          <a:lstStyle/>
          <a:p>
            <a:endParaRPr/>
          </a:p>
        </p:txBody>
      </p:sp>
      <p:sp>
        <p:nvSpPr>
          <p:cNvPr id="15" name="object 10"/>
          <p:cNvSpPr/>
          <p:nvPr/>
        </p:nvSpPr>
        <p:spPr>
          <a:xfrm>
            <a:off x="1151261" y="3737293"/>
            <a:ext cx="6910260" cy="722905"/>
          </a:xfrm>
          <a:custGeom>
            <a:avLst/>
            <a:gdLst/>
            <a:ahLst/>
            <a:cxnLst/>
            <a:rect l="l" t="t" r="r" b="b"/>
            <a:pathLst>
              <a:path w="6910260" h="740308">
                <a:moveTo>
                  <a:pt x="152400" y="0"/>
                </a:moveTo>
                <a:lnTo>
                  <a:pt x="108720" y="6735"/>
                </a:lnTo>
                <a:lnTo>
                  <a:pt x="69275" y="22731"/>
                </a:lnTo>
                <a:lnTo>
                  <a:pt x="31563" y="53881"/>
                </a:lnTo>
                <a:lnTo>
                  <a:pt x="5687" y="105237"/>
                </a:lnTo>
                <a:lnTo>
                  <a:pt x="0" y="587908"/>
                </a:lnTo>
                <a:lnTo>
                  <a:pt x="31" y="589433"/>
                </a:lnTo>
                <a:lnTo>
                  <a:pt x="6735" y="631588"/>
                </a:lnTo>
                <a:lnTo>
                  <a:pt x="22731" y="671033"/>
                </a:lnTo>
                <a:lnTo>
                  <a:pt x="53881" y="708745"/>
                </a:lnTo>
                <a:lnTo>
                  <a:pt x="105237" y="734621"/>
                </a:lnTo>
                <a:lnTo>
                  <a:pt x="6757860" y="740308"/>
                </a:lnTo>
                <a:lnTo>
                  <a:pt x="6759385" y="740277"/>
                </a:lnTo>
                <a:lnTo>
                  <a:pt x="6801540" y="733573"/>
                </a:lnTo>
                <a:lnTo>
                  <a:pt x="6840985" y="717577"/>
                </a:lnTo>
                <a:lnTo>
                  <a:pt x="6878697" y="686426"/>
                </a:lnTo>
                <a:lnTo>
                  <a:pt x="6904573" y="635071"/>
                </a:lnTo>
                <a:lnTo>
                  <a:pt x="6910260" y="152400"/>
                </a:lnTo>
                <a:lnTo>
                  <a:pt x="6910229" y="150874"/>
                </a:lnTo>
                <a:lnTo>
                  <a:pt x="6903525" y="108720"/>
                </a:lnTo>
                <a:lnTo>
                  <a:pt x="6887529" y="69275"/>
                </a:lnTo>
                <a:lnTo>
                  <a:pt x="6856378" y="31563"/>
                </a:lnTo>
                <a:lnTo>
                  <a:pt x="6805023" y="5687"/>
                </a:lnTo>
                <a:lnTo>
                  <a:pt x="152400" y="0"/>
                </a:lnTo>
                <a:close/>
              </a:path>
            </a:pathLst>
          </a:custGeom>
          <a:ln w="12699">
            <a:solidFill>
              <a:srgbClr val="FFFFFF"/>
            </a:solidFill>
          </a:ln>
        </p:spPr>
        <p:txBody>
          <a:bodyPr wrap="square" lIns="0" tIns="0" rIns="0" bIns="0" rtlCol="0">
            <a:noAutofit/>
          </a:bodyPr>
          <a:lstStyle/>
          <a:p>
            <a:endParaRPr/>
          </a:p>
        </p:txBody>
      </p:sp>
      <p:sp>
        <p:nvSpPr>
          <p:cNvPr id="17" name="object 12"/>
          <p:cNvSpPr/>
          <p:nvPr/>
        </p:nvSpPr>
        <p:spPr>
          <a:xfrm>
            <a:off x="1151262" y="4955989"/>
            <a:ext cx="7049401" cy="722905"/>
          </a:xfrm>
          <a:custGeom>
            <a:avLst/>
            <a:gdLst/>
            <a:ahLst/>
            <a:cxnLst/>
            <a:rect l="l" t="t" r="r" b="b"/>
            <a:pathLst>
              <a:path w="7049401" h="740308">
                <a:moveTo>
                  <a:pt x="152400" y="0"/>
                </a:moveTo>
                <a:lnTo>
                  <a:pt x="108720" y="6735"/>
                </a:lnTo>
                <a:lnTo>
                  <a:pt x="69275" y="22731"/>
                </a:lnTo>
                <a:lnTo>
                  <a:pt x="31563" y="53881"/>
                </a:lnTo>
                <a:lnTo>
                  <a:pt x="5687" y="105237"/>
                </a:lnTo>
                <a:lnTo>
                  <a:pt x="0" y="587908"/>
                </a:lnTo>
                <a:lnTo>
                  <a:pt x="31" y="589433"/>
                </a:lnTo>
                <a:lnTo>
                  <a:pt x="6735" y="631588"/>
                </a:lnTo>
                <a:lnTo>
                  <a:pt x="22731" y="671033"/>
                </a:lnTo>
                <a:lnTo>
                  <a:pt x="53881" y="708745"/>
                </a:lnTo>
                <a:lnTo>
                  <a:pt x="105237" y="734621"/>
                </a:lnTo>
                <a:lnTo>
                  <a:pt x="6897001" y="740308"/>
                </a:lnTo>
                <a:lnTo>
                  <a:pt x="6898526" y="740277"/>
                </a:lnTo>
                <a:lnTo>
                  <a:pt x="6940681" y="733573"/>
                </a:lnTo>
                <a:lnTo>
                  <a:pt x="6980126" y="717577"/>
                </a:lnTo>
                <a:lnTo>
                  <a:pt x="7017838" y="686426"/>
                </a:lnTo>
                <a:lnTo>
                  <a:pt x="7043714" y="635071"/>
                </a:lnTo>
                <a:lnTo>
                  <a:pt x="7049401" y="152399"/>
                </a:lnTo>
                <a:lnTo>
                  <a:pt x="7049370" y="150874"/>
                </a:lnTo>
                <a:lnTo>
                  <a:pt x="7042666" y="108720"/>
                </a:lnTo>
                <a:lnTo>
                  <a:pt x="7026670" y="69275"/>
                </a:lnTo>
                <a:lnTo>
                  <a:pt x="6995520" y="31563"/>
                </a:lnTo>
                <a:lnTo>
                  <a:pt x="6944164" y="5687"/>
                </a:lnTo>
                <a:lnTo>
                  <a:pt x="152400" y="0"/>
                </a:lnTo>
                <a:close/>
              </a:path>
            </a:pathLst>
          </a:custGeom>
          <a:ln w="12699">
            <a:solidFill>
              <a:srgbClr val="FFFFFF"/>
            </a:solidFill>
          </a:ln>
        </p:spPr>
        <p:txBody>
          <a:bodyPr wrap="square" lIns="0" tIns="0" rIns="0" bIns="0" rtlCol="0">
            <a:noAutofit/>
          </a:bodyPr>
          <a:lstStyle/>
          <a:p>
            <a:endParaRPr/>
          </a:p>
        </p:txBody>
      </p:sp>
      <p:sp>
        <p:nvSpPr>
          <p:cNvPr id="4" name="Segnaposto testo 3"/>
          <p:cNvSpPr>
            <a:spLocks noGrp="1"/>
          </p:cNvSpPr>
          <p:nvPr>
            <p:ph type="body" sz="quarter" idx="12"/>
          </p:nvPr>
        </p:nvSpPr>
        <p:spPr>
          <a:xfrm>
            <a:off x="1295400" y="2610504"/>
            <a:ext cx="5334000" cy="520861"/>
          </a:xfrm>
        </p:spPr>
        <p:txBody>
          <a:bodyPr vert="horz"/>
          <a:lstStyle>
            <a:lvl1pPr algn="l">
              <a:defRPr>
                <a:latin typeface="Arial"/>
                <a:cs typeface="Arial"/>
              </a:defRPr>
            </a:lvl1pPr>
          </a:lstStyle>
          <a:p>
            <a:pPr lvl="0"/>
            <a:r>
              <a:rPr lang="en-US" smtClean="0"/>
              <a:t>Click to edit Master text styles</a:t>
            </a:r>
          </a:p>
        </p:txBody>
      </p:sp>
      <p:sp>
        <p:nvSpPr>
          <p:cNvPr id="20" name="Segnaposto testo 3"/>
          <p:cNvSpPr>
            <a:spLocks noGrp="1"/>
          </p:cNvSpPr>
          <p:nvPr>
            <p:ph type="body" sz="quarter" idx="13" hasCustomPrompt="1"/>
          </p:nvPr>
        </p:nvSpPr>
        <p:spPr>
          <a:xfrm>
            <a:off x="1295400" y="3801043"/>
            <a:ext cx="6553200" cy="520861"/>
          </a:xfrm>
        </p:spPr>
        <p:txBody>
          <a:bodyPr vert="horz"/>
          <a:lstStyle>
            <a:lvl1pPr algn="l">
              <a:defRPr>
                <a:latin typeface="Arial"/>
                <a:cs typeface="Arial"/>
              </a:defRPr>
            </a:lvl1pPr>
          </a:lstStyle>
          <a:p>
            <a:pPr lvl="0"/>
            <a:r>
              <a:rPr lang="en-US" dirty="0" err="1" smtClean="0"/>
              <a:t>Clik</a:t>
            </a:r>
            <a:r>
              <a:rPr lang="en-US" dirty="0" smtClean="0"/>
              <a:t> to edit Master text styles</a:t>
            </a:r>
          </a:p>
        </p:txBody>
      </p:sp>
      <p:sp>
        <p:nvSpPr>
          <p:cNvPr id="21" name="Segnaposto testo 3"/>
          <p:cNvSpPr>
            <a:spLocks noGrp="1"/>
          </p:cNvSpPr>
          <p:nvPr>
            <p:ph type="body" sz="quarter" idx="14"/>
          </p:nvPr>
        </p:nvSpPr>
        <p:spPr>
          <a:xfrm>
            <a:off x="1295400" y="5065991"/>
            <a:ext cx="6629400" cy="520861"/>
          </a:xfrm>
        </p:spPr>
        <p:txBody>
          <a:bodyPr vert="horz"/>
          <a:lstStyle>
            <a:lvl1pPr algn="l">
              <a:defRPr>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1797652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500" y="376438"/>
            <a:ext cx="8255000" cy="932305"/>
          </a:xfrm>
          <a:prstGeom prst="rect">
            <a:avLst/>
          </a:prstGeom>
        </p:spPr>
        <p:txBody>
          <a:bodyPr lIns="0" tIns="0" rIns="0" bIns="0"/>
          <a:lstStyle>
            <a:lvl1pPr>
              <a:defRPr sz="2200">
                <a:latin typeface=""/>
              </a:defRPr>
            </a:lvl1pPr>
          </a:lstStyle>
          <a:p>
            <a:r>
              <a:rPr lang="en-US" smtClean="0"/>
              <a:t>Click to edit Master title style</a:t>
            </a:r>
            <a:endParaRPr dirty="0"/>
          </a:p>
        </p:txBody>
      </p:sp>
      <p:sp>
        <p:nvSpPr>
          <p:cNvPr id="3" name="Holder 3"/>
          <p:cNvSpPr>
            <a:spLocks noGrp="1"/>
          </p:cNvSpPr>
          <p:nvPr>
            <p:ph sz="half" idx="2"/>
          </p:nvPr>
        </p:nvSpPr>
        <p:spPr>
          <a:xfrm>
            <a:off x="457200" y="1866417"/>
            <a:ext cx="3977640" cy="3869252"/>
          </a:xfrm>
          <a:prstGeom prst="rect">
            <a:avLst/>
          </a:prstGeom>
          <a:noFill/>
          <a:ln>
            <a:noFill/>
          </a:ln>
        </p:spPr>
        <p:style>
          <a:lnRef idx="2">
            <a:schemeClr val="accent1"/>
          </a:lnRef>
          <a:fillRef idx="1">
            <a:schemeClr val="lt1"/>
          </a:fillRef>
          <a:effectRef idx="0">
            <a:schemeClr val="accent1"/>
          </a:effectRef>
          <a:fontRef idx="none"/>
        </p:style>
        <p:txBody>
          <a:bodyPr wrap="square" lIns="0" tIns="0" rIns="0" bIns="0">
            <a:noAutofit/>
          </a:bodyPr>
          <a:lstStyle/>
          <a:p>
            <a:pPr lvl="0"/>
            <a:r>
              <a:rPr lang="en-US" smtClean="0"/>
              <a:t>Click to edit Master text styles</a:t>
            </a:r>
          </a:p>
        </p:txBody>
      </p:sp>
      <p:sp>
        <p:nvSpPr>
          <p:cNvPr id="4" name="Holder 4"/>
          <p:cNvSpPr>
            <a:spLocks noGrp="1"/>
          </p:cNvSpPr>
          <p:nvPr>
            <p:ph sz="half" idx="3"/>
          </p:nvPr>
        </p:nvSpPr>
        <p:spPr>
          <a:xfrm>
            <a:off x="4709159" y="1866417"/>
            <a:ext cx="3977640" cy="3869252"/>
          </a:xfrm>
          <a:prstGeom prst="rect">
            <a:avLst/>
          </a:prstGeom>
          <a:noFill/>
          <a:ln>
            <a:noFill/>
          </a:ln>
        </p:spPr>
        <p:style>
          <a:lnRef idx="2">
            <a:schemeClr val="accent1"/>
          </a:lnRef>
          <a:fillRef idx="1">
            <a:schemeClr val="lt1"/>
          </a:fillRef>
          <a:effectRef idx="0">
            <a:schemeClr val="accent1"/>
          </a:effectRef>
          <a:fontRef idx="none"/>
        </p:style>
        <p:txBody>
          <a:bodyPr wrap="square" lIns="0" tIns="0" rIns="0" bIns="0">
            <a:noAutofit/>
          </a:body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images">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sz="2200"/>
            </a:lvl1pPr>
          </a:lstStyle>
          <a:p>
            <a:r>
              <a:rPr lang="en-US" smtClean="0"/>
              <a:t>Click to edit Master title style</a:t>
            </a:r>
            <a:endParaRPr lang="it-IT" dirty="0"/>
          </a:p>
        </p:txBody>
      </p:sp>
      <p:sp>
        <p:nvSpPr>
          <p:cNvPr id="6" name="Segnaposto immagine 5"/>
          <p:cNvSpPr>
            <a:spLocks noGrp="1"/>
          </p:cNvSpPr>
          <p:nvPr>
            <p:ph type="pic" sz="quarter" idx="10"/>
          </p:nvPr>
        </p:nvSpPr>
        <p:spPr>
          <a:xfrm>
            <a:off x="457200" y="1866418"/>
            <a:ext cx="3962400" cy="3869251"/>
          </a:xfrm>
          <a:ln>
            <a:noFill/>
          </a:ln>
        </p:spPr>
        <p:style>
          <a:lnRef idx="2">
            <a:schemeClr val="accent1"/>
          </a:lnRef>
          <a:fillRef idx="1">
            <a:schemeClr val="lt1"/>
          </a:fillRef>
          <a:effectRef idx="0">
            <a:schemeClr val="accent1"/>
          </a:effectRef>
          <a:fontRef idx="none"/>
        </p:style>
        <p:txBody>
          <a:bodyPr vert="horz"/>
          <a:lstStyle/>
          <a:p>
            <a:r>
              <a:rPr lang="en-US" smtClean="0"/>
              <a:t>Click icon to add picture</a:t>
            </a:r>
            <a:endParaRPr lang="it-IT" dirty="0"/>
          </a:p>
        </p:txBody>
      </p:sp>
      <p:sp>
        <p:nvSpPr>
          <p:cNvPr id="9" name="Segnaposto immagine 5"/>
          <p:cNvSpPr>
            <a:spLocks noGrp="1"/>
          </p:cNvSpPr>
          <p:nvPr>
            <p:ph type="pic" sz="quarter" idx="11"/>
          </p:nvPr>
        </p:nvSpPr>
        <p:spPr>
          <a:xfrm>
            <a:off x="4724400" y="1866418"/>
            <a:ext cx="3962400" cy="3869251"/>
          </a:xfrm>
          <a:ln>
            <a:noFill/>
          </a:ln>
        </p:spPr>
        <p:style>
          <a:lnRef idx="2">
            <a:schemeClr val="accent1"/>
          </a:lnRef>
          <a:fillRef idx="1">
            <a:schemeClr val="lt1"/>
          </a:fillRef>
          <a:effectRef idx="0">
            <a:schemeClr val="accent1"/>
          </a:effectRef>
          <a:fontRef idx="none"/>
        </p:style>
        <p:txBody>
          <a:bodyPr vert="horz"/>
          <a:lstStyle/>
          <a:p>
            <a:r>
              <a:rPr lang="en-US" smtClean="0"/>
              <a:t>Click icon to add picture</a:t>
            </a:r>
            <a:endParaRPr lang="it-IT"/>
          </a:p>
        </p:txBody>
      </p:sp>
    </p:spTree>
    <p:extLst>
      <p:ext uri="{BB962C8B-B14F-4D97-AF65-F5344CB8AC3E}">
        <p14:creationId xmlns:p14="http://schemas.microsoft.com/office/powerpoint/2010/main" val="2594079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ig Imag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sz="2200"/>
            </a:lvl1pPr>
          </a:lstStyle>
          <a:p>
            <a:r>
              <a:rPr lang="en-US" smtClean="0"/>
              <a:t>Click to edit Master title style</a:t>
            </a:r>
            <a:endParaRPr lang="it-IT" dirty="0"/>
          </a:p>
        </p:txBody>
      </p:sp>
      <p:sp>
        <p:nvSpPr>
          <p:cNvPr id="8" name="Segnaposto immagine 7"/>
          <p:cNvSpPr>
            <a:spLocks noGrp="1"/>
          </p:cNvSpPr>
          <p:nvPr>
            <p:ph type="pic" sz="quarter" idx="10"/>
          </p:nvPr>
        </p:nvSpPr>
        <p:spPr>
          <a:xfrm>
            <a:off x="457200" y="1568783"/>
            <a:ext cx="8229600" cy="4166886"/>
          </a:xfrm>
          <a:ln>
            <a:noFill/>
          </a:ln>
        </p:spPr>
        <p:style>
          <a:lnRef idx="2">
            <a:schemeClr val="accent1"/>
          </a:lnRef>
          <a:fillRef idx="1">
            <a:schemeClr val="lt1"/>
          </a:fillRef>
          <a:effectRef idx="0">
            <a:schemeClr val="accent1"/>
          </a:effectRef>
          <a:fontRef idx="none"/>
        </p:style>
        <p:txBody>
          <a:bodyPr vert="horz"/>
          <a:lstStyle/>
          <a:p>
            <a:r>
              <a:rPr lang="en-US" smtClean="0"/>
              <a:t>Click icon to add picture</a:t>
            </a:r>
            <a:endParaRPr lang="it-IT"/>
          </a:p>
        </p:txBody>
      </p:sp>
      <p:sp>
        <p:nvSpPr>
          <p:cNvPr id="10" name="Segnaposto testo 9"/>
          <p:cNvSpPr>
            <a:spLocks noGrp="1"/>
          </p:cNvSpPr>
          <p:nvPr>
            <p:ph type="body" sz="quarter" idx="11"/>
          </p:nvPr>
        </p:nvSpPr>
        <p:spPr>
          <a:xfrm>
            <a:off x="457200" y="5884486"/>
            <a:ext cx="4572000" cy="446452"/>
          </a:xfrm>
        </p:spPr>
        <p:txBody>
          <a:bodyPr vert="horz"/>
          <a:lstStyle>
            <a:lvl1pPr algn="l">
              <a:defRPr sz="1200" b="1" i="0">
                <a:solidFill>
                  <a:srgbClr val="005496"/>
                </a:solidFill>
                <a:latin typeface=""/>
              </a:defRPr>
            </a:lvl1pPr>
          </a:lstStyle>
          <a:p>
            <a:pPr lvl="0"/>
            <a:r>
              <a:rPr lang="en-US" smtClean="0"/>
              <a:t>Click to edit Master text styles</a:t>
            </a:r>
          </a:p>
        </p:txBody>
      </p:sp>
    </p:spTree>
    <p:extLst>
      <p:ext uri="{BB962C8B-B14F-4D97-AF65-F5344CB8AC3E}">
        <p14:creationId xmlns:p14="http://schemas.microsoft.com/office/powerpoint/2010/main" val="2358038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457201" y="1577340"/>
            <a:ext cx="8229599" cy="4526280"/>
          </a:xfrm>
          <a:prstGeom prst="rect">
            <a:avLst/>
          </a:prstGeom>
        </p:spPr>
        <p:txBody>
          <a:bodyPr wrap="square" lIns="0" tIns="0" rIns="0" bIns="0">
            <a:noAutofit/>
          </a:bodyPr>
          <a:lstStyle/>
          <a:p>
            <a:endParaRPr dirty="0"/>
          </a:p>
        </p:txBody>
      </p:sp>
      <p:sp>
        <p:nvSpPr>
          <p:cNvPr id="14" name="Segnaposto titolo 13"/>
          <p:cNvSpPr>
            <a:spLocks noGrp="1"/>
          </p:cNvSpPr>
          <p:nvPr>
            <p:ph type="title"/>
          </p:nvPr>
        </p:nvSpPr>
        <p:spPr>
          <a:xfrm>
            <a:off x="457200" y="229427"/>
            <a:ext cx="8229600" cy="1142483"/>
          </a:xfrm>
          <a:prstGeom prst="rect">
            <a:avLst/>
          </a:prstGeom>
        </p:spPr>
        <p:txBody>
          <a:bodyPr vert="horz" lIns="0" tIns="0" rIns="0" bIns="0" rtlCol="0" anchor="b" anchorCtr="0">
            <a:noAutofit/>
          </a:bodyPr>
          <a:lstStyle/>
          <a:p>
            <a:pPr marL="12700">
              <a:lnSpc>
                <a:spcPts val="2520"/>
              </a:lnSpc>
            </a:pPr>
            <a:endParaRPr lang="it-IT" sz="2200" dirty="0">
              <a:latin typeface="Arial"/>
              <a:cs typeface="Arial"/>
            </a:endParaRPr>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93" r:id="rId13"/>
    <p:sldLayoutId id="2147483894" r:id="rId14"/>
  </p:sldLayoutIdLst>
  <p:txStyles>
    <p:titleStyle>
      <a:lvl1pPr marL="0" algn="l" eaLnBrk="1" hangingPunct="1">
        <a:defRPr sz="1800" b="1" i="0">
          <a:solidFill>
            <a:schemeClr val="bg1"/>
          </a:solidFill>
        </a:defRPr>
      </a:lvl1pPr>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981320"/>
      </p:ext>
    </p:extLst>
  </p:cSld>
  <p:clrMap bg1="lt1" tx1="dk1" bg2="lt2" tx2="dk2" accent1="accent1" accent2="accent2" accent3="accent3" accent4="accent4" accent5="accent5" accent6="accent6" hlink="hlink" folHlink="folHlink"/>
  <p:sldLayoutIdLst>
    <p:sldLayoutId id="214748389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27.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wmf"/></Relationships>
</file>

<file path=ppt/slides/_rels/slide32.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57.jpg"/><Relationship Id="rId5" Type="http://schemas.openxmlformats.org/officeDocument/2006/relationships/image" Target="../media/image56.jpg"/><Relationship Id="rId10" Type="http://schemas.openxmlformats.org/officeDocument/2006/relationships/image" Target="../media/image60.jpg"/><Relationship Id="rId4" Type="http://schemas.openxmlformats.org/officeDocument/2006/relationships/image" Target="../media/image55.jpg"/><Relationship Id="rId9" Type="http://schemas.openxmlformats.org/officeDocument/2006/relationships/hyperlink" Target="https://cites.org/eng/cop/17/prop/index.php"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itle 1"/>
          <p:cNvSpPr>
            <a:spLocks noGrp="1"/>
          </p:cNvSpPr>
          <p:nvPr>
            <p:ph type="ctrTitle"/>
          </p:nvPr>
        </p:nvSpPr>
        <p:spPr>
          <a:xfrm>
            <a:off x="394356" y="4583812"/>
            <a:ext cx="7772400" cy="1296144"/>
          </a:xfrm>
        </p:spPr>
        <p:txBody>
          <a:bodyPr>
            <a:noAutofit/>
          </a:bodyPr>
          <a:lstStyle/>
          <a:p>
            <a:r>
              <a:rPr lang="en-GB" sz="2400" dirty="0">
                <a:solidFill>
                  <a:schemeClr val="bg1"/>
                </a:solidFill>
              </a:rPr>
              <a:t>RFBs and biodiversity including Biological Diversity Beyond Areas of National Jurisdiction (BBNJ), and ongoing cooperation between FAO, UNEP and CBD</a:t>
            </a:r>
            <a:br>
              <a:rPr lang="en-GB" sz="2400" dirty="0">
                <a:solidFill>
                  <a:schemeClr val="bg1"/>
                </a:solidFill>
              </a:rPr>
            </a:br>
            <a:r>
              <a:rPr lang="en-US" sz="2400" dirty="0">
                <a:solidFill>
                  <a:schemeClr val="bg1"/>
                </a:solidFill>
              </a:rPr>
              <a:t/>
            </a:r>
            <a:br>
              <a:rPr lang="en-US" sz="2400" dirty="0">
                <a:solidFill>
                  <a:schemeClr val="bg1"/>
                </a:solidFill>
              </a:rPr>
            </a:br>
            <a:endParaRPr lang="en-US" sz="2400" b="1" dirty="0">
              <a:solidFill>
                <a:schemeClr val="bg1"/>
              </a:solidFill>
            </a:endParaRPr>
          </a:p>
        </p:txBody>
      </p:sp>
      <p:sp>
        <p:nvSpPr>
          <p:cNvPr id="4" name="Rectangle 3"/>
          <p:cNvSpPr/>
          <p:nvPr/>
        </p:nvSpPr>
        <p:spPr>
          <a:xfrm>
            <a:off x="4508625" y="6181512"/>
            <a:ext cx="4572000" cy="572464"/>
          </a:xfrm>
          <a:prstGeom prst="rect">
            <a:avLst/>
          </a:prstGeom>
        </p:spPr>
        <p:txBody>
          <a:bodyPr>
            <a:spAutoFit/>
          </a:bodyPr>
          <a:lstStyle/>
          <a:p>
            <a:pPr algn="r">
              <a:lnSpc>
                <a:spcPct val="130000"/>
              </a:lnSpc>
              <a:defRPr/>
            </a:pPr>
            <a:r>
              <a:rPr lang="en-AU" sz="1200" b="1" dirty="0" smtClean="0">
                <a:solidFill>
                  <a:schemeClr val="bg1"/>
                </a:solidFill>
                <a:latin typeface="Calibri" pitchFamily="34" charset="0"/>
                <a:cs typeface="Arial" charset="0"/>
              </a:rPr>
              <a:t>Regional Fisheries </a:t>
            </a:r>
            <a:r>
              <a:rPr lang="en-AU" sz="1200" b="1" dirty="0">
                <a:solidFill>
                  <a:schemeClr val="bg1"/>
                </a:solidFill>
                <a:latin typeface="Calibri" pitchFamily="34" charset="0"/>
                <a:cs typeface="Arial" charset="0"/>
              </a:rPr>
              <a:t>S</a:t>
            </a:r>
            <a:r>
              <a:rPr lang="en-AU" sz="1200" b="1" dirty="0" smtClean="0">
                <a:solidFill>
                  <a:schemeClr val="bg1"/>
                </a:solidFill>
                <a:latin typeface="Calibri" pitchFamily="34" charset="0"/>
                <a:cs typeface="Arial" charset="0"/>
              </a:rPr>
              <a:t>ecretariat’s Network </a:t>
            </a:r>
            <a:endParaRPr lang="en-AU" sz="1200" b="1" dirty="0">
              <a:solidFill>
                <a:schemeClr val="bg1"/>
              </a:solidFill>
              <a:latin typeface="Calibri" pitchFamily="34" charset="0"/>
              <a:cs typeface="Arial" charset="0"/>
            </a:endParaRPr>
          </a:p>
          <a:p>
            <a:pPr algn="r">
              <a:lnSpc>
                <a:spcPct val="130000"/>
              </a:lnSpc>
              <a:defRPr/>
            </a:pPr>
            <a:r>
              <a:rPr lang="en-AU" sz="1200" b="1" dirty="0" smtClean="0">
                <a:solidFill>
                  <a:schemeClr val="bg1"/>
                </a:solidFill>
                <a:latin typeface="Calibri" pitchFamily="34" charset="0"/>
                <a:cs typeface="Arial" charset="0"/>
              </a:rPr>
              <a:t>9  </a:t>
            </a:r>
            <a:r>
              <a:rPr lang="en-AU" sz="1200" b="1" dirty="0">
                <a:solidFill>
                  <a:schemeClr val="bg1"/>
                </a:solidFill>
                <a:latin typeface="Calibri" pitchFamily="34" charset="0"/>
                <a:cs typeface="Arial" charset="0"/>
              </a:rPr>
              <a:t>July 2016, Rome, Italy</a:t>
            </a:r>
            <a:endParaRPr lang="en-GB" sz="1200" dirty="0">
              <a:solidFill>
                <a:schemeClr val="bg1"/>
              </a:solidFill>
            </a:endParaRPr>
          </a:p>
        </p:txBody>
      </p:sp>
      <p:pic>
        <p:nvPicPr>
          <p:cNvPr id="6" name="Picture 5" descr="S:\C O M M U N I C A T I O N\FAO logo\NewLogo Transparncy\FAO_logo_Black_2lines_en.png"/>
          <p:cNvPicPr/>
          <p:nvPr/>
        </p:nvPicPr>
        <p:blipFill>
          <a:blip r:embed="rId4" cstate="print"/>
          <a:srcRect/>
          <a:stretch>
            <a:fillRect/>
          </a:stretch>
        </p:blipFill>
        <p:spPr bwMode="auto">
          <a:xfrm>
            <a:off x="170836" y="114753"/>
            <a:ext cx="2948131" cy="530483"/>
          </a:xfrm>
          <a:prstGeom prst="rect">
            <a:avLst/>
          </a:prstGeom>
          <a:noFill/>
          <a:ln w="9525">
            <a:noFill/>
            <a:miter lim="800000"/>
            <a:headEnd/>
            <a:tailEnd/>
          </a:ln>
        </p:spPr>
      </p:pic>
    </p:spTree>
    <p:extLst>
      <p:ext uri="{BB962C8B-B14F-4D97-AF65-F5344CB8AC3E}">
        <p14:creationId xmlns:p14="http://schemas.microsoft.com/office/powerpoint/2010/main" val="15405577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723856" y="3429000"/>
            <a:ext cx="7920880"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smtClean="0"/>
              <a:t>Biodiversity in Areas Beyond National jurisdiction</a:t>
            </a:r>
          </a:p>
        </p:txBody>
      </p:sp>
    </p:spTree>
    <p:extLst>
      <p:ext uri="{BB962C8B-B14F-4D97-AF65-F5344CB8AC3E}">
        <p14:creationId xmlns:p14="http://schemas.microsoft.com/office/powerpoint/2010/main" val="36385627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44671" cy="6858001"/>
          </a:xfrm>
        </p:spPr>
      </p:pic>
      <p:sp>
        <p:nvSpPr>
          <p:cNvPr id="2" name="Title 1"/>
          <p:cNvSpPr>
            <a:spLocks noGrp="1"/>
          </p:cNvSpPr>
          <p:nvPr>
            <p:ph type="title"/>
          </p:nvPr>
        </p:nvSpPr>
        <p:spPr>
          <a:xfrm>
            <a:off x="393367" y="707196"/>
            <a:ext cx="8229600" cy="1142483"/>
          </a:xfrm>
        </p:spPr>
        <p:txBody>
          <a:bodyPr/>
          <a:lstStyle/>
          <a:p>
            <a:pPr algn="ctr"/>
            <a:r>
              <a:rPr lang="en-GB" sz="2400" i="1" dirty="0" smtClean="0">
                <a:solidFill>
                  <a:srgbClr val="0070C0"/>
                </a:solidFill>
                <a:latin typeface="+mn-lt"/>
              </a:rPr>
              <a:t>Ad </a:t>
            </a:r>
            <a:r>
              <a:rPr lang="en-GB" sz="2400" i="1" dirty="0">
                <a:solidFill>
                  <a:srgbClr val="0070C0"/>
                </a:solidFill>
                <a:latin typeface="+mn-lt"/>
              </a:rPr>
              <a:t>Hoc Open-ended Informal Working Group to Study Issues Relating to the Conservation and </a:t>
            </a:r>
            <a:r>
              <a:rPr lang="en-GB" sz="2400" i="1" dirty="0" smtClean="0">
                <a:solidFill>
                  <a:srgbClr val="0070C0"/>
                </a:solidFill>
                <a:latin typeface="+mn-lt"/>
              </a:rPr>
              <a:t/>
            </a:r>
            <a:br>
              <a:rPr lang="en-GB" sz="2400" i="1" dirty="0" smtClean="0">
                <a:solidFill>
                  <a:srgbClr val="0070C0"/>
                </a:solidFill>
                <a:latin typeface="+mn-lt"/>
              </a:rPr>
            </a:br>
            <a:r>
              <a:rPr lang="en-GB" sz="2400" i="1" dirty="0" smtClean="0">
                <a:solidFill>
                  <a:srgbClr val="0070C0"/>
                </a:solidFill>
                <a:latin typeface="+mn-lt"/>
              </a:rPr>
              <a:t>Sustainable Use </a:t>
            </a:r>
            <a:r>
              <a:rPr lang="en-GB" sz="2400" i="1" dirty="0">
                <a:solidFill>
                  <a:srgbClr val="0070C0"/>
                </a:solidFill>
                <a:latin typeface="+mn-lt"/>
              </a:rPr>
              <a:t>of Marine </a:t>
            </a:r>
            <a:r>
              <a:rPr lang="en-GB" sz="2400" i="1" dirty="0" smtClean="0">
                <a:solidFill>
                  <a:srgbClr val="0070C0"/>
                </a:solidFill>
                <a:latin typeface="+mn-lt"/>
              </a:rPr>
              <a:t>BBNJ- BBNJ Process</a:t>
            </a:r>
            <a:r>
              <a:rPr lang="en-GB" sz="2400" i="1" dirty="0">
                <a:solidFill>
                  <a:srgbClr val="0070C0"/>
                </a:solidFill>
                <a:latin typeface="+mn-lt"/>
              </a:rPr>
              <a:t/>
            </a:r>
            <a:br>
              <a:rPr lang="en-GB" sz="2400" i="1" dirty="0">
                <a:solidFill>
                  <a:srgbClr val="0070C0"/>
                </a:solidFill>
                <a:latin typeface="+mn-lt"/>
              </a:rPr>
            </a:br>
            <a:endParaRPr lang="en-GB" sz="2400" i="1" dirty="0">
              <a:solidFill>
                <a:srgbClr val="0070C0"/>
              </a:solidFill>
              <a:latin typeface="+mn-lt"/>
            </a:endParaRPr>
          </a:p>
        </p:txBody>
      </p:sp>
      <p:sp>
        <p:nvSpPr>
          <p:cNvPr id="3" name="TextBox 2"/>
          <p:cNvSpPr txBox="1"/>
          <p:nvPr/>
        </p:nvSpPr>
        <p:spPr>
          <a:xfrm>
            <a:off x="272717" y="1796716"/>
            <a:ext cx="8566484" cy="5262979"/>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t>UNGA created the BBNJ </a:t>
            </a:r>
            <a:r>
              <a:rPr lang="en-GB" sz="2400" dirty="0"/>
              <a:t>Working </a:t>
            </a:r>
            <a:r>
              <a:rPr lang="en-GB" sz="2400" dirty="0" smtClean="0"/>
              <a:t>Group </a:t>
            </a:r>
            <a:r>
              <a:rPr lang="en-GB" sz="2400" dirty="0"/>
              <a:t>to discuss the </a:t>
            </a:r>
            <a:r>
              <a:rPr lang="en-GB" sz="2400" dirty="0" smtClean="0"/>
              <a:t>conservation and </a:t>
            </a:r>
            <a:r>
              <a:rPr lang="en-GB" sz="2400" dirty="0"/>
              <a:t>sustainable use of marine biodiversity in ABNJ.</a:t>
            </a:r>
          </a:p>
          <a:p>
            <a:pPr marL="342900" indent="-342900">
              <a:buFont typeface="Arial" panose="020B0604020202020204" pitchFamily="34" charset="0"/>
              <a:buChar char="•"/>
            </a:pPr>
            <a:endParaRPr lang="en-GB" sz="2400" dirty="0" smtClean="0"/>
          </a:p>
          <a:p>
            <a:pPr marL="342900" indent="-342900">
              <a:buFont typeface="Arial" panose="020B0604020202020204" pitchFamily="34" charset="0"/>
              <a:buChar char="•"/>
            </a:pPr>
            <a:r>
              <a:rPr lang="en-GB" sz="2400" b="1" i="1" dirty="0"/>
              <a:t>C</a:t>
            </a:r>
            <a:r>
              <a:rPr lang="en-GB" sz="2400" b="1" i="1" dirty="0" smtClean="0"/>
              <a:t>ommencement </a:t>
            </a:r>
            <a:r>
              <a:rPr lang="en-GB" sz="2400" b="1" i="1" dirty="0"/>
              <a:t>of discussions in </a:t>
            </a:r>
            <a:r>
              <a:rPr lang="en-GB" sz="2400" b="1" i="1" dirty="0" smtClean="0"/>
              <a:t>2004; Concluded January 2015</a:t>
            </a:r>
          </a:p>
          <a:p>
            <a:endParaRPr lang="en-GB" sz="2400" b="1" dirty="0" smtClean="0"/>
          </a:p>
          <a:p>
            <a:r>
              <a:rPr lang="en-GB" sz="2400" b="1" dirty="0" smtClean="0"/>
              <a:t>Issues: </a:t>
            </a:r>
          </a:p>
          <a:p>
            <a:pPr marL="342900" indent="-342900">
              <a:buFont typeface="Arial" panose="020B0604020202020204" pitchFamily="34" charset="0"/>
              <a:buChar char="•"/>
            </a:pPr>
            <a:r>
              <a:rPr lang="en-GB" sz="2400" dirty="0" smtClean="0"/>
              <a:t>Are there weaknesses </a:t>
            </a:r>
            <a:r>
              <a:rPr lang="en-GB" sz="2400" dirty="0"/>
              <a:t>and gaps in the current </a:t>
            </a:r>
            <a:r>
              <a:rPr lang="en-GB" sz="2400" dirty="0" smtClean="0"/>
              <a:t>international framework ?</a:t>
            </a:r>
          </a:p>
          <a:p>
            <a:pPr marL="342900" indent="-342900">
              <a:buFont typeface="Arial" panose="020B0604020202020204" pitchFamily="34" charset="0"/>
              <a:buChar char="•"/>
            </a:pPr>
            <a:r>
              <a:rPr lang="en-GB" sz="2400" dirty="0" smtClean="0"/>
              <a:t>Do these </a:t>
            </a:r>
            <a:r>
              <a:rPr lang="en-GB" sz="2400" dirty="0"/>
              <a:t>necessitate the adoption of a new </a:t>
            </a:r>
            <a:r>
              <a:rPr lang="en-GB" sz="2400" dirty="0" smtClean="0"/>
              <a:t>instrument?</a:t>
            </a:r>
          </a:p>
          <a:p>
            <a:pPr marL="800100" lvl="1" indent="-342900">
              <a:buFont typeface="Arial" panose="020B0604020202020204" pitchFamily="34" charset="0"/>
              <a:buChar char="•"/>
            </a:pPr>
            <a:r>
              <a:rPr lang="en-GB" sz="2400" dirty="0" smtClean="0"/>
              <a:t>Implementing agreement to </a:t>
            </a:r>
            <a:r>
              <a:rPr lang="en-GB" sz="2400" dirty="0"/>
              <a:t>the United Nations Convention on </a:t>
            </a:r>
            <a:r>
              <a:rPr lang="en-GB" sz="2400" dirty="0" smtClean="0"/>
              <a:t>the Law </a:t>
            </a:r>
            <a:r>
              <a:rPr lang="en-GB" sz="2400" dirty="0"/>
              <a:t>of the Sea (UNCLOS) on the conservation and sustainable use </a:t>
            </a:r>
            <a:r>
              <a:rPr lang="en-GB" sz="2400" dirty="0" smtClean="0"/>
              <a:t>of marine </a:t>
            </a:r>
            <a:r>
              <a:rPr lang="en-GB" sz="2400" dirty="0"/>
              <a:t>biodiversity in ABNJ </a:t>
            </a:r>
          </a:p>
          <a:p>
            <a:pPr marL="342900" indent="-342900">
              <a:buFont typeface="Arial" panose="020B0604020202020204" pitchFamily="34" charset="0"/>
              <a:buChar char="•"/>
            </a:pPr>
            <a:endParaRPr lang="en-GB" sz="2400" dirty="0" smtClean="0"/>
          </a:p>
          <a:p>
            <a:endParaRPr lang="en-GB" sz="2400" dirty="0"/>
          </a:p>
        </p:txBody>
      </p:sp>
    </p:spTree>
    <p:extLst>
      <p:ext uri="{BB962C8B-B14F-4D97-AF65-F5344CB8AC3E}">
        <p14:creationId xmlns:p14="http://schemas.microsoft.com/office/powerpoint/2010/main" val="3740795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44671" cy="6858001"/>
          </a:xfrm>
        </p:spPr>
      </p:pic>
      <p:sp>
        <p:nvSpPr>
          <p:cNvPr id="2" name="Title 1"/>
          <p:cNvSpPr>
            <a:spLocks noGrp="1"/>
          </p:cNvSpPr>
          <p:nvPr>
            <p:ph type="title"/>
          </p:nvPr>
        </p:nvSpPr>
        <p:spPr>
          <a:xfrm>
            <a:off x="393367" y="83206"/>
            <a:ext cx="8229600" cy="1142483"/>
          </a:xfrm>
        </p:spPr>
        <p:txBody>
          <a:bodyPr/>
          <a:lstStyle/>
          <a:p>
            <a:pPr algn="ctr"/>
            <a:r>
              <a:rPr lang="en-US" sz="3200" dirty="0" smtClean="0">
                <a:solidFill>
                  <a:srgbClr val="0070C0"/>
                </a:solidFill>
                <a:latin typeface="+mn-lt"/>
              </a:rPr>
              <a:t>BBNJ process</a:t>
            </a:r>
            <a:endParaRPr lang="en-GB" sz="3200" i="1" dirty="0">
              <a:solidFill>
                <a:srgbClr val="0070C0"/>
              </a:solidFill>
              <a:latin typeface="+mn-lt"/>
            </a:endParaRPr>
          </a:p>
        </p:txBody>
      </p:sp>
      <p:sp>
        <p:nvSpPr>
          <p:cNvPr id="3" name="TextBox 2"/>
          <p:cNvSpPr txBox="1"/>
          <p:nvPr/>
        </p:nvSpPr>
        <p:spPr>
          <a:xfrm>
            <a:off x="272716" y="1333962"/>
            <a:ext cx="8871283" cy="5878532"/>
          </a:xfrm>
          <a:prstGeom prst="rect">
            <a:avLst/>
          </a:prstGeom>
          <a:noFill/>
        </p:spPr>
        <p:txBody>
          <a:bodyPr wrap="square" rtlCol="0">
            <a:spAutoFit/>
          </a:bodyPr>
          <a:lstStyle/>
          <a:p>
            <a:r>
              <a:rPr lang="en-GB" sz="2800" b="1" dirty="0"/>
              <a:t>The </a:t>
            </a:r>
            <a:r>
              <a:rPr lang="en-GB" sz="2800" b="1" dirty="0" smtClean="0"/>
              <a:t>2011 package: </a:t>
            </a:r>
          </a:p>
          <a:p>
            <a:endParaRPr lang="en-GB" sz="2800" b="1" dirty="0"/>
          </a:p>
          <a:p>
            <a:r>
              <a:rPr lang="en-GB" sz="2800" dirty="0" smtClean="0"/>
              <a:t>the </a:t>
            </a:r>
            <a:r>
              <a:rPr lang="en-GB" sz="2800" dirty="0"/>
              <a:t>conservation and sustainable use of marine biodiversity in areas beyond national jurisdiction, in particular, together and as a whole</a:t>
            </a:r>
            <a:r>
              <a:rPr lang="en-GB" sz="2800" dirty="0" smtClean="0"/>
              <a:t>:</a:t>
            </a:r>
          </a:p>
          <a:p>
            <a:endParaRPr lang="en-GB" sz="2800" dirty="0"/>
          </a:p>
          <a:p>
            <a:pPr marL="342900" indent="-342900">
              <a:buFont typeface="Arial" panose="020B0604020202020204" pitchFamily="34" charset="0"/>
              <a:buChar char="•"/>
            </a:pPr>
            <a:r>
              <a:rPr lang="en-GB" sz="2400" dirty="0">
                <a:solidFill>
                  <a:schemeClr val="tx2"/>
                </a:solidFill>
              </a:rPr>
              <a:t>marine genetic resources, including questions on the sharing of benefits</a:t>
            </a:r>
          </a:p>
          <a:p>
            <a:pPr marL="342900" indent="-342900">
              <a:buFont typeface="Arial" panose="020B0604020202020204" pitchFamily="34" charset="0"/>
              <a:buChar char="•"/>
            </a:pPr>
            <a:r>
              <a:rPr lang="en-GB" sz="2400" dirty="0">
                <a:solidFill>
                  <a:schemeClr val="tx2"/>
                </a:solidFill>
              </a:rPr>
              <a:t>measures such as area-based management tools, including marine protected areas</a:t>
            </a:r>
          </a:p>
          <a:p>
            <a:pPr marL="342900" indent="-342900">
              <a:buFont typeface="Arial" panose="020B0604020202020204" pitchFamily="34" charset="0"/>
              <a:buChar char="•"/>
            </a:pPr>
            <a:r>
              <a:rPr lang="en-GB" sz="2400" dirty="0">
                <a:solidFill>
                  <a:schemeClr val="tx2"/>
                </a:solidFill>
              </a:rPr>
              <a:t>environmental impact assessments </a:t>
            </a:r>
          </a:p>
          <a:p>
            <a:pPr marL="342900" indent="-342900">
              <a:buFont typeface="Arial" panose="020B0604020202020204" pitchFamily="34" charset="0"/>
              <a:buChar char="•"/>
            </a:pPr>
            <a:r>
              <a:rPr lang="en-GB" sz="2400" dirty="0">
                <a:solidFill>
                  <a:schemeClr val="tx2"/>
                </a:solidFill>
              </a:rPr>
              <a:t>capacity building and the transfer of marine technology; </a:t>
            </a:r>
          </a:p>
          <a:p>
            <a:pPr marL="457200" indent="-457200">
              <a:buFont typeface="+mj-lt"/>
              <a:buAutoNum type="arabicPeriod"/>
            </a:pPr>
            <a:endParaRPr lang="en-GB" sz="2000" dirty="0" smtClean="0"/>
          </a:p>
          <a:p>
            <a:r>
              <a:rPr lang="en-GB" sz="2000" dirty="0" smtClean="0"/>
              <a:t> </a:t>
            </a:r>
          </a:p>
          <a:p>
            <a:endParaRPr lang="en-GB" sz="2400" dirty="0"/>
          </a:p>
        </p:txBody>
      </p:sp>
    </p:spTree>
    <p:extLst>
      <p:ext uri="{BB962C8B-B14F-4D97-AF65-F5344CB8AC3E}">
        <p14:creationId xmlns:p14="http://schemas.microsoft.com/office/powerpoint/2010/main" val="9760606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2" y="-1"/>
            <a:ext cx="9144671" cy="6858001"/>
          </a:xfrm>
        </p:spPr>
      </p:pic>
      <p:sp>
        <p:nvSpPr>
          <p:cNvPr id="2" name="Title 1"/>
          <p:cNvSpPr>
            <a:spLocks noGrp="1"/>
          </p:cNvSpPr>
          <p:nvPr>
            <p:ph type="title"/>
          </p:nvPr>
        </p:nvSpPr>
        <p:spPr>
          <a:xfrm>
            <a:off x="393367" y="214242"/>
            <a:ext cx="8229600" cy="1142483"/>
          </a:xfrm>
        </p:spPr>
        <p:txBody>
          <a:bodyPr/>
          <a:lstStyle/>
          <a:p>
            <a:pPr algn="ctr"/>
            <a:r>
              <a:rPr lang="en-US" sz="3200" dirty="0" smtClean="0">
                <a:solidFill>
                  <a:srgbClr val="0070C0"/>
                </a:solidFill>
                <a:latin typeface="+mn-lt"/>
              </a:rPr>
              <a:t>BBNJ Process (</a:t>
            </a:r>
            <a:r>
              <a:rPr lang="en-US" sz="3200" dirty="0" err="1" smtClean="0">
                <a:solidFill>
                  <a:srgbClr val="0070C0"/>
                </a:solidFill>
                <a:latin typeface="+mn-lt"/>
              </a:rPr>
              <a:t>cont</a:t>
            </a:r>
            <a:r>
              <a:rPr lang="en-US" sz="3200" dirty="0" smtClean="0">
                <a:solidFill>
                  <a:srgbClr val="0070C0"/>
                </a:solidFill>
                <a:latin typeface="+mn-lt"/>
              </a:rPr>
              <a:t>)</a:t>
            </a:r>
            <a:endParaRPr lang="en-GB" sz="3200" i="1" dirty="0">
              <a:solidFill>
                <a:srgbClr val="0070C0"/>
              </a:solidFill>
              <a:latin typeface="+mn-lt"/>
            </a:endParaRPr>
          </a:p>
        </p:txBody>
      </p:sp>
      <p:sp>
        <p:nvSpPr>
          <p:cNvPr id="3" name="TextBox 2"/>
          <p:cNvSpPr txBox="1"/>
          <p:nvPr/>
        </p:nvSpPr>
        <p:spPr>
          <a:xfrm>
            <a:off x="272716" y="1796716"/>
            <a:ext cx="8871283" cy="5632311"/>
          </a:xfrm>
          <a:prstGeom prst="rect">
            <a:avLst/>
          </a:prstGeom>
          <a:noFill/>
        </p:spPr>
        <p:txBody>
          <a:bodyPr wrap="square" rtlCol="0">
            <a:spAutoFit/>
          </a:bodyPr>
          <a:lstStyle/>
          <a:p>
            <a:r>
              <a:rPr lang="en-GB" sz="2400" dirty="0" smtClean="0"/>
              <a:t>Three meetings (2014-15) of the BBNJ Working Group, specifically convened to discuss “the scope, parameters and feasibility of an international instrument under UNCLOS”.</a:t>
            </a:r>
          </a:p>
          <a:p>
            <a:endParaRPr lang="en-GB" sz="2400" dirty="0" smtClean="0"/>
          </a:p>
          <a:p>
            <a:r>
              <a:rPr lang="en-GB" sz="2400" i="1" dirty="0" smtClean="0">
                <a:solidFill>
                  <a:schemeClr val="tx2"/>
                </a:solidFill>
              </a:rPr>
              <a:t>“develop an international legally-binding instrument under the Convention on the conservation and sustainable use of marine biological diversity of areas beyond national jurisdiction and to that end” </a:t>
            </a:r>
          </a:p>
          <a:p>
            <a:endParaRPr lang="en-GB" sz="2400" dirty="0" smtClean="0"/>
          </a:p>
          <a:p>
            <a:r>
              <a:rPr lang="en-GB" sz="2000" b="1" dirty="0" smtClean="0"/>
              <a:t>Two-step approach: </a:t>
            </a:r>
          </a:p>
          <a:p>
            <a:pPr marL="457200" indent="-457200">
              <a:buFont typeface="+mj-lt"/>
              <a:buAutoNum type="arabicPeriod"/>
            </a:pPr>
            <a:r>
              <a:rPr lang="en-GB" sz="2000" dirty="0" smtClean="0"/>
              <a:t>a Preparatory Committee (</a:t>
            </a:r>
            <a:r>
              <a:rPr lang="en-GB" sz="2000" dirty="0" err="1" smtClean="0"/>
              <a:t>PrepCom</a:t>
            </a:r>
            <a:r>
              <a:rPr lang="en-GB" sz="2000" dirty="0" smtClean="0"/>
              <a:t>) will make recommendations to the UNGA on the elements of a draft text by the end of 2017; </a:t>
            </a:r>
          </a:p>
          <a:p>
            <a:pPr marL="457200" indent="-457200">
              <a:buFont typeface="+mj-lt"/>
              <a:buAutoNum type="arabicPeriod"/>
            </a:pPr>
            <a:r>
              <a:rPr lang="en-GB" sz="2000" dirty="0" smtClean="0"/>
              <a:t>the UNGA will then decide on the convening and date of an intergovernmental conference by the end of its 72nd session (i.e. September 2018).</a:t>
            </a:r>
          </a:p>
          <a:p>
            <a:r>
              <a:rPr lang="en-GB" sz="2000" dirty="0" smtClean="0"/>
              <a:t> </a:t>
            </a:r>
          </a:p>
          <a:p>
            <a:endParaRPr lang="en-GB" sz="2400" dirty="0"/>
          </a:p>
        </p:txBody>
      </p:sp>
    </p:spTree>
    <p:extLst>
      <p:ext uri="{BB962C8B-B14F-4D97-AF65-F5344CB8AC3E}">
        <p14:creationId xmlns:p14="http://schemas.microsoft.com/office/powerpoint/2010/main" val="8748080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44671" cy="6858001"/>
          </a:xfrm>
        </p:spPr>
      </p:pic>
      <p:sp>
        <p:nvSpPr>
          <p:cNvPr id="2" name="Title 1"/>
          <p:cNvSpPr>
            <a:spLocks noGrp="1"/>
          </p:cNvSpPr>
          <p:nvPr>
            <p:ph type="title"/>
          </p:nvPr>
        </p:nvSpPr>
        <p:spPr>
          <a:xfrm>
            <a:off x="698167" y="1225474"/>
            <a:ext cx="8229600" cy="1142483"/>
          </a:xfrm>
        </p:spPr>
        <p:txBody>
          <a:bodyPr/>
          <a:lstStyle/>
          <a:p>
            <a:r>
              <a:rPr lang="en-GB" sz="2400" b="0" kern="1200" dirty="0" smtClean="0">
                <a:solidFill>
                  <a:schemeClr val="tx1"/>
                </a:solidFill>
              </a:rPr>
              <a:t> </a:t>
            </a:r>
            <a:r>
              <a:rPr lang="en-GB" sz="2400" b="0" kern="1200" dirty="0">
                <a:solidFill>
                  <a:schemeClr val="tx1"/>
                </a:solidFill>
              </a:rPr>
              <a:t/>
            </a:r>
            <a:br>
              <a:rPr lang="en-GB" sz="2400" b="0" kern="1200" dirty="0">
                <a:solidFill>
                  <a:schemeClr val="tx1"/>
                </a:solidFill>
              </a:rPr>
            </a:br>
            <a:endParaRPr lang="en-GB" sz="2400" i="1" dirty="0">
              <a:solidFill>
                <a:schemeClr val="tx1"/>
              </a:solidFill>
            </a:endParaRPr>
          </a:p>
        </p:txBody>
      </p:sp>
      <p:sp>
        <p:nvSpPr>
          <p:cNvPr id="3" name="TextBox 2"/>
          <p:cNvSpPr txBox="1"/>
          <p:nvPr/>
        </p:nvSpPr>
        <p:spPr>
          <a:xfrm>
            <a:off x="481263" y="920620"/>
            <a:ext cx="8356934" cy="5016758"/>
          </a:xfrm>
          <a:prstGeom prst="rect">
            <a:avLst/>
          </a:prstGeom>
          <a:noFill/>
        </p:spPr>
        <p:txBody>
          <a:bodyPr wrap="square" rtlCol="0">
            <a:spAutoFit/>
          </a:bodyPr>
          <a:lstStyle/>
          <a:p>
            <a:pPr algn="ctr"/>
            <a:endParaRPr lang="en-GB" sz="3200" dirty="0"/>
          </a:p>
          <a:p>
            <a:pPr algn="ctr"/>
            <a:r>
              <a:rPr lang="en-GB" sz="3200" i="1" dirty="0">
                <a:solidFill>
                  <a:schemeClr val="tx2"/>
                </a:solidFill>
              </a:rPr>
              <a:t>Prep Con </a:t>
            </a:r>
            <a:r>
              <a:rPr lang="en-GB" sz="3200" dirty="0">
                <a:solidFill>
                  <a:schemeClr val="tx2"/>
                </a:solidFill>
              </a:rPr>
              <a:t>established by UNGA res 69/292: to develop an international legally binding instrument under UNCLOS on the conservation and sustainable use of marine biological diversity of areas beyond national jurisdiction.</a:t>
            </a:r>
            <a:r>
              <a:rPr lang="en-GB" sz="3200" dirty="0"/>
              <a:t/>
            </a:r>
            <a:br>
              <a:rPr lang="en-GB" sz="3200" dirty="0"/>
            </a:br>
            <a:endParaRPr lang="en-GB" sz="3200" dirty="0" smtClean="0"/>
          </a:p>
          <a:p>
            <a:pPr marL="342900" indent="-342900" algn="ctr">
              <a:buFont typeface="Wingdings" panose="05000000000000000000" pitchFamily="2" charset="2"/>
              <a:buChar char="Ø"/>
            </a:pPr>
            <a:endParaRPr lang="en-GB" sz="3200" b="1" dirty="0"/>
          </a:p>
          <a:p>
            <a:pPr marL="342900" indent="-342900" algn="ctr">
              <a:buFont typeface="Wingdings" panose="05000000000000000000" pitchFamily="2" charset="2"/>
              <a:buChar char="Ø"/>
            </a:pPr>
            <a:r>
              <a:rPr lang="en-GB" sz="3200" b="1" dirty="0" smtClean="0"/>
              <a:t>Two </a:t>
            </a:r>
            <a:r>
              <a:rPr lang="en-GB" sz="3200" b="1" dirty="0"/>
              <a:t>meetings in 2016</a:t>
            </a:r>
            <a:r>
              <a:rPr lang="en-GB" sz="3200" dirty="0"/>
              <a:t>: April and August </a:t>
            </a:r>
          </a:p>
          <a:p>
            <a:pPr marL="342900" indent="-342900" algn="ctr">
              <a:buFont typeface="Wingdings" panose="05000000000000000000" pitchFamily="2" charset="2"/>
              <a:buChar char="Ø"/>
            </a:pPr>
            <a:endParaRPr lang="en-GB" sz="3200" dirty="0"/>
          </a:p>
        </p:txBody>
      </p:sp>
    </p:spTree>
    <p:extLst>
      <p:ext uri="{BB962C8B-B14F-4D97-AF65-F5344CB8AC3E}">
        <p14:creationId xmlns:p14="http://schemas.microsoft.com/office/powerpoint/2010/main" val="37969831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44671" cy="6858001"/>
          </a:xfrm>
        </p:spPr>
      </p:pic>
      <p:sp>
        <p:nvSpPr>
          <p:cNvPr id="2" name="Title 1"/>
          <p:cNvSpPr>
            <a:spLocks noGrp="1"/>
          </p:cNvSpPr>
          <p:nvPr>
            <p:ph type="title"/>
          </p:nvPr>
        </p:nvSpPr>
        <p:spPr>
          <a:xfrm>
            <a:off x="393367" y="263108"/>
            <a:ext cx="8229600" cy="1142483"/>
          </a:xfrm>
        </p:spPr>
        <p:txBody>
          <a:bodyPr/>
          <a:lstStyle/>
          <a:p>
            <a:r>
              <a:rPr lang="en-GB" sz="3200" i="1" dirty="0" smtClean="0">
                <a:solidFill>
                  <a:srgbClr val="0070C0"/>
                </a:solidFill>
                <a:latin typeface="+mn-lt"/>
              </a:rPr>
              <a:t>Prep </a:t>
            </a:r>
            <a:r>
              <a:rPr lang="en-GB" sz="3200" i="1" dirty="0">
                <a:solidFill>
                  <a:srgbClr val="0070C0"/>
                </a:solidFill>
                <a:latin typeface="+mn-lt"/>
              </a:rPr>
              <a:t>Con  </a:t>
            </a:r>
            <a:r>
              <a:rPr lang="en-GB" sz="3200" i="1" dirty="0" smtClean="0">
                <a:solidFill>
                  <a:srgbClr val="0070C0"/>
                </a:solidFill>
                <a:latin typeface="+mn-lt"/>
              </a:rPr>
              <a:t>first </a:t>
            </a:r>
            <a:r>
              <a:rPr lang="en-GB" sz="3200" i="1" dirty="0">
                <a:solidFill>
                  <a:srgbClr val="0070C0"/>
                </a:solidFill>
                <a:latin typeface="+mn-lt"/>
              </a:rPr>
              <a:t>session: 28 March- 8 April 2016</a:t>
            </a:r>
            <a:br>
              <a:rPr lang="en-GB" sz="3200" i="1" dirty="0">
                <a:solidFill>
                  <a:srgbClr val="0070C0"/>
                </a:solidFill>
                <a:latin typeface="+mn-lt"/>
              </a:rPr>
            </a:br>
            <a:endParaRPr lang="en-GB" sz="3200" i="1" dirty="0">
              <a:solidFill>
                <a:srgbClr val="0070C0"/>
              </a:solidFill>
              <a:latin typeface="+mn-lt"/>
            </a:endParaRPr>
          </a:p>
        </p:txBody>
      </p:sp>
      <p:sp>
        <p:nvSpPr>
          <p:cNvPr id="3" name="TextBox 2"/>
          <p:cNvSpPr txBox="1"/>
          <p:nvPr/>
        </p:nvSpPr>
        <p:spPr>
          <a:xfrm>
            <a:off x="0" y="1668700"/>
            <a:ext cx="9127316" cy="4893647"/>
          </a:xfrm>
          <a:prstGeom prst="rect">
            <a:avLst/>
          </a:prstGeom>
          <a:noFill/>
        </p:spPr>
        <p:txBody>
          <a:bodyPr wrap="square" rtlCol="0">
            <a:spAutoFit/>
          </a:bodyPr>
          <a:lstStyle/>
          <a:p>
            <a:r>
              <a:rPr lang="en-GB" sz="2400" b="1" u="sng" dirty="0">
                <a:solidFill>
                  <a:schemeClr val="accent1">
                    <a:lumMod val="75000"/>
                  </a:schemeClr>
                </a:solidFill>
              </a:rPr>
              <a:t>Discussions on:  </a:t>
            </a:r>
            <a:endParaRPr lang="en-GB" sz="2400" b="1" u="sng" dirty="0" smtClean="0">
              <a:solidFill>
                <a:schemeClr val="accent1">
                  <a:lumMod val="75000"/>
                </a:schemeClr>
              </a:solidFill>
            </a:endParaRPr>
          </a:p>
          <a:p>
            <a:endParaRPr lang="en-GB" sz="2400" b="1" u="sng" dirty="0">
              <a:solidFill>
                <a:schemeClr val="accent1">
                  <a:lumMod val="75000"/>
                </a:schemeClr>
              </a:solidFill>
            </a:endParaRPr>
          </a:p>
          <a:p>
            <a:pPr marL="342900" indent="-342900">
              <a:buFont typeface="Arial" panose="020B0604020202020204" pitchFamily="34" charset="0"/>
              <a:buChar char="•"/>
            </a:pPr>
            <a:r>
              <a:rPr lang="en-GB" sz="2400" dirty="0">
                <a:solidFill>
                  <a:schemeClr val="accent1">
                    <a:lumMod val="75000"/>
                  </a:schemeClr>
                </a:solidFill>
              </a:rPr>
              <a:t>Elements of the 2011 package </a:t>
            </a:r>
          </a:p>
          <a:p>
            <a:pPr marL="342900" indent="-342900">
              <a:buFont typeface="Arial" panose="020B0604020202020204" pitchFamily="34" charset="0"/>
              <a:buChar char="•"/>
            </a:pPr>
            <a:r>
              <a:rPr lang="en-GB" sz="2400" dirty="0">
                <a:solidFill>
                  <a:schemeClr val="accent1">
                    <a:lumMod val="75000"/>
                  </a:schemeClr>
                </a:solidFill>
              </a:rPr>
              <a:t>Started discussions on considerations for objective and scope of an implementing agreement, guiding principles and the use of terms </a:t>
            </a:r>
          </a:p>
          <a:p>
            <a:endParaRPr lang="en-GB" sz="2400" dirty="0">
              <a:solidFill>
                <a:schemeClr val="accent1">
                  <a:lumMod val="75000"/>
                </a:schemeClr>
              </a:solidFill>
            </a:endParaRPr>
          </a:p>
          <a:p>
            <a:endParaRPr lang="en-GB" sz="2400" b="1" dirty="0"/>
          </a:p>
          <a:p>
            <a:pPr marL="342900" indent="-342900">
              <a:buFont typeface="Wingdings" panose="05000000000000000000" pitchFamily="2" charset="2"/>
              <a:buChar char="Ø"/>
            </a:pPr>
            <a:r>
              <a:rPr lang="en-GB" sz="2400" b="1" dirty="0" smtClean="0"/>
              <a:t>Fisheries frequently mentioned including role of RFMOs.</a:t>
            </a:r>
          </a:p>
          <a:p>
            <a:endParaRPr lang="en-GB" sz="2400" b="1" dirty="0" smtClean="0"/>
          </a:p>
          <a:p>
            <a:pPr marL="342900" indent="-342900">
              <a:buFont typeface="Arial" panose="020B0604020202020204" pitchFamily="34" charset="0"/>
              <a:buChar char="•"/>
            </a:pPr>
            <a:r>
              <a:rPr lang="en-GB" sz="2400" dirty="0" smtClean="0"/>
              <a:t>FAO has prepared an overview for the consideration of COFI to document ongoing work in ABNJ with respect to Fisheries as well as other processes e.g. aquatic genetic resources (Annex to COFI paper on Global and regional Processes)</a:t>
            </a:r>
            <a:endParaRPr lang="en-GB" sz="2400" dirty="0"/>
          </a:p>
        </p:txBody>
      </p:sp>
    </p:spTree>
    <p:extLst>
      <p:ext uri="{BB962C8B-B14F-4D97-AF65-F5344CB8AC3E}">
        <p14:creationId xmlns:p14="http://schemas.microsoft.com/office/powerpoint/2010/main" val="87018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44671" cy="6858001"/>
          </a:xfrm>
        </p:spPr>
      </p:pic>
      <p:sp>
        <p:nvSpPr>
          <p:cNvPr id="2" name="Title 1"/>
          <p:cNvSpPr>
            <a:spLocks noGrp="1"/>
          </p:cNvSpPr>
          <p:nvPr>
            <p:ph type="title"/>
          </p:nvPr>
        </p:nvSpPr>
        <p:spPr>
          <a:xfrm>
            <a:off x="137190" y="341655"/>
            <a:ext cx="8229600" cy="1142483"/>
          </a:xfrm>
        </p:spPr>
        <p:txBody>
          <a:bodyPr/>
          <a:lstStyle/>
          <a:p>
            <a:r>
              <a:rPr lang="en-GB" sz="2400" i="1" dirty="0">
                <a:solidFill>
                  <a:srgbClr val="0070C0"/>
                </a:solidFill>
              </a:rPr>
              <a:t>Prep Con  first session: 28 March- 8 April 2016</a:t>
            </a:r>
            <a:br>
              <a:rPr lang="en-GB" sz="2400" i="1" dirty="0">
                <a:solidFill>
                  <a:srgbClr val="0070C0"/>
                </a:solidFill>
              </a:rPr>
            </a:br>
            <a:endParaRPr lang="en-GB" sz="2400" i="1" dirty="0">
              <a:solidFill>
                <a:schemeClr val="tx1"/>
              </a:solidFill>
            </a:endParaRPr>
          </a:p>
        </p:txBody>
      </p:sp>
      <p:sp>
        <p:nvSpPr>
          <p:cNvPr id="3" name="TextBox 2"/>
          <p:cNvSpPr txBox="1"/>
          <p:nvPr/>
        </p:nvSpPr>
        <p:spPr>
          <a:xfrm>
            <a:off x="0" y="1668701"/>
            <a:ext cx="7084563" cy="4832092"/>
          </a:xfrm>
          <a:prstGeom prst="rect">
            <a:avLst/>
          </a:prstGeom>
          <a:noFill/>
        </p:spPr>
        <p:txBody>
          <a:bodyPr wrap="square" rtlCol="0">
            <a:spAutoFit/>
          </a:bodyPr>
          <a:lstStyle/>
          <a:p>
            <a:r>
              <a:rPr lang="en-GB" sz="2400" b="1" dirty="0" smtClean="0"/>
              <a:t>Some key discussion issues:</a:t>
            </a:r>
          </a:p>
          <a:p>
            <a:endParaRPr lang="en-GB" sz="2000" dirty="0"/>
          </a:p>
          <a:p>
            <a:pPr marL="342900" indent="-342900">
              <a:buFontTx/>
              <a:buChar char="-"/>
            </a:pPr>
            <a:r>
              <a:rPr lang="en-GB" sz="2000" dirty="0" smtClean="0"/>
              <a:t>The application of the common heritage of </a:t>
            </a:r>
            <a:r>
              <a:rPr lang="en-GB" sz="2000" dirty="0"/>
              <a:t>mankind </a:t>
            </a:r>
            <a:r>
              <a:rPr lang="en-GB" sz="2000" dirty="0" smtClean="0"/>
              <a:t>principle to Marine genetic resources beyond national jurisdiction</a:t>
            </a:r>
          </a:p>
          <a:p>
            <a:pPr marL="342900" indent="-342900">
              <a:buFontTx/>
              <a:buChar char="-"/>
            </a:pPr>
            <a:r>
              <a:rPr lang="en-GB" sz="2000" dirty="0" smtClean="0"/>
              <a:t>Requirement </a:t>
            </a:r>
            <a:r>
              <a:rPr lang="en-GB" sz="2000" dirty="0"/>
              <a:t>for access and benefit sharing arrangements for marine genetic resources beyond national jurisdiction</a:t>
            </a:r>
            <a:r>
              <a:rPr lang="en-GB" sz="2000" dirty="0" smtClean="0"/>
              <a:t>;</a:t>
            </a:r>
          </a:p>
          <a:p>
            <a:pPr marL="342900" indent="-342900">
              <a:buFontTx/>
              <a:buChar char="-"/>
            </a:pPr>
            <a:r>
              <a:rPr lang="en-GB" sz="2000" dirty="0" smtClean="0"/>
              <a:t>How would genetic resources be defined and the need to distinguish fish as a commodity vs the genetic material </a:t>
            </a:r>
            <a:endParaRPr lang="en-GB" sz="2000" dirty="0"/>
          </a:p>
          <a:p>
            <a:pPr marL="342900" indent="-342900">
              <a:buFontTx/>
              <a:buChar char="-"/>
            </a:pPr>
            <a:r>
              <a:rPr lang="en-GB" sz="2000" dirty="0" err="1" smtClean="0"/>
              <a:t>Multisectoral</a:t>
            </a:r>
            <a:r>
              <a:rPr lang="en-GB" sz="2000" dirty="0" smtClean="0"/>
              <a:t> </a:t>
            </a:r>
            <a:r>
              <a:rPr lang="en-GB" sz="2000" dirty="0"/>
              <a:t>harmonization of area based management </a:t>
            </a:r>
            <a:r>
              <a:rPr lang="en-GB" sz="2000" dirty="0" smtClean="0"/>
              <a:t>tools</a:t>
            </a:r>
          </a:p>
          <a:p>
            <a:pPr marL="342900" indent="-342900">
              <a:buFontTx/>
              <a:buChar char="-"/>
            </a:pPr>
            <a:r>
              <a:rPr lang="en-GB" sz="2000" dirty="0" err="1" smtClean="0"/>
              <a:t>Multisectoral</a:t>
            </a:r>
            <a:r>
              <a:rPr lang="en-GB" sz="2000" dirty="0" smtClean="0"/>
              <a:t> </a:t>
            </a:r>
            <a:r>
              <a:rPr lang="en-GB" sz="2000" dirty="0"/>
              <a:t>requirement for Environmental Impact Assessments.</a:t>
            </a:r>
          </a:p>
          <a:p>
            <a:pPr marL="342900" indent="-342900">
              <a:buFontTx/>
              <a:buChar char="-"/>
            </a:pPr>
            <a:r>
              <a:rPr lang="en-GB" sz="2000" dirty="0" smtClean="0"/>
              <a:t>How to ensure capacity development and technology transfer</a:t>
            </a:r>
          </a:p>
          <a:p>
            <a:endParaRPr lang="en-GB" sz="2000" dirty="0" smtClean="0"/>
          </a:p>
          <a:p>
            <a:endParaRPr lang="en-GB" sz="2000" dirty="0"/>
          </a:p>
          <a:p>
            <a:pPr indent="-342900">
              <a:buFont typeface="Wingdings" panose="05000000000000000000" pitchFamily="2" charset="2"/>
              <a:buChar char="Ø"/>
            </a:pPr>
            <a:r>
              <a:rPr lang="en-GB" sz="2400" b="1" i="1" dirty="0">
                <a:solidFill>
                  <a:srgbClr val="0070C0"/>
                </a:solidFill>
              </a:rPr>
              <a:t>Second session</a:t>
            </a:r>
            <a:r>
              <a:rPr lang="en-GB" sz="2400" b="1" i="1">
                <a:solidFill>
                  <a:srgbClr val="0070C0"/>
                </a:solidFill>
              </a:rPr>
              <a:t>: </a:t>
            </a:r>
            <a:r>
              <a:rPr lang="en-GB" sz="2400" b="1" i="1" smtClean="0">
                <a:solidFill>
                  <a:srgbClr val="0070C0"/>
                </a:solidFill>
              </a:rPr>
              <a:t>26 </a:t>
            </a:r>
            <a:r>
              <a:rPr lang="en-GB" sz="2400" b="1" i="1">
                <a:solidFill>
                  <a:srgbClr val="0070C0"/>
                </a:solidFill>
              </a:rPr>
              <a:t>August- </a:t>
            </a:r>
            <a:r>
              <a:rPr lang="en-GB" sz="2400" b="1" i="1">
                <a:solidFill>
                  <a:srgbClr val="0070C0"/>
                </a:solidFill>
              </a:rPr>
              <a:t>9</a:t>
            </a:r>
            <a:r>
              <a:rPr lang="en-GB" sz="2400" b="1" i="1" smtClean="0">
                <a:solidFill>
                  <a:srgbClr val="0070C0"/>
                </a:solidFill>
              </a:rPr>
              <a:t> </a:t>
            </a:r>
            <a:r>
              <a:rPr lang="en-GB" sz="2400" b="1" i="1" dirty="0" smtClean="0">
                <a:solidFill>
                  <a:srgbClr val="0070C0"/>
                </a:solidFill>
              </a:rPr>
              <a:t>September</a:t>
            </a:r>
            <a:endParaRPr lang="en-GB" sz="2400" b="1" i="1" dirty="0">
              <a:solidFill>
                <a:srgbClr val="0070C0"/>
              </a:solidFill>
            </a:endParaRPr>
          </a:p>
        </p:txBody>
      </p:sp>
      <p:pic>
        <p:nvPicPr>
          <p:cNvPr id="5" name="Picture 4"/>
          <p:cNvPicPr>
            <a:picLocks noChangeAspect="1"/>
          </p:cNvPicPr>
          <p:nvPr/>
        </p:nvPicPr>
        <p:blipFill>
          <a:blip r:embed="rId4"/>
          <a:stretch>
            <a:fillRect/>
          </a:stretch>
        </p:blipFill>
        <p:spPr>
          <a:xfrm>
            <a:off x="7813745" y="49950"/>
            <a:ext cx="1106091" cy="1547674"/>
          </a:xfrm>
          <a:prstGeom prst="rect">
            <a:avLst/>
          </a:prstGeom>
          <a:ln>
            <a:solidFill>
              <a:schemeClr val="tx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4512" y="3301565"/>
            <a:ext cx="1147866" cy="1624231"/>
          </a:xfrm>
          <a:prstGeom prst="rect">
            <a:avLst/>
          </a:prstGeom>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7824512" y="1781946"/>
            <a:ext cx="1116786" cy="1314371"/>
          </a:xfrm>
          <a:prstGeom prst="rect">
            <a:avLst/>
          </a:prstGeom>
        </p:spPr>
      </p:pic>
      <p:pic>
        <p:nvPicPr>
          <p:cNvPr id="8" name="1eaa7318-b419-4dc8-9f58-2e47a903c3bb" descr="A995AFB8-263B-4ABD-986C-EC105A90F7E7@fritz"/>
          <p:cNvPicPr>
            <a:picLocks noChangeAspect="1" noChangeArrowheads="1"/>
          </p:cNvPicPr>
          <p:nvPr/>
        </p:nvPicPr>
        <p:blipFill>
          <a:blip r:embed="rId7">
            <a:extLst>
              <a:ext uri="{28A0092B-C50C-407E-A947-70E740481C1C}">
                <a14:useLocalDpi xmlns:a14="http://schemas.microsoft.com/office/drawing/2010/main" val="0"/>
              </a:ext>
            </a:extLst>
          </a:blip>
          <a:srcRect b="46738"/>
          <a:stretch>
            <a:fillRect/>
          </a:stretch>
        </p:blipFill>
        <p:spPr bwMode="auto">
          <a:xfrm>
            <a:off x="7606267" y="5408932"/>
            <a:ext cx="1521049" cy="14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1789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723856" y="3429000"/>
            <a:ext cx="7920880"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smtClean="0"/>
              <a:t>Cooperation between FAO, UNEP and CBD</a:t>
            </a:r>
          </a:p>
        </p:txBody>
      </p:sp>
    </p:spTree>
    <p:extLst>
      <p:ext uri="{BB962C8B-B14F-4D97-AF65-F5344CB8AC3E}">
        <p14:creationId xmlns:p14="http://schemas.microsoft.com/office/powerpoint/2010/main" val="15757107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1170216"/>
            <a:ext cx="9144000" cy="1143000"/>
          </a:xfrm>
        </p:spPr>
        <p:txBody>
          <a:bodyPr>
            <a:noAutofit/>
          </a:bodyPr>
          <a:lstStyle/>
          <a:p>
            <a:pPr algn="ctr"/>
            <a:r>
              <a:rPr lang="en-GB" sz="2400" b="1" dirty="0" smtClean="0">
                <a:solidFill>
                  <a:schemeClr val="accent1">
                    <a:lumMod val="75000"/>
                  </a:schemeClr>
                </a:solidFill>
                <a:latin typeface="+mn-lt"/>
                <a:cs typeface="Arial" panose="020B0604020202020204" pitchFamily="34" charset="0"/>
              </a:rPr>
              <a:t>Expert Meeting on Improving Progress Reporting and </a:t>
            </a:r>
            <a:br>
              <a:rPr lang="en-GB" sz="2400" b="1" dirty="0" smtClean="0">
                <a:solidFill>
                  <a:schemeClr val="accent1">
                    <a:lumMod val="75000"/>
                  </a:schemeClr>
                </a:solidFill>
                <a:latin typeface="+mn-lt"/>
                <a:cs typeface="Arial" panose="020B0604020202020204" pitchFamily="34" charset="0"/>
              </a:rPr>
            </a:br>
            <a:r>
              <a:rPr lang="en-GB" sz="2400" b="1" dirty="0" smtClean="0">
                <a:solidFill>
                  <a:schemeClr val="accent1">
                    <a:lumMod val="75000"/>
                  </a:schemeClr>
                </a:solidFill>
                <a:latin typeface="+mn-lt"/>
                <a:cs typeface="Arial" panose="020B0604020202020204" pitchFamily="34" charset="0"/>
              </a:rPr>
              <a:t>Working Towards Implementation of Aichi</a:t>
            </a:r>
            <a:r>
              <a:rPr lang="en-GB" sz="2400" b="1" dirty="0">
                <a:solidFill>
                  <a:schemeClr val="accent1">
                    <a:lumMod val="75000"/>
                  </a:schemeClr>
                </a:solidFill>
                <a:latin typeface="+mn-lt"/>
                <a:cs typeface="Arial" panose="020B0604020202020204" pitchFamily="34" charset="0"/>
              </a:rPr>
              <a:t/>
            </a:r>
            <a:br>
              <a:rPr lang="en-GB" sz="2400" b="1" dirty="0">
                <a:solidFill>
                  <a:schemeClr val="accent1">
                    <a:lumMod val="75000"/>
                  </a:schemeClr>
                </a:solidFill>
                <a:latin typeface="+mn-lt"/>
                <a:cs typeface="Arial" panose="020B0604020202020204" pitchFamily="34" charset="0"/>
              </a:rPr>
            </a:br>
            <a:r>
              <a:rPr lang="en-GB" sz="2400" b="1" dirty="0" smtClean="0">
                <a:solidFill>
                  <a:schemeClr val="accent1">
                    <a:lumMod val="75000"/>
                  </a:schemeClr>
                </a:solidFill>
                <a:latin typeface="+mn-lt"/>
                <a:cs typeface="Arial" panose="020B0604020202020204" pitchFamily="34" charset="0"/>
              </a:rPr>
              <a:t>Biodiversity Target 6</a:t>
            </a:r>
            <a:br>
              <a:rPr lang="en-GB" sz="2400" b="1" dirty="0" smtClean="0">
                <a:solidFill>
                  <a:schemeClr val="accent1">
                    <a:lumMod val="75000"/>
                  </a:schemeClr>
                </a:solidFill>
                <a:latin typeface="+mn-lt"/>
                <a:cs typeface="Arial" panose="020B0604020202020204" pitchFamily="34" charset="0"/>
              </a:rPr>
            </a:br>
            <a:r>
              <a:rPr lang="en-GB" sz="2400" b="1" dirty="0">
                <a:solidFill>
                  <a:schemeClr val="accent1">
                    <a:lumMod val="75000"/>
                  </a:schemeClr>
                </a:solidFill>
                <a:latin typeface="+mn-lt"/>
                <a:cs typeface="Arial" panose="020B0604020202020204" pitchFamily="34" charset="0"/>
              </a:rPr>
              <a:t/>
            </a:r>
            <a:br>
              <a:rPr lang="en-GB" sz="2400" b="1" dirty="0">
                <a:solidFill>
                  <a:schemeClr val="accent1">
                    <a:lumMod val="75000"/>
                  </a:schemeClr>
                </a:solidFill>
                <a:latin typeface="+mn-lt"/>
                <a:cs typeface="Arial" panose="020B0604020202020204" pitchFamily="34" charset="0"/>
              </a:rPr>
            </a:br>
            <a:r>
              <a:rPr lang="en-GB" sz="2400" dirty="0">
                <a:solidFill>
                  <a:schemeClr val="accent1">
                    <a:lumMod val="75000"/>
                  </a:schemeClr>
                </a:solidFill>
                <a:latin typeface="+mn-lt"/>
                <a:cs typeface="Arial" panose="020B0604020202020204" pitchFamily="34" charset="0"/>
              </a:rPr>
              <a:t>Rome, Italy, 9-11 February 2016</a:t>
            </a:r>
            <a:r>
              <a:rPr lang="en-GB" sz="2000" dirty="0">
                <a:solidFill>
                  <a:schemeClr val="accent1">
                    <a:lumMod val="75000"/>
                  </a:schemeClr>
                </a:solidFill>
                <a:latin typeface="+mn-lt"/>
              </a:rPr>
              <a:t/>
            </a:r>
            <a:br>
              <a:rPr lang="en-GB" sz="2000" dirty="0">
                <a:solidFill>
                  <a:schemeClr val="accent1">
                    <a:lumMod val="75000"/>
                  </a:schemeClr>
                </a:solidFill>
                <a:latin typeface="+mn-lt"/>
              </a:rPr>
            </a:br>
            <a:endParaRPr lang="en-GB" sz="2000" dirty="0">
              <a:solidFill>
                <a:schemeClr val="accent1">
                  <a:lumMod val="75000"/>
                </a:schemeClr>
              </a:solidFill>
              <a:latin typeface="+mn-lt"/>
            </a:endParaRPr>
          </a:p>
        </p:txBody>
      </p:sp>
      <p:sp>
        <p:nvSpPr>
          <p:cNvPr id="3" name="Content Placeholder 2"/>
          <p:cNvSpPr>
            <a:spLocks noGrp="1"/>
          </p:cNvSpPr>
          <p:nvPr>
            <p:ph idx="1"/>
          </p:nvPr>
        </p:nvSpPr>
        <p:spPr>
          <a:xfrm>
            <a:off x="493776" y="2616137"/>
            <a:ext cx="8229600" cy="4525963"/>
          </a:xfrm>
        </p:spPr>
        <p:txBody>
          <a:bodyPr>
            <a:normAutofit/>
          </a:bodyPr>
          <a:lstStyle/>
          <a:p>
            <a:endParaRPr lang="en-GB" sz="2400" b="1" dirty="0"/>
          </a:p>
          <a:p>
            <a:pPr marL="0" indent="0">
              <a:buNone/>
            </a:pPr>
            <a:endParaRPr lang="en-GB" sz="2400" dirty="0" smtClean="0">
              <a:latin typeface="+mn-lt"/>
              <a:cs typeface="Arial" panose="020B0604020202020204" pitchFamily="34" charset="0"/>
            </a:endParaRPr>
          </a:p>
          <a:p>
            <a:r>
              <a:rPr lang="en-GB" sz="2400" dirty="0">
                <a:latin typeface="+mn-lt"/>
                <a:cs typeface="Arial" panose="020B0604020202020204" pitchFamily="34" charset="0"/>
              </a:rPr>
              <a:t>I</a:t>
            </a:r>
            <a:r>
              <a:rPr lang="en-GB" sz="2400" dirty="0" smtClean="0">
                <a:latin typeface="+mn-lt"/>
                <a:cs typeface="Arial" panose="020B0604020202020204" pitchFamily="34" charset="0"/>
              </a:rPr>
              <a:t>nvolved </a:t>
            </a:r>
            <a:r>
              <a:rPr lang="en-GB" sz="2400" dirty="0">
                <a:latin typeface="+mn-lt"/>
                <a:cs typeface="Arial" panose="020B0604020202020204" pitchFamily="34" charset="0"/>
              </a:rPr>
              <a:t>35 experts with knowledge and experience in the fields </a:t>
            </a:r>
            <a:r>
              <a:rPr lang="en-GB" sz="2400" dirty="0" smtClean="0">
                <a:latin typeface="+mn-lt"/>
                <a:cs typeface="Arial" panose="020B0604020202020204" pitchFamily="34" charset="0"/>
              </a:rPr>
              <a:t>of fisheries </a:t>
            </a:r>
            <a:r>
              <a:rPr lang="en-GB" sz="2400" dirty="0">
                <a:latin typeface="+mn-lt"/>
                <a:cs typeface="Arial" panose="020B0604020202020204" pitchFamily="34" charset="0"/>
              </a:rPr>
              <a:t>and/or biodiversity attending in their individual </a:t>
            </a:r>
            <a:r>
              <a:rPr lang="en-GB" sz="2400" dirty="0" smtClean="0">
                <a:latin typeface="+mn-lt"/>
                <a:cs typeface="Arial" panose="020B0604020202020204" pitchFamily="34" charset="0"/>
              </a:rPr>
              <a:t>capacity</a:t>
            </a:r>
          </a:p>
          <a:p>
            <a:pPr marL="0" indent="0">
              <a:buNone/>
            </a:pPr>
            <a:endParaRPr lang="en-GB" sz="2400" dirty="0" smtClean="0">
              <a:latin typeface="Arial" panose="020B0604020202020204" pitchFamily="34" charset="0"/>
              <a:cs typeface="Arial" panose="020B0604020202020204" pitchFamily="34" charset="0"/>
            </a:endParaRPr>
          </a:p>
          <a:p>
            <a:pPr marL="0" indent="0">
              <a:buNone/>
            </a:pPr>
            <a:endParaRPr lang="en-GB"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92509028-0AD8-4565-AA16-3965C99AACC0}" type="slidenum">
              <a:rPr lang="en-US" smtClean="0"/>
              <a:pPr>
                <a:defRPr/>
              </a:pPr>
              <a:t>18</a:t>
            </a:fld>
            <a:endParaRPr lang="en-US" dirty="0"/>
          </a:p>
        </p:txBody>
      </p:sp>
      <p:pic>
        <p:nvPicPr>
          <p:cNvPr id="6" name="Picture 2" descr="https://www.cbd.int/images/145x90/logos/cbd-sp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914" y="5829682"/>
            <a:ext cx="4857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8576" y="5816982"/>
            <a:ext cx="731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6776" y="5920170"/>
            <a:ext cx="110648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ttp://logonoid.com/images/iucn-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6576" y="5845557"/>
            <a:ext cx="60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5976" y="5816982"/>
            <a:ext cx="114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36776" y="5778882"/>
            <a:ext cx="21796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4921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539" y="331470"/>
            <a:ext cx="8229600" cy="434650"/>
          </a:xfrm>
        </p:spPr>
        <p:txBody>
          <a:bodyPr/>
          <a:lstStyle/>
          <a:p>
            <a:r>
              <a:rPr lang="en-US" sz="3600" dirty="0" smtClean="0">
                <a:solidFill>
                  <a:schemeClr val="tx2">
                    <a:lumMod val="50000"/>
                  </a:schemeClr>
                </a:solidFill>
                <a:latin typeface="+mn-lt"/>
              </a:rPr>
              <a:t>Aichi Biodiversity Targets</a:t>
            </a:r>
            <a:endParaRPr lang="en-GB" sz="3600" dirty="0">
              <a:solidFill>
                <a:schemeClr val="tx2">
                  <a:lumMod val="50000"/>
                </a:schemeClr>
              </a:solidFill>
              <a:latin typeface="+mn-lt"/>
            </a:endParaRPr>
          </a:p>
        </p:txBody>
      </p:sp>
      <p:sp>
        <p:nvSpPr>
          <p:cNvPr id="3" name="TextBox 2"/>
          <p:cNvSpPr txBox="1"/>
          <p:nvPr/>
        </p:nvSpPr>
        <p:spPr>
          <a:xfrm>
            <a:off x="226109" y="1097590"/>
            <a:ext cx="8688459" cy="5816977"/>
          </a:xfrm>
          <a:prstGeom prst="rect">
            <a:avLst/>
          </a:prstGeom>
          <a:noFill/>
        </p:spPr>
        <p:txBody>
          <a:bodyPr wrap="square" rtlCol="0">
            <a:spAutoFit/>
          </a:bodyPr>
          <a:lstStyle/>
          <a:p>
            <a:endParaRPr lang="en-US" sz="2400" dirty="0"/>
          </a:p>
          <a:p>
            <a:r>
              <a:rPr lang="en-US" sz="2400" b="1" dirty="0" smtClean="0"/>
              <a:t>Strategic Goal B (Reduce the direct pressures on biodiversity and promote sustainable use</a:t>
            </a:r>
          </a:p>
          <a:p>
            <a:r>
              <a:rPr lang="en-US" sz="2400" dirty="0"/>
              <a:t>	</a:t>
            </a:r>
            <a:endParaRPr lang="en-US" sz="2400" dirty="0" smtClean="0"/>
          </a:p>
          <a:p>
            <a:r>
              <a:rPr lang="en-US" sz="2400" b="1" i="1" dirty="0" smtClean="0"/>
              <a:t>Target 6: </a:t>
            </a:r>
          </a:p>
          <a:p>
            <a:endParaRPr lang="en-US" sz="2400" b="1" i="1" dirty="0"/>
          </a:p>
          <a:p>
            <a:pPr marL="342900" indent="-342900">
              <a:buFont typeface="Arial" panose="020B0604020202020204" pitchFamily="34" charset="0"/>
              <a:buChar char="•"/>
            </a:pPr>
            <a:r>
              <a:rPr lang="en-US" sz="2400" i="1" dirty="0" smtClean="0"/>
              <a:t>By 2020 all fish and invertebrate stocks and aquatic plants are managed and harvested sustainably, legally and applying ecosystem based approaches, so that overfishing is avoided, </a:t>
            </a:r>
          </a:p>
          <a:p>
            <a:pPr marL="342900" indent="-342900">
              <a:buFont typeface="Arial" panose="020B0604020202020204" pitchFamily="34" charset="0"/>
              <a:buChar char="•"/>
            </a:pPr>
            <a:r>
              <a:rPr lang="en-US" sz="2400" i="1" dirty="0" smtClean="0">
                <a:solidFill>
                  <a:srgbClr val="FF0000"/>
                </a:solidFill>
              </a:rPr>
              <a:t>recovery plans and measures are in place for all depleted species</a:t>
            </a:r>
            <a:r>
              <a:rPr lang="en-US" sz="2400" i="1" dirty="0" smtClean="0"/>
              <a:t>, </a:t>
            </a:r>
          </a:p>
          <a:p>
            <a:pPr marL="342900" indent="-342900">
              <a:buFont typeface="Arial" panose="020B0604020202020204" pitchFamily="34" charset="0"/>
              <a:buChar char="•"/>
            </a:pPr>
            <a:r>
              <a:rPr lang="en-US" sz="2400" i="1" dirty="0" smtClean="0">
                <a:solidFill>
                  <a:srgbClr val="0070C0"/>
                </a:solidFill>
              </a:rPr>
              <a:t>fisheries have no significant adverse impacts on threatened species and vulnerable ecosystems </a:t>
            </a:r>
          </a:p>
          <a:p>
            <a:pPr marL="342900" indent="-342900">
              <a:buFont typeface="Arial" panose="020B0604020202020204" pitchFamily="34" charset="0"/>
              <a:buChar char="•"/>
            </a:pPr>
            <a:r>
              <a:rPr lang="en-US" sz="2400" i="1" dirty="0" smtClean="0">
                <a:solidFill>
                  <a:srgbClr val="00B050"/>
                </a:solidFill>
              </a:rPr>
              <a:t>and the impacts of fisheries on stocks, species and ecosystems are within safe ecological limits</a:t>
            </a:r>
            <a:r>
              <a:rPr lang="en-US" sz="2400" i="1" dirty="0" smtClean="0"/>
              <a:t>. </a:t>
            </a:r>
          </a:p>
          <a:p>
            <a:endParaRPr lang="en-US" dirty="0"/>
          </a:p>
          <a:p>
            <a:endParaRPr lang="en-US" dirty="0"/>
          </a:p>
        </p:txBody>
      </p:sp>
    </p:spTree>
    <p:extLst>
      <p:ext uri="{BB962C8B-B14F-4D97-AF65-F5344CB8AC3E}">
        <p14:creationId xmlns:p14="http://schemas.microsoft.com/office/powerpoint/2010/main" val="204713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Effect transition="in" filter="fade">
                                      <p:cBhvr>
                                        <p:cTn id="11" dur="500"/>
                                        <p:tgtEl>
                                          <p:spTgt spid="3">
                                            <p:txEl>
                                              <p:pRg st="6" end="6"/>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500"/>
                                        <p:tgtEl>
                                          <p:spTgt spid="3">
                                            <p:txEl>
                                              <p:pRg st="7" end="7"/>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9" name="Diagram 8"/>
          <p:cNvGraphicFramePr/>
          <p:nvPr>
            <p:extLst>
              <p:ext uri="{D42A27DB-BD31-4B8C-83A1-F6EECF244321}">
                <p14:modId xmlns:p14="http://schemas.microsoft.com/office/powerpoint/2010/main" val="1227270273"/>
              </p:ext>
            </p:extLst>
          </p:nvPr>
        </p:nvGraphicFramePr>
        <p:xfrm>
          <a:off x="0" y="944880"/>
          <a:ext cx="9143999" cy="59131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825930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accent1">
                    <a:lumMod val="75000"/>
                  </a:schemeClr>
                </a:solidFill>
                <a:latin typeface="Arial" panose="020B0604020202020204" pitchFamily="34" charset="0"/>
                <a:cs typeface="Arial" panose="020B0604020202020204" pitchFamily="34" charset="0"/>
              </a:rPr>
              <a:t>The expert meeting aimed to:</a:t>
            </a:r>
            <a:r>
              <a:rPr lang="en-GB" sz="3600" b="1" dirty="0">
                <a:solidFill>
                  <a:srgbClr val="FFC000"/>
                </a:solidFill>
                <a:latin typeface="Arial" panose="020B0604020202020204" pitchFamily="34" charset="0"/>
                <a:cs typeface="Arial" panose="020B0604020202020204" pitchFamily="34" charset="0"/>
              </a:rPr>
              <a:t/>
            </a:r>
            <a:br>
              <a:rPr lang="en-GB" sz="3600" b="1" dirty="0">
                <a:solidFill>
                  <a:srgbClr val="FFC000"/>
                </a:solidFill>
                <a:latin typeface="Arial" panose="020B0604020202020204" pitchFamily="34" charset="0"/>
                <a:cs typeface="Arial" panose="020B0604020202020204" pitchFamily="34" charset="0"/>
              </a:rPr>
            </a:br>
            <a:endParaRPr lang="en-GB" sz="3600" b="1" dirty="0">
              <a:solidFill>
                <a:srgbClr val="FFC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207008"/>
            <a:ext cx="8229600" cy="5149343"/>
          </a:xfrm>
        </p:spPr>
        <p:txBody>
          <a:bodyPr/>
          <a:lstStyle/>
          <a:p>
            <a:pPr marL="457200" indent="-457200">
              <a:buFont typeface="Wingdings" panose="05000000000000000000" pitchFamily="2" charset="2"/>
              <a:buChar char="§"/>
            </a:pPr>
            <a:r>
              <a:rPr lang="en-GB" sz="2400" dirty="0" smtClean="0"/>
              <a:t>Develop </a:t>
            </a:r>
            <a:r>
              <a:rPr lang="en-GB" sz="2400" dirty="0"/>
              <a:t>elements for a potential </a:t>
            </a:r>
            <a:r>
              <a:rPr lang="en-GB" sz="2400" u="sng" dirty="0"/>
              <a:t>conceptual framework </a:t>
            </a:r>
            <a:r>
              <a:rPr lang="en-GB" sz="2400" dirty="0" smtClean="0"/>
              <a:t>to </a:t>
            </a:r>
            <a:r>
              <a:rPr lang="en-GB" sz="2400" u="sng" dirty="0" smtClean="0"/>
              <a:t>monitor progress </a:t>
            </a:r>
            <a:r>
              <a:rPr lang="en-GB" sz="2400" u="sng" dirty="0"/>
              <a:t>towards </a:t>
            </a:r>
            <a:r>
              <a:rPr lang="en-GB" sz="2400" dirty="0"/>
              <a:t>the achievement of </a:t>
            </a:r>
            <a:r>
              <a:rPr lang="en-GB" sz="2400" u="sng" dirty="0"/>
              <a:t>Aichi Target 6</a:t>
            </a:r>
            <a:r>
              <a:rPr lang="en-GB" sz="2400" u="sng" dirty="0" smtClean="0"/>
              <a:t>;</a:t>
            </a:r>
          </a:p>
          <a:p>
            <a:pPr marL="342900" indent="-342900">
              <a:buFont typeface="Wingdings" panose="05000000000000000000" pitchFamily="2" charset="2"/>
              <a:buChar char="§"/>
            </a:pPr>
            <a:endParaRPr lang="en-GB" sz="2400" dirty="0"/>
          </a:p>
          <a:p>
            <a:pPr marL="457200" indent="-457200">
              <a:buFont typeface="Wingdings" panose="05000000000000000000" pitchFamily="2" charset="2"/>
              <a:buChar char="§"/>
            </a:pPr>
            <a:r>
              <a:rPr lang="en-GB" sz="2400" dirty="0" smtClean="0"/>
              <a:t>Identify </a:t>
            </a:r>
            <a:r>
              <a:rPr lang="en-GB" sz="2400" u="sng" dirty="0"/>
              <a:t>existing reporting frameworks </a:t>
            </a:r>
            <a:r>
              <a:rPr lang="en-GB" sz="2400" dirty="0"/>
              <a:t>and </a:t>
            </a:r>
            <a:r>
              <a:rPr lang="en-GB" sz="2400" u="sng" dirty="0"/>
              <a:t>mechanisms </a:t>
            </a:r>
            <a:r>
              <a:rPr lang="en-GB" sz="2400" dirty="0"/>
              <a:t>that can be used to </a:t>
            </a:r>
            <a:r>
              <a:rPr lang="en-GB" sz="2400" dirty="0" smtClean="0"/>
              <a:t>support reporting </a:t>
            </a:r>
            <a:r>
              <a:rPr lang="en-GB" sz="2400" dirty="0"/>
              <a:t>on Aichi Target 6; </a:t>
            </a:r>
            <a:endParaRPr lang="en-GB" sz="2400" dirty="0" smtClean="0"/>
          </a:p>
          <a:p>
            <a:pPr marL="457200" indent="-457200">
              <a:buFont typeface="Wingdings" panose="05000000000000000000" pitchFamily="2" charset="2"/>
              <a:buChar char="§"/>
            </a:pPr>
            <a:endParaRPr lang="en-GB" sz="2400" dirty="0" smtClean="0"/>
          </a:p>
          <a:p>
            <a:pPr marL="457200" indent="-457200">
              <a:buFont typeface="Wingdings" panose="05000000000000000000" pitchFamily="2" charset="2"/>
              <a:buChar char="§"/>
            </a:pPr>
            <a:r>
              <a:rPr lang="en-GB" sz="2400" dirty="0" smtClean="0"/>
              <a:t>Identify </a:t>
            </a:r>
            <a:r>
              <a:rPr lang="en-GB" sz="2400" dirty="0"/>
              <a:t>ways in which the CBD and FAO, and the fisheries and </a:t>
            </a:r>
            <a:r>
              <a:rPr lang="en-GB" sz="2400" dirty="0" smtClean="0"/>
              <a:t>biodiversity communities </a:t>
            </a:r>
            <a:r>
              <a:rPr lang="en-GB" sz="2400" dirty="0"/>
              <a:t>in general, can </a:t>
            </a:r>
            <a:r>
              <a:rPr lang="en-GB" sz="2400" u="sng" dirty="0"/>
              <a:t>further enhance collaborative approaches to </a:t>
            </a:r>
            <a:r>
              <a:rPr lang="en-GB" sz="2400" u="sng" dirty="0" smtClean="0"/>
              <a:t>monitoring and </a:t>
            </a:r>
            <a:r>
              <a:rPr lang="en-GB" sz="2400" u="sng" dirty="0"/>
              <a:t>reporting on Aichi Target 6</a:t>
            </a:r>
            <a:r>
              <a:rPr lang="en-GB" sz="2400" dirty="0"/>
              <a:t>.</a:t>
            </a:r>
          </a:p>
        </p:txBody>
      </p:sp>
      <p:sp>
        <p:nvSpPr>
          <p:cNvPr id="4" name="Slide Number Placeholder 3"/>
          <p:cNvSpPr>
            <a:spLocks noGrp="1"/>
          </p:cNvSpPr>
          <p:nvPr>
            <p:ph type="sldNum" sz="quarter" idx="12"/>
          </p:nvPr>
        </p:nvSpPr>
        <p:spPr/>
        <p:txBody>
          <a:bodyPr/>
          <a:lstStyle/>
          <a:p>
            <a:pPr>
              <a:defRPr/>
            </a:pPr>
            <a:fld id="{92509028-0AD8-4565-AA16-3965C99AACC0}" type="slidenum">
              <a:rPr lang="en-US" smtClean="0"/>
              <a:pPr>
                <a:defRPr/>
              </a:pPr>
              <a:t>20</a:t>
            </a:fld>
            <a:endParaRPr lang="en-US" dirty="0"/>
          </a:p>
        </p:txBody>
      </p:sp>
      <p:pic>
        <p:nvPicPr>
          <p:cNvPr id="5" name="Picture 14" descr="photo str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0" y="5713783"/>
            <a:ext cx="9144000" cy="11247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175836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8745"/>
            <a:ext cx="8314182" cy="1106551"/>
          </a:xfrm>
        </p:spPr>
        <p:txBody>
          <a:bodyPr>
            <a:normAutofit/>
          </a:bodyPr>
          <a:lstStyle/>
          <a:p>
            <a:r>
              <a:rPr lang="en-GB" sz="3600" b="1" dirty="0" smtClean="0">
                <a:solidFill>
                  <a:schemeClr val="accent1">
                    <a:lumMod val="75000"/>
                  </a:schemeClr>
                </a:solidFill>
              </a:rPr>
              <a:t>Recommendations relevant to improved reporting</a:t>
            </a:r>
            <a:endParaRPr lang="en-GB" sz="3600" b="1" dirty="0">
              <a:solidFill>
                <a:schemeClr val="accent1">
                  <a:lumMod val="75000"/>
                </a:schemeClr>
              </a:solidFill>
            </a:endParaRPr>
          </a:p>
        </p:txBody>
      </p:sp>
      <p:sp>
        <p:nvSpPr>
          <p:cNvPr id="3" name="Content Placeholder 2"/>
          <p:cNvSpPr>
            <a:spLocks noGrp="1"/>
          </p:cNvSpPr>
          <p:nvPr>
            <p:ph idx="1"/>
          </p:nvPr>
        </p:nvSpPr>
        <p:spPr>
          <a:xfrm>
            <a:off x="362392" y="1444308"/>
            <a:ext cx="8580440" cy="5230812"/>
          </a:xfrm>
        </p:spPr>
        <p:txBody>
          <a:bodyPr>
            <a:normAutofit/>
          </a:bodyPr>
          <a:lstStyle/>
          <a:p>
            <a:pPr marL="514350" indent="-514350">
              <a:buFont typeface="+mj-lt"/>
              <a:buAutoNum type="arabicPeriod"/>
            </a:pPr>
            <a:r>
              <a:rPr lang="en-US" sz="2400" dirty="0" smtClean="0"/>
              <a:t>..exploring </a:t>
            </a:r>
            <a:r>
              <a:rPr lang="en-US" sz="2400" dirty="0"/>
              <a:t>the opportunities for </a:t>
            </a:r>
            <a:r>
              <a:rPr lang="en-US" sz="2400" dirty="0" smtClean="0"/>
              <a:t>greater harmonization/collaboration</a:t>
            </a:r>
            <a:r>
              <a:rPr lang="en-US" sz="2400" dirty="0"/>
              <a:t>. </a:t>
            </a:r>
            <a:endParaRPr lang="en-US" sz="2400" dirty="0" smtClean="0"/>
          </a:p>
          <a:p>
            <a:pPr marL="514350" indent="-514350">
              <a:buFont typeface="+mj-lt"/>
              <a:buAutoNum type="arabicPeriod"/>
            </a:pPr>
            <a:endParaRPr lang="en-GB" sz="2400" dirty="0"/>
          </a:p>
          <a:p>
            <a:pPr marL="514350" indent="-514350">
              <a:buFont typeface="+mj-lt"/>
              <a:buAutoNum type="arabicPeriod"/>
            </a:pPr>
            <a:r>
              <a:rPr lang="en-ZA" sz="2400" dirty="0"/>
              <a:t>W</a:t>
            </a:r>
            <a:r>
              <a:rPr lang="en-ZA" sz="2400" dirty="0" smtClean="0"/>
              <a:t>eb-based </a:t>
            </a:r>
            <a:r>
              <a:rPr lang="en-ZA" sz="2400" dirty="0"/>
              <a:t>questionnaire used by FAO and the related reporting process could offer a useful means of collecting information for reporting on Aichi Target </a:t>
            </a:r>
            <a:r>
              <a:rPr lang="en-ZA" sz="2400" dirty="0" smtClean="0"/>
              <a:t>6…..</a:t>
            </a:r>
          </a:p>
          <a:p>
            <a:pPr marL="514350" indent="-514350">
              <a:buFont typeface="+mj-lt"/>
              <a:buAutoNum type="arabicPeriod"/>
            </a:pPr>
            <a:endParaRPr lang="en-US" sz="2400" dirty="0" smtClean="0"/>
          </a:p>
          <a:p>
            <a:pPr marL="514350" indent="-514350">
              <a:buFont typeface="+mj-lt"/>
              <a:buAutoNum type="arabicPeriod"/>
            </a:pPr>
            <a:r>
              <a:rPr lang="en-US" sz="2400" dirty="0" smtClean="0"/>
              <a:t>For </a:t>
            </a:r>
            <a:r>
              <a:rPr lang="en-US" sz="2400" dirty="0" err="1" smtClean="0"/>
              <a:t>transboundary</a:t>
            </a:r>
            <a:r>
              <a:rPr lang="en-US" sz="2400" dirty="0" smtClean="0"/>
              <a:t> stocks, parties </a:t>
            </a:r>
            <a:r>
              <a:rPr lang="en-US" sz="2400" dirty="0"/>
              <a:t>to </a:t>
            </a:r>
            <a:r>
              <a:rPr lang="en-US" sz="2400" dirty="0" smtClean="0"/>
              <a:t>RFBs </a:t>
            </a:r>
            <a:r>
              <a:rPr lang="en-US" sz="2400" dirty="0"/>
              <a:t>could use the RFBs agreed assessment as the core information sources </a:t>
            </a:r>
            <a:r>
              <a:rPr lang="en-GB" sz="2400" dirty="0"/>
              <a:t>Target 6 </a:t>
            </a:r>
            <a:r>
              <a:rPr lang="en-GB" sz="2400" dirty="0" smtClean="0"/>
              <a:t>reporting…</a:t>
            </a:r>
            <a:endParaRPr lang="en-GB" sz="2400" dirty="0"/>
          </a:p>
          <a:p>
            <a:endParaRPr lang="en-GB" sz="2400" dirty="0"/>
          </a:p>
        </p:txBody>
      </p:sp>
      <p:pic>
        <p:nvPicPr>
          <p:cNvPr id="4" name="Picture 14" descr="photo str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0" y="5713783"/>
            <a:ext cx="9144000" cy="11247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024013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077" y="127762"/>
            <a:ext cx="7886700" cy="1325563"/>
          </a:xfrm>
        </p:spPr>
        <p:txBody>
          <a:bodyPr>
            <a:normAutofit/>
          </a:bodyPr>
          <a:lstStyle/>
          <a:p>
            <a:r>
              <a:rPr lang="en-GB" sz="3600" b="1" dirty="0">
                <a:solidFill>
                  <a:schemeClr val="accent1">
                    <a:lumMod val="75000"/>
                  </a:schemeClr>
                </a:solidFill>
              </a:rPr>
              <a:t>Recommendations relevant to improved </a:t>
            </a:r>
            <a:r>
              <a:rPr lang="en-GB" sz="3600" b="1" dirty="0" smtClean="0">
                <a:solidFill>
                  <a:schemeClr val="accent1">
                    <a:lumMod val="75000"/>
                  </a:schemeClr>
                </a:solidFill>
              </a:rPr>
              <a:t>reporting</a:t>
            </a:r>
            <a:endParaRPr lang="en-GB" sz="3600" b="1" dirty="0">
              <a:solidFill>
                <a:schemeClr val="accent1">
                  <a:lumMod val="75000"/>
                </a:schemeClr>
              </a:solidFill>
            </a:endParaRPr>
          </a:p>
        </p:txBody>
      </p:sp>
      <p:sp>
        <p:nvSpPr>
          <p:cNvPr id="3" name="Content Placeholder 2"/>
          <p:cNvSpPr>
            <a:spLocks noGrp="1"/>
          </p:cNvSpPr>
          <p:nvPr>
            <p:ph idx="1"/>
          </p:nvPr>
        </p:nvSpPr>
        <p:spPr>
          <a:xfrm>
            <a:off x="107504" y="1444308"/>
            <a:ext cx="8890192" cy="5153044"/>
          </a:xfrm>
        </p:spPr>
        <p:txBody>
          <a:bodyPr>
            <a:normAutofit/>
          </a:bodyPr>
          <a:lstStyle/>
          <a:p>
            <a:pPr marL="514350" indent="-514350">
              <a:buFont typeface="+mj-lt"/>
              <a:buAutoNum type="arabicPeriod" startAt="4"/>
            </a:pPr>
            <a:r>
              <a:rPr lang="en-US" sz="2800" dirty="0"/>
              <a:t>E</a:t>
            </a:r>
            <a:r>
              <a:rPr lang="en-US" sz="2800" dirty="0" smtClean="0"/>
              <a:t>valuating </a:t>
            </a:r>
            <a:r>
              <a:rPr lang="en-US" sz="2800" dirty="0"/>
              <a:t>the </a:t>
            </a:r>
            <a:r>
              <a:rPr lang="en-US" sz="2800" u="sng" dirty="0"/>
              <a:t>performance of ecosystem indicators </a:t>
            </a:r>
            <a:r>
              <a:rPr lang="en-US" sz="2800" dirty="0"/>
              <a:t>of fishing impacts and make </a:t>
            </a:r>
            <a:r>
              <a:rPr lang="en-US" sz="2800" dirty="0" smtClean="0"/>
              <a:t>…recommendations and establish guidelines </a:t>
            </a:r>
            <a:r>
              <a:rPr lang="en-US" sz="2800" dirty="0"/>
              <a:t>to determine </a:t>
            </a:r>
            <a:r>
              <a:rPr lang="en-US" sz="2800" u="sng" dirty="0"/>
              <a:t>safe ecological limits </a:t>
            </a:r>
            <a:r>
              <a:rPr lang="en-US" sz="2800" dirty="0"/>
              <a:t>(i.e. reference levels) for ecosystem </a:t>
            </a:r>
            <a:r>
              <a:rPr lang="en-US" sz="2800" dirty="0" smtClean="0"/>
              <a:t>impacts </a:t>
            </a:r>
            <a:r>
              <a:rPr lang="en-US" sz="2800" dirty="0"/>
              <a:t>of fishing. </a:t>
            </a:r>
            <a:endParaRPr lang="en-US" sz="2800" dirty="0" smtClean="0"/>
          </a:p>
          <a:p>
            <a:pPr marL="514350" indent="-514350">
              <a:buFont typeface="+mj-lt"/>
              <a:buAutoNum type="arabicPeriod" startAt="4"/>
            </a:pPr>
            <a:endParaRPr lang="en-US" sz="2800" dirty="0" smtClean="0"/>
          </a:p>
          <a:p>
            <a:pPr marL="514350" indent="-514350">
              <a:buFont typeface="+mj-lt"/>
              <a:buAutoNum type="arabicPeriod" startAt="4"/>
            </a:pPr>
            <a:r>
              <a:rPr lang="en-GB" sz="2800" dirty="0" smtClean="0"/>
              <a:t>…encourage </a:t>
            </a:r>
            <a:r>
              <a:rPr lang="en-GB" sz="2800" dirty="0"/>
              <a:t>the owners of </a:t>
            </a:r>
            <a:r>
              <a:rPr lang="en-GB" sz="2800" u="sng" dirty="0"/>
              <a:t>regional and global data sets</a:t>
            </a:r>
            <a:r>
              <a:rPr lang="en-GB" sz="2800" dirty="0"/>
              <a:t> relevant for the evaluation of Target 6 implementation to put the data at disposal of the community.</a:t>
            </a:r>
          </a:p>
        </p:txBody>
      </p:sp>
      <p:pic>
        <p:nvPicPr>
          <p:cNvPr id="4" name="Picture 14" descr="photo str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0" y="5713783"/>
            <a:ext cx="9144000" cy="11247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866551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solidFill>
                  <a:schemeClr val="tx2"/>
                </a:solidFill>
              </a:rPr>
              <a:t>Facilitating discussions between RFBs and RSPs. Why?</a:t>
            </a:r>
            <a:r>
              <a:rPr lang="en-GB" sz="2400" dirty="0">
                <a:solidFill>
                  <a:schemeClr val="tx2"/>
                </a:solidFill>
              </a:rPr>
              <a:t/>
            </a:r>
            <a:br>
              <a:rPr lang="en-GB" sz="2400" dirty="0">
                <a:solidFill>
                  <a:schemeClr val="tx2"/>
                </a:solidFill>
              </a:rPr>
            </a:br>
            <a:endParaRPr lang="en-GB" sz="2400" dirty="0">
              <a:solidFill>
                <a:schemeClr val="tx2"/>
              </a:solidFill>
            </a:endParaRPr>
          </a:p>
        </p:txBody>
      </p:sp>
      <p:sp>
        <p:nvSpPr>
          <p:cNvPr id="3" name="Content Placeholder 2"/>
          <p:cNvSpPr>
            <a:spLocks noGrp="1"/>
          </p:cNvSpPr>
          <p:nvPr>
            <p:ph idx="1"/>
          </p:nvPr>
        </p:nvSpPr>
        <p:spPr>
          <a:xfrm>
            <a:off x="457200" y="1577340"/>
            <a:ext cx="4718303" cy="4347972"/>
          </a:xfrm>
        </p:spPr>
        <p:txBody>
          <a:bodyPr/>
          <a:lstStyle/>
          <a:p>
            <a:endParaRPr lang="en-GB" sz="2000" dirty="0" smtClean="0"/>
          </a:p>
          <a:p>
            <a:pPr marL="285750" indent="-285750">
              <a:buFont typeface="Arial" panose="020B0604020202020204" pitchFamily="34" charset="0"/>
              <a:buChar char="•"/>
            </a:pPr>
            <a:r>
              <a:rPr lang="en-GB" sz="2000" dirty="0" smtClean="0"/>
              <a:t>Need for awareness raising, dialogue and coordination between different actors</a:t>
            </a:r>
          </a:p>
          <a:p>
            <a:pPr marL="285750" indent="-285750">
              <a:buFont typeface="Arial" panose="020B0604020202020204" pitchFamily="34" charset="0"/>
              <a:buChar char="•"/>
            </a:pPr>
            <a:endParaRPr lang="en-GB" sz="2000" dirty="0" smtClean="0"/>
          </a:p>
          <a:p>
            <a:pPr marL="285750" indent="-285750">
              <a:buFont typeface="Arial" panose="020B0604020202020204" pitchFamily="34" charset="0"/>
              <a:buChar char="•"/>
            </a:pPr>
            <a:r>
              <a:rPr lang="en-GB" sz="2000" dirty="0" smtClean="0"/>
              <a:t>Examples that show benefit of collaboration between fisheries and environmental bodies on topic of common concern</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GB" sz="2000" dirty="0" smtClean="0"/>
              <a:t>Respecting mandates, building on respective strengths</a:t>
            </a:r>
            <a:endParaRPr lang="en-US" sz="2000" dirty="0" smtClean="0"/>
          </a:p>
          <a:p>
            <a:endParaRPr lang="en-GB" sz="2000" dirty="0" smtClean="0"/>
          </a:p>
          <a:p>
            <a:endParaRPr lang="en-GB" sz="2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8310" y="1666874"/>
            <a:ext cx="3390900" cy="176212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6931" y="4042724"/>
            <a:ext cx="3351204" cy="1882588"/>
          </a:xfrm>
          <a:prstGeom prst="rect">
            <a:avLst/>
          </a:prstGeom>
        </p:spPr>
      </p:pic>
    </p:spTree>
    <p:extLst>
      <p:ext uri="{BB962C8B-B14F-4D97-AF65-F5344CB8AC3E}">
        <p14:creationId xmlns:p14="http://schemas.microsoft.com/office/powerpoint/2010/main" val="30936584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5" y="139565"/>
            <a:ext cx="8229600" cy="1142483"/>
          </a:xfrm>
        </p:spPr>
        <p:txBody>
          <a:bodyPr>
            <a:normAutofit/>
          </a:bodyPr>
          <a:lstStyle/>
          <a:p>
            <a:r>
              <a:rPr lang="en-US" sz="2800" dirty="0" smtClean="0">
                <a:solidFill>
                  <a:schemeClr val="tx2"/>
                </a:solidFill>
              </a:rPr>
              <a:t>Underlying principles and collaboration ladder</a:t>
            </a:r>
            <a:endParaRPr lang="en-US" sz="2800" dirty="0">
              <a:solidFill>
                <a:schemeClr val="tx2"/>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92587743"/>
              </p:ext>
            </p:extLst>
          </p:nvPr>
        </p:nvGraphicFramePr>
        <p:xfrm>
          <a:off x="421195" y="1514667"/>
          <a:ext cx="7771829" cy="2103120"/>
        </p:xfrm>
        <a:graphic>
          <a:graphicData uri="http://schemas.openxmlformats.org/drawingml/2006/table">
            <a:tbl>
              <a:tblPr firstRow="1" firstCol="1" bandRow="1">
                <a:tableStyleId>{5C22544A-7EE6-4342-B048-85BDC9FD1C3A}</a:tableStyleId>
              </a:tblPr>
              <a:tblGrid>
                <a:gridCol w="7771829"/>
              </a:tblGrid>
              <a:tr h="1986341">
                <a:tc>
                  <a:txBody>
                    <a:bodyPr/>
                    <a:lstStyle/>
                    <a:p>
                      <a:pPr algn="just">
                        <a:lnSpc>
                          <a:spcPct val="115000"/>
                        </a:lnSpc>
                        <a:spcAft>
                          <a:spcPts val="0"/>
                        </a:spcAft>
                        <a:tabLst>
                          <a:tab pos="734060" algn="l"/>
                        </a:tabLst>
                      </a:pPr>
                      <a:r>
                        <a:rPr lang="en-GB" sz="1400" dirty="0">
                          <a:effectLst/>
                        </a:rPr>
                        <a:t>	</a:t>
                      </a:r>
                      <a:endParaRPr lang="en-US" sz="1400" dirty="0">
                        <a:effectLst/>
                      </a:endParaRPr>
                    </a:p>
                    <a:p>
                      <a:pPr algn="just">
                        <a:lnSpc>
                          <a:spcPct val="115000"/>
                        </a:lnSpc>
                        <a:spcAft>
                          <a:spcPts val="0"/>
                        </a:spcAft>
                      </a:pPr>
                      <a:r>
                        <a:rPr lang="en-GB" sz="1400" dirty="0">
                          <a:effectLst/>
                        </a:rPr>
                        <a:t>                           </a:t>
                      </a:r>
                      <a:r>
                        <a:rPr lang="en-GB" sz="1600" dirty="0">
                          <a:effectLst/>
                        </a:rPr>
                        <a:t>4. Joint measures across sectors and levels</a:t>
                      </a:r>
                      <a:endParaRPr lang="en-US" sz="1600" dirty="0">
                        <a:effectLst/>
                      </a:endParaRPr>
                    </a:p>
                    <a:p>
                      <a:pPr algn="just">
                        <a:lnSpc>
                          <a:spcPct val="115000"/>
                        </a:lnSpc>
                        <a:spcAft>
                          <a:spcPts val="0"/>
                        </a:spcAft>
                      </a:pPr>
                      <a:r>
                        <a:rPr lang="en-GB" sz="1400" dirty="0">
                          <a:effectLst/>
                        </a:rPr>
                        <a:t>	</a:t>
                      </a:r>
                      <a:endParaRPr lang="en-US" sz="1400" dirty="0">
                        <a:effectLst/>
                      </a:endParaRPr>
                    </a:p>
                    <a:p>
                      <a:pPr algn="just">
                        <a:lnSpc>
                          <a:spcPct val="115000"/>
                        </a:lnSpc>
                        <a:spcAft>
                          <a:spcPts val="0"/>
                        </a:spcAft>
                      </a:pPr>
                      <a:r>
                        <a:rPr lang="en-GB" sz="1600" dirty="0">
                          <a:effectLst/>
                        </a:rPr>
                        <a:t>                    3.   Adjustment of behaviour within own sector</a:t>
                      </a:r>
                      <a:endParaRPr lang="en-US" sz="1600" dirty="0">
                        <a:effectLst/>
                      </a:endParaRPr>
                    </a:p>
                    <a:p>
                      <a:pPr algn="just">
                        <a:lnSpc>
                          <a:spcPct val="115000"/>
                        </a:lnSpc>
                        <a:spcAft>
                          <a:spcPts val="0"/>
                        </a:spcAft>
                      </a:pPr>
                      <a:r>
                        <a:rPr lang="en-GB" sz="1400" dirty="0">
                          <a:effectLst/>
                        </a:rPr>
                        <a:t> </a:t>
                      </a:r>
                      <a:endParaRPr lang="en-US" sz="1400" dirty="0">
                        <a:effectLst/>
                      </a:endParaRPr>
                    </a:p>
                    <a:p>
                      <a:pPr algn="just">
                        <a:lnSpc>
                          <a:spcPct val="115000"/>
                        </a:lnSpc>
                        <a:spcAft>
                          <a:spcPts val="0"/>
                        </a:spcAft>
                      </a:pPr>
                      <a:r>
                        <a:rPr lang="en-GB" sz="1600" dirty="0">
                          <a:effectLst/>
                        </a:rPr>
                        <a:t>              2.   Common discussions and deliberations, coordinating world views </a:t>
                      </a:r>
                      <a:endParaRPr lang="en-US" sz="1600" dirty="0">
                        <a:effectLst/>
                      </a:endParaRPr>
                    </a:p>
                    <a:p>
                      <a:pPr algn="just">
                        <a:lnSpc>
                          <a:spcPct val="115000"/>
                        </a:lnSpc>
                        <a:spcAft>
                          <a:spcPts val="0"/>
                        </a:spcAft>
                      </a:pPr>
                      <a:r>
                        <a:rPr lang="en-GB" sz="1400" dirty="0">
                          <a:effectLst/>
                        </a:rPr>
                        <a:t> </a:t>
                      </a:r>
                      <a:endParaRPr lang="en-US" sz="1400" dirty="0">
                        <a:effectLst/>
                      </a:endParaRPr>
                    </a:p>
                    <a:p>
                      <a:pPr marL="342900" lvl="0" indent="-342900" algn="just">
                        <a:lnSpc>
                          <a:spcPct val="115000"/>
                        </a:lnSpc>
                        <a:spcAft>
                          <a:spcPts val="0"/>
                        </a:spcAft>
                        <a:buFont typeface="+mj-lt"/>
                        <a:buAutoNum type="arabicPeriod"/>
                      </a:pPr>
                      <a:r>
                        <a:rPr lang="en-GB" sz="1600" dirty="0">
                          <a:effectLst/>
                        </a:rPr>
                        <a:t>Information and knowledge sharing (mediation)</a:t>
                      </a:r>
                      <a:endParaRPr lang="en-US" sz="1600" dirty="0">
                        <a:effectLst/>
                        <a:latin typeface="Calibri"/>
                        <a:ea typeface="Times New Roman"/>
                        <a:cs typeface="Times New Roman"/>
                      </a:endParaRPr>
                    </a:p>
                  </a:txBody>
                  <a:tcPr marL="68580" marR="68580" marT="0" marB="0"/>
                </a:tc>
              </a:tr>
            </a:tbl>
          </a:graphicData>
        </a:graphic>
      </p:graphicFrame>
      <p:cxnSp>
        <p:nvCxnSpPr>
          <p:cNvPr id="7" name="Vinkel 6"/>
          <p:cNvCxnSpPr>
            <a:cxnSpLocks/>
          </p:cNvCxnSpPr>
          <p:nvPr/>
        </p:nvCxnSpPr>
        <p:spPr>
          <a:xfrm flipH="1">
            <a:off x="3059113" y="7065963"/>
            <a:ext cx="90487" cy="0"/>
          </a:xfrm>
          <a:prstGeom prst="bentConnector3">
            <a:avLst/>
          </a:prstGeom>
        </p:spPr>
        <p:style>
          <a:lnRef idx="1">
            <a:schemeClr val="dk1"/>
          </a:lnRef>
          <a:fillRef idx="0">
            <a:schemeClr val="dk1"/>
          </a:fillRef>
          <a:effectRef idx="0">
            <a:schemeClr val="dk1"/>
          </a:effectRef>
          <a:fontRef idx="minor">
            <a:schemeClr val="tx1"/>
          </a:fontRef>
        </p:style>
      </p:cxnSp>
      <p:cxnSp>
        <p:nvCxnSpPr>
          <p:cNvPr id="9" name="Vinkel 9"/>
          <p:cNvCxnSpPr>
            <a:cxnSpLocks/>
          </p:cNvCxnSpPr>
          <p:nvPr/>
        </p:nvCxnSpPr>
        <p:spPr>
          <a:xfrm rot="10800000">
            <a:off x="3930650" y="5849938"/>
            <a:ext cx="1588" cy="12700"/>
          </a:xfrm>
          <a:prstGeom prst="bentConnector3">
            <a:avLst/>
          </a:prstGeom>
        </p:spPr>
        <p:style>
          <a:lnRef idx="1">
            <a:schemeClr val="dk1"/>
          </a:lnRef>
          <a:fillRef idx="0">
            <a:schemeClr val="dk1"/>
          </a:fillRef>
          <a:effectRef idx="0">
            <a:schemeClr val="dk1"/>
          </a:effectRef>
          <a:fontRef idx="minor">
            <a:schemeClr val="tx1"/>
          </a:fontRef>
        </p:style>
      </p:cxnSp>
      <p:grpSp>
        <p:nvGrpSpPr>
          <p:cNvPr id="14" name="Group 13"/>
          <p:cNvGrpSpPr/>
          <p:nvPr/>
        </p:nvGrpSpPr>
        <p:grpSpPr>
          <a:xfrm>
            <a:off x="486573" y="1833770"/>
            <a:ext cx="988219" cy="1283494"/>
            <a:chOff x="1907704" y="3501008"/>
            <a:chExt cx="988219" cy="1283494"/>
          </a:xfrm>
        </p:grpSpPr>
        <p:cxnSp>
          <p:nvCxnSpPr>
            <p:cNvPr id="10" name="Vinkel 20"/>
            <p:cNvCxnSpPr>
              <a:cxnSpLocks/>
            </p:cNvCxnSpPr>
            <p:nvPr/>
          </p:nvCxnSpPr>
          <p:spPr>
            <a:xfrm flipV="1">
              <a:off x="2543498" y="3507358"/>
              <a:ext cx="0" cy="303213"/>
            </a:xfrm>
            <a:prstGeom prst="bentConnector3">
              <a:avLst/>
            </a:prstGeom>
          </p:spPr>
          <p:style>
            <a:lnRef idx="1">
              <a:schemeClr val="dk1"/>
            </a:lnRef>
            <a:fillRef idx="0">
              <a:schemeClr val="dk1"/>
            </a:fillRef>
            <a:effectRef idx="0">
              <a:schemeClr val="dk1"/>
            </a:effectRef>
            <a:fontRef idx="minor">
              <a:schemeClr val="tx1"/>
            </a:fontRef>
          </p:style>
        </p:cxnSp>
        <p:grpSp>
          <p:nvGrpSpPr>
            <p:cNvPr id="13" name="Group 12"/>
            <p:cNvGrpSpPr/>
            <p:nvPr/>
          </p:nvGrpSpPr>
          <p:grpSpPr>
            <a:xfrm>
              <a:off x="1907704" y="3501008"/>
              <a:ext cx="988219" cy="1283494"/>
              <a:chOff x="3150394" y="5784850"/>
              <a:chExt cx="988219" cy="1283494"/>
            </a:xfrm>
          </p:grpSpPr>
          <p:grpSp>
            <p:nvGrpSpPr>
              <p:cNvPr id="12" name="Group 11"/>
              <p:cNvGrpSpPr/>
              <p:nvPr/>
            </p:nvGrpSpPr>
            <p:grpSpPr>
              <a:xfrm>
                <a:off x="3150394" y="6090443"/>
                <a:ext cx="407988" cy="977901"/>
                <a:chOff x="3150394" y="6090443"/>
                <a:chExt cx="407988" cy="977901"/>
              </a:xfrm>
            </p:grpSpPr>
            <p:cxnSp>
              <p:nvCxnSpPr>
                <p:cNvPr id="5" name="Vinkel 4"/>
                <p:cNvCxnSpPr>
                  <a:cxnSpLocks/>
                </p:cNvCxnSpPr>
                <p:nvPr/>
              </p:nvCxnSpPr>
              <p:spPr>
                <a:xfrm rot="5400000">
                  <a:off x="3178175" y="6311900"/>
                  <a:ext cx="601663" cy="158750"/>
                </a:xfrm>
                <a:prstGeom prst="bentConnector3">
                  <a:avLst>
                    <a:gd name="adj1" fmla="val 59514"/>
                  </a:avLst>
                </a:prstGeom>
              </p:spPr>
              <p:style>
                <a:lnRef idx="1">
                  <a:schemeClr val="dk1"/>
                </a:lnRef>
                <a:fillRef idx="0">
                  <a:schemeClr val="dk1"/>
                </a:fillRef>
                <a:effectRef idx="0">
                  <a:schemeClr val="dk1"/>
                </a:effectRef>
                <a:fontRef idx="minor">
                  <a:schemeClr val="tx1"/>
                </a:fontRef>
              </p:style>
            </p:cxnSp>
            <p:cxnSp>
              <p:nvCxnSpPr>
                <p:cNvPr id="6" name="Vinkel 5"/>
                <p:cNvCxnSpPr>
                  <a:cxnSpLocks/>
                </p:cNvCxnSpPr>
                <p:nvPr/>
              </p:nvCxnSpPr>
              <p:spPr>
                <a:xfrm rot="5400000">
                  <a:off x="3001963" y="6673850"/>
                  <a:ext cx="542925" cy="246063"/>
                </a:xfrm>
                <a:prstGeom prst="bentConnector3">
                  <a:avLst/>
                </a:prstGeom>
              </p:spPr>
              <p:style>
                <a:lnRef idx="1">
                  <a:schemeClr val="dk1"/>
                </a:lnRef>
                <a:fillRef idx="0">
                  <a:schemeClr val="dk1"/>
                </a:fillRef>
                <a:effectRef idx="0">
                  <a:schemeClr val="dk1"/>
                </a:effectRef>
                <a:fontRef idx="minor">
                  <a:schemeClr val="tx1"/>
                </a:fontRef>
              </p:style>
            </p:cxnSp>
          </p:grpSp>
          <p:cxnSp>
            <p:nvCxnSpPr>
              <p:cNvPr id="8" name="Rett linje 14"/>
              <p:cNvCxnSpPr>
                <a:cxnSpLocks/>
              </p:cNvCxnSpPr>
              <p:nvPr/>
            </p:nvCxnSpPr>
            <p:spPr>
              <a:xfrm flipV="1">
                <a:off x="3557588" y="6089650"/>
                <a:ext cx="228600" cy="4763"/>
              </a:xfrm>
              <a:prstGeom prst="line">
                <a:avLst/>
              </a:prstGeom>
            </p:spPr>
            <p:style>
              <a:lnRef idx="1">
                <a:schemeClr val="dk1"/>
              </a:lnRef>
              <a:fillRef idx="0">
                <a:schemeClr val="dk1"/>
              </a:fillRef>
              <a:effectRef idx="0">
                <a:schemeClr val="dk1"/>
              </a:effectRef>
              <a:fontRef idx="minor">
                <a:schemeClr val="tx1"/>
              </a:fontRef>
            </p:style>
          </p:cxnSp>
          <p:cxnSp>
            <p:nvCxnSpPr>
              <p:cNvPr id="11" name="Vinkel 22"/>
              <p:cNvCxnSpPr>
                <a:cxnSpLocks/>
              </p:cNvCxnSpPr>
              <p:nvPr/>
            </p:nvCxnSpPr>
            <p:spPr>
              <a:xfrm>
                <a:off x="3786188" y="5784850"/>
                <a:ext cx="352425" cy="0"/>
              </a:xfrm>
              <a:prstGeom prst="bentConnector3">
                <a:avLst/>
              </a:prstGeom>
            </p:spPr>
            <p:style>
              <a:lnRef idx="1">
                <a:schemeClr val="dk1"/>
              </a:lnRef>
              <a:fillRef idx="0">
                <a:schemeClr val="dk1"/>
              </a:fillRef>
              <a:effectRef idx="0">
                <a:schemeClr val="dk1"/>
              </a:effectRef>
              <a:fontRef idx="minor">
                <a:schemeClr val="tx1"/>
              </a:fontRef>
            </p:style>
          </p:cxnSp>
        </p:grpSp>
      </p:grpSp>
      <p:sp>
        <p:nvSpPr>
          <p:cNvPr id="16" name="TextBox 15"/>
          <p:cNvSpPr txBox="1"/>
          <p:nvPr/>
        </p:nvSpPr>
        <p:spPr>
          <a:xfrm>
            <a:off x="251520" y="3501008"/>
            <a:ext cx="8568951" cy="1631216"/>
          </a:xfrm>
          <a:prstGeom prst="rect">
            <a:avLst/>
          </a:prstGeom>
          <a:noFill/>
        </p:spPr>
        <p:txBody>
          <a:bodyPr wrap="square" rtlCol="0">
            <a:spAutoFit/>
          </a:bodyPr>
          <a:lstStyle/>
          <a:p>
            <a:pPr marL="285750" indent="-285750">
              <a:buFont typeface="Arial" panose="020B0604020202020204" pitchFamily="34" charset="0"/>
              <a:buChar char="•"/>
            </a:pPr>
            <a:endParaRPr lang="en-GB" sz="2000" b="1" smtClean="0"/>
          </a:p>
          <a:p>
            <a:pPr marL="285750" indent="-285750">
              <a:buFont typeface="Arial" panose="020B0604020202020204" pitchFamily="34" charset="0"/>
              <a:buChar char="•"/>
            </a:pPr>
            <a:r>
              <a:rPr lang="en-GB" sz="2000" b="1" smtClean="0"/>
              <a:t>Recognize </a:t>
            </a:r>
            <a:r>
              <a:rPr lang="en-GB" sz="2000" b="1" dirty="0" smtClean="0"/>
              <a:t>different steps of collaboration</a:t>
            </a:r>
          </a:p>
          <a:p>
            <a:pPr marL="285750" indent="-285750">
              <a:buFont typeface="Arial" panose="020B0604020202020204" pitchFamily="34" charset="0"/>
              <a:buChar char="•"/>
            </a:pPr>
            <a:r>
              <a:rPr lang="en-GB" sz="2000" dirty="0" smtClean="0"/>
              <a:t>Optimal coordination level depends on objectives, problem fields and other contextual factors</a:t>
            </a:r>
          </a:p>
          <a:p>
            <a:endParaRPr lang="en-GB" sz="2000" dirty="0" smtClean="0"/>
          </a:p>
        </p:txBody>
      </p:sp>
      <p:sp>
        <p:nvSpPr>
          <p:cNvPr id="15" name="Content Placeholder 2"/>
          <p:cNvSpPr txBox="1">
            <a:spLocks/>
          </p:cNvSpPr>
          <p:nvPr/>
        </p:nvSpPr>
        <p:spPr>
          <a:xfrm>
            <a:off x="415326" y="4824447"/>
            <a:ext cx="8235469" cy="4347972"/>
          </a:xfrm>
          <a:prstGeom prst="rect">
            <a:avLst/>
          </a:prstGeom>
        </p:spPr>
        <p:txBody>
          <a:bodyPr wrap="square" lIns="0" tIns="0" rIns="0" bIns="0">
            <a:noAutofit/>
          </a:bodyPr>
          <a:lstStyle/>
          <a:p>
            <a:pPr defTabSz="914400"/>
            <a:endParaRPr lang="en-US" sz="2000" b="1" kern="0" dirty="0" smtClean="0">
              <a:solidFill>
                <a:sysClr val="windowText" lastClr="000000"/>
              </a:solidFill>
            </a:endParaRPr>
          </a:p>
          <a:p>
            <a:pPr defTabSz="914400"/>
            <a:r>
              <a:rPr lang="en-US" sz="2000" b="1" kern="0" dirty="0" smtClean="0">
                <a:solidFill>
                  <a:sysClr val="windowText" lastClr="000000"/>
                </a:solidFill>
              </a:rPr>
              <a:t>Regional discussions: </a:t>
            </a:r>
          </a:p>
          <a:p>
            <a:pPr defTabSz="914400"/>
            <a:endParaRPr lang="en-US" sz="2000" kern="0" dirty="0" smtClean="0">
              <a:solidFill>
                <a:sysClr val="windowText" lastClr="000000"/>
              </a:solidFill>
            </a:endParaRPr>
          </a:p>
          <a:p>
            <a:pPr marL="285750" indent="-285750" defTabSz="914400">
              <a:buFont typeface="Arial" panose="020B0604020202020204" pitchFamily="34" charset="0"/>
              <a:buChar char="•"/>
            </a:pPr>
            <a:r>
              <a:rPr lang="en-US" sz="2000" kern="0" dirty="0" smtClean="0">
                <a:solidFill>
                  <a:sysClr val="windowText" lastClr="000000"/>
                </a:solidFill>
              </a:rPr>
              <a:t>West Africa: July 2014 (Abidjan), Nairobi (2014)</a:t>
            </a:r>
          </a:p>
          <a:p>
            <a:pPr marL="285750" indent="-285750" defTabSz="914400">
              <a:buFont typeface="Arial" panose="020B0604020202020204" pitchFamily="34" charset="0"/>
              <a:buChar char="•"/>
            </a:pPr>
            <a:r>
              <a:rPr lang="en-US" sz="2000" kern="0" dirty="0" smtClean="0">
                <a:solidFill>
                  <a:sysClr val="windowText" lastClr="000000"/>
                </a:solidFill>
              </a:rPr>
              <a:t>RECOFI/ROPME: April 2016 (Dubai, UAE)</a:t>
            </a:r>
          </a:p>
          <a:p>
            <a:pPr marL="285750" indent="-285750" defTabSz="914400">
              <a:buFont typeface="Arial" panose="020B0604020202020204" pitchFamily="34" charset="0"/>
              <a:buChar char="•"/>
            </a:pPr>
            <a:r>
              <a:rPr lang="en-US" sz="2000" kern="0" dirty="0" smtClean="0">
                <a:solidFill>
                  <a:sysClr val="windowText" lastClr="000000"/>
                </a:solidFill>
              </a:rPr>
              <a:t>SWIOFC/IOTC/Nairobi Convention: June 2016 (Seychelles)</a:t>
            </a:r>
            <a:endParaRPr lang="en-GB" sz="2000" kern="0" dirty="0" smtClean="0">
              <a:solidFill>
                <a:sysClr val="windowText" lastClr="000000"/>
              </a:solidFill>
            </a:endParaRPr>
          </a:p>
          <a:p>
            <a:pPr defTabSz="914400"/>
            <a:endParaRPr lang="en-GB" sz="2000" kern="0" dirty="0">
              <a:solidFill>
                <a:sysClr val="windowText" lastClr="000000"/>
              </a:solidFill>
            </a:endParaRPr>
          </a:p>
        </p:txBody>
      </p:sp>
    </p:spTree>
    <p:extLst>
      <p:ext uri="{BB962C8B-B14F-4D97-AF65-F5344CB8AC3E}">
        <p14:creationId xmlns:p14="http://schemas.microsoft.com/office/powerpoint/2010/main" val="16178711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7752"/>
            <a:ext cx="8229600" cy="1142483"/>
          </a:xfrm>
        </p:spPr>
        <p:txBody>
          <a:bodyPr>
            <a:noAutofit/>
          </a:bodyPr>
          <a:lstStyle/>
          <a:p>
            <a:r>
              <a:rPr lang="en-US" sz="2400" dirty="0" smtClean="0">
                <a:solidFill>
                  <a:schemeClr val="tx2"/>
                </a:solidFill>
              </a:rPr>
              <a:t>CANARY CURRENT LARGE MARINE ECOSYSTEM</a:t>
            </a:r>
            <a:br>
              <a:rPr lang="en-US" sz="2400" dirty="0" smtClean="0">
                <a:solidFill>
                  <a:schemeClr val="tx2"/>
                </a:solidFill>
              </a:rPr>
            </a:br>
            <a:r>
              <a:rPr lang="en-US" sz="2400" dirty="0" smtClean="0">
                <a:solidFill>
                  <a:schemeClr val="tx2"/>
                </a:solidFill>
              </a:rPr>
              <a:t>Key transboundary issues, Strategic Action </a:t>
            </a:r>
            <a:r>
              <a:rPr lang="en-US" sz="2400" dirty="0" err="1">
                <a:solidFill>
                  <a:schemeClr val="tx2"/>
                </a:solidFill>
              </a:rPr>
              <a:t>P</a:t>
            </a:r>
            <a:r>
              <a:rPr lang="en-US" sz="2400" dirty="0" err="1" smtClean="0">
                <a:solidFill>
                  <a:schemeClr val="tx2"/>
                </a:solidFill>
              </a:rPr>
              <a:t>rogramme</a:t>
            </a:r>
            <a:r>
              <a:rPr lang="en-US" sz="2400" dirty="0" smtClean="0">
                <a:solidFill>
                  <a:schemeClr val="tx2"/>
                </a:solidFill>
              </a:rPr>
              <a:t> and proposed Governance</a:t>
            </a:r>
            <a:endParaRPr lang="en-US" sz="2400" dirty="0">
              <a:solidFill>
                <a:schemeClr val="tx2"/>
              </a:solidFill>
            </a:endParaRPr>
          </a:p>
        </p:txBody>
      </p:sp>
      <p:sp>
        <p:nvSpPr>
          <p:cNvPr id="3" name="Content Placeholder 2"/>
          <p:cNvSpPr>
            <a:spLocks noGrp="1"/>
          </p:cNvSpPr>
          <p:nvPr>
            <p:ph idx="1"/>
          </p:nvPr>
        </p:nvSpPr>
        <p:spPr>
          <a:xfrm>
            <a:off x="457200" y="1600200"/>
            <a:ext cx="5482952" cy="4709120"/>
          </a:xfrm>
        </p:spPr>
        <p:txBody>
          <a:bodyPr>
            <a:normAutofit/>
          </a:bodyPr>
          <a:lstStyle/>
          <a:p>
            <a:r>
              <a:rPr lang="en-US" b="1" dirty="0" smtClean="0"/>
              <a:t>Overarching transboundary Issues:</a:t>
            </a:r>
          </a:p>
          <a:p>
            <a:pPr marL="457200" lvl="2"/>
            <a:r>
              <a:rPr lang="en-US" sz="2200" dirty="0"/>
              <a:t>Decline in living marine resources </a:t>
            </a:r>
          </a:p>
          <a:p>
            <a:pPr marL="457200" lvl="2"/>
            <a:r>
              <a:rPr lang="en-US" sz="2200" dirty="0" smtClean="0"/>
              <a:t>Degradation </a:t>
            </a:r>
            <a:r>
              <a:rPr lang="en-US" sz="2200" dirty="0"/>
              <a:t>of habitats </a:t>
            </a:r>
          </a:p>
          <a:p>
            <a:pPr marL="457200" lvl="2"/>
            <a:r>
              <a:rPr lang="en-US" sz="2200" dirty="0"/>
              <a:t>Deterioration in water quality </a:t>
            </a:r>
            <a:endParaRPr lang="en-US" sz="2200" dirty="0" smtClean="0"/>
          </a:p>
          <a:p>
            <a:pPr marL="457200" lvl="2"/>
            <a:r>
              <a:rPr lang="en-US" dirty="0" smtClean="0"/>
              <a:t>	</a:t>
            </a:r>
          </a:p>
          <a:p>
            <a:pPr>
              <a:buFont typeface="Wingdings" panose="05000000000000000000" pitchFamily="2" charset="2"/>
              <a:buChar char="Ø"/>
            </a:pPr>
            <a:r>
              <a:rPr lang="en-US" b="1" dirty="0" smtClean="0"/>
              <a:t>Current situation described and documented in the </a:t>
            </a:r>
            <a:r>
              <a:rPr lang="en-US" b="1" dirty="0" err="1" smtClean="0"/>
              <a:t>Transboundary</a:t>
            </a:r>
            <a:r>
              <a:rPr lang="en-US" b="1" dirty="0" smtClean="0"/>
              <a:t> Diagnostic Analysis</a:t>
            </a:r>
          </a:p>
          <a:p>
            <a:pPr marL="0" indent="0">
              <a:buNone/>
            </a:pPr>
            <a:endParaRPr lang="en-US" b="1" dirty="0" smtClean="0"/>
          </a:p>
          <a:p>
            <a:pPr marL="0" indent="0">
              <a:buNone/>
            </a:pPr>
            <a:endParaRPr lang="en-US" b="1" dirty="0" smtClean="0"/>
          </a:p>
          <a:p>
            <a:pPr>
              <a:buFont typeface="Wingdings" panose="05000000000000000000" pitchFamily="2" charset="2"/>
              <a:buChar char="Ø"/>
            </a:pPr>
            <a:r>
              <a:rPr lang="en-US" b="1" dirty="0" smtClean="0"/>
              <a:t>Strategic Action </a:t>
            </a:r>
            <a:r>
              <a:rPr lang="en-US" b="1" dirty="0" err="1" smtClean="0"/>
              <a:t>Programme</a:t>
            </a:r>
            <a:r>
              <a:rPr lang="en-US" b="1" dirty="0" smtClean="0"/>
              <a:t> </a:t>
            </a:r>
          </a:p>
          <a:p>
            <a:pPr>
              <a:buFont typeface="Wingdings" panose="05000000000000000000" pitchFamily="2" charset="2"/>
              <a:buChar char="Ø"/>
            </a:pPr>
            <a:r>
              <a:rPr lang="en-US" sz="2200" dirty="0" smtClean="0"/>
              <a:t>outlines key actions to address above issues </a:t>
            </a:r>
          </a:p>
          <a:p>
            <a:pPr lvl="1">
              <a:buFont typeface="Wingdings" panose="05000000000000000000" pitchFamily="2" charset="2"/>
              <a:buChar char="Ø"/>
            </a:pPr>
            <a:r>
              <a:rPr lang="en-US" sz="2200" dirty="0"/>
              <a:t>p</a:t>
            </a:r>
            <a:r>
              <a:rPr lang="en-US" sz="2200" dirty="0" smtClean="0"/>
              <a:t>romotes partnerships for action</a:t>
            </a:r>
          </a:p>
          <a:p>
            <a:pPr lvl="1">
              <a:buFont typeface="Wingdings" panose="05000000000000000000" pitchFamily="2" charset="2"/>
              <a:buChar char="Ø"/>
            </a:pPr>
            <a:r>
              <a:rPr lang="en-US" sz="2200" dirty="0"/>
              <a:t>c</a:t>
            </a:r>
            <a:r>
              <a:rPr lang="en-US" sz="2200" dirty="0" smtClean="0"/>
              <a:t>alls for financial investments by partners</a:t>
            </a:r>
            <a:endParaRPr lang="en-US" sz="2200" dirty="0"/>
          </a:p>
        </p:txBody>
      </p:sp>
      <p:pic>
        <p:nvPicPr>
          <p:cNvPr id="4" name="Image 2"/>
          <p:cNvPicPr/>
          <p:nvPr/>
        </p:nvPicPr>
        <p:blipFill>
          <a:blip r:embed="rId3" cstate="screen">
            <a:extLst>
              <a:ext uri="{28A0092B-C50C-407E-A947-70E740481C1C}">
                <a14:useLocalDpi xmlns:a14="http://schemas.microsoft.com/office/drawing/2010/main"/>
              </a:ext>
            </a:extLst>
          </a:blip>
          <a:stretch>
            <a:fillRect/>
          </a:stretch>
        </p:blipFill>
        <p:spPr>
          <a:xfrm>
            <a:off x="6045814" y="2276872"/>
            <a:ext cx="2675652" cy="2880320"/>
          </a:xfrm>
          <a:prstGeom prst="rect">
            <a:avLst/>
          </a:prstGeom>
        </p:spPr>
      </p:pic>
      <p:pic>
        <p:nvPicPr>
          <p:cNvPr id="5" name="Image 7" descr="logo-round-txt0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3380" y="5761078"/>
            <a:ext cx="1203939" cy="1096922"/>
          </a:xfrm>
          <a:prstGeom prst="rect">
            <a:avLst/>
          </a:prstGeom>
        </p:spPr>
      </p:pic>
    </p:spTree>
    <p:extLst>
      <p:ext uri="{BB962C8B-B14F-4D97-AF65-F5344CB8AC3E}">
        <p14:creationId xmlns:p14="http://schemas.microsoft.com/office/powerpoint/2010/main" val="7952372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723856" y="3429000"/>
            <a:ext cx="7920880"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smtClean="0"/>
              <a:t>Other Relevant Processes</a:t>
            </a:r>
          </a:p>
        </p:txBody>
      </p:sp>
    </p:spTree>
    <p:extLst>
      <p:ext uri="{BB962C8B-B14F-4D97-AF65-F5344CB8AC3E}">
        <p14:creationId xmlns:p14="http://schemas.microsoft.com/office/powerpoint/2010/main" val="40249942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a:blip r:embed="rId3"/>
          <a:stretch>
            <a:fillRect/>
          </a:stretch>
        </p:blipFill>
        <p:spPr>
          <a:xfrm>
            <a:off x="-2086476" y="-128337"/>
            <a:ext cx="13011150" cy="7315200"/>
          </a:xfrm>
          <a:prstGeom prst="rect">
            <a:avLst/>
          </a:prstGeom>
        </p:spPr>
      </p:pic>
      <p:pic>
        <p:nvPicPr>
          <p:cNvPr id="1025" name="Picture 1" descr="abt-01-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bt-02-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bt-03-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bt-04-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bt-05-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bt-06-4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abt-07-4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bt-08-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abt-09-4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bt-10-4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abt-11-4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bt-12-4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abt-13-4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bt-14-4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abt-15-4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bt-16-4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abt-17-4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bt-18-4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abt-19-4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bt-20-4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6200000">
            <a:off x="5649128" y="-3309518"/>
            <a:ext cx="1015663" cy="9144000"/>
          </a:xfrm>
          <a:prstGeom prst="rect">
            <a:avLst/>
          </a:prstGeom>
          <a:noFill/>
        </p:spPr>
        <p:txBody>
          <a:bodyPr vert="eaVert" wrap="square" rtlCol="0">
            <a:spAutoFit/>
          </a:bodyPr>
          <a:lstStyle/>
          <a:p>
            <a:r>
              <a:rPr lang="en-GB" b="1" dirty="0" smtClean="0">
                <a:solidFill>
                  <a:srgbClr val="1F497D"/>
                </a:solidFill>
                <a:latin typeface="Calibri" panose="020F0502020204030204" pitchFamily="34" charset="0"/>
              </a:rPr>
              <a:t>New </a:t>
            </a:r>
            <a:r>
              <a:rPr lang="en-GB" b="1" dirty="0">
                <a:solidFill>
                  <a:srgbClr val="1F497D"/>
                </a:solidFill>
                <a:latin typeface="Calibri" panose="020F0502020204030204" pitchFamily="34" charset="0"/>
              </a:rPr>
              <a:t>set of goals and targets that UN Member States will be expected to use to frame their agendas and political policies until 2030.  </a:t>
            </a:r>
          </a:p>
          <a:p>
            <a:endParaRPr lang="en-GB" dirty="0"/>
          </a:p>
        </p:txBody>
      </p:sp>
      <p:sp>
        <p:nvSpPr>
          <p:cNvPr id="6" name="TextBox 5"/>
          <p:cNvSpPr txBox="1"/>
          <p:nvPr/>
        </p:nvSpPr>
        <p:spPr>
          <a:xfrm>
            <a:off x="0" y="4102046"/>
            <a:ext cx="8280400" cy="923330"/>
          </a:xfrm>
          <a:prstGeom prst="rect">
            <a:avLst/>
          </a:prstGeom>
          <a:solidFill>
            <a:schemeClr val="bg1"/>
          </a:solidFill>
        </p:spPr>
        <p:txBody>
          <a:bodyPr wrap="square" rtlCol="0">
            <a:spAutoFit/>
          </a:bodyPr>
          <a:lstStyle/>
          <a:p>
            <a:r>
              <a:rPr lang="en-US" b="1" dirty="0">
                <a:solidFill>
                  <a:srgbClr val="0070C0"/>
                </a:solidFill>
              </a:rPr>
              <a:t>SDG 14: Conserve and sustainably use the oceans, seas and marine resources for sustainable development (10 targets)</a:t>
            </a:r>
            <a:endParaRPr lang="en-US" b="1" dirty="0"/>
          </a:p>
          <a:p>
            <a:endParaRPr lang="en-GB" dirty="0"/>
          </a:p>
        </p:txBody>
      </p:sp>
    </p:spTree>
    <p:extLst>
      <p:ext uri="{BB962C8B-B14F-4D97-AF65-F5344CB8AC3E}">
        <p14:creationId xmlns:p14="http://schemas.microsoft.com/office/powerpoint/2010/main" val="16504233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610" y="262890"/>
            <a:ext cx="8229600" cy="446080"/>
          </a:xfrm>
        </p:spPr>
        <p:txBody>
          <a:bodyPr/>
          <a:lstStyle/>
          <a:p>
            <a:r>
              <a:rPr lang="en-US" sz="3600" b="0" dirty="0" smtClean="0">
                <a:solidFill>
                  <a:schemeClr val="tx2">
                    <a:lumMod val="50000"/>
                  </a:schemeClr>
                </a:solidFill>
              </a:rPr>
              <a:t>Indicators for SDG 14 targets</a:t>
            </a:r>
            <a:endParaRPr lang="en-GB" sz="3600" b="0" dirty="0">
              <a:solidFill>
                <a:schemeClr val="tx2">
                  <a:lumMod val="50000"/>
                </a:schemeClr>
              </a:solidFill>
            </a:endParaRPr>
          </a:p>
        </p:txBody>
      </p:sp>
      <p:sp>
        <p:nvSpPr>
          <p:cNvPr id="5" name="TextBox 4"/>
          <p:cNvSpPr txBox="1"/>
          <p:nvPr/>
        </p:nvSpPr>
        <p:spPr>
          <a:xfrm>
            <a:off x="112785" y="708970"/>
            <a:ext cx="8966719" cy="1523494"/>
          </a:xfrm>
          <a:prstGeom prst="rect">
            <a:avLst/>
          </a:prstGeom>
          <a:noFill/>
        </p:spPr>
        <p:txBody>
          <a:bodyPr wrap="square" rtlCol="0">
            <a:spAutoFit/>
          </a:bodyPr>
          <a:lstStyle/>
          <a:p>
            <a:r>
              <a:rPr lang="en-US" dirty="0" smtClean="0"/>
              <a:t>Inter-Agency and Expert Group on SDG indicators (IAEG) has issued the final list of indicators. FAO will be reporting on four SDG14 targets using the following agreed indicators.</a:t>
            </a:r>
          </a:p>
          <a:p>
            <a:endParaRPr lang="en-US" dirty="0" smtClean="0"/>
          </a:p>
          <a:p>
            <a:endParaRPr lang="en-US" sz="1050" dirty="0" smtClean="0"/>
          </a:p>
          <a:p>
            <a:endParaRPr lang="en-US" sz="1050" dirty="0"/>
          </a:p>
          <a:p>
            <a:endParaRPr lang="en-US" b="1" dirty="0" smtClean="0"/>
          </a:p>
        </p:txBody>
      </p:sp>
      <p:graphicFrame>
        <p:nvGraphicFramePr>
          <p:cNvPr id="6" name="Table 5"/>
          <p:cNvGraphicFramePr>
            <a:graphicFrameLocks noGrp="1"/>
          </p:cNvGraphicFramePr>
          <p:nvPr>
            <p:extLst>
              <p:ext uri="{D42A27DB-BD31-4B8C-83A1-F6EECF244321}">
                <p14:modId xmlns:p14="http://schemas.microsoft.com/office/powerpoint/2010/main" val="2613895675"/>
              </p:ext>
            </p:extLst>
          </p:nvPr>
        </p:nvGraphicFramePr>
        <p:xfrm>
          <a:off x="197144" y="2035109"/>
          <a:ext cx="8882360" cy="4044569"/>
        </p:xfrm>
        <a:graphic>
          <a:graphicData uri="http://schemas.openxmlformats.org/drawingml/2006/table">
            <a:tbl>
              <a:tblPr firstRow="1" firstCol="1" bandRow="1"/>
              <a:tblGrid>
                <a:gridCol w="4441180"/>
                <a:gridCol w="4441180"/>
              </a:tblGrid>
              <a:tr h="137150">
                <a:tc>
                  <a:txBody>
                    <a:bodyPr/>
                    <a:lstStyle/>
                    <a:p>
                      <a:pPr>
                        <a:lnSpc>
                          <a:spcPct val="107000"/>
                        </a:lnSpc>
                        <a:spcAft>
                          <a:spcPts val="0"/>
                        </a:spcAft>
                      </a:pPr>
                      <a:r>
                        <a:rPr lang="en-GB" sz="2000" dirty="0">
                          <a:effectLst/>
                          <a:latin typeface="TimesNewRoman"/>
                          <a:ea typeface="Calibri" panose="020F0502020204030204" pitchFamily="34" charset="0"/>
                          <a:cs typeface="TimesNewRoman"/>
                        </a:rPr>
                        <a:t>SDG target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680" marR="576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dirty="0" smtClean="0">
                          <a:solidFill>
                            <a:srgbClr val="00B0F0"/>
                          </a:solidFill>
                          <a:effectLst/>
                          <a:latin typeface="TimesNewRoman"/>
                          <a:ea typeface="Calibri" panose="020F0502020204030204" pitchFamily="34" charset="0"/>
                          <a:cs typeface="TimesNewRoman"/>
                        </a:rPr>
                        <a:t>Agreed Indicator</a:t>
                      </a:r>
                      <a:endParaRPr lang="en-GB" sz="20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80" marR="576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34353">
                <a:tc>
                  <a:txBody>
                    <a:bodyPr/>
                    <a:lstStyle/>
                    <a:p>
                      <a:pPr>
                        <a:lnSpc>
                          <a:spcPct val="107000"/>
                        </a:lnSpc>
                        <a:spcAft>
                          <a:spcPts val="0"/>
                        </a:spcAft>
                      </a:pPr>
                      <a:r>
                        <a:rPr lang="en-GB" sz="1200" dirty="0">
                          <a:effectLst/>
                          <a:latin typeface="TimesNewRoman"/>
                          <a:ea typeface="Calibri" panose="020F0502020204030204" pitchFamily="34" charset="0"/>
                          <a:cs typeface="TimesNewRoman"/>
                        </a:rPr>
                        <a:t>14.4 By 2020, effectively regulate harvesting and end overfishing, illegal, unreported and unregulated fishing and destructive fishing practices and implement science-based  management plans, in order to restore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dirty="0">
                          <a:effectLst/>
                          <a:latin typeface="TimesNewRoman"/>
                          <a:ea typeface="Calibri" panose="020F0502020204030204" pitchFamily="34" charset="0"/>
                          <a:cs typeface="TimesNewRoman"/>
                        </a:rPr>
                        <a:t>fish stocks in the shortest time feasible, at least to levels that can produce maximum sustainable yield as determined by their biological characteristics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680" marR="576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b="1" dirty="0">
                          <a:solidFill>
                            <a:srgbClr val="00B0F0"/>
                          </a:solidFill>
                          <a:effectLst/>
                          <a:latin typeface="TimesNewRoman"/>
                          <a:ea typeface="Calibri" panose="020F0502020204030204" pitchFamily="34" charset="0"/>
                          <a:cs typeface="TimesNewRoman"/>
                        </a:rPr>
                        <a:t>14.4.1 Proportion of fish stocks within biologically sustainable levels</a:t>
                      </a:r>
                      <a:endParaRPr lang="en-GB" sz="12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b="1" dirty="0">
                          <a:solidFill>
                            <a:srgbClr val="00B0F0"/>
                          </a:solidFill>
                          <a:effectLst/>
                          <a:latin typeface="TimesNewRoman"/>
                          <a:ea typeface="Calibri" panose="020F0502020204030204" pitchFamily="34" charset="0"/>
                          <a:cs typeface="TimesNewRoman"/>
                        </a:rPr>
                        <a:t> </a:t>
                      </a:r>
                      <a:endParaRPr lang="en-GB" sz="12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80" marR="576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71504">
                <a:tc>
                  <a:txBody>
                    <a:bodyPr/>
                    <a:lstStyle/>
                    <a:p>
                      <a:pPr>
                        <a:lnSpc>
                          <a:spcPct val="107000"/>
                        </a:lnSpc>
                        <a:spcAft>
                          <a:spcPts val="0"/>
                        </a:spcAft>
                      </a:pPr>
                      <a:r>
                        <a:rPr lang="en-GB" sz="1200">
                          <a:effectLst/>
                          <a:latin typeface="TimesNewRoman"/>
                          <a:ea typeface="Calibri" panose="020F0502020204030204" pitchFamily="34" charset="0"/>
                          <a:cs typeface="TimesNewRoman"/>
                        </a:rPr>
                        <a:t>14.6 By 2020, prohibit certain forms of fisheries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a:effectLst/>
                          <a:latin typeface="TimesNewRoman"/>
                          <a:ea typeface="Calibri" panose="020F0502020204030204" pitchFamily="34" charset="0"/>
                          <a:cs typeface="TimesNewRoman"/>
                        </a:rPr>
                        <a:t>subsidies which contribute to overcapacity and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a:effectLst/>
                          <a:latin typeface="TimesNewRoman"/>
                          <a:ea typeface="Calibri" panose="020F0502020204030204" pitchFamily="34" charset="0"/>
                          <a:cs typeface="TimesNewRoman"/>
                        </a:rPr>
                        <a:t>overfishing, eliminate subsidies that contribute to illegal, unreported and unregulated fishing and refrain from introducing new such subsidies, recognizing that appropriate and effective special and differential treatment for developing and least developed countries should be an integral part of the World Trade Organization fisheries subsidies negotiation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7680" marR="576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b="1" dirty="0">
                          <a:solidFill>
                            <a:srgbClr val="00B0F0"/>
                          </a:solidFill>
                          <a:effectLst/>
                          <a:latin typeface="TimesNewRoman"/>
                          <a:ea typeface="Calibri" panose="020F0502020204030204" pitchFamily="34" charset="0"/>
                          <a:cs typeface="TimesNewRoman"/>
                        </a:rPr>
                        <a:t>14.6.1 Progress by countries in the degree of</a:t>
                      </a:r>
                      <a:endParaRPr lang="en-GB" sz="12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b="1" dirty="0">
                          <a:solidFill>
                            <a:srgbClr val="00B0F0"/>
                          </a:solidFill>
                          <a:effectLst/>
                          <a:latin typeface="TimesNewRoman"/>
                          <a:ea typeface="Calibri" panose="020F0502020204030204" pitchFamily="34" charset="0"/>
                          <a:cs typeface="TimesNewRoman"/>
                        </a:rPr>
                        <a:t>implementation of international instruments aiming to combat illegal, unreported and unregulated fishing </a:t>
                      </a:r>
                      <a:endParaRPr lang="en-GB" sz="12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80" marR="576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5752">
                <a:tc>
                  <a:txBody>
                    <a:bodyPr/>
                    <a:lstStyle/>
                    <a:p>
                      <a:pPr>
                        <a:lnSpc>
                          <a:spcPct val="107000"/>
                        </a:lnSpc>
                        <a:spcAft>
                          <a:spcPts val="0"/>
                        </a:spcAft>
                      </a:pPr>
                      <a:r>
                        <a:rPr lang="en-GB" sz="1200">
                          <a:effectLst/>
                          <a:latin typeface="TimesNewRoman"/>
                          <a:ea typeface="Calibri" panose="020F0502020204030204" pitchFamily="34" charset="0"/>
                          <a:cs typeface="TimesNewRoman"/>
                        </a:rPr>
                        <a:t>14.b Provide access for small-scale artisanal fishers to marine resources and markets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7680" marR="576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b="1" dirty="0">
                          <a:solidFill>
                            <a:srgbClr val="00B0F0"/>
                          </a:solidFill>
                          <a:effectLst/>
                          <a:latin typeface="TimesNewRoman"/>
                          <a:ea typeface="Calibri" panose="020F0502020204030204" pitchFamily="34" charset="0"/>
                          <a:cs typeface="TimesNewRoman"/>
                        </a:rPr>
                        <a:t>14.b.1 Progress by countries in the degree of</a:t>
                      </a:r>
                      <a:endParaRPr lang="en-GB" sz="12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b="1" dirty="0">
                          <a:solidFill>
                            <a:srgbClr val="00B0F0"/>
                          </a:solidFill>
                          <a:effectLst/>
                          <a:latin typeface="TimesNewRoman"/>
                          <a:ea typeface="Calibri" panose="020F0502020204030204" pitchFamily="34" charset="0"/>
                          <a:cs typeface="TimesNewRoman"/>
                        </a:rPr>
                        <a:t>application of a legal/regulatory/policy/institutional framework which recognizes and protects access rights for small-scale fisheries</a:t>
                      </a:r>
                      <a:endParaRPr lang="en-GB" sz="12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80" marR="576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1265445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idx="4294967295"/>
          </p:nvPr>
        </p:nvSpPr>
        <p:spPr>
          <a:xfrm>
            <a:off x="0" y="411957"/>
            <a:ext cx="9144000" cy="792162"/>
          </a:xfrm>
          <a:prstGeom prst="rect">
            <a:avLst/>
          </a:prstGeom>
        </p:spPr>
        <p:txBody>
          <a:bodyPr/>
          <a:lstStyle/>
          <a:p>
            <a:pPr algn="ctr">
              <a:defRPr/>
            </a:pPr>
            <a:r>
              <a:rPr lang="en-US" sz="3000" dirty="0" smtClean="0">
                <a:solidFill>
                  <a:schemeClr val="tx1"/>
                </a:solidFill>
              </a:rPr>
              <a:t>IUCN Red List Categories</a:t>
            </a:r>
            <a:endParaRPr lang="en-US" sz="3000"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777" y="1430772"/>
            <a:ext cx="8138865" cy="5133277"/>
          </a:xfrm>
          <a:prstGeom prst="rect">
            <a:avLst/>
          </a:prstGeom>
        </p:spPr>
      </p:pic>
    </p:spTree>
    <p:extLst>
      <p:ext uri="{BB962C8B-B14F-4D97-AF65-F5344CB8AC3E}">
        <p14:creationId xmlns:p14="http://schemas.microsoft.com/office/powerpoint/2010/main" val="83645383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83668" y="701679"/>
            <a:ext cx="9144000" cy="6026288"/>
            <a:chOff x="-194344" y="-91752"/>
            <a:chExt cx="13265155" cy="9882676"/>
          </a:xfrm>
        </p:grpSpPr>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10" y="-16031"/>
              <a:ext cx="13032409" cy="9769631"/>
            </a:xfrm>
            <a:prstGeom prst="rect">
              <a:avLst/>
            </a:prstGeom>
          </p:spPr>
        </p:pic>
        <p:sp>
          <p:nvSpPr>
            <p:cNvPr id="31" name="Rectangle 30"/>
            <p:cNvSpPr/>
            <p:nvPr/>
          </p:nvSpPr>
          <p:spPr>
            <a:xfrm>
              <a:off x="-194344" y="-91752"/>
              <a:ext cx="13265155" cy="9882676"/>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49"/>
            </a:p>
          </p:txBody>
        </p:sp>
      </p:grpSp>
      <p:sp>
        <p:nvSpPr>
          <p:cNvPr id="50" name="Rectangle 2"/>
          <p:cNvSpPr>
            <a:spLocks noGrp="1" noChangeArrowheads="1"/>
          </p:cNvSpPr>
          <p:nvPr>
            <p:ph type="title"/>
          </p:nvPr>
        </p:nvSpPr>
        <p:spPr>
          <a:xfrm>
            <a:off x="373532" y="279640"/>
            <a:ext cx="8229600" cy="541174"/>
          </a:xfrm>
        </p:spPr>
        <p:txBody>
          <a:bodyPr/>
          <a:lstStyle/>
          <a:p>
            <a:pPr algn="ctr"/>
            <a:r>
              <a:rPr lang="en-US" sz="2400" dirty="0" smtClean="0">
                <a:solidFill>
                  <a:schemeClr val="tx2"/>
                </a:solidFill>
              </a:rPr>
              <a:t>Broadened perspectives of fisheries management</a:t>
            </a:r>
            <a:br>
              <a:rPr lang="en-US" sz="2400" dirty="0" smtClean="0">
                <a:solidFill>
                  <a:schemeClr val="tx2"/>
                </a:solidFill>
              </a:rPr>
            </a:br>
            <a:r>
              <a:rPr lang="en-US" sz="2400" dirty="0" smtClean="0">
                <a:solidFill>
                  <a:schemeClr val="tx2"/>
                </a:solidFill>
              </a:rPr>
              <a:t>Ecosystem </a:t>
            </a:r>
            <a:r>
              <a:rPr lang="en-US" sz="2400" dirty="0">
                <a:solidFill>
                  <a:schemeClr val="tx2"/>
                </a:solidFill>
              </a:rPr>
              <a:t>Approach to Fisheries (EAF</a:t>
            </a:r>
            <a:r>
              <a:rPr lang="en-US" sz="2400" dirty="0" smtClean="0">
                <a:solidFill>
                  <a:schemeClr val="tx2"/>
                </a:solidFill>
              </a:rPr>
              <a:t>)</a:t>
            </a:r>
            <a:endParaRPr lang="en-GB" sz="2400" dirty="0">
              <a:solidFill>
                <a:schemeClr val="tx2"/>
              </a:solidFill>
            </a:endParaRPr>
          </a:p>
        </p:txBody>
      </p:sp>
      <p:cxnSp>
        <p:nvCxnSpPr>
          <p:cNvPr id="52" name="_s279588"/>
          <p:cNvCxnSpPr>
            <a:cxnSpLocks noChangeShapeType="1"/>
            <a:stCxn id="69" idx="1"/>
            <a:endCxn id="62" idx="2"/>
          </p:cNvCxnSpPr>
          <p:nvPr/>
        </p:nvCxnSpPr>
        <p:spPr bwMode="auto">
          <a:xfrm rot="10800000">
            <a:off x="7345363" y="2933702"/>
            <a:ext cx="143668" cy="1347787"/>
          </a:xfrm>
          <a:prstGeom prst="bentConnector2">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53" name="_s279586"/>
          <p:cNvCxnSpPr>
            <a:cxnSpLocks noChangeShapeType="1"/>
            <a:stCxn id="68" idx="1"/>
            <a:endCxn id="62" idx="2"/>
          </p:cNvCxnSpPr>
          <p:nvPr/>
        </p:nvCxnSpPr>
        <p:spPr bwMode="auto">
          <a:xfrm rot="10800000">
            <a:off x="7345363" y="2933702"/>
            <a:ext cx="143668" cy="495265"/>
          </a:xfrm>
          <a:prstGeom prst="bentConnector2">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54" name="_s279584"/>
          <p:cNvCxnSpPr>
            <a:cxnSpLocks noChangeShapeType="1"/>
            <a:stCxn id="67" idx="1"/>
            <a:endCxn id="73" idx="2"/>
          </p:cNvCxnSpPr>
          <p:nvPr/>
        </p:nvCxnSpPr>
        <p:spPr bwMode="auto">
          <a:xfrm rot="10800000">
            <a:off x="4320381" y="2928226"/>
            <a:ext cx="392904" cy="1346199"/>
          </a:xfrm>
          <a:prstGeom prst="bentConnector2">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55" name="_s279582"/>
          <p:cNvCxnSpPr>
            <a:cxnSpLocks noChangeShapeType="1"/>
            <a:stCxn id="66" idx="1"/>
            <a:endCxn id="73" idx="2"/>
          </p:cNvCxnSpPr>
          <p:nvPr/>
        </p:nvCxnSpPr>
        <p:spPr bwMode="auto">
          <a:xfrm rot="10800000">
            <a:off x="4320381" y="2928225"/>
            <a:ext cx="392904" cy="500774"/>
          </a:xfrm>
          <a:prstGeom prst="bentConnector2">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56" name="_s279578"/>
          <p:cNvCxnSpPr>
            <a:cxnSpLocks noChangeShapeType="1"/>
            <a:stCxn id="65" idx="1"/>
          </p:cNvCxnSpPr>
          <p:nvPr/>
        </p:nvCxnSpPr>
        <p:spPr bwMode="auto">
          <a:xfrm rot="10800000">
            <a:off x="971550" y="2900363"/>
            <a:ext cx="220663" cy="2225675"/>
          </a:xfrm>
          <a:prstGeom prst="bentConnector2">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57" name="_s279576"/>
          <p:cNvCxnSpPr>
            <a:cxnSpLocks noChangeShapeType="1"/>
            <a:stCxn id="64" idx="1"/>
          </p:cNvCxnSpPr>
          <p:nvPr/>
        </p:nvCxnSpPr>
        <p:spPr bwMode="auto">
          <a:xfrm rot="10800000">
            <a:off x="971550" y="2900363"/>
            <a:ext cx="220663" cy="1381125"/>
          </a:xfrm>
          <a:prstGeom prst="bentConnector2">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58" name="_s279574"/>
          <p:cNvCxnSpPr>
            <a:cxnSpLocks noChangeShapeType="1"/>
            <a:stCxn id="63" idx="1"/>
          </p:cNvCxnSpPr>
          <p:nvPr/>
        </p:nvCxnSpPr>
        <p:spPr bwMode="auto">
          <a:xfrm rot="10800000">
            <a:off x="971550" y="2900363"/>
            <a:ext cx="220663" cy="536575"/>
          </a:xfrm>
          <a:prstGeom prst="bentConnector2">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sp>
        <p:nvSpPr>
          <p:cNvPr id="61" name="_s279566"/>
          <p:cNvSpPr>
            <a:spLocks noChangeArrowheads="1"/>
          </p:cNvSpPr>
          <p:nvPr/>
        </p:nvSpPr>
        <p:spPr bwMode="auto">
          <a:xfrm>
            <a:off x="3275806" y="949552"/>
            <a:ext cx="2089150" cy="714375"/>
          </a:xfrm>
          <a:prstGeom prst="rect">
            <a:avLst/>
          </a:prstGeom>
          <a:solidFill>
            <a:srgbClr val="808080"/>
          </a:solidFill>
          <a:ln w="12700">
            <a:solidFill>
              <a:schemeClr val="tx1"/>
            </a:solidFill>
            <a:miter lim="800000"/>
            <a:headEnd/>
            <a:tailEnd/>
          </a:ln>
        </p:spPr>
        <p:txBody>
          <a:bodyPr wrap="none" lIns="86868" tIns="43434" rIns="86868" bIns="43434"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2400" dirty="0">
                <a:solidFill>
                  <a:schemeClr val="bg1"/>
                </a:solidFill>
              </a:rPr>
              <a:t>Fishery</a:t>
            </a:r>
          </a:p>
        </p:txBody>
      </p:sp>
      <p:sp>
        <p:nvSpPr>
          <p:cNvPr id="62" name="_s279571"/>
          <p:cNvSpPr>
            <a:spLocks noChangeArrowheads="1"/>
          </p:cNvSpPr>
          <p:nvPr/>
        </p:nvSpPr>
        <p:spPr bwMode="auto">
          <a:xfrm>
            <a:off x="6229350" y="2317751"/>
            <a:ext cx="2232025" cy="615950"/>
          </a:xfrm>
          <a:prstGeom prst="rect">
            <a:avLst/>
          </a:prstGeom>
          <a:solidFill>
            <a:schemeClr val="accent2">
              <a:lumMod val="75000"/>
            </a:schemeClr>
          </a:solidFill>
          <a:ln w="12700">
            <a:solidFill>
              <a:schemeClr val="tx1"/>
            </a:solidFill>
            <a:miter lim="800000"/>
            <a:headEnd/>
            <a:tailEnd/>
          </a:ln>
        </p:spPr>
        <p:txBody>
          <a:bodyPr wrap="none" lIns="86868" tIns="43434" rIns="86868" bIns="43434" anchor="ctr"/>
          <a:lstStyle/>
          <a:p>
            <a:pPr algn="ctr">
              <a:defRPr/>
            </a:pPr>
            <a:r>
              <a:rPr lang="en-GB" sz="1700" dirty="0">
                <a:solidFill>
                  <a:schemeClr val="bg1"/>
                </a:solidFill>
                <a:cs typeface="+mn-cs"/>
              </a:rPr>
              <a:t>Ability to Achieve</a:t>
            </a:r>
          </a:p>
        </p:txBody>
      </p:sp>
      <p:sp>
        <p:nvSpPr>
          <p:cNvPr id="63" name="_s279573"/>
          <p:cNvSpPr>
            <a:spLocks noChangeArrowheads="1"/>
          </p:cNvSpPr>
          <p:nvPr/>
        </p:nvSpPr>
        <p:spPr bwMode="auto">
          <a:xfrm>
            <a:off x="1192213" y="3128963"/>
            <a:ext cx="1511300" cy="615950"/>
          </a:xfrm>
          <a:prstGeom prst="rect">
            <a:avLst/>
          </a:prstGeom>
          <a:solidFill>
            <a:schemeClr val="accent1">
              <a:lumMod val="50000"/>
            </a:schemeClr>
          </a:solidFill>
          <a:ln w="12700">
            <a:solidFill>
              <a:schemeClr val="tx1"/>
            </a:solidFill>
            <a:miter lim="800000"/>
            <a:headEnd/>
            <a:tailEnd/>
          </a:ln>
        </p:spPr>
        <p:txBody>
          <a:bodyPr wrap="none" lIns="86868" tIns="43434" rIns="86868" bIns="43434" anchor="ctr"/>
          <a:lstStyle/>
          <a:p>
            <a:pPr algn="ctr">
              <a:defRPr/>
            </a:pPr>
            <a:r>
              <a:rPr lang="en-GB" sz="1700" dirty="0">
                <a:solidFill>
                  <a:schemeClr val="bg1"/>
                </a:solidFill>
                <a:cs typeface="+mn-cs"/>
              </a:rPr>
              <a:t>Retained</a:t>
            </a:r>
          </a:p>
        </p:txBody>
      </p:sp>
      <p:sp>
        <p:nvSpPr>
          <p:cNvPr id="64" name="_s279575"/>
          <p:cNvSpPr>
            <a:spLocks noChangeArrowheads="1"/>
          </p:cNvSpPr>
          <p:nvPr/>
        </p:nvSpPr>
        <p:spPr bwMode="auto">
          <a:xfrm>
            <a:off x="1192213" y="3973513"/>
            <a:ext cx="1511300" cy="615950"/>
          </a:xfrm>
          <a:prstGeom prst="rect">
            <a:avLst/>
          </a:prstGeom>
          <a:solidFill>
            <a:schemeClr val="accent1">
              <a:lumMod val="50000"/>
            </a:schemeClr>
          </a:solidFill>
          <a:ln w="12700">
            <a:solidFill>
              <a:schemeClr val="tx1"/>
            </a:solidFill>
            <a:miter lim="800000"/>
            <a:headEnd/>
            <a:tailEnd/>
          </a:ln>
        </p:spPr>
        <p:txBody>
          <a:bodyPr wrap="none" lIns="86868" tIns="43434" rIns="86868" bIns="43434" anchor="ctr"/>
          <a:lstStyle/>
          <a:p>
            <a:pPr algn="ctr">
              <a:defRPr/>
            </a:pPr>
            <a:r>
              <a:rPr lang="en-GB" sz="1700" dirty="0">
                <a:solidFill>
                  <a:schemeClr val="bg1"/>
                </a:solidFill>
                <a:cs typeface="+mn-cs"/>
              </a:rPr>
              <a:t>Non Retained</a:t>
            </a:r>
          </a:p>
        </p:txBody>
      </p:sp>
      <p:sp>
        <p:nvSpPr>
          <p:cNvPr id="65" name="_s279577"/>
          <p:cNvSpPr>
            <a:spLocks noChangeArrowheads="1"/>
          </p:cNvSpPr>
          <p:nvPr/>
        </p:nvSpPr>
        <p:spPr bwMode="auto">
          <a:xfrm>
            <a:off x="1192213" y="4818063"/>
            <a:ext cx="1511300" cy="615950"/>
          </a:xfrm>
          <a:prstGeom prst="rect">
            <a:avLst/>
          </a:prstGeom>
          <a:solidFill>
            <a:schemeClr val="accent1">
              <a:lumMod val="50000"/>
            </a:schemeClr>
          </a:solidFill>
          <a:ln w="12700">
            <a:solidFill>
              <a:schemeClr val="tx1"/>
            </a:solidFill>
            <a:miter lim="800000"/>
            <a:headEnd/>
            <a:tailEnd/>
          </a:ln>
        </p:spPr>
        <p:txBody>
          <a:bodyPr wrap="none" lIns="86868" tIns="43434" rIns="86868" bIns="43434" anchor="ctr"/>
          <a:lstStyle/>
          <a:p>
            <a:pPr algn="ctr">
              <a:defRPr/>
            </a:pPr>
            <a:r>
              <a:rPr lang="en-GB" sz="1700" dirty="0">
                <a:solidFill>
                  <a:schemeClr val="bg1"/>
                </a:solidFill>
                <a:cs typeface="+mn-cs"/>
              </a:rPr>
              <a:t>General</a:t>
            </a:r>
          </a:p>
          <a:p>
            <a:pPr algn="ctr">
              <a:defRPr/>
            </a:pPr>
            <a:r>
              <a:rPr lang="en-GB" sz="1700" dirty="0">
                <a:solidFill>
                  <a:schemeClr val="bg1"/>
                </a:solidFill>
                <a:cs typeface="+mn-cs"/>
              </a:rPr>
              <a:t>Ecosystem</a:t>
            </a:r>
          </a:p>
        </p:txBody>
      </p:sp>
      <p:sp>
        <p:nvSpPr>
          <p:cNvPr id="66" name="_s279581"/>
          <p:cNvSpPr>
            <a:spLocks noChangeArrowheads="1"/>
          </p:cNvSpPr>
          <p:nvPr/>
        </p:nvSpPr>
        <p:spPr bwMode="auto">
          <a:xfrm>
            <a:off x="4713285" y="3121024"/>
            <a:ext cx="1511300" cy="615950"/>
          </a:xfrm>
          <a:prstGeom prst="rect">
            <a:avLst/>
          </a:prstGeom>
          <a:solidFill>
            <a:schemeClr val="accent1">
              <a:lumMod val="25000"/>
            </a:schemeClr>
          </a:solidFill>
          <a:ln w="12700">
            <a:solidFill>
              <a:schemeClr val="tx1"/>
            </a:solidFill>
            <a:miter lim="800000"/>
            <a:headEnd/>
            <a:tailEnd/>
          </a:ln>
        </p:spPr>
        <p:txBody>
          <a:bodyPr wrap="none" lIns="86868" tIns="43434" rIns="86868" bIns="43434" anchor="ctr"/>
          <a:lstStyle/>
          <a:p>
            <a:pPr algn="ctr">
              <a:defRPr/>
            </a:pPr>
            <a:r>
              <a:rPr lang="en-GB" sz="1700" dirty="0">
                <a:solidFill>
                  <a:schemeClr val="bg1"/>
                </a:solidFill>
                <a:cs typeface="+mn-cs"/>
              </a:rPr>
              <a:t>Community</a:t>
            </a:r>
          </a:p>
        </p:txBody>
      </p:sp>
      <p:sp>
        <p:nvSpPr>
          <p:cNvPr id="67" name="_s279583"/>
          <p:cNvSpPr>
            <a:spLocks noChangeArrowheads="1"/>
          </p:cNvSpPr>
          <p:nvPr/>
        </p:nvSpPr>
        <p:spPr bwMode="auto">
          <a:xfrm>
            <a:off x="4713285" y="3966449"/>
            <a:ext cx="1511300" cy="615950"/>
          </a:xfrm>
          <a:prstGeom prst="rect">
            <a:avLst/>
          </a:prstGeom>
          <a:solidFill>
            <a:schemeClr val="accent1">
              <a:lumMod val="25000"/>
            </a:schemeClr>
          </a:solidFill>
          <a:ln w="12700">
            <a:solidFill>
              <a:schemeClr val="tx1"/>
            </a:solidFill>
            <a:miter lim="800000"/>
            <a:headEnd/>
            <a:tailEnd/>
          </a:ln>
        </p:spPr>
        <p:txBody>
          <a:bodyPr wrap="none" lIns="86868" tIns="43434" rIns="86868" bIns="43434" anchor="ctr"/>
          <a:lstStyle/>
          <a:p>
            <a:pPr algn="ctr">
              <a:defRPr/>
            </a:pPr>
            <a:r>
              <a:rPr lang="en-GB" sz="1700" dirty="0">
                <a:solidFill>
                  <a:schemeClr val="bg1"/>
                </a:solidFill>
                <a:cs typeface="+mn-cs"/>
              </a:rPr>
              <a:t>National</a:t>
            </a:r>
          </a:p>
        </p:txBody>
      </p:sp>
      <p:sp>
        <p:nvSpPr>
          <p:cNvPr id="68" name="_s279585"/>
          <p:cNvSpPr>
            <a:spLocks noChangeArrowheads="1"/>
          </p:cNvSpPr>
          <p:nvPr/>
        </p:nvSpPr>
        <p:spPr bwMode="auto">
          <a:xfrm>
            <a:off x="7489031" y="3120991"/>
            <a:ext cx="1511300" cy="615950"/>
          </a:xfrm>
          <a:prstGeom prst="rect">
            <a:avLst/>
          </a:prstGeom>
          <a:solidFill>
            <a:schemeClr val="accent2">
              <a:lumMod val="75000"/>
            </a:schemeClr>
          </a:solidFill>
          <a:ln w="12700">
            <a:solidFill>
              <a:schemeClr val="tx1"/>
            </a:solidFill>
            <a:miter lim="800000"/>
            <a:headEnd/>
            <a:tailEnd/>
          </a:ln>
        </p:spPr>
        <p:txBody>
          <a:bodyPr wrap="none" lIns="86868" tIns="43434" rIns="86868" bIns="43434" anchor="ctr"/>
          <a:lstStyle/>
          <a:p>
            <a:pPr algn="ctr">
              <a:defRPr/>
            </a:pPr>
            <a:r>
              <a:rPr lang="en-GB" sz="1700" dirty="0">
                <a:solidFill>
                  <a:schemeClr val="bg1"/>
                </a:solidFill>
                <a:cs typeface="+mn-cs"/>
              </a:rPr>
              <a:t>Governance</a:t>
            </a:r>
          </a:p>
        </p:txBody>
      </p:sp>
      <p:sp>
        <p:nvSpPr>
          <p:cNvPr id="69" name="_s279587"/>
          <p:cNvSpPr>
            <a:spLocks noChangeArrowheads="1"/>
          </p:cNvSpPr>
          <p:nvPr/>
        </p:nvSpPr>
        <p:spPr bwMode="auto">
          <a:xfrm>
            <a:off x="7489031" y="3973513"/>
            <a:ext cx="1511300" cy="615950"/>
          </a:xfrm>
          <a:prstGeom prst="rect">
            <a:avLst/>
          </a:prstGeom>
          <a:solidFill>
            <a:schemeClr val="accent2">
              <a:lumMod val="75000"/>
            </a:schemeClr>
          </a:solidFill>
          <a:ln w="12700">
            <a:solidFill>
              <a:schemeClr val="tx1"/>
            </a:solidFill>
            <a:miter lim="800000"/>
            <a:headEnd/>
            <a:tailEnd/>
          </a:ln>
        </p:spPr>
        <p:txBody>
          <a:bodyPr wrap="none" lIns="86868" tIns="43434" rIns="86868" bIns="43434" anchor="ctr"/>
          <a:lstStyle/>
          <a:p>
            <a:pPr algn="ctr">
              <a:defRPr/>
            </a:pPr>
            <a:r>
              <a:rPr lang="en-GB" sz="1700" dirty="0">
                <a:solidFill>
                  <a:schemeClr val="bg1"/>
                </a:solidFill>
                <a:cs typeface="+mn-cs"/>
              </a:rPr>
              <a:t>Impact of</a:t>
            </a:r>
          </a:p>
          <a:p>
            <a:pPr algn="ctr">
              <a:defRPr/>
            </a:pPr>
            <a:r>
              <a:rPr lang="en-GB" sz="1700" dirty="0">
                <a:solidFill>
                  <a:schemeClr val="bg1"/>
                </a:solidFill>
                <a:cs typeface="+mn-cs"/>
              </a:rPr>
              <a:t>Environment</a:t>
            </a:r>
          </a:p>
        </p:txBody>
      </p:sp>
      <p:sp>
        <p:nvSpPr>
          <p:cNvPr id="70" name="AutoShape 27"/>
          <p:cNvSpPr>
            <a:spLocks noChangeArrowheads="1"/>
          </p:cNvSpPr>
          <p:nvPr/>
        </p:nvSpPr>
        <p:spPr bwMode="auto">
          <a:xfrm>
            <a:off x="2703513" y="4403239"/>
            <a:ext cx="3200400" cy="2061547"/>
          </a:xfrm>
          <a:prstGeom prst="leftArrow">
            <a:avLst>
              <a:gd name="adj1" fmla="val 50000"/>
              <a:gd name="adj2" fmla="val 43750"/>
            </a:avLst>
          </a:prstGeom>
          <a:solidFill>
            <a:schemeClr val="accent1">
              <a:lumMod val="50000"/>
            </a:schemeClr>
          </a:solidFill>
          <a:ln w="12700">
            <a:solidFill>
              <a:schemeClr val="tx1"/>
            </a:solidFill>
            <a:miter lim="800000"/>
            <a:headEnd type="none" w="sm" len="sm"/>
            <a:tailEnd type="none" w="sm" len="sm"/>
          </a:ln>
        </p:spPr>
        <p:txBody>
          <a:bodyPr wrap="none" anchor="ctr"/>
          <a:lstStyle/>
          <a:p>
            <a:pPr algn="ctr" eaLnBrk="0" hangingPunct="0">
              <a:defRPr/>
            </a:pPr>
            <a:r>
              <a:rPr lang="en-GB" sz="2000" dirty="0">
                <a:solidFill>
                  <a:schemeClr val="bg1"/>
                </a:solidFill>
              </a:rPr>
              <a:t>Habitat </a:t>
            </a:r>
            <a:r>
              <a:rPr lang="en-GB" sz="2000" dirty="0" smtClean="0">
                <a:solidFill>
                  <a:schemeClr val="bg1"/>
                </a:solidFill>
              </a:rPr>
              <a:t>impacts</a:t>
            </a:r>
          </a:p>
          <a:p>
            <a:pPr algn="ctr" eaLnBrk="0" hangingPunct="0">
              <a:defRPr/>
            </a:pPr>
            <a:r>
              <a:rPr lang="en-GB" sz="2000" dirty="0" smtClean="0">
                <a:solidFill>
                  <a:schemeClr val="bg1"/>
                </a:solidFill>
              </a:rPr>
              <a:t>e.g. Benthic </a:t>
            </a:r>
            <a:r>
              <a:rPr lang="en-GB" sz="2000" dirty="0">
                <a:solidFill>
                  <a:schemeClr val="bg1"/>
                </a:solidFill>
              </a:rPr>
              <a:t>Biota</a:t>
            </a:r>
          </a:p>
          <a:p>
            <a:pPr algn="ctr" eaLnBrk="0" hangingPunct="0">
              <a:defRPr/>
            </a:pPr>
            <a:r>
              <a:rPr lang="en-GB" sz="2000" dirty="0" smtClean="0">
                <a:solidFill>
                  <a:schemeClr val="bg1"/>
                </a:solidFill>
              </a:rPr>
              <a:t>Trophic </a:t>
            </a:r>
            <a:r>
              <a:rPr lang="en-GB" sz="2000" dirty="0">
                <a:solidFill>
                  <a:schemeClr val="bg1"/>
                </a:solidFill>
              </a:rPr>
              <a:t>Changes</a:t>
            </a:r>
          </a:p>
        </p:txBody>
      </p:sp>
      <p:sp>
        <p:nvSpPr>
          <p:cNvPr id="71" name="_s279567"/>
          <p:cNvSpPr>
            <a:spLocks noChangeArrowheads="1"/>
          </p:cNvSpPr>
          <p:nvPr/>
        </p:nvSpPr>
        <p:spPr bwMode="auto">
          <a:xfrm>
            <a:off x="323850" y="2317752"/>
            <a:ext cx="2087563" cy="615950"/>
          </a:xfrm>
          <a:prstGeom prst="rect">
            <a:avLst/>
          </a:prstGeom>
          <a:solidFill>
            <a:schemeClr val="accent1">
              <a:lumMod val="50000"/>
            </a:schemeClr>
          </a:solidFill>
          <a:ln w="12700">
            <a:solidFill>
              <a:srgbClr val="000000"/>
            </a:solidFill>
            <a:miter lim="800000"/>
            <a:headEnd/>
            <a:tailEnd/>
          </a:ln>
        </p:spPr>
        <p:txBody>
          <a:bodyPr wrap="none" lIns="86868" tIns="43434" rIns="86868" bIns="43434" anchor="ctr"/>
          <a:lstStyle/>
          <a:p>
            <a:pPr algn="ctr">
              <a:defRPr/>
            </a:pPr>
            <a:r>
              <a:rPr lang="en-GB" sz="1700" dirty="0">
                <a:solidFill>
                  <a:schemeClr val="bg1"/>
                </a:solidFill>
                <a:cs typeface="+mn-cs"/>
              </a:rPr>
              <a:t>Ecological</a:t>
            </a:r>
          </a:p>
          <a:p>
            <a:pPr algn="ctr">
              <a:defRPr/>
            </a:pPr>
            <a:r>
              <a:rPr lang="en-GB" sz="1700" dirty="0">
                <a:solidFill>
                  <a:schemeClr val="bg1"/>
                </a:solidFill>
                <a:cs typeface="+mn-cs"/>
              </a:rPr>
              <a:t>Wellbeing</a:t>
            </a:r>
          </a:p>
        </p:txBody>
      </p:sp>
      <p:sp>
        <p:nvSpPr>
          <p:cNvPr id="73" name="_s279569"/>
          <p:cNvSpPr>
            <a:spLocks noChangeArrowheads="1"/>
          </p:cNvSpPr>
          <p:nvPr/>
        </p:nvSpPr>
        <p:spPr bwMode="auto">
          <a:xfrm>
            <a:off x="3275806" y="2312275"/>
            <a:ext cx="2089150" cy="615950"/>
          </a:xfrm>
          <a:prstGeom prst="rect">
            <a:avLst/>
          </a:prstGeom>
          <a:solidFill>
            <a:schemeClr val="accent1">
              <a:lumMod val="25000"/>
            </a:schemeClr>
          </a:solidFill>
          <a:ln w="12700">
            <a:solidFill>
              <a:schemeClr val="tx1"/>
            </a:solidFill>
            <a:miter lim="800000"/>
            <a:headEnd/>
            <a:tailEnd/>
          </a:ln>
        </p:spPr>
        <p:txBody>
          <a:bodyPr wrap="none" lIns="86868" tIns="43434" rIns="86868" bIns="43434" anchor="ctr"/>
          <a:lstStyle/>
          <a:p>
            <a:pPr algn="ctr">
              <a:defRPr/>
            </a:pPr>
            <a:r>
              <a:rPr lang="en-GB" sz="1700" dirty="0">
                <a:solidFill>
                  <a:schemeClr val="bg1"/>
                </a:solidFill>
                <a:cs typeface="+mn-cs"/>
              </a:rPr>
              <a:t>Human </a:t>
            </a:r>
          </a:p>
          <a:p>
            <a:pPr algn="ctr">
              <a:defRPr/>
            </a:pPr>
            <a:r>
              <a:rPr lang="en-GB" sz="1700" dirty="0">
                <a:solidFill>
                  <a:schemeClr val="bg1"/>
                </a:solidFill>
                <a:cs typeface="+mn-cs"/>
              </a:rPr>
              <a:t>Wellbeing</a:t>
            </a:r>
          </a:p>
        </p:txBody>
      </p:sp>
      <p:cxnSp>
        <p:nvCxnSpPr>
          <p:cNvPr id="4" name="Straight Connector 3"/>
          <p:cNvCxnSpPr>
            <a:endCxn id="73" idx="0"/>
          </p:cNvCxnSpPr>
          <p:nvPr/>
        </p:nvCxnSpPr>
        <p:spPr>
          <a:xfrm>
            <a:off x="4320380" y="1663927"/>
            <a:ext cx="1" cy="6483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367632" y="2000511"/>
            <a:ext cx="5977731"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367632" y="2000512"/>
            <a:ext cx="0" cy="3117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62" idx="0"/>
          </p:cNvCxnSpPr>
          <p:nvPr/>
        </p:nvCxnSpPr>
        <p:spPr>
          <a:xfrm>
            <a:off x="7345363" y="2000511"/>
            <a:ext cx="0" cy="3172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92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7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2258619" y="74421"/>
            <a:ext cx="5124450" cy="3409950"/>
          </a:xfrm>
          <a:prstGeom prst="rect">
            <a:avLst/>
          </a:prstGeom>
        </p:spPr>
      </p:pic>
      <p:pic>
        <p:nvPicPr>
          <p:cNvPr id="3" name="Picture 2"/>
          <p:cNvPicPr/>
          <p:nvPr/>
        </p:nvPicPr>
        <p:blipFill>
          <a:blip r:embed="rId4"/>
          <a:stretch>
            <a:fillRect/>
          </a:stretch>
        </p:blipFill>
        <p:spPr>
          <a:xfrm>
            <a:off x="1894262" y="2323367"/>
            <a:ext cx="1371600" cy="781050"/>
          </a:xfrm>
          <a:prstGeom prst="rect">
            <a:avLst/>
          </a:prstGeom>
        </p:spPr>
      </p:pic>
      <p:sp>
        <p:nvSpPr>
          <p:cNvPr id="5" name="TextBox 4"/>
          <p:cNvSpPr txBox="1"/>
          <p:nvPr/>
        </p:nvSpPr>
        <p:spPr>
          <a:xfrm>
            <a:off x="-45753" y="4048991"/>
            <a:ext cx="5251629" cy="2308324"/>
          </a:xfrm>
          <a:prstGeom prst="rect">
            <a:avLst/>
          </a:prstGeom>
          <a:noFill/>
        </p:spPr>
        <p:txBody>
          <a:bodyPr wrap="square" rtlCol="0">
            <a:spAutoFit/>
          </a:bodyPr>
          <a:lstStyle/>
          <a:p>
            <a:pPr marL="285750" lvl="0" indent="-285750">
              <a:buFont typeface="Arial" panose="020B0604020202020204" pitchFamily="34" charset="0"/>
              <a:buChar char="•"/>
            </a:pPr>
            <a:r>
              <a:rPr lang="en-GB" dirty="0"/>
              <a:t>Red List and Red List Index have only started to examine fish more </a:t>
            </a:r>
            <a:r>
              <a:rPr lang="en-GB" dirty="0" smtClean="0"/>
              <a:t>seriously</a:t>
            </a:r>
          </a:p>
          <a:p>
            <a:pPr lvl="0"/>
            <a:endParaRPr lang="en-GB" dirty="0"/>
          </a:p>
          <a:p>
            <a:pPr marL="285750" lvl="0" indent="-285750">
              <a:buFont typeface="Arial" panose="020B0604020202020204" pitchFamily="34" charset="0"/>
              <a:buChar char="•"/>
            </a:pPr>
            <a:r>
              <a:rPr lang="en-GB" dirty="0"/>
              <a:t>Poor representation – by species or area, but new species being added</a:t>
            </a:r>
          </a:p>
          <a:p>
            <a:pPr marL="285750" lvl="0" indent="-285750">
              <a:buFont typeface="Arial" panose="020B0604020202020204" pitchFamily="34" charset="0"/>
              <a:buChar char="•"/>
            </a:pPr>
            <a:endParaRPr lang="en-GB" dirty="0" smtClean="0"/>
          </a:p>
          <a:p>
            <a:pPr marL="285750" lvl="0" indent="-285750">
              <a:buFont typeface="Arial" panose="020B0604020202020204" pitchFamily="34" charset="0"/>
              <a:buChar char="•"/>
            </a:pPr>
            <a:r>
              <a:rPr lang="en-GB" dirty="0" smtClean="0"/>
              <a:t>IUCN </a:t>
            </a:r>
            <a:r>
              <a:rPr lang="en-GB" dirty="0"/>
              <a:t>is looking for funding to run their assessments </a:t>
            </a:r>
          </a:p>
        </p:txBody>
      </p:sp>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8176" y="3975445"/>
            <a:ext cx="3727808" cy="252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419971" y="3365887"/>
            <a:ext cx="3464218" cy="369332"/>
          </a:xfrm>
          <a:prstGeom prst="rect">
            <a:avLst/>
          </a:prstGeom>
        </p:spPr>
        <p:txBody>
          <a:bodyPr wrap="none">
            <a:spAutoFit/>
          </a:bodyPr>
          <a:lstStyle/>
          <a:p>
            <a:r>
              <a:rPr lang="en-US" dirty="0"/>
              <a:t>Marine Fishes on the IUCN Red List</a:t>
            </a:r>
            <a:endParaRPr lang="en-GB" dirty="0"/>
          </a:p>
        </p:txBody>
      </p:sp>
      <p:sp>
        <p:nvSpPr>
          <p:cNvPr id="7" name="Rectangle 6"/>
          <p:cNvSpPr/>
          <p:nvPr/>
        </p:nvSpPr>
        <p:spPr>
          <a:xfrm>
            <a:off x="6813752" y="3679659"/>
            <a:ext cx="1056700" cy="369332"/>
          </a:xfrm>
          <a:prstGeom prst="rect">
            <a:avLst/>
          </a:prstGeom>
        </p:spPr>
        <p:txBody>
          <a:bodyPr wrap="none">
            <a:spAutoFit/>
          </a:bodyPr>
          <a:lstStyle/>
          <a:p>
            <a:r>
              <a:rPr lang="en-US" b="1" dirty="0"/>
              <a:t>n = 7,644</a:t>
            </a:r>
          </a:p>
        </p:txBody>
      </p:sp>
    </p:spTree>
    <p:extLst>
      <p:ext uri="{BB962C8B-B14F-4D97-AF65-F5344CB8AC3E}">
        <p14:creationId xmlns:p14="http://schemas.microsoft.com/office/powerpoint/2010/main" val="8406483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96037" y="5899041"/>
            <a:ext cx="3247963" cy="966216"/>
          </a:xfrm>
          <a:prstGeom prst="rect">
            <a:avLst/>
          </a:prstGeom>
        </p:spPr>
      </p:pic>
      <p:sp>
        <p:nvSpPr>
          <p:cNvPr id="6" name="Rectangle 5"/>
          <p:cNvSpPr/>
          <p:nvPr/>
        </p:nvSpPr>
        <p:spPr>
          <a:xfrm>
            <a:off x="0" y="5906298"/>
            <a:ext cx="5940152" cy="958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3"/>
          <p:cNvSpPr txBox="1">
            <a:spLocks noChangeArrowheads="1"/>
          </p:cNvSpPr>
          <p:nvPr/>
        </p:nvSpPr>
        <p:spPr>
          <a:xfrm>
            <a:off x="323850" y="1935163"/>
            <a:ext cx="8568630" cy="9032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1200"/>
              </a:spcBef>
              <a:spcAft>
                <a:spcPts val="600"/>
              </a:spcAft>
              <a:buSzPct val="100000"/>
              <a:buFont typeface="Arial" panose="020B0604020202020204" pitchFamily="34" charset="0"/>
              <a:buChar char="•"/>
            </a:pPr>
            <a:r>
              <a:rPr lang="en-US" sz="2800" b="1" dirty="0" smtClean="0"/>
              <a:t>Appendix I</a:t>
            </a:r>
            <a:r>
              <a:rPr lang="en-US" sz="2800" dirty="0" smtClean="0"/>
              <a:t>: Species threatened with extinction. </a:t>
            </a:r>
            <a:r>
              <a:rPr lang="en-US" sz="2800" b="1" dirty="0" smtClean="0">
                <a:solidFill>
                  <a:srgbClr val="FFCC00"/>
                </a:solidFill>
              </a:rPr>
              <a:t>Trade permitted only in exceptional circumstances</a:t>
            </a:r>
            <a:endParaRPr lang="en-US" sz="2800" b="1" dirty="0" smtClean="0"/>
          </a:p>
          <a:p>
            <a:endParaRPr lang="en-US" sz="2800" dirty="0" smtClean="0"/>
          </a:p>
        </p:txBody>
      </p:sp>
      <p:sp>
        <p:nvSpPr>
          <p:cNvPr id="2" name="Rectangle 1"/>
          <p:cNvSpPr/>
          <p:nvPr/>
        </p:nvSpPr>
        <p:spPr>
          <a:xfrm>
            <a:off x="323850" y="3889310"/>
            <a:ext cx="8820149" cy="1384995"/>
          </a:xfrm>
          <a:prstGeom prst="rect">
            <a:avLst/>
          </a:prstGeom>
        </p:spPr>
        <p:txBody>
          <a:bodyPr wrap="square">
            <a:spAutoFit/>
          </a:bodyPr>
          <a:lstStyle/>
          <a:p>
            <a:pPr>
              <a:spcBef>
                <a:spcPts val="1200"/>
              </a:spcBef>
              <a:spcAft>
                <a:spcPts val="600"/>
              </a:spcAft>
              <a:buSzPct val="100000"/>
              <a:buFont typeface="Arial" panose="020B0604020202020204" pitchFamily="34" charset="0"/>
              <a:buChar char="•"/>
            </a:pPr>
            <a:r>
              <a:rPr lang="en-US" sz="2800" b="1" dirty="0" smtClean="0"/>
              <a:t>Appendix II</a:t>
            </a:r>
            <a:r>
              <a:rPr lang="en-US" sz="2800" dirty="0" smtClean="0"/>
              <a:t>: Species not necessarily threatened with extinction, but in which </a:t>
            </a:r>
            <a:r>
              <a:rPr lang="en-US" sz="2800" b="1" dirty="0" smtClean="0">
                <a:solidFill>
                  <a:srgbClr val="FFCC00"/>
                </a:solidFill>
              </a:rPr>
              <a:t>trade must be controlled in order to avoid utilization incompatible with their survival</a:t>
            </a:r>
            <a:endParaRPr lang="en-US" sz="2800" b="1" dirty="0" smtClean="0"/>
          </a:p>
        </p:txBody>
      </p:sp>
      <p:sp>
        <p:nvSpPr>
          <p:cNvPr id="14" name="Rectangle 2"/>
          <p:cNvSpPr txBox="1">
            <a:spLocks noChangeArrowheads="1"/>
          </p:cNvSpPr>
          <p:nvPr/>
        </p:nvSpPr>
        <p:spPr bwMode="auto">
          <a:xfrm>
            <a:off x="0" y="-1"/>
            <a:ext cx="9144000" cy="1019175"/>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Calibri" pitchFamily="34" charset="0"/>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r>
              <a:rPr lang="en-US" sz="4000" kern="0" dirty="0" smtClean="0">
                <a:solidFill>
                  <a:srgbClr val="0070C0"/>
                </a:solidFill>
                <a:effectLst/>
              </a:rPr>
              <a:t>CITES SPECIES LISTS</a:t>
            </a:r>
            <a:endParaRPr lang="en-GB" sz="4000" kern="0" dirty="0">
              <a:solidFill>
                <a:srgbClr val="0070C0"/>
              </a:solidFill>
              <a:effectLst/>
            </a:endParaRPr>
          </a:p>
        </p:txBody>
      </p:sp>
      <p:pic>
        <p:nvPicPr>
          <p:cNvPr id="16" name="Picture 3" descr="C:\Documents and Settings\Fischer\Local Settings\Temporary Internet Files\Content.IE5\5TGTYGHI\MC900303675[1].wmf"/>
          <p:cNvPicPr>
            <a:picLocks noChangeAspect="1" noChangeArrowheads="1"/>
          </p:cNvPicPr>
          <p:nvPr/>
        </p:nvPicPr>
        <p:blipFill>
          <a:blip r:embed="rId4" cstate="email">
            <a:lum bright="10000" contrast="20000"/>
            <a:extLst>
              <a:ext uri="{28A0092B-C50C-407E-A947-70E740481C1C}">
                <a14:useLocalDpi xmlns:a14="http://schemas.microsoft.com/office/drawing/2010/main"/>
              </a:ext>
            </a:extLst>
          </a:blip>
          <a:srcRect/>
          <a:stretch>
            <a:fillRect/>
          </a:stretch>
        </p:blipFill>
        <p:spPr bwMode="auto">
          <a:xfrm>
            <a:off x="3618367" y="1483502"/>
            <a:ext cx="1796781" cy="1806607"/>
          </a:xfrm>
          <a:prstGeom prst="rect">
            <a:avLst/>
          </a:prstGeom>
          <a:noFill/>
          <a:ln w="9525">
            <a:noFill/>
            <a:miter lim="800000"/>
            <a:headEnd/>
            <a:tailEnd/>
          </a:ln>
        </p:spPr>
      </p:pic>
      <p:pic>
        <p:nvPicPr>
          <p:cNvPr id="17" name="Picture 11" descr="Warning Sign Clip Art"/>
          <p:cNvPicPr>
            <a:picLocks noChangeAspect="1" noChangeArrowheads="1"/>
          </p:cNvPicPr>
          <p:nvPr/>
        </p:nvPicPr>
        <p:blipFill>
          <a:blip r:embed="rId5" cstate="email">
            <a:clrChange>
              <a:clrFrom>
                <a:srgbClr val="FFFFFF"/>
              </a:clrFrom>
              <a:clrTo>
                <a:srgbClr val="FFFFFF">
                  <a:alpha val="0"/>
                </a:srgbClr>
              </a:clrTo>
            </a:clrChange>
            <a:lum bright="-30000" contrast="10000"/>
            <a:extLst>
              <a:ext uri="{28A0092B-C50C-407E-A947-70E740481C1C}">
                <a14:useLocalDpi xmlns:a14="http://schemas.microsoft.com/office/drawing/2010/main"/>
              </a:ext>
            </a:extLst>
          </a:blip>
          <a:srcRect/>
          <a:stretch>
            <a:fillRect/>
          </a:stretch>
        </p:blipFill>
        <p:spPr bwMode="auto">
          <a:xfrm>
            <a:off x="3480121" y="3878957"/>
            <a:ext cx="2073275" cy="1728788"/>
          </a:xfrm>
          <a:prstGeom prst="rect">
            <a:avLst/>
          </a:prstGeom>
          <a:noFill/>
          <a:ln w="9525">
            <a:noFill/>
            <a:miter lim="800000"/>
            <a:headEnd/>
            <a:tailEnd/>
          </a:ln>
        </p:spPr>
      </p:pic>
      <p:cxnSp>
        <p:nvCxnSpPr>
          <p:cNvPr id="18" name="Straight Connector 17"/>
          <p:cNvCxnSpPr/>
          <p:nvPr/>
        </p:nvCxnSpPr>
        <p:spPr>
          <a:xfrm flipV="1">
            <a:off x="371475" y="876300"/>
            <a:ext cx="8420750" cy="952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034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0717" y="1064920"/>
            <a:ext cx="2809097" cy="10709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584" y="107399"/>
            <a:ext cx="3083390" cy="114344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2857" y="1153555"/>
            <a:ext cx="1277196" cy="85025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9217"/>
            <a:ext cx="2241176" cy="179598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4873" y="259216"/>
            <a:ext cx="964859" cy="717937"/>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6706" y="1256895"/>
            <a:ext cx="1049671" cy="672609"/>
          </a:xfrm>
          <a:prstGeom prst="rect">
            <a:avLst/>
          </a:prstGeom>
        </p:spPr>
      </p:pic>
      <p:sp>
        <p:nvSpPr>
          <p:cNvPr id="4" name="Rectangle 3"/>
          <p:cNvSpPr/>
          <p:nvPr/>
        </p:nvSpPr>
        <p:spPr>
          <a:xfrm>
            <a:off x="62753" y="2003806"/>
            <a:ext cx="8964706" cy="4801314"/>
          </a:xfrm>
          <a:prstGeom prst="rect">
            <a:avLst/>
          </a:prstGeom>
        </p:spPr>
        <p:txBody>
          <a:bodyPr wrap="square">
            <a:spAutoFit/>
          </a:bodyPr>
          <a:lstStyle/>
          <a:p>
            <a:pPr algn="just">
              <a:spcAft>
                <a:spcPts val="0"/>
              </a:spcAft>
            </a:pPr>
            <a:r>
              <a:rPr lang="en-GB" dirty="0">
                <a:latin typeface="Calibri" panose="020F0502020204030204" pitchFamily="34" charset="0"/>
                <a:ea typeface="SimSun" panose="02010600030101010101" pitchFamily="2" charset="-122"/>
                <a:cs typeface="Times New Roman" panose="02020603050405020304" pitchFamily="18" charset="0"/>
              </a:rPr>
              <a:t>L</a:t>
            </a:r>
            <a:r>
              <a:rPr lang="en-GB" dirty="0" smtClean="0">
                <a:latin typeface="Calibri" panose="020F0502020204030204" pitchFamily="34" charset="0"/>
                <a:ea typeface="SimSun" panose="02010600030101010101" pitchFamily="2" charset="-122"/>
                <a:cs typeface="Times New Roman" panose="02020603050405020304" pitchFamily="18" charset="0"/>
              </a:rPr>
              <a:t>ist </a:t>
            </a:r>
            <a:r>
              <a:rPr lang="en-GB" dirty="0">
                <a:latin typeface="Calibri" panose="020F0502020204030204" pitchFamily="34" charset="0"/>
                <a:ea typeface="SimSun" panose="02010600030101010101" pitchFamily="2" charset="-122"/>
                <a:cs typeface="Times New Roman" panose="02020603050405020304" pitchFamily="18" charset="0"/>
              </a:rPr>
              <a:t>of aquatic commercial species </a:t>
            </a:r>
            <a:r>
              <a:rPr lang="en-GB" dirty="0" smtClean="0">
                <a:latin typeface="Calibri" panose="020F0502020204030204" pitchFamily="34" charset="0"/>
                <a:ea typeface="SimSun" panose="02010600030101010101" pitchFamily="2" charset="-122"/>
                <a:cs typeface="Times New Roman" panose="02020603050405020304" pitchFamily="18" charset="0"/>
              </a:rPr>
              <a:t>for </a:t>
            </a:r>
            <a:r>
              <a:rPr lang="en-GB" dirty="0">
                <a:latin typeface="Calibri" panose="020F0502020204030204" pitchFamily="34" charset="0"/>
                <a:ea typeface="SimSun" panose="02010600030101010101" pitchFamily="2" charset="-122"/>
                <a:cs typeface="Times New Roman" panose="02020603050405020304" pitchFamily="18" charset="0"/>
              </a:rPr>
              <a:t>which proposals have been </a:t>
            </a:r>
            <a:r>
              <a:rPr lang="en-GB" dirty="0" smtClean="0">
                <a:latin typeface="Calibri" panose="020F0502020204030204" pitchFamily="34" charset="0"/>
                <a:ea typeface="SimSun" panose="02010600030101010101" pitchFamily="2" charset="-122"/>
                <a:cs typeface="Times New Roman" panose="02020603050405020304" pitchFamily="18" charset="0"/>
              </a:rPr>
              <a:t>made for CoP17  (</a:t>
            </a:r>
            <a:r>
              <a:rPr lang="en-GB" u="sng" dirty="0">
                <a:solidFill>
                  <a:srgbClr val="0563C1"/>
                </a:solidFill>
                <a:latin typeface="Calibri" panose="020F0502020204030204" pitchFamily="34" charset="0"/>
                <a:ea typeface="SimSun" panose="02010600030101010101" pitchFamily="2" charset="-122"/>
                <a:cs typeface="Times New Roman" panose="02020603050405020304" pitchFamily="18" charset="0"/>
                <a:hlinkClick r:id="rId9"/>
              </a:rPr>
              <a:t>https://</a:t>
            </a:r>
            <a:r>
              <a:rPr lang="en-GB" u="sng" dirty="0" smtClean="0">
                <a:solidFill>
                  <a:srgbClr val="0563C1"/>
                </a:solidFill>
                <a:latin typeface="Calibri" panose="020F0502020204030204" pitchFamily="34" charset="0"/>
                <a:ea typeface="SimSun" panose="02010600030101010101" pitchFamily="2" charset="-122"/>
                <a:cs typeface="Times New Roman" panose="02020603050405020304" pitchFamily="18" charset="0"/>
                <a:hlinkClick r:id="rId9"/>
              </a:rPr>
              <a:t>cites.org/eng/cop/17/prop/index.php</a:t>
            </a:r>
            <a:r>
              <a:rPr lang="en-GB" dirty="0" smtClean="0">
                <a:latin typeface="Calibri" panose="020F0502020204030204" pitchFamily="34" charset="0"/>
                <a:ea typeface="SimSun" panose="02010600030101010101" pitchFamily="2" charset="-122"/>
                <a:cs typeface="Times New Roman" panose="02020603050405020304" pitchFamily="18" charset="0"/>
              </a:rPr>
              <a:t>):</a:t>
            </a:r>
            <a:endParaRPr lang="en-GB" dirty="0">
              <a:latin typeface="Calibri" panose="020F0502020204030204" pitchFamily="34" charset="0"/>
              <a:ea typeface="SimSun" panose="02010600030101010101" pitchFamily="2" charset="-122"/>
              <a:cs typeface="Times New Roman" panose="02020603050405020304" pitchFamily="18" charset="0"/>
            </a:endParaRPr>
          </a:p>
          <a:p>
            <a:pPr marL="342900" lvl="0" indent="-342900">
              <a:spcAft>
                <a:spcPts val="0"/>
              </a:spcAft>
              <a:buFont typeface="Symbol" panose="05050102010706020507" pitchFamily="18" charset="2"/>
              <a:buChar char=""/>
            </a:pPr>
            <a:r>
              <a:rPr lang="en-GB" dirty="0">
                <a:latin typeface="Calibri" panose="020F0502020204030204" pitchFamily="34" charset="0"/>
                <a:ea typeface="SimSun" panose="02010600030101010101" pitchFamily="2" charset="-122"/>
                <a:cs typeface="Times New Roman" panose="02020603050405020304" pitchFamily="18" charset="0"/>
              </a:rPr>
              <a:t>Thresher sharks (</a:t>
            </a:r>
            <a:r>
              <a:rPr lang="en-GB" i="1" dirty="0" err="1">
                <a:latin typeface="Calibri" panose="020F0502020204030204" pitchFamily="34" charset="0"/>
                <a:ea typeface="SimSun" panose="02010600030101010101" pitchFamily="2" charset="-122"/>
                <a:cs typeface="Times New Roman" panose="02020603050405020304" pitchFamily="18" charset="0"/>
              </a:rPr>
              <a:t>Alopias</a:t>
            </a:r>
            <a:r>
              <a:rPr lang="en-GB" i="1" dirty="0">
                <a:latin typeface="Calibri" panose="020F0502020204030204" pitchFamily="34" charset="0"/>
                <a:ea typeface="SimSun" panose="02010600030101010101" pitchFamily="2" charset="-122"/>
                <a:cs typeface="Times New Roman" panose="02020603050405020304" pitchFamily="18" charset="0"/>
              </a:rPr>
              <a:t> </a:t>
            </a:r>
            <a:r>
              <a:rPr lang="en-GB" i="1" dirty="0" err="1">
                <a:latin typeface="Calibri" panose="020F0502020204030204" pitchFamily="34" charset="0"/>
                <a:ea typeface="SimSun" panose="02010600030101010101" pitchFamily="2" charset="-122"/>
                <a:cs typeface="Times New Roman" panose="02020603050405020304" pitchFamily="18" charset="0"/>
              </a:rPr>
              <a:t>superciliosus</a:t>
            </a:r>
            <a:r>
              <a:rPr lang="en-GB" dirty="0">
                <a:latin typeface="Calibri" panose="020F0502020204030204" pitchFamily="34" charset="0"/>
                <a:ea typeface="SimSun" panose="02010600030101010101" pitchFamily="2" charset="-122"/>
                <a:cs typeface="Times New Roman" panose="02020603050405020304" pitchFamily="18" charset="0"/>
              </a:rPr>
              <a:t>, bigeye thresher shark, </a:t>
            </a:r>
            <a:r>
              <a:rPr lang="en-GB" i="1" dirty="0" err="1">
                <a:latin typeface="Calibri" panose="020F0502020204030204" pitchFamily="34" charset="0"/>
                <a:ea typeface="SimSun" panose="02010600030101010101" pitchFamily="2" charset="-122"/>
                <a:cs typeface="Times New Roman" panose="02020603050405020304" pitchFamily="18" charset="0"/>
              </a:rPr>
              <a:t>Alopias</a:t>
            </a:r>
            <a:r>
              <a:rPr lang="en-GB" i="1" dirty="0">
                <a:latin typeface="Calibri" panose="020F0502020204030204" pitchFamily="34" charset="0"/>
                <a:ea typeface="SimSun" panose="02010600030101010101" pitchFamily="2" charset="-122"/>
                <a:cs typeface="Times New Roman" panose="02020603050405020304" pitchFamily="18" charset="0"/>
              </a:rPr>
              <a:t> </a:t>
            </a:r>
            <a:r>
              <a:rPr lang="en-GB" i="1" dirty="0" err="1">
                <a:latin typeface="Calibri" panose="020F0502020204030204" pitchFamily="34" charset="0"/>
                <a:ea typeface="SimSun" panose="02010600030101010101" pitchFamily="2" charset="-122"/>
                <a:cs typeface="Times New Roman" panose="02020603050405020304" pitchFamily="18" charset="0"/>
              </a:rPr>
              <a:t>vulpinus</a:t>
            </a:r>
            <a:r>
              <a:rPr lang="en-GB" dirty="0">
                <a:latin typeface="Calibri" panose="020F0502020204030204" pitchFamily="34" charset="0"/>
                <a:ea typeface="SimSun" panose="02010600030101010101" pitchFamily="2" charset="-122"/>
                <a:cs typeface="Times New Roman" panose="02020603050405020304" pitchFamily="18" charset="0"/>
              </a:rPr>
              <a:t>, common thresher shark and </a:t>
            </a:r>
            <a:r>
              <a:rPr lang="en-GB" i="1" dirty="0" err="1">
                <a:latin typeface="Calibri" panose="020F0502020204030204" pitchFamily="34" charset="0"/>
                <a:ea typeface="SimSun" panose="02010600030101010101" pitchFamily="2" charset="-122"/>
                <a:cs typeface="Times New Roman" panose="02020603050405020304" pitchFamily="18" charset="0"/>
              </a:rPr>
              <a:t>Alopias</a:t>
            </a:r>
            <a:r>
              <a:rPr lang="en-GB" i="1" dirty="0">
                <a:latin typeface="Calibri" panose="020F0502020204030204" pitchFamily="34" charset="0"/>
                <a:ea typeface="SimSun" panose="02010600030101010101" pitchFamily="2" charset="-122"/>
                <a:cs typeface="Times New Roman" panose="02020603050405020304" pitchFamily="18" charset="0"/>
              </a:rPr>
              <a:t> </a:t>
            </a:r>
            <a:r>
              <a:rPr lang="en-GB" i="1" dirty="0" err="1">
                <a:latin typeface="Calibri" panose="020F0502020204030204" pitchFamily="34" charset="0"/>
                <a:ea typeface="SimSun" panose="02010600030101010101" pitchFamily="2" charset="-122"/>
                <a:cs typeface="Times New Roman" panose="02020603050405020304" pitchFamily="18" charset="0"/>
              </a:rPr>
              <a:t>pelagicus</a:t>
            </a:r>
            <a:r>
              <a:rPr lang="en-GB" dirty="0">
                <a:latin typeface="Calibri" panose="020F0502020204030204" pitchFamily="34" charset="0"/>
                <a:ea typeface="SimSun" panose="02010600030101010101" pitchFamily="2" charset="-122"/>
                <a:cs typeface="Times New Roman" panose="02020603050405020304" pitchFamily="18" charset="0"/>
              </a:rPr>
              <a:t>, pelagic thresher shark; proposed by Sri Lanka);</a:t>
            </a:r>
          </a:p>
          <a:p>
            <a:pPr marL="342900" lvl="0" indent="-342900">
              <a:spcAft>
                <a:spcPts val="0"/>
              </a:spcAft>
              <a:buFont typeface="Symbol" panose="05050102010706020507" pitchFamily="18" charset="2"/>
              <a:buChar char=""/>
            </a:pPr>
            <a:r>
              <a:rPr lang="en-GB" dirty="0">
                <a:latin typeface="Calibri" panose="020F0502020204030204" pitchFamily="34" charset="0"/>
                <a:ea typeface="SimSun" panose="02010600030101010101" pitchFamily="2" charset="-122"/>
                <a:cs typeface="Times New Roman" panose="02020603050405020304" pitchFamily="18" charset="0"/>
              </a:rPr>
              <a:t>Silky shark (</a:t>
            </a:r>
            <a:r>
              <a:rPr lang="en-GB" i="1" dirty="0" err="1">
                <a:latin typeface="Calibri" panose="020F0502020204030204" pitchFamily="34" charset="0"/>
                <a:ea typeface="SimSun" panose="02010600030101010101" pitchFamily="2" charset="-122"/>
                <a:cs typeface="Times New Roman" panose="02020603050405020304" pitchFamily="18" charset="0"/>
              </a:rPr>
              <a:t>Carcharhinus</a:t>
            </a:r>
            <a:r>
              <a:rPr lang="en-GB" i="1" dirty="0">
                <a:latin typeface="Calibri" panose="020F0502020204030204" pitchFamily="34" charset="0"/>
                <a:ea typeface="SimSun" panose="02010600030101010101" pitchFamily="2" charset="-122"/>
                <a:cs typeface="Times New Roman" panose="02020603050405020304" pitchFamily="18" charset="0"/>
              </a:rPr>
              <a:t> </a:t>
            </a:r>
            <a:r>
              <a:rPr lang="en-GB" i="1" dirty="0" err="1">
                <a:latin typeface="Calibri" panose="020F0502020204030204" pitchFamily="34" charset="0"/>
                <a:ea typeface="SimSun" panose="02010600030101010101" pitchFamily="2" charset="-122"/>
                <a:cs typeface="Times New Roman" panose="02020603050405020304" pitchFamily="18" charset="0"/>
              </a:rPr>
              <a:t>falciformis</a:t>
            </a:r>
            <a:r>
              <a:rPr lang="en-GB" dirty="0">
                <a:latin typeface="Calibri" panose="020F0502020204030204" pitchFamily="34" charset="0"/>
                <a:ea typeface="SimSun" panose="02010600030101010101" pitchFamily="2" charset="-122"/>
                <a:cs typeface="Times New Roman" panose="02020603050405020304" pitchFamily="18" charset="0"/>
              </a:rPr>
              <a:t>; proposed by Maldives);</a:t>
            </a:r>
          </a:p>
          <a:p>
            <a:pPr marL="342900" lvl="0" indent="-342900">
              <a:spcAft>
                <a:spcPts val="0"/>
              </a:spcAft>
              <a:buFont typeface="Symbol" panose="05050102010706020507" pitchFamily="18" charset="2"/>
              <a:buChar char=""/>
            </a:pPr>
            <a:r>
              <a:rPr lang="en-GB" dirty="0">
                <a:latin typeface="Calibri" panose="020F0502020204030204" pitchFamily="34" charset="0"/>
                <a:ea typeface="SimSun" panose="02010600030101010101" pitchFamily="2" charset="-122"/>
                <a:cs typeface="Times New Roman" panose="02020603050405020304" pitchFamily="18" charset="0"/>
              </a:rPr>
              <a:t>Mobula rays (</a:t>
            </a:r>
            <a:r>
              <a:rPr lang="en-GB" i="1" dirty="0">
                <a:latin typeface="Calibri" panose="020F0502020204030204" pitchFamily="34" charset="0"/>
                <a:ea typeface="SimSun" panose="02010600030101010101" pitchFamily="2" charset="-122"/>
                <a:cs typeface="Times New Roman" panose="02020603050405020304" pitchFamily="18" charset="0"/>
              </a:rPr>
              <a:t>Mobula </a:t>
            </a:r>
            <a:r>
              <a:rPr lang="en-GB" i="1" dirty="0" err="1">
                <a:latin typeface="Calibri" panose="020F0502020204030204" pitchFamily="34" charset="0"/>
                <a:ea typeface="SimSun" panose="02010600030101010101" pitchFamily="2" charset="-122"/>
                <a:cs typeface="Times New Roman" panose="02020603050405020304" pitchFamily="18" charset="0"/>
              </a:rPr>
              <a:t>tarapacana</a:t>
            </a:r>
            <a:r>
              <a:rPr lang="en-GB" dirty="0">
                <a:latin typeface="Calibri" panose="020F0502020204030204" pitchFamily="34" charset="0"/>
                <a:ea typeface="SimSun" panose="02010600030101010101" pitchFamily="2" charset="-122"/>
                <a:cs typeface="Times New Roman" panose="02020603050405020304" pitchFamily="18" charset="0"/>
              </a:rPr>
              <a:t>, </a:t>
            </a:r>
            <a:r>
              <a:rPr lang="en-GB" dirty="0" err="1">
                <a:latin typeface="Calibri" panose="020F0502020204030204" pitchFamily="34" charset="0"/>
                <a:ea typeface="SimSun" panose="02010600030101010101" pitchFamily="2" charset="-122"/>
                <a:cs typeface="Times New Roman" panose="02020603050405020304" pitchFamily="18" charset="0"/>
              </a:rPr>
              <a:t>sicklefin</a:t>
            </a:r>
            <a:r>
              <a:rPr lang="en-GB" dirty="0">
                <a:latin typeface="Calibri" panose="020F0502020204030204" pitchFamily="34" charset="0"/>
                <a:ea typeface="SimSun" panose="02010600030101010101" pitchFamily="2" charset="-122"/>
                <a:cs typeface="Times New Roman" panose="02020603050405020304" pitchFamily="18" charset="0"/>
              </a:rPr>
              <a:t> devil ray, </a:t>
            </a:r>
            <a:r>
              <a:rPr lang="en-GB" i="1" dirty="0">
                <a:latin typeface="Calibri" panose="020F0502020204030204" pitchFamily="34" charset="0"/>
                <a:ea typeface="SimSun" panose="02010600030101010101" pitchFamily="2" charset="-122"/>
                <a:cs typeface="Times New Roman" panose="02020603050405020304" pitchFamily="18" charset="0"/>
              </a:rPr>
              <a:t>Mobula japonica</a:t>
            </a:r>
            <a:r>
              <a:rPr lang="en-GB" dirty="0">
                <a:latin typeface="Calibri" panose="020F0502020204030204" pitchFamily="34" charset="0"/>
                <a:ea typeface="SimSun" panose="02010600030101010101" pitchFamily="2" charset="-122"/>
                <a:cs typeface="Times New Roman" panose="02020603050405020304" pitchFamily="18" charset="0"/>
              </a:rPr>
              <a:t>, </a:t>
            </a:r>
            <a:r>
              <a:rPr lang="en-GB" dirty="0" err="1">
                <a:latin typeface="Calibri" panose="020F0502020204030204" pitchFamily="34" charset="0"/>
                <a:ea typeface="SimSun" panose="02010600030101010101" pitchFamily="2" charset="-122"/>
                <a:cs typeface="Times New Roman" panose="02020603050405020304" pitchFamily="18" charset="0"/>
              </a:rPr>
              <a:t>spinetail</a:t>
            </a:r>
            <a:r>
              <a:rPr lang="en-GB" dirty="0">
                <a:latin typeface="Calibri" panose="020F0502020204030204" pitchFamily="34" charset="0"/>
                <a:ea typeface="SimSun" panose="02010600030101010101" pitchFamily="2" charset="-122"/>
                <a:cs typeface="Times New Roman" panose="02020603050405020304" pitchFamily="18" charset="0"/>
              </a:rPr>
              <a:t> devil ray, </a:t>
            </a:r>
            <a:r>
              <a:rPr lang="en-GB" i="1" dirty="0">
                <a:latin typeface="Calibri" panose="020F0502020204030204" pitchFamily="34" charset="0"/>
                <a:ea typeface="SimSun" panose="02010600030101010101" pitchFamily="2" charset="-122"/>
                <a:cs typeface="Times New Roman" panose="02020603050405020304" pitchFamily="18" charset="0"/>
              </a:rPr>
              <a:t>Mobula </a:t>
            </a:r>
            <a:r>
              <a:rPr lang="en-GB" i="1" dirty="0" err="1">
                <a:latin typeface="Calibri" panose="020F0502020204030204" pitchFamily="34" charset="0"/>
                <a:ea typeface="SimSun" panose="02010600030101010101" pitchFamily="2" charset="-122"/>
                <a:cs typeface="Times New Roman" panose="02020603050405020304" pitchFamily="18" charset="0"/>
              </a:rPr>
              <a:t>mobular</a:t>
            </a:r>
            <a:r>
              <a:rPr lang="en-GB" dirty="0">
                <a:latin typeface="Calibri" panose="020F0502020204030204" pitchFamily="34" charset="0"/>
                <a:ea typeface="SimSun" panose="02010600030101010101" pitchFamily="2" charset="-122"/>
                <a:cs typeface="Times New Roman" panose="02020603050405020304" pitchFamily="18" charset="0"/>
              </a:rPr>
              <a:t>, giant devil ray, </a:t>
            </a:r>
            <a:r>
              <a:rPr lang="en-GB" i="1" dirty="0">
                <a:latin typeface="Calibri" panose="020F0502020204030204" pitchFamily="34" charset="0"/>
                <a:ea typeface="SimSun" panose="02010600030101010101" pitchFamily="2" charset="-122"/>
                <a:cs typeface="Times New Roman" panose="02020603050405020304" pitchFamily="18" charset="0"/>
              </a:rPr>
              <a:t>Mobula </a:t>
            </a:r>
            <a:r>
              <a:rPr lang="en-GB" i="1" dirty="0" err="1">
                <a:latin typeface="Calibri" panose="020F0502020204030204" pitchFamily="34" charset="0"/>
                <a:ea typeface="SimSun" panose="02010600030101010101" pitchFamily="2" charset="-122"/>
                <a:cs typeface="Times New Roman" panose="02020603050405020304" pitchFamily="18" charset="0"/>
              </a:rPr>
              <a:t>thurstoni</a:t>
            </a:r>
            <a:r>
              <a:rPr lang="en-GB" dirty="0">
                <a:latin typeface="Calibri" panose="020F0502020204030204" pitchFamily="34" charset="0"/>
                <a:ea typeface="SimSun" panose="02010600030101010101" pitchFamily="2" charset="-122"/>
                <a:cs typeface="Times New Roman" panose="02020603050405020304" pitchFamily="18" charset="0"/>
              </a:rPr>
              <a:t>, </a:t>
            </a:r>
            <a:r>
              <a:rPr lang="en-GB" dirty="0" err="1">
                <a:latin typeface="Calibri" panose="020F0502020204030204" pitchFamily="34" charset="0"/>
                <a:ea typeface="SimSun" panose="02010600030101010101" pitchFamily="2" charset="-122"/>
                <a:cs typeface="Times New Roman" panose="02020603050405020304" pitchFamily="18" charset="0"/>
              </a:rPr>
              <a:t>bentfin</a:t>
            </a:r>
            <a:r>
              <a:rPr lang="en-GB" dirty="0">
                <a:latin typeface="Calibri" panose="020F0502020204030204" pitchFamily="34" charset="0"/>
                <a:ea typeface="SimSun" panose="02010600030101010101" pitchFamily="2" charset="-122"/>
                <a:cs typeface="Times New Roman" panose="02020603050405020304" pitchFamily="18" charset="0"/>
              </a:rPr>
              <a:t> devil ray, </a:t>
            </a:r>
            <a:r>
              <a:rPr lang="en-GB" i="1" dirty="0">
                <a:latin typeface="Calibri" panose="020F0502020204030204" pitchFamily="34" charset="0"/>
                <a:ea typeface="SimSun" panose="02010600030101010101" pitchFamily="2" charset="-122"/>
                <a:cs typeface="Times New Roman" panose="02020603050405020304" pitchFamily="18" charset="0"/>
              </a:rPr>
              <a:t>Mobula </a:t>
            </a:r>
            <a:r>
              <a:rPr lang="en-GB" i="1" dirty="0" err="1">
                <a:latin typeface="Calibri" panose="020F0502020204030204" pitchFamily="34" charset="0"/>
                <a:ea typeface="SimSun" panose="02010600030101010101" pitchFamily="2" charset="-122"/>
                <a:cs typeface="Times New Roman" panose="02020603050405020304" pitchFamily="18" charset="0"/>
              </a:rPr>
              <a:t>eregoodootenkee</a:t>
            </a:r>
            <a:r>
              <a:rPr lang="en-GB" dirty="0">
                <a:latin typeface="Calibri" panose="020F0502020204030204" pitchFamily="34" charset="0"/>
                <a:ea typeface="SimSun" panose="02010600030101010101" pitchFamily="2" charset="-122"/>
                <a:cs typeface="Times New Roman" panose="02020603050405020304" pitchFamily="18" charset="0"/>
              </a:rPr>
              <a:t>, </a:t>
            </a:r>
            <a:r>
              <a:rPr lang="en-GB" dirty="0" err="1">
                <a:latin typeface="Calibri" panose="020F0502020204030204" pitchFamily="34" charset="0"/>
                <a:ea typeface="SimSun" panose="02010600030101010101" pitchFamily="2" charset="-122"/>
                <a:cs typeface="Times New Roman" panose="02020603050405020304" pitchFamily="18" charset="0"/>
              </a:rPr>
              <a:t>longhorned</a:t>
            </a:r>
            <a:r>
              <a:rPr lang="en-GB" dirty="0">
                <a:latin typeface="Calibri" panose="020F0502020204030204" pitchFamily="34" charset="0"/>
                <a:ea typeface="SimSun" panose="02010600030101010101" pitchFamily="2" charset="-122"/>
                <a:cs typeface="Times New Roman" panose="02020603050405020304" pitchFamily="18" charset="0"/>
              </a:rPr>
              <a:t> pygmy devil ray, </a:t>
            </a:r>
            <a:r>
              <a:rPr lang="en-GB" i="1" dirty="0">
                <a:latin typeface="Calibri" panose="020F0502020204030204" pitchFamily="34" charset="0"/>
                <a:ea typeface="SimSun" panose="02010600030101010101" pitchFamily="2" charset="-122"/>
                <a:cs typeface="Times New Roman" panose="02020603050405020304" pitchFamily="18" charset="0"/>
              </a:rPr>
              <a:t>Mobula </a:t>
            </a:r>
            <a:r>
              <a:rPr lang="en-GB" i="1" dirty="0" err="1">
                <a:latin typeface="Calibri" panose="020F0502020204030204" pitchFamily="34" charset="0"/>
                <a:ea typeface="SimSun" panose="02010600030101010101" pitchFamily="2" charset="-122"/>
                <a:cs typeface="Times New Roman" panose="02020603050405020304" pitchFamily="18" charset="0"/>
              </a:rPr>
              <a:t>kuhlii</a:t>
            </a:r>
            <a:r>
              <a:rPr lang="en-GB" dirty="0">
                <a:latin typeface="Calibri" panose="020F0502020204030204" pitchFamily="34" charset="0"/>
                <a:ea typeface="SimSun" panose="02010600030101010101" pitchFamily="2" charset="-122"/>
                <a:cs typeface="Times New Roman" panose="02020603050405020304" pitchFamily="18" charset="0"/>
              </a:rPr>
              <a:t>, </a:t>
            </a:r>
            <a:r>
              <a:rPr lang="en-GB" dirty="0" err="1">
                <a:latin typeface="Calibri" panose="020F0502020204030204" pitchFamily="34" charset="0"/>
                <a:ea typeface="SimSun" panose="02010600030101010101" pitchFamily="2" charset="-122"/>
                <a:cs typeface="Times New Roman" panose="02020603050405020304" pitchFamily="18" charset="0"/>
              </a:rPr>
              <a:t>shortfin</a:t>
            </a:r>
            <a:r>
              <a:rPr lang="en-GB" dirty="0">
                <a:latin typeface="Calibri" panose="020F0502020204030204" pitchFamily="34" charset="0"/>
                <a:ea typeface="SimSun" panose="02010600030101010101" pitchFamily="2" charset="-122"/>
                <a:cs typeface="Times New Roman" panose="02020603050405020304" pitchFamily="18" charset="0"/>
              </a:rPr>
              <a:t> pygmy devil ray, </a:t>
            </a:r>
            <a:r>
              <a:rPr lang="en-GB" i="1" dirty="0">
                <a:latin typeface="Calibri" panose="020F0502020204030204" pitchFamily="34" charset="0"/>
                <a:ea typeface="SimSun" panose="02010600030101010101" pitchFamily="2" charset="-122"/>
                <a:cs typeface="Times New Roman" panose="02020603050405020304" pitchFamily="18" charset="0"/>
              </a:rPr>
              <a:t>Mobula </a:t>
            </a:r>
            <a:r>
              <a:rPr lang="en-GB" i="1" dirty="0" err="1">
                <a:latin typeface="Calibri" panose="020F0502020204030204" pitchFamily="34" charset="0"/>
                <a:ea typeface="SimSun" panose="02010600030101010101" pitchFamily="2" charset="-122"/>
                <a:cs typeface="Times New Roman" panose="02020603050405020304" pitchFamily="18" charset="0"/>
              </a:rPr>
              <a:t>hypostoma</a:t>
            </a:r>
            <a:r>
              <a:rPr lang="en-GB" dirty="0">
                <a:latin typeface="Calibri" panose="020F0502020204030204" pitchFamily="34" charset="0"/>
                <a:ea typeface="SimSun" panose="02010600030101010101" pitchFamily="2" charset="-122"/>
                <a:cs typeface="Times New Roman" panose="02020603050405020304" pitchFamily="18" charset="0"/>
              </a:rPr>
              <a:t>, Atlantic pygmy devil ray, </a:t>
            </a:r>
            <a:r>
              <a:rPr lang="en-GB" i="1" dirty="0">
                <a:latin typeface="Calibri" panose="020F0502020204030204" pitchFamily="34" charset="0"/>
                <a:ea typeface="SimSun" panose="02010600030101010101" pitchFamily="2" charset="-122"/>
                <a:cs typeface="Times New Roman" panose="02020603050405020304" pitchFamily="18" charset="0"/>
              </a:rPr>
              <a:t>Mobula </a:t>
            </a:r>
            <a:r>
              <a:rPr lang="en-GB" i="1" dirty="0" err="1">
                <a:latin typeface="Calibri" panose="020F0502020204030204" pitchFamily="34" charset="0"/>
                <a:ea typeface="SimSun" panose="02010600030101010101" pitchFamily="2" charset="-122"/>
                <a:cs typeface="Times New Roman" panose="02020603050405020304" pitchFamily="18" charset="0"/>
              </a:rPr>
              <a:t>rochebrunei</a:t>
            </a:r>
            <a:r>
              <a:rPr lang="en-GB" dirty="0">
                <a:latin typeface="Calibri" panose="020F0502020204030204" pitchFamily="34" charset="0"/>
                <a:ea typeface="SimSun" panose="02010600030101010101" pitchFamily="2" charset="-122"/>
                <a:cs typeface="Times New Roman" panose="02020603050405020304" pitchFamily="18" charset="0"/>
              </a:rPr>
              <a:t>, Guinean pygmy devil ray, </a:t>
            </a:r>
            <a:r>
              <a:rPr lang="en-GB" i="1" dirty="0">
                <a:latin typeface="Calibri" panose="020F0502020204030204" pitchFamily="34" charset="0"/>
                <a:ea typeface="SimSun" panose="02010600030101010101" pitchFamily="2" charset="-122"/>
                <a:cs typeface="Times New Roman" panose="02020603050405020304" pitchFamily="18" charset="0"/>
              </a:rPr>
              <a:t>Mobula </a:t>
            </a:r>
            <a:r>
              <a:rPr lang="en-GB" i="1" dirty="0" err="1">
                <a:latin typeface="Calibri" panose="020F0502020204030204" pitchFamily="34" charset="0"/>
                <a:ea typeface="SimSun" panose="02010600030101010101" pitchFamily="2" charset="-122"/>
                <a:cs typeface="Times New Roman" panose="02020603050405020304" pitchFamily="18" charset="0"/>
              </a:rPr>
              <a:t>munkiana</a:t>
            </a:r>
            <a:r>
              <a:rPr lang="en-GB" dirty="0">
                <a:latin typeface="Calibri" panose="020F0502020204030204" pitchFamily="34" charset="0"/>
                <a:ea typeface="SimSun" panose="02010600030101010101" pitchFamily="2" charset="-122"/>
                <a:cs typeface="Times New Roman" panose="02020603050405020304" pitchFamily="18" charset="0"/>
              </a:rPr>
              <a:t>, </a:t>
            </a:r>
            <a:r>
              <a:rPr lang="en-GB" dirty="0" err="1">
                <a:latin typeface="Calibri" panose="020F0502020204030204" pitchFamily="34" charset="0"/>
                <a:ea typeface="SimSun" panose="02010600030101010101" pitchFamily="2" charset="-122"/>
                <a:cs typeface="Times New Roman" panose="02020603050405020304" pitchFamily="18" charset="0"/>
              </a:rPr>
              <a:t>Munk’s</a:t>
            </a:r>
            <a:r>
              <a:rPr lang="en-GB" dirty="0">
                <a:latin typeface="Calibri" panose="020F0502020204030204" pitchFamily="34" charset="0"/>
                <a:ea typeface="SimSun" panose="02010600030101010101" pitchFamily="2" charset="-122"/>
                <a:cs typeface="Times New Roman" panose="02020603050405020304" pitchFamily="18" charset="0"/>
              </a:rPr>
              <a:t> pygmy devil ray and any putative species of </a:t>
            </a:r>
            <a:r>
              <a:rPr lang="en-GB" i="1" dirty="0">
                <a:latin typeface="Calibri" panose="020F0502020204030204" pitchFamily="34" charset="0"/>
                <a:ea typeface="SimSun" panose="02010600030101010101" pitchFamily="2" charset="-122"/>
                <a:cs typeface="Times New Roman" panose="02020603050405020304" pitchFamily="18" charset="0"/>
              </a:rPr>
              <a:t>Mobula</a:t>
            </a:r>
            <a:r>
              <a:rPr lang="en-GB" dirty="0">
                <a:latin typeface="Calibri" panose="020F0502020204030204" pitchFamily="34" charset="0"/>
                <a:ea typeface="SimSun" panose="02010600030101010101" pitchFamily="2" charset="-122"/>
                <a:cs typeface="Times New Roman" panose="02020603050405020304" pitchFamily="18" charset="0"/>
              </a:rPr>
              <a:t>; proposed by Fiji);</a:t>
            </a:r>
          </a:p>
          <a:p>
            <a:pPr marL="342900" lvl="0" indent="-342900">
              <a:spcAft>
                <a:spcPts val="0"/>
              </a:spcAft>
              <a:buFont typeface="Symbol" panose="05050102010706020507" pitchFamily="18" charset="2"/>
              <a:buChar char=""/>
            </a:pPr>
            <a:r>
              <a:rPr lang="en-US" dirty="0">
                <a:latin typeface="Calibri" panose="020F0502020204030204" pitchFamily="34" charset="0"/>
                <a:ea typeface="SimSun" panose="02010600030101010101" pitchFamily="2" charset="-122"/>
                <a:cs typeface="Times New Roman" panose="02020603050405020304" pitchFamily="18" charset="0"/>
              </a:rPr>
              <a:t>Banggai </a:t>
            </a:r>
            <a:r>
              <a:rPr lang="en-US" dirty="0" err="1">
                <a:latin typeface="Calibri" panose="020F0502020204030204" pitchFamily="34" charset="0"/>
                <a:ea typeface="SimSun" panose="02010600030101010101" pitchFamily="2" charset="-122"/>
                <a:cs typeface="Times New Roman" panose="02020603050405020304" pitchFamily="18" charset="0"/>
              </a:rPr>
              <a:t>cardinalfish</a:t>
            </a:r>
            <a:r>
              <a:rPr lang="en-US" dirty="0">
                <a:latin typeface="Calibri" panose="020F0502020204030204" pitchFamily="34" charset="0"/>
                <a:ea typeface="SimSun" panose="02010600030101010101" pitchFamily="2" charset="-122"/>
                <a:cs typeface="Times New Roman" panose="02020603050405020304" pitchFamily="18" charset="0"/>
              </a:rPr>
              <a:t> (</a:t>
            </a:r>
            <a:r>
              <a:rPr lang="en-GB" i="1" dirty="0" err="1">
                <a:latin typeface="Calibri" panose="020F0502020204030204" pitchFamily="34" charset="0"/>
                <a:ea typeface="SimSun" panose="02010600030101010101" pitchFamily="2" charset="-122"/>
                <a:cs typeface="Times New Roman" panose="02020603050405020304" pitchFamily="18" charset="0"/>
              </a:rPr>
              <a:t>Pterapogon</a:t>
            </a:r>
            <a:r>
              <a:rPr lang="en-GB" i="1" dirty="0">
                <a:latin typeface="Calibri" panose="020F0502020204030204" pitchFamily="34" charset="0"/>
                <a:ea typeface="SimSun" panose="02010600030101010101" pitchFamily="2" charset="-122"/>
                <a:cs typeface="Times New Roman" panose="02020603050405020304" pitchFamily="18" charset="0"/>
              </a:rPr>
              <a:t> </a:t>
            </a:r>
            <a:r>
              <a:rPr lang="en-GB" i="1" dirty="0" err="1">
                <a:latin typeface="Calibri" panose="020F0502020204030204" pitchFamily="34" charset="0"/>
                <a:ea typeface="SimSun" panose="02010600030101010101" pitchFamily="2" charset="-122"/>
                <a:cs typeface="Times New Roman" panose="02020603050405020304" pitchFamily="18" charset="0"/>
              </a:rPr>
              <a:t>kauderni</a:t>
            </a:r>
            <a:r>
              <a:rPr lang="en-GB" dirty="0">
                <a:latin typeface="Calibri" panose="020F0502020204030204" pitchFamily="34" charset="0"/>
                <a:ea typeface="SimSun" panose="02010600030101010101" pitchFamily="2" charset="-122"/>
                <a:cs typeface="Times New Roman" panose="02020603050405020304" pitchFamily="18" charset="0"/>
              </a:rPr>
              <a:t>; proposed by </a:t>
            </a:r>
            <a:r>
              <a:rPr lang="en-US" dirty="0">
                <a:latin typeface="Calibri" panose="020F0502020204030204" pitchFamily="34" charset="0"/>
                <a:ea typeface="SimSun" panose="02010600030101010101" pitchFamily="2" charset="-122"/>
                <a:cs typeface="Times New Roman" panose="02020603050405020304" pitchFamily="18" charset="0"/>
              </a:rPr>
              <a:t>EU);</a:t>
            </a:r>
            <a:endParaRPr lang="en-GB" dirty="0">
              <a:latin typeface="Calibri" panose="020F0502020204030204" pitchFamily="34" charset="0"/>
              <a:ea typeface="SimSun" panose="02010600030101010101" pitchFamily="2" charset="-122"/>
              <a:cs typeface="Times New Roman" panose="02020603050405020304" pitchFamily="18" charset="0"/>
            </a:endParaRPr>
          </a:p>
          <a:p>
            <a:pPr marL="342900" lvl="0" indent="-342900">
              <a:spcAft>
                <a:spcPts val="0"/>
              </a:spcAft>
              <a:buFont typeface="Symbol" panose="05050102010706020507" pitchFamily="18" charset="2"/>
              <a:buChar char=""/>
            </a:pPr>
            <a:r>
              <a:rPr lang="en-GB" dirty="0">
                <a:latin typeface="Calibri" panose="020F0502020204030204" pitchFamily="34" charset="0"/>
                <a:ea typeface="SimSun" panose="02010600030101010101" pitchFamily="2" charset="-122"/>
                <a:cs typeface="Times New Roman" panose="02020603050405020304" pitchFamily="18" charset="0"/>
              </a:rPr>
              <a:t>Ocellate river stingray (</a:t>
            </a:r>
            <a:r>
              <a:rPr lang="en-GB" i="1" dirty="0" err="1">
                <a:latin typeface="Calibri" panose="020F0502020204030204" pitchFamily="34" charset="0"/>
                <a:ea typeface="SimSun" panose="02010600030101010101" pitchFamily="2" charset="-122"/>
                <a:cs typeface="Times New Roman" panose="02020603050405020304" pitchFamily="18" charset="0"/>
              </a:rPr>
              <a:t>Potamotrygon</a:t>
            </a:r>
            <a:r>
              <a:rPr lang="en-GB" i="1" dirty="0">
                <a:latin typeface="Calibri" panose="020F0502020204030204" pitchFamily="34" charset="0"/>
                <a:ea typeface="SimSun" panose="02010600030101010101" pitchFamily="2" charset="-122"/>
                <a:cs typeface="Times New Roman" panose="02020603050405020304" pitchFamily="18" charset="0"/>
              </a:rPr>
              <a:t> </a:t>
            </a:r>
            <a:r>
              <a:rPr lang="en-GB" i="1" dirty="0" err="1">
                <a:latin typeface="Calibri" panose="020F0502020204030204" pitchFamily="34" charset="0"/>
                <a:ea typeface="SimSun" panose="02010600030101010101" pitchFamily="2" charset="-122"/>
                <a:cs typeface="Times New Roman" panose="02020603050405020304" pitchFamily="18" charset="0"/>
              </a:rPr>
              <a:t>motoro</a:t>
            </a:r>
            <a:r>
              <a:rPr lang="en-GB" dirty="0">
                <a:latin typeface="Calibri" panose="020F0502020204030204" pitchFamily="34" charset="0"/>
                <a:ea typeface="SimSun" panose="02010600030101010101" pitchFamily="2" charset="-122"/>
                <a:cs typeface="Times New Roman" panose="02020603050405020304" pitchFamily="18" charset="0"/>
              </a:rPr>
              <a:t>; proposed by Bolivia); and</a:t>
            </a:r>
          </a:p>
          <a:p>
            <a:pPr marL="342900" lvl="0" indent="-342900">
              <a:spcAft>
                <a:spcPts val="0"/>
              </a:spcAft>
              <a:buFont typeface="Symbol" panose="05050102010706020507" pitchFamily="18" charset="2"/>
              <a:buChar char=""/>
            </a:pPr>
            <a:r>
              <a:rPr lang="en-GB" dirty="0">
                <a:solidFill>
                  <a:srgbClr val="000000"/>
                </a:solidFill>
                <a:latin typeface="Calibri" panose="020F0502020204030204" pitchFamily="34" charset="0"/>
                <a:ea typeface="SimSun" panose="02010600030101010101" pitchFamily="2" charset="-122"/>
              </a:rPr>
              <a:t>All Nautilidae (</a:t>
            </a:r>
            <a:r>
              <a:rPr lang="en-GB" i="1" dirty="0" err="1">
                <a:solidFill>
                  <a:srgbClr val="000000"/>
                </a:solidFill>
                <a:latin typeface="Calibri" panose="020F0502020204030204" pitchFamily="34" charset="0"/>
                <a:ea typeface="SimSun" panose="02010600030101010101" pitchFamily="2" charset="-122"/>
              </a:rPr>
              <a:t>Allonautilus</a:t>
            </a:r>
            <a:r>
              <a:rPr lang="en-GB" i="1" dirty="0">
                <a:solidFill>
                  <a:srgbClr val="000000"/>
                </a:solidFill>
                <a:latin typeface="Calibri" panose="020F0502020204030204" pitchFamily="34" charset="0"/>
                <a:ea typeface="SimSun" panose="02010600030101010101" pitchFamily="2" charset="-122"/>
              </a:rPr>
              <a:t> spp. </a:t>
            </a:r>
            <a:r>
              <a:rPr lang="en-GB" i="1" dirty="0" err="1">
                <a:solidFill>
                  <a:srgbClr val="000000"/>
                </a:solidFill>
                <a:latin typeface="Calibri" panose="020F0502020204030204" pitchFamily="34" charset="0"/>
                <a:ea typeface="SimSun" panose="02010600030101010101" pitchFamily="2" charset="-122"/>
              </a:rPr>
              <a:t>Allonautilus</a:t>
            </a:r>
            <a:r>
              <a:rPr lang="en-GB" i="1" dirty="0">
                <a:solidFill>
                  <a:srgbClr val="000000"/>
                </a:solidFill>
                <a:latin typeface="Calibri" panose="020F0502020204030204" pitchFamily="34" charset="0"/>
                <a:ea typeface="SimSun" panose="02010600030101010101" pitchFamily="2" charset="-122"/>
              </a:rPr>
              <a:t> </a:t>
            </a:r>
            <a:r>
              <a:rPr lang="en-GB" i="1" dirty="0" err="1">
                <a:solidFill>
                  <a:srgbClr val="000000"/>
                </a:solidFill>
                <a:latin typeface="Calibri" panose="020F0502020204030204" pitchFamily="34" charset="0"/>
                <a:ea typeface="SimSun" panose="02010600030101010101" pitchFamily="2" charset="-122"/>
              </a:rPr>
              <a:t>perforatus</a:t>
            </a:r>
            <a:r>
              <a:rPr lang="en-GB" dirty="0">
                <a:solidFill>
                  <a:srgbClr val="000000"/>
                </a:solidFill>
                <a:latin typeface="Calibri" panose="020F0502020204030204" pitchFamily="34" charset="0"/>
                <a:ea typeface="SimSun" panose="02010600030101010101" pitchFamily="2" charset="-122"/>
              </a:rPr>
              <a:t>, </a:t>
            </a:r>
            <a:r>
              <a:rPr lang="en-GB" i="1" dirty="0" err="1">
                <a:solidFill>
                  <a:srgbClr val="000000"/>
                </a:solidFill>
                <a:latin typeface="Calibri" panose="020F0502020204030204" pitchFamily="34" charset="0"/>
                <a:ea typeface="SimSun" panose="02010600030101010101" pitchFamily="2" charset="-122"/>
              </a:rPr>
              <a:t>Allonautilus</a:t>
            </a:r>
            <a:r>
              <a:rPr lang="en-GB" i="1" dirty="0">
                <a:solidFill>
                  <a:srgbClr val="000000"/>
                </a:solidFill>
                <a:latin typeface="Calibri" panose="020F0502020204030204" pitchFamily="34" charset="0"/>
                <a:ea typeface="SimSun" panose="02010600030101010101" pitchFamily="2" charset="-122"/>
              </a:rPr>
              <a:t> </a:t>
            </a:r>
            <a:r>
              <a:rPr lang="en-GB" i="1" dirty="0" err="1">
                <a:solidFill>
                  <a:srgbClr val="000000"/>
                </a:solidFill>
                <a:latin typeface="Calibri" panose="020F0502020204030204" pitchFamily="34" charset="0"/>
                <a:ea typeface="SimSun" panose="02010600030101010101" pitchFamily="2" charset="-122"/>
              </a:rPr>
              <a:t>scrobiculatus</a:t>
            </a:r>
            <a:r>
              <a:rPr lang="en-GB" i="1" dirty="0">
                <a:solidFill>
                  <a:srgbClr val="000000"/>
                </a:solidFill>
                <a:latin typeface="Calibri" panose="020F0502020204030204" pitchFamily="34" charset="0"/>
                <a:ea typeface="SimSun" panose="02010600030101010101" pitchFamily="2" charset="-122"/>
              </a:rPr>
              <a:t>,</a:t>
            </a:r>
            <a:r>
              <a:rPr lang="en-GB" dirty="0">
                <a:solidFill>
                  <a:srgbClr val="000000"/>
                </a:solidFill>
                <a:latin typeface="Calibri" panose="020F0502020204030204" pitchFamily="34" charset="0"/>
                <a:ea typeface="SimSun" panose="02010600030101010101" pitchFamily="2" charset="-122"/>
              </a:rPr>
              <a:t> </a:t>
            </a:r>
            <a:r>
              <a:rPr lang="en-GB" i="1" dirty="0">
                <a:solidFill>
                  <a:srgbClr val="000000"/>
                </a:solidFill>
                <a:latin typeface="Calibri" panose="020F0502020204030204" pitchFamily="34" charset="0"/>
                <a:ea typeface="SimSun" panose="02010600030101010101" pitchFamily="2" charset="-122"/>
              </a:rPr>
              <a:t>Nautilus </a:t>
            </a:r>
            <a:r>
              <a:rPr lang="en-GB" i="1" dirty="0" err="1">
                <a:solidFill>
                  <a:srgbClr val="000000"/>
                </a:solidFill>
                <a:latin typeface="Calibri" panose="020F0502020204030204" pitchFamily="34" charset="0"/>
                <a:ea typeface="SimSun" panose="02010600030101010101" pitchFamily="2" charset="-122"/>
              </a:rPr>
              <a:t>belauensis</a:t>
            </a:r>
            <a:r>
              <a:rPr lang="en-GB" i="1" dirty="0">
                <a:solidFill>
                  <a:srgbClr val="000000"/>
                </a:solidFill>
                <a:latin typeface="Calibri" panose="020F0502020204030204" pitchFamily="34" charset="0"/>
                <a:ea typeface="SimSun" panose="02010600030101010101" pitchFamily="2" charset="-122"/>
              </a:rPr>
              <a:t>, Nautilus </a:t>
            </a:r>
            <a:r>
              <a:rPr lang="en-GB" i="1" dirty="0" err="1">
                <a:solidFill>
                  <a:srgbClr val="000000"/>
                </a:solidFill>
                <a:latin typeface="Calibri" panose="020F0502020204030204" pitchFamily="34" charset="0"/>
                <a:ea typeface="SimSun" panose="02010600030101010101" pitchFamily="2" charset="-122"/>
              </a:rPr>
              <a:t>macromphalus</a:t>
            </a:r>
            <a:r>
              <a:rPr lang="en-GB" i="1" dirty="0">
                <a:solidFill>
                  <a:srgbClr val="000000"/>
                </a:solidFill>
                <a:latin typeface="Calibri" panose="020F0502020204030204" pitchFamily="34" charset="0"/>
                <a:ea typeface="SimSun" panose="02010600030101010101" pitchFamily="2" charset="-122"/>
              </a:rPr>
              <a:t>, Nautilus </a:t>
            </a:r>
            <a:r>
              <a:rPr lang="en-GB" i="1" dirty="0" err="1">
                <a:solidFill>
                  <a:srgbClr val="000000"/>
                </a:solidFill>
                <a:latin typeface="Calibri" panose="020F0502020204030204" pitchFamily="34" charset="0"/>
                <a:ea typeface="SimSun" panose="02010600030101010101" pitchFamily="2" charset="-122"/>
              </a:rPr>
              <a:t>pompilius</a:t>
            </a:r>
            <a:r>
              <a:rPr lang="en-GB" i="1" dirty="0">
                <a:solidFill>
                  <a:srgbClr val="000000"/>
                </a:solidFill>
                <a:latin typeface="Calibri" panose="020F0502020204030204" pitchFamily="34" charset="0"/>
                <a:ea typeface="SimSun" panose="02010600030101010101" pitchFamily="2" charset="-122"/>
              </a:rPr>
              <a:t>, Nautilus </a:t>
            </a:r>
            <a:r>
              <a:rPr lang="en-GB" i="1" dirty="0" err="1">
                <a:solidFill>
                  <a:srgbClr val="000000"/>
                </a:solidFill>
                <a:latin typeface="Calibri" panose="020F0502020204030204" pitchFamily="34" charset="0"/>
                <a:ea typeface="SimSun" panose="02010600030101010101" pitchFamily="2" charset="-122"/>
              </a:rPr>
              <a:t>repertus</a:t>
            </a:r>
            <a:r>
              <a:rPr lang="en-GB" i="1" dirty="0">
                <a:solidFill>
                  <a:srgbClr val="000000"/>
                </a:solidFill>
                <a:latin typeface="Calibri" panose="020F0502020204030204" pitchFamily="34" charset="0"/>
                <a:ea typeface="SimSun" panose="02010600030101010101" pitchFamily="2" charset="-122"/>
              </a:rPr>
              <a:t>, Nautilus </a:t>
            </a:r>
            <a:r>
              <a:rPr lang="en-GB" i="1" dirty="0" err="1">
                <a:solidFill>
                  <a:srgbClr val="000000"/>
                </a:solidFill>
                <a:latin typeface="Calibri" panose="020F0502020204030204" pitchFamily="34" charset="0"/>
                <a:ea typeface="SimSun" panose="02010600030101010101" pitchFamily="2" charset="-122"/>
              </a:rPr>
              <a:t>stenomphalus</a:t>
            </a:r>
            <a:r>
              <a:rPr lang="en-GB" i="1" dirty="0">
                <a:solidFill>
                  <a:srgbClr val="000000"/>
                </a:solidFill>
                <a:latin typeface="Calibri" panose="020F0502020204030204" pitchFamily="34" charset="0"/>
                <a:ea typeface="SimSun" panose="02010600030101010101" pitchFamily="2" charset="-122"/>
              </a:rPr>
              <a:t>;</a:t>
            </a:r>
            <a:r>
              <a:rPr lang="en-GB" dirty="0">
                <a:solidFill>
                  <a:srgbClr val="000000"/>
                </a:solidFill>
                <a:latin typeface="Calibri" panose="020F0502020204030204" pitchFamily="34" charset="0"/>
                <a:ea typeface="SimSun" panose="02010600030101010101" pitchFamily="2" charset="-122"/>
              </a:rPr>
              <a:t> proposed by Fiji, India and USA)</a:t>
            </a:r>
            <a:r>
              <a:rPr lang="en-GB" dirty="0">
                <a:solidFill>
                  <a:srgbClr val="1F497D"/>
                </a:solidFill>
                <a:latin typeface="Calibri" panose="020F0502020204030204" pitchFamily="34" charset="0"/>
                <a:ea typeface="SimSun" panose="02010600030101010101" pitchFamily="2" charset="-122"/>
              </a:rPr>
              <a:t>;</a:t>
            </a:r>
            <a:endParaRPr lang="en-GB" sz="2000" dirty="0">
              <a:solidFill>
                <a:srgbClr val="000000"/>
              </a:solidFill>
              <a:latin typeface="Arial" panose="020B0604020202020204" pitchFamily="34" charset="0"/>
              <a:ea typeface="SimSun" panose="02010600030101010101" pitchFamily="2" charset="-122"/>
            </a:endParaRPr>
          </a:p>
          <a:p>
            <a:pPr marL="342900" lvl="0" indent="-342900">
              <a:spcAft>
                <a:spcPts val="0"/>
              </a:spcAft>
              <a:buFont typeface="Symbol" panose="05050102010706020507" pitchFamily="18" charset="2"/>
              <a:buChar char=""/>
            </a:pPr>
            <a:r>
              <a:rPr lang="en-GB" dirty="0">
                <a:solidFill>
                  <a:srgbClr val="000000"/>
                </a:solidFill>
                <a:latin typeface="Calibri" panose="020F0502020204030204" pitchFamily="34" charset="0"/>
                <a:ea typeface="SimSun" panose="02010600030101010101" pitchFamily="2" charset="-122"/>
              </a:rPr>
              <a:t>Clarion angelfish (</a:t>
            </a:r>
            <a:r>
              <a:rPr lang="en-GB" i="1" dirty="0" err="1">
                <a:solidFill>
                  <a:srgbClr val="000000"/>
                </a:solidFill>
                <a:latin typeface="Calibri" panose="020F0502020204030204" pitchFamily="34" charset="0"/>
                <a:ea typeface="SimSun" panose="02010600030101010101" pitchFamily="2" charset="-122"/>
              </a:rPr>
              <a:t>Holacanthus</a:t>
            </a:r>
            <a:r>
              <a:rPr lang="en-GB" i="1" dirty="0">
                <a:solidFill>
                  <a:srgbClr val="000000"/>
                </a:solidFill>
                <a:latin typeface="Calibri" panose="020F0502020204030204" pitchFamily="34" charset="0"/>
                <a:ea typeface="SimSun" panose="02010600030101010101" pitchFamily="2" charset="-122"/>
              </a:rPr>
              <a:t> </a:t>
            </a:r>
            <a:r>
              <a:rPr lang="en-GB" i="1" dirty="0" err="1">
                <a:solidFill>
                  <a:srgbClr val="000000"/>
                </a:solidFill>
                <a:latin typeface="Calibri" panose="020F0502020204030204" pitchFamily="34" charset="0"/>
                <a:ea typeface="SimSun" panose="02010600030101010101" pitchFamily="2" charset="-122"/>
              </a:rPr>
              <a:t>clarionensis</a:t>
            </a:r>
            <a:r>
              <a:rPr lang="en-GB" dirty="0">
                <a:solidFill>
                  <a:srgbClr val="000000"/>
                </a:solidFill>
                <a:latin typeface="Calibri" panose="020F0502020204030204" pitchFamily="34" charset="0"/>
                <a:ea typeface="SimSun" panose="02010600030101010101" pitchFamily="2" charset="-122"/>
              </a:rPr>
              <a:t>, proposed by Mexico).</a:t>
            </a:r>
            <a:endParaRPr lang="en-GB" sz="2000" dirty="0">
              <a:solidFill>
                <a:srgbClr val="000000"/>
              </a:solidFill>
              <a:effectLst/>
              <a:latin typeface="Arial" panose="020B0604020202020204" pitchFamily="34" charset="0"/>
              <a:ea typeface="SimSun" panose="02010600030101010101" pitchFamily="2" charset="-122"/>
            </a:endParaRPr>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220006">
            <a:off x="8067825" y="-8310"/>
            <a:ext cx="774050" cy="1165412"/>
          </a:xfrm>
          <a:prstGeom prst="rect">
            <a:avLst/>
          </a:prstGeom>
        </p:spPr>
      </p:pic>
      <p:sp>
        <p:nvSpPr>
          <p:cNvPr id="14" name="Rectangle 13"/>
          <p:cNvSpPr/>
          <p:nvPr/>
        </p:nvSpPr>
        <p:spPr>
          <a:xfrm>
            <a:off x="6131859" y="1775012"/>
            <a:ext cx="537882" cy="154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18589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96037" y="5899041"/>
            <a:ext cx="3247963" cy="966216"/>
          </a:xfrm>
          <a:prstGeom prst="rect">
            <a:avLst/>
          </a:prstGeom>
        </p:spPr>
      </p:pic>
      <p:sp>
        <p:nvSpPr>
          <p:cNvPr id="6" name="Rectangle 5"/>
          <p:cNvSpPr/>
          <p:nvPr/>
        </p:nvSpPr>
        <p:spPr>
          <a:xfrm>
            <a:off x="0" y="5908566"/>
            <a:ext cx="5940152" cy="958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2"/>
          <p:cNvSpPr txBox="1">
            <a:spLocks noChangeArrowheads="1"/>
          </p:cNvSpPr>
          <p:nvPr/>
        </p:nvSpPr>
        <p:spPr bwMode="auto">
          <a:xfrm>
            <a:off x="0" y="-1"/>
            <a:ext cx="9144000" cy="1019175"/>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Calibri" pitchFamily="34" charset="0"/>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r>
              <a:rPr lang="en-US" sz="4000" kern="0" dirty="0" smtClean="0">
                <a:solidFill>
                  <a:srgbClr val="0070C0"/>
                </a:solidFill>
                <a:effectLst/>
              </a:rPr>
              <a:t>FAO CITES and COP17</a:t>
            </a:r>
            <a:endParaRPr lang="en-GB" sz="4000" kern="0" dirty="0">
              <a:solidFill>
                <a:srgbClr val="0070C0"/>
              </a:solidFill>
              <a:effectLst/>
            </a:endParaRPr>
          </a:p>
        </p:txBody>
      </p:sp>
      <p:pic>
        <p:nvPicPr>
          <p:cNvPr id="1026" name="Picture 2" descr="https://cites.org/sites/default/files/common/cop/17/CoP_Rhino_35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39380" y="3361499"/>
            <a:ext cx="1343660" cy="926737"/>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p:nvCxnSpPr>
        <p:spPr>
          <a:xfrm flipV="1">
            <a:off x="371475" y="876300"/>
            <a:ext cx="8420750" cy="952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5"/>
          <a:stretch>
            <a:fillRect/>
          </a:stretch>
        </p:blipFill>
        <p:spPr>
          <a:xfrm>
            <a:off x="498547" y="1146985"/>
            <a:ext cx="8155100" cy="363956"/>
          </a:xfrm>
          <a:prstGeom prst="rect">
            <a:avLst/>
          </a:prstGeom>
        </p:spPr>
      </p:pic>
      <p:grpSp>
        <p:nvGrpSpPr>
          <p:cNvPr id="22" name="Group 21"/>
          <p:cNvGrpSpPr/>
          <p:nvPr/>
        </p:nvGrpSpPr>
        <p:grpSpPr>
          <a:xfrm>
            <a:off x="60960" y="1628139"/>
            <a:ext cx="7650480" cy="4863670"/>
            <a:chOff x="60960" y="937259"/>
            <a:chExt cx="7650480" cy="4863670"/>
          </a:xfrm>
        </p:grpSpPr>
        <p:sp>
          <p:nvSpPr>
            <p:cNvPr id="23" name="Right Arrow 22"/>
            <p:cNvSpPr/>
            <p:nvPr/>
          </p:nvSpPr>
          <p:spPr>
            <a:xfrm>
              <a:off x="2847879" y="937259"/>
              <a:ext cx="3229772" cy="4309949"/>
            </a:xfrm>
            <a:prstGeom prst="rightArrow">
              <a:avLst>
                <a:gd name="adj1" fmla="val 50000"/>
                <a:gd name="adj2" fmla="val 50000"/>
              </a:avLst>
            </a:prstGeom>
            <a:solidFill>
              <a:schemeClr val="bg1">
                <a:alpha val="23137"/>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4" name="Right Arrow 23"/>
            <p:cNvSpPr/>
            <p:nvPr/>
          </p:nvSpPr>
          <p:spPr>
            <a:xfrm>
              <a:off x="1496414" y="2236724"/>
              <a:ext cx="1351465" cy="1719072"/>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ii) Species proposals submitted to CITES</a:t>
              </a:r>
              <a:endParaRPr lang="en-GB" sz="1400" dirty="0">
                <a:solidFill>
                  <a:schemeClr val="tx1"/>
                </a:solidFill>
              </a:endParaRPr>
            </a:p>
          </p:txBody>
        </p:sp>
        <p:sp>
          <p:nvSpPr>
            <p:cNvPr id="25" name="Right Arrow 24"/>
            <p:cNvSpPr/>
            <p:nvPr/>
          </p:nvSpPr>
          <p:spPr>
            <a:xfrm>
              <a:off x="3099847" y="2236724"/>
              <a:ext cx="1305653" cy="1719072"/>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iii) FAO expert panel </a:t>
              </a:r>
            </a:p>
            <a:p>
              <a:pPr algn="ctr"/>
              <a:r>
                <a:rPr lang="en-US" sz="1400" dirty="0" smtClean="0">
                  <a:solidFill>
                    <a:schemeClr val="tx1"/>
                  </a:solidFill>
                </a:rPr>
                <a:t>convenes</a:t>
              </a:r>
              <a:endParaRPr lang="en-GB" sz="1400" dirty="0">
                <a:solidFill>
                  <a:schemeClr val="tx1"/>
                </a:solidFill>
              </a:endParaRPr>
            </a:p>
          </p:txBody>
        </p:sp>
        <p:sp>
          <p:nvSpPr>
            <p:cNvPr id="26" name="Right Arrow 25"/>
            <p:cNvSpPr/>
            <p:nvPr/>
          </p:nvSpPr>
          <p:spPr>
            <a:xfrm>
              <a:off x="4405500" y="2236724"/>
              <a:ext cx="1664517" cy="1719072"/>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iv) FAO expert report finalised</a:t>
              </a:r>
              <a:endParaRPr lang="en-GB" sz="1400" dirty="0">
                <a:solidFill>
                  <a:schemeClr val="tx1"/>
                </a:solidFill>
              </a:endParaRPr>
            </a:p>
          </p:txBody>
        </p:sp>
        <p:sp>
          <p:nvSpPr>
            <p:cNvPr id="27" name="Right Arrow 26"/>
            <p:cNvSpPr/>
            <p:nvPr/>
          </p:nvSpPr>
          <p:spPr>
            <a:xfrm>
              <a:off x="60960" y="2236724"/>
              <a:ext cx="1435454" cy="171907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i) Species listing proposals written</a:t>
              </a:r>
              <a:endParaRPr lang="en-GB" sz="1400" dirty="0">
                <a:solidFill>
                  <a:schemeClr val="tx1"/>
                </a:solidFill>
              </a:endParaRPr>
            </a:p>
          </p:txBody>
        </p:sp>
        <p:sp>
          <p:nvSpPr>
            <p:cNvPr id="28" name="Right Arrow 27"/>
            <p:cNvSpPr/>
            <p:nvPr/>
          </p:nvSpPr>
          <p:spPr>
            <a:xfrm>
              <a:off x="6902089" y="2020824"/>
              <a:ext cx="809351" cy="2201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vi) COP</a:t>
              </a:r>
              <a:endParaRPr lang="en-GB" sz="1400" dirty="0">
                <a:solidFill>
                  <a:schemeClr val="tx1"/>
                </a:solidFill>
              </a:endParaRPr>
            </a:p>
          </p:txBody>
        </p:sp>
        <p:sp>
          <p:nvSpPr>
            <p:cNvPr id="29" name="Rectangle 28"/>
            <p:cNvSpPr/>
            <p:nvPr/>
          </p:nvSpPr>
          <p:spPr>
            <a:xfrm>
              <a:off x="6077651" y="2561844"/>
              <a:ext cx="807781" cy="1108456"/>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cxnSp>
          <p:nvCxnSpPr>
            <p:cNvPr id="30" name="Straight Connector 29"/>
            <p:cNvCxnSpPr/>
            <p:nvPr/>
          </p:nvCxnSpPr>
          <p:spPr>
            <a:xfrm flipV="1">
              <a:off x="2847879" y="1115060"/>
              <a:ext cx="0" cy="3366776"/>
            </a:xfrm>
            <a:prstGeom prst="line">
              <a:avLst/>
            </a:prstGeom>
            <a:ln>
              <a:solidFill>
                <a:srgbClr val="00206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073834" y="1131564"/>
              <a:ext cx="0" cy="3366776"/>
            </a:xfrm>
            <a:prstGeom prst="line">
              <a:avLst/>
            </a:prstGeom>
            <a:ln>
              <a:solidFill>
                <a:srgbClr val="00206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6902089" y="1126063"/>
              <a:ext cx="0" cy="3366776"/>
            </a:xfrm>
            <a:prstGeom prst="line">
              <a:avLst/>
            </a:prstGeom>
            <a:ln>
              <a:solidFill>
                <a:srgbClr val="00206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009838" y="2861840"/>
              <a:ext cx="929229" cy="523220"/>
            </a:xfrm>
            <a:prstGeom prst="rect">
              <a:avLst/>
            </a:prstGeom>
            <a:noFill/>
          </p:spPr>
          <p:txBody>
            <a:bodyPr wrap="none" rtlCol="0">
              <a:spAutoFit/>
            </a:bodyPr>
            <a:lstStyle/>
            <a:p>
              <a:pPr algn="ctr"/>
              <a:r>
                <a:rPr lang="en-US" sz="1400" dirty="0" smtClean="0"/>
                <a:t>v) CITES </a:t>
              </a:r>
            </a:p>
            <a:p>
              <a:pPr algn="ctr"/>
              <a:r>
                <a:rPr lang="en-US" sz="1400" dirty="0" smtClean="0"/>
                <a:t>deliberate</a:t>
              </a:r>
              <a:endParaRPr lang="en-GB" sz="1400" dirty="0"/>
            </a:p>
          </p:txBody>
        </p:sp>
        <p:sp>
          <p:nvSpPr>
            <p:cNvPr id="34" name="Rectangle 33"/>
            <p:cNvSpPr/>
            <p:nvPr/>
          </p:nvSpPr>
          <p:spPr>
            <a:xfrm>
              <a:off x="2847428" y="2663444"/>
              <a:ext cx="250510" cy="865632"/>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5" name="Bent Arrow 34"/>
            <p:cNvSpPr/>
            <p:nvPr/>
          </p:nvSpPr>
          <p:spPr>
            <a:xfrm>
              <a:off x="3214379" y="3516114"/>
              <a:ext cx="992601" cy="1696474"/>
            </a:xfrm>
            <a:prstGeom prst="bentArrow">
              <a:avLst/>
            </a:prstGeom>
            <a:solidFill>
              <a:srgbClr val="9DC3E6">
                <a:alpha val="3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TextBox 35"/>
            <p:cNvSpPr txBox="1"/>
            <p:nvPr/>
          </p:nvSpPr>
          <p:spPr>
            <a:xfrm>
              <a:off x="2917268" y="5154598"/>
              <a:ext cx="948887" cy="646331"/>
            </a:xfrm>
            <a:prstGeom prst="rect">
              <a:avLst/>
            </a:prstGeom>
            <a:noFill/>
          </p:spPr>
          <p:txBody>
            <a:bodyPr wrap="none" rtlCol="0">
              <a:spAutoFit/>
            </a:bodyPr>
            <a:lstStyle/>
            <a:p>
              <a:pPr algn="ctr"/>
              <a:r>
                <a:rPr lang="en-US" dirty="0" smtClean="0"/>
                <a:t>IUCN/TRAFFIC</a:t>
              </a:r>
            </a:p>
            <a:p>
              <a:pPr algn="ctr"/>
              <a:r>
                <a:rPr lang="en-US" dirty="0" smtClean="0"/>
                <a:t>assessment</a:t>
              </a:r>
              <a:endParaRPr lang="en-GB" dirty="0"/>
            </a:p>
          </p:txBody>
        </p:sp>
        <p:sp>
          <p:nvSpPr>
            <p:cNvPr id="37" name="Right Arrow 36"/>
            <p:cNvSpPr/>
            <p:nvPr/>
          </p:nvSpPr>
          <p:spPr>
            <a:xfrm>
              <a:off x="4206980" y="3516114"/>
              <a:ext cx="1863037" cy="570746"/>
            </a:xfrm>
            <a:prstGeom prst="rightArrow">
              <a:avLst/>
            </a:prstGeom>
            <a:solidFill>
              <a:srgbClr val="9DC3E6">
                <a:alpha val="3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p:nvSpPr>
          <p:spPr>
            <a:xfrm>
              <a:off x="2448141" y="1319001"/>
              <a:ext cx="623623" cy="338554"/>
            </a:xfrm>
            <a:prstGeom prst="rect">
              <a:avLst/>
            </a:prstGeom>
            <a:solidFill>
              <a:schemeClr val="bg1"/>
            </a:solidFill>
          </p:spPr>
          <p:txBody>
            <a:bodyPr wrap="none" rtlCol="0">
              <a:spAutoFit/>
            </a:bodyPr>
            <a:lstStyle/>
            <a:p>
              <a:r>
                <a:rPr lang="en-US" sz="1600" dirty="0" smtClean="0"/>
                <a:t>27</a:t>
              </a:r>
              <a:r>
                <a:rPr lang="en-US" sz="1600" baseline="30000" dirty="0" smtClean="0"/>
                <a:t>th</a:t>
              </a:r>
              <a:r>
                <a:rPr lang="en-US" sz="1600" dirty="0" smtClean="0"/>
                <a:t> April </a:t>
              </a:r>
              <a:endParaRPr lang="en-GB" sz="1600" dirty="0"/>
            </a:p>
          </p:txBody>
        </p:sp>
      </p:grpSp>
    </p:spTree>
    <p:extLst>
      <p:ext uri="{BB962C8B-B14F-4D97-AF65-F5344CB8AC3E}">
        <p14:creationId xmlns:p14="http://schemas.microsoft.com/office/powerpoint/2010/main" val="203758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10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41151" y="230609"/>
            <a:ext cx="8229600" cy="645690"/>
          </a:xfrm>
        </p:spPr>
        <p:txBody>
          <a:bodyPr>
            <a:normAutofit/>
          </a:bodyPr>
          <a:lstStyle/>
          <a:p>
            <a:r>
              <a:rPr lang="en-US" sz="3200" dirty="0" smtClean="0">
                <a:solidFill>
                  <a:schemeClr val="tx1"/>
                </a:solidFill>
              </a:rPr>
              <a:t>CONCLUDING REMARKS</a:t>
            </a:r>
            <a:endParaRPr lang="en-US" sz="3200" dirty="0">
              <a:solidFill>
                <a:schemeClr val="tx1"/>
              </a:solidFill>
            </a:endParaRPr>
          </a:p>
        </p:txBody>
      </p:sp>
      <p:sp>
        <p:nvSpPr>
          <p:cNvPr id="3" name="TextBox 2"/>
          <p:cNvSpPr txBox="1"/>
          <p:nvPr/>
        </p:nvSpPr>
        <p:spPr>
          <a:xfrm>
            <a:off x="414337" y="2402948"/>
            <a:ext cx="8315325" cy="3785652"/>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solidFill>
                  <a:schemeClr val="bg1"/>
                </a:solidFill>
              </a:rPr>
              <a:t>Fisheries is key to ocean issues world wide</a:t>
            </a:r>
          </a:p>
          <a:p>
            <a:pPr marL="800100" lvl="1" indent="-342900">
              <a:buFont typeface="Arial" panose="020B0604020202020204" pitchFamily="34" charset="0"/>
              <a:buChar char="•"/>
            </a:pPr>
            <a:r>
              <a:rPr lang="en-GB" sz="2400" dirty="0">
                <a:solidFill>
                  <a:schemeClr val="bg1"/>
                </a:solidFill>
              </a:rPr>
              <a:t>A</a:t>
            </a:r>
            <a:r>
              <a:rPr lang="en-GB" sz="2400" dirty="0" smtClean="0">
                <a:solidFill>
                  <a:schemeClr val="bg1"/>
                </a:solidFill>
              </a:rPr>
              <a:t>lso in for a  addressing primarily environment and biodiversity issue, but also trade</a:t>
            </a:r>
          </a:p>
          <a:p>
            <a:pPr marL="800100" lvl="1" indent="-342900">
              <a:buFont typeface="Arial" panose="020B0604020202020204" pitchFamily="34" charset="0"/>
              <a:buChar char="•"/>
            </a:pPr>
            <a:r>
              <a:rPr lang="en-GB" sz="2400" dirty="0" smtClean="0">
                <a:solidFill>
                  <a:schemeClr val="bg1"/>
                </a:solidFill>
              </a:rPr>
              <a:t>Both at regional and global scale</a:t>
            </a:r>
          </a:p>
          <a:p>
            <a:pPr marL="342900" indent="-342900">
              <a:buFont typeface="Arial" panose="020B0604020202020204" pitchFamily="34" charset="0"/>
              <a:buChar char="•"/>
            </a:pPr>
            <a:r>
              <a:rPr lang="en-GB" sz="2400" dirty="0" smtClean="0">
                <a:solidFill>
                  <a:schemeClr val="bg1"/>
                </a:solidFill>
              </a:rPr>
              <a:t>This year there are many important ocean discussions</a:t>
            </a:r>
          </a:p>
          <a:p>
            <a:pPr marL="800100" lvl="1" indent="-342900">
              <a:buFont typeface="Arial" panose="020B0604020202020204" pitchFamily="34" charset="0"/>
              <a:buChar char="•"/>
            </a:pPr>
            <a:r>
              <a:rPr lang="en-GB" sz="2400" dirty="0" smtClean="0">
                <a:solidFill>
                  <a:schemeClr val="bg1"/>
                </a:solidFill>
              </a:rPr>
              <a:t>Important that Fisheries can contribute knowledge to these discussions</a:t>
            </a:r>
          </a:p>
          <a:p>
            <a:pPr marL="342900" indent="-342900">
              <a:buFont typeface="Arial" panose="020B0604020202020204" pitchFamily="34" charset="0"/>
              <a:buChar char="•"/>
            </a:pPr>
            <a:r>
              <a:rPr lang="en-GB" sz="2400" dirty="0" smtClean="0">
                <a:solidFill>
                  <a:schemeClr val="bg1"/>
                </a:solidFill>
              </a:rPr>
              <a:t>RFBs/RFMOs are addressing many biodiversity issues in the context of improving fisheries management, in different contexts and forms</a:t>
            </a:r>
          </a:p>
        </p:txBody>
      </p:sp>
    </p:spTree>
    <p:extLst>
      <p:ext uri="{BB962C8B-B14F-4D97-AF65-F5344CB8AC3E}">
        <p14:creationId xmlns:p14="http://schemas.microsoft.com/office/powerpoint/2010/main" val="16429983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39800" y="2362200"/>
            <a:ext cx="4267200" cy="1200329"/>
          </a:xfrm>
          <a:prstGeom prst="rect">
            <a:avLst/>
          </a:prstGeom>
          <a:noFill/>
        </p:spPr>
        <p:txBody>
          <a:bodyPr wrap="square" rtlCol="0">
            <a:spAutoFit/>
          </a:bodyPr>
          <a:lstStyle/>
          <a:p>
            <a:r>
              <a:rPr lang="en-US" sz="7200" b="1" smtClean="0">
                <a:solidFill>
                  <a:schemeClr val="bg1"/>
                </a:solidFill>
              </a:rPr>
              <a:t>Thank you</a:t>
            </a:r>
            <a:endParaRPr lang="en-US" sz="7200" b="1" dirty="0" smtClean="0">
              <a:solidFill>
                <a:schemeClr val="bg1"/>
              </a:solidFill>
            </a:endParaRPr>
          </a:p>
        </p:txBody>
      </p:sp>
    </p:spTree>
    <p:extLst>
      <p:ext uri="{BB962C8B-B14F-4D97-AF65-F5344CB8AC3E}">
        <p14:creationId xmlns:p14="http://schemas.microsoft.com/office/powerpoint/2010/main" val="14205293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723856" y="3429000"/>
            <a:ext cx="7920880"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smtClean="0"/>
              <a:t>Deep-sea Fisheries in the High Seas </a:t>
            </a:r>
          </a:p>
          <a:p>
            <a:pPr algn="ctr"/>
            <a:r>
              <a:rPr lang="en-US" sz="4200" dirty="0" smtClean="0"/>
              <a:t>&amp; UNGA</a:t>
            </a:r>
          </a:p>
        </p:txBody>
      </p:sp>
    </p:spTree>
    <p:extLst>
      <p:ext uri="{BB962C8B-B14F-4D97-AF65-F5344CB8AC3E}">
        <p14:creationId xmlns:p14="http://schemas.microsoft.com/office/powerpoint/2010/main" val="13597915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sp>
        <p:nvSpPr>
          <p:cNvPr id="18" name="Title 1"/>
          <p:cNvSpPr>
            <a:spLocks noGrp="1"/>
          </p:cNvSpPr>
          <p:nvPr>
            <p:ph type="title"/>
          </p:nvPr>
        </p:nvSpPr>
        <p:spPr>
          <a:xfrm>
            <a:off x="467544" y="268251"/>
            <a:ext cx="8229600" cy="620487"/>
          </a:xfrm>
        </p:spPr>
        <p:txBody>
          <a:bodyPr>
            <a:normAutofit/>
          </a:bodyPr>
          <a:lstStyle/>
          <a:p>
            <a:r>
              <a:rPr lang="en-GB" sz="3600" dirty="0">
                <a:solidFill>
                  <a:schemeClr val="tx2">
                    <a:lumMod val="50000"/>
                  </a:schemeClr>
                </a:solidFill>
              </a:rPr>
              <a:t>2006 UNGA Res </a:t>
            </a:r>
            <a:r>
              <a:rPr lang="en-GB" sz="3600" dirty="0" smtClean="0">
                <a:solidFill>
                  <a:schemeClr val="tx2">
                    <a:lumMod val="50000"/>
                  </a:schemeClr>
                </a:solidFill>
              </a:rPr>
              <a:t>61/105</a:t>
            </a:r>
            <a:endParaRPr lang="en-GB" sz="3600" b="0" dirty="0">
              <a:solidFill>
                <a:schemeClr val="tx2">
                  <a:lumMod val="50000"/>
                </a:schemeClr>
              </a:solidFill>
            </a:endParaRPr>
          </a:p>
        </p:txBody>
      </p:sp>
      <p:sp>
        <p:nvSpPr>
          <p:cNvPr id="19" name="Content Placeholder 2"/>
          <p:cNvSpPr>
            <a:spLocks noGrp="1"/>
          </p:cNvSpPr>
          <p:nvPr>
            <p:ph idx="1"/>
          </p:nvPr>
        </p:nvSpPr>
        <p:spPr>
          <a:xfrm>
            <a:off x="467543" y="4034676"/>
            <a:ext cx="8321893" cy="2879306"/>
          </a:xfrm>
        </p:spPr>
        <p:txBody>
          <a:bodyPr>
            <a:normAutofit fontScale="92500" lnSpcReduction="10000"/>
          </a:bodyPr>
          <a:lstStyle/>
          <a:p>
            <a:pPr marL="0" indent="0">
              <a:buNone/>
            </a:pPr>
            <a:r>
              <a:rPr lang="en-GB" dirty="0" smtClean="0">
                <a:solidFill>
                  <a:schemeClr val="tx2">
                    <a:lumMod val="50000"/>
                  </a:schemeClr>
                </a:solidFill>
              </a:rPr>
              <a:t>(</a:t>
            </a:r>
            <a:r>
              <a:rPr lang="en-GB" dirty="0">
                <a:solidFill>
                  <a:schemeClr val="tx2">
                    <a:lumMod val="50000"/>
                  </a:schemeClr>
                </a:solidFill>
              </a:rPr>
              <a:t>a) a</a:t>
            </a:r>
            <a:r>
              <a:rPr lang="en-GB" dirty="0" smtClean="0">
                <a:solidFill>
                  <a:schemeClr val="tx2">
                    <a:lumMod val="50000"/>
                  </a:schemeClr>
                </a:solidFill>
              </a:rPr>
              <a:t>ssessment of bottom </a:t>
            </a:r>
            <a:r>
              <a:rPr lang="en-GB" i="1" dirty="0">
                <a:solidFill>
                  <a:schemeClr val="tx2">
                    <a:lumMod val="50000"/>
                  </a:schemeClr>
                </a:solidFill>
              </a:rPr>
              <a:t>fishing </a:t>
            </a:r>
            <a:r>
              <a:rPr lang="en-GB" i="1" dirty="0" smtClean="0">
                <a:solidFill>
                  <a:schemeClr val="tx2">
                    <a:lumMod val="50000"/>
                  </a:schemeClr>
                </a:solidFill>
              </a:rPr>
              <a:t>activities, ensure appropriate management measures to prevent SAIs</a:t>
            </a:r>
            <a:r>
              <a:rPr lang="en-GB" i="1" dirty="0">
                <a:solidFill>
                  <a:schemeClr val="tx2">
                    <a:lumMod val="50000"/>
                  </a:schemeClr>
                </a:solidFill>
              </a:rPr>
              <a:t/>
            </a:r>
            <a:br>
              <a:rPr lang="en-GB" i="1" dirty="0">
                <a:solidFill>
                  <a:schemeClr val="tx2">
                    <a:lumMod val="50000"/>
                  </a:schemeClr>
                </a:solidFill>
              </a:rPr>
            </a:br>
            <a:r>
              <a:rPr lang="en-GB" dirty="0">
                <a:solidFill>
                  <a:schemeClr val="tx2">
                    <a:lumMod val="50000"/>
                  </a:schemeClr>
                </a:solidFill>
              </a:rPr>
              <a:t>(b) </a:t>
            </a:r>
            <a:r>
              <a:rPr lang="en-GB" i="1" dirty="0">
                <a:solidFill>
                  <a:schemeClr val="tx2">
                    <a:lumMod val="50000"/>
                  </a:schemeClr>
                </a:solidFill>
              </a:rPr>
              <a:t>identify VMEs and </a:t>
            </a:r>
            <a:r>
              <a:rPr lang="en-GB" i="1" dirty="0" smtClean="0">
                <a:solidFill>
                  <a:schemeClr val="tx2">
                    <a:lumMod val="50000"/>
                  </a:schemeClr>
                </a:solidFill>
              </a:rPr>
              <a:t>determine if SAI &amp; long-term sustainability of fish stocks</a:t>
            </a:r>
            <a:r>
              <a:rPr lang="en-GB" i="1" dirty="0">
                <a:solidFill>
                  <a:schemeClr val="tx2">
                    <a:lumMod val="50000"/>
                  </a:schemeClr>
                </a:solidFill>
              </a:rPr>
              <a:t/>
            </a:r>
            <a:br>
              <a:rPr lang="en-GB" i="1" dirty="0">
                <a:solidFill>
                  <a:schemeClr val="tx2">
                    <a:lumMod val="50000"/>
                  </a:schemeClr>
                </a:solidFill>
              </a:rPr>
            </a:br>
            <a:r>
              <a:rPr lang="en-GB" dirty="0">
                <a:solidFill>
                  <a:schemeClr val="tx2">
                    <a:lumMod val="50000"/>
                  </a:schemeClr>
                </a:solidFill>
              </a:rPr>
              <a:t>(c)</a:t>
            </a:r>
            <a:r>
              <a:rPr lang="en-GB" i="1" dirty="0">
                <a:solidFill>
                  <a:schemeClr val="tx2">
                    <a:lumMod val="50000"/>
                  </a:schemeClr>
                </a:solidFill>
              </a:rPr>
              <a:t> closures </a:t>
            </a:r>
            <a:r>
              <a:rPr lang="en-GB" i="1" dirty="0" smtClean="0">
                <a:solidFill>
                  <a:schemeClr val="tx2">
                    <a:lumMod val="50000"/>
                  </a:schemeClr>
                </a:solidFill>
              </a:rPr>
              <a:t>and other  measures</a:t>
            </a:r>
          </a:p>
          <a:p>
            <a:pPr marL="0" indent="0">
              <a:buNone/>
            </a:pPr>
            <a:r>
              <a:rPr lang="en-US" dirty="0" smtClean="0">
                <a:solidFill>
                  <a:schemeClr val="tx2">
                    <a:lumMod val="50000"/>
                  </a:schemeClr>
                </a:solidFill>
              </a:rPr>
              <a:t>(</a:t>
            </a:r>
            <a:r>
              <a:rPr lang="en-US" dirty="0">
                <a:solidFill>
                  <a:schemeClr val="tx2">
                    <a:lumMod val="50000"/>
                  </a:schemeClr>
                </a:solidFill>
              </a:rPr>
              <a:t>d) </a:t>
            </a:r>
            <a:r>
              <a:rPr lang="en-US" i="1" dirty="0">
                <a:solidFill>
                  <a:schemeClr val="tx2">
                    <a:lumMod val="50000"/>
                  </a:schemeClr>
                </a:solidFill>
              </a:rPr>
              <a:t>encounters with VMEs</a:t>
            </a:r>
            <a:r>
              <a:rPr lang="en-GB" i="1" dirty="0">
                <a:solidFill>
                  <a:schemeClr val="tx2">
                    <a:lumMod val="50000"/>
                  </a:schemeClr>
                </a:solidFill>
              </a:rPr>
              <a:t>, and reporting of the </a:t>
            </a:r>
            <a:r>
              <a:rPr lang="en-GB" i="1" dirty="0" smtClean="0">
                <a:solidFill>
                  <a:schemeClr val="tx2">
                    <a:lumMod val="50000"/>
                  </a:schemeClr>
                </a:solidFill>
              </a:rPr>
              <a:t>encounter so </a:t>
            </a:r>
            <a:r>
              <a:rPr lang="en-GB" i="1" dirty="0">
                <a:solidFill>
                  <a:schemeClr val="tx2">
                    <a:lumMod val="50000"/>
                  </a:schemeClr>
                </a:solidFill>
              </a:rPr>
              <a:t>that appropriate measures can be adopted </a:t>
            </a:r>
          </a:p>
          <a:p>
            <a:pPr marL="0" indent="0">
              <a:buNone/>
            </a:pPr>
            <a:endParaRPr lang="en-GB" i="1" dirty="0" smtClean="0">
              <a:solidFill>
                <a:schemeClr val="tx2">
                  <a:lumMod val="50000"/>
                </a:schemeClr>
              </a:solidFill>
            </a:endParaRPr>
          </a:p>
          <a:p>
            <a:pPr algn="ctr"/>
            <a:r>
              <a:rPr lang="en-GB" i="1" dirty="0" smtClean="0">
                <a:solidFill>
                  <a:srgbClr val="C00000"/>
                </a:solidFill>
              </a:rPr>
              <a:t>This resolution triggered </a:t>
            </a:r>
            <a:r>
              <a:rPr lang="en-GB" i="1" dirty="0">
                <a:solidFill>
                  <a:srgbClr val="C00000"/>
                </a:solidFill>
              </a:rPr>
              <a:t>the process of development for the </a:t>
            </a:r>
            <a:r>
              <a:rPr lang="en-GB" dirty="0" smtClean="0">
                <a:solidFill>
                  <a:srgbClr val="C00000"/>
                </a:solidFill>
              </a:rPr>
              <a:t>International Guidelines for the Management of Deep-sea Fisheries in the High Seas</a:t>
            </a:r>
            <a:r>
              <a:rPr lang="en-GB" dirty="0">
                <a:solidFill>
                  <a:schemeClr val="tx2">
                    <a:lumMod val="50000"/>
                  </a:schemeClr>
                </a:solidFill>
              </a:rPr>
              <a:t/>
            </a:r>
            <a:br>
              <a:rPr lang="en-GB" dirty="0">
                <a:solidFill>
                  <a:schemeClr val="tx2">
                    <a:lumMod val="50000"/>
                  </a:schemeClr>
                </a:solidFill>
              </a:rPr>
            </a:br>
            <a:r>
              <a:rPr lang="en-GB" i="1" dirty="0">
                <a:solidFill>
                  <a:schemeClr val="tx2">
                    <a:lumMod val="50000"/>
                  </a:schemeClr>
                </a:solidFill>
              </a:rPr>
              <a:t/>
            </a:r>
            <a:br>
              <a:rPr lang="en-GB" i="1" dirty="0">
                <a:solidFill>
                  <a:schemeClr val="tx2">
                    <a:lumMod val="50000"/>
                  </a:schemeClr>
                </a:solidFill>
              </a:rPr>
            </a:br>
            <a:r>
              <a:rPr lang="en-GB" b="1" i="1" dirty="0">
                <a:solidFill>
                  <a:schemeClr val="tx2">
                    <a:lumMod val="50000"/>
                  </a:schemeClr>
                </a:solidFill>
              </a:rPr>
              <a:t>UPTAKE AND IMPLEMENTATION BY RFMOs</a:t>
            </a:r>
            <a:r>
              <a:rPr lang="en-GB" i="1" dirty="0">
                <a:solidFill>
                  <a:schemeClr val="tx2">
                    <a:lumMod val="50000"/>
                  </a:schemeClr>
                </a:solidFill>
              </a:rPr>
              <a:t/>
            </a:r>
            <a:br>
              <a:rPr lang="en-GB" i="1" dirty="0">
                <a:solidFill>
                  <a:schemeClr val="tx2">
                    <a:lumMod val="50000"/>
                  </a:schemeClr>
                </a:solidFill>
              </a:rPr>
            </a:br>
            <a:endParaRPr lang="en-GB" dirty="0">
              <a:solidFill>
                <a:schemeClr val="tx2">
                  <a:lumMod val="50000"/>
                </a:schemeClr>
              </a:solidFill>
            </a:endParaRPr>
          </a:p>
          <a:p>
            <a:pPr marL="0" indent="0">
              <a:buNone/>
            </a:pPr>
            <a:endParaRPr lang="en-GB" dirty="0">
              <a:solidFill>
                <a:schemeClr val="tx2">
                  <a:lumMod val="50000"/>
                </a:schemeClr>
              </a:solidFill>
            </a:endParaRPr>
          </a:p>
          <a:p>
            <a:pPr marL="0" indent="0">
              <a:buNone/>
            </a:pPr>
            <a:endParaRPr lang="en-GB" dirty="0">
              <a:solidFill>
                <a:schemeClr val="tx2">
                  <a:lumMod val="50000"/>
                </a:schemeClr>
              </a:solidFill>
            </a:endParaRPr>
          </a:p>
          <a:p>
            <a:pPr marL="0" indent="0">
              <a:buNone/>
            </a:pPr>
            <a:endParaRPr lang="en-GB" b="1" dirty="0">
              <a:solidFill>
                <a:schemeClr val="tx2">
                  <a:lumMod val="50000"/>
                </a:schemeClr>
              </a:solidFill>
            </a:endParaRPr>
          </a:p>
          <a:p>
            <a:endParaRPr lang="en-GB" dirty="0">
              <a:solidFill>
                <a:schemeClr val="tx2">
                  <a:lumMod val="50000"/>
                </a:schemeClr>
              </a:solidFill>
            </a:endParaRPr>
          </a:p>
        </p:txBody>
      </p:sp>
      <p:sp>
        <p:nvSpPr>
          <p:cNvPr id="8" name="Content Placeholder 2"/>
          <p:cNvSpPr txBox="1">
            <a:spLocks/>
          </p:cNvSpPr>
          <p:nvPr/>
        </p:nvSpPr>
        <p:spPr>
          <a:xfrm>
            <a:off x="225274" y="825722"/>
            <a:ext cx="8564162" cy="2513485"/>
          </a:xfrm>
          <a:prstGeom prst="rect">
            <a:avLst/>
          </a:prstGeom>
        </p:spPr>
        <p:txBody>
          <a:bodyPr wrap="square" lIns="0" tIns="0" rIns="0" bIns="0">
            <a:noAutofit/>
          </a:bodyPr>
          <a:lstStyle/>
          <a:p>
            <a:pPr defTabSz="914400"/>
            <a:endParaRPr lang="en-US" sz="2400" kern="0" dirty="0" smtClean="0">
              <a:solidFill>
                <a:schemeClr val="tx2">
                  <a:lumMod val="50000"/>
                </a:schemeClr>
              </a:solidFill>
            </a:endParaRPr>
          </a:p>
          <a:p>
            <a:pPr defTabSz="914400"/>
            <a:r>
              <a:rPr lang="en-GB" sz="2400" i="1" kern="0" dirty="0" smtClean="0">
                <a:solidFill>
                  <a:sysClr val="windowText" lastClr="000000"/>
                </a:solidFill>
              </a:rPr>
              <a:t>Calls upon regional fisheries management organizations or arrangements with the competence to regulate bottom fisheries to adopt and implement measures, in accordance with the precautionary approach, ecosystem approaches and international law, for their respective regulatory areas as a matter of priority, but not later than 31 December 2008 </a:t>
            </a:r>
            <a:endParaRPr lang="en-GB" sz="2400" i="1" kern="0" dirty="0" smtClean="0">
              <a:solidFill>
                <a:schemeClr val="tx2">
                  <a:lumMod val="50000"/>
                </a:schemeClr>
              </a:solidFill>
            </a:endParaRPr>
          </a:p>
          <a:p>
            <a:pPr defTabSz="914400"/>
            <a:endParaRPr lang="en-GB" sz="2400" kern="0" dirty="0" smtClean="0">
              <a:solidFill>
                <a:schemeClr val="tx2">
                  <a:lumMod val="50000"/>
                </a:schemeClr>
              </a:solidFill>
            </a:endParaRPr>
          </a:p>
          <a:p>
            <a:pPr defTabSz="914400"/>
            <a:endParaRPr lang="en-GB" sz="2400" kern="0" dirty="0" smtClean="0">
              <a:solidFill>
                <a:schemeClr val="tx2">
                  <a:lumMod val="50000"/>
                </a:schemeClr>
              </a:solidFill>
            </a:endParaRPr>
          </a:p>
          <a:p>
            <a:pPr defTabSz="914400"/>
            <a:endParaRPr lang="en-GB" sz="2400" b="1" kern="0" dirty="0" smtClean="0">
              <a:solidFill>
                <a:schemeClr val="tx2">
                  <a:lumMod val="50000"/>
                </a:schemeClr>
              </a:solidFill>
            </a:endParaRPr>
          </a:p>
          <a:p>
            <a:pPr defTabSz="914400"/>
            <a:endParaRPr lang="en-GB" sz="2400" kern="0" dirty="0">
              <a:solidFill>
                <a:schemeClr val="tx2">
                  <a:lumMod val="50000"/>
                </a:schemeClr>
              </a:solidFill>
            </a:endParaRPr>
          </a:p>
        </p:txBody>
      </p:sp>
    </p:spTree>
    <p:extLst>
      <p:ext uri="{BB962C8B-B14F-4D97-AF65-F5344CB8AC3E}">
        <p14:creationId xmlns:p14="http://schemas.microsoft.com/office/powerpoint/2010/main" val="14011738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19"/>
          <p:cNvGraphicFramePr>
            <a:graphicFrameLocks noGrp="1"/>
          </p:cNvGraphicFramePr>
          <p:nvPr>
            <p:ph idx="1"/>
            <p:extLst>
              <p:ext uri="{D42A27DB-BD31-4B8C-83A1-F6EECF244321}">
                <p14:modId xmlns:p14="http://schemas.microsoft.com/office/powerpoint/2010/main" val="1514491259"/>
              </p:ext>
            </p:extLst>
          </p:nvPr>
        </p:nvGraphicFramePr>
        <p:xfrm>
          <a:off x="-256032" y="-77989"/>
          <a:ext cx="9656064" cy="1274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Chevron 11"/>
          <p:cNvSpPr/>
          <p:nvPr/>
        </p:nvSpPr>
        <p:spPr>
          <a:xfrm>
            <a:off x="584746" y="4734600"/>
            <a:ext cx="1489249" cy="806664"/>
          </a:xfrm>
          <a:prstGeom prst="chevron">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rPr>
              <a:t>DSF PREP</a:t>
            </a:r>
            <a:endParaRPr lang="en-GB" dirty="0">
              <a:solidFill>
                <a:schemeClr val="bg1"/>
              </a:solidFill>
            </a:endParaRPr>
          </a:p>
        </p:txBody>
      </p:sp>
      <p:sp>
        <p:nvSpPr>
          <p:cNvPr id="13" name="Chevron 12"/>
          <p:cNvSpPr/>
          <p:nvPr/>
        </p:nvSpPr>
        <p:spPr>
          <a:xfrm>
            <a:off x="-284531" y="1182998"/>
            <a:ext cx="1433922" cy="67094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UNGA 59/25</a:t>
            </a:r>
          </a:p>
        </p:txBody>
      </p:sp>
      <p:sp>
        <p:nvSpPr>
          <p:cNvPr id="14" name="Flowchart: Decision 13"/>
          <p:cNvSpPr/>
          <p:nvPr/>
        </p:nvSpPr>
        <p:spPr>
          <a:xfrm>
            <a:off x="1015759" y="3402115"/>
            <a:ext cx="2032721" cy="1411328"/>
          </a:xfrm>
          <a:prstGeom prst="flowChartDecision">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FAO</a:t>
            </a:r>
          </a:p>
          <a:p>
            <a:pPr algn="ctr"/>
            <a:r>
              <a:rPr lang="en-GB" dirty="0" smtClean="0"/>
              <a:t>DSF GUIDE-LINES</a:t>
            </a:r>
            <a:endParaRPr lang="en-GB" dirty="0"/>
          </a:p>
        </p:txBody>
      </p:sp>
      <p:sp>
        <p:nvSpPr>
          <p:cNvPr id="19" name="Minus 18"/>
          <p:cNvSpPr/>
          <p:nvPr/>
        </p:nvSpPr>
        <p:spPr>
          <a:xfrm>
            <a:off x="-1645920" y="780510"/>
            <a:ext cx="12435840" cy="512509"/>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3941798" y="2586618"/>
            <a:ext cx="1350503" cy="824103"/>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UNGA WS</a:t>
            </a:r>
          </a:p>
          <a:p>
            <a:pPr algn="ctr"/>
            <a:r>
              <a:rPr lang="en-GB" dirty="0" smtClean="0"/>
              <a:t>61/105 &amp; 64/72</a:t>
            </a:r>
            <a:endParaRPr lang="en-GB" dirty="0"/>
          </a:p>
        </p:txBody>
      </p:sp>
      <p:sp>
        <p:nvSpPr>
          <p:cNvPr id="24" name="Chevron 23"/>
          <p:cNvSpPr/>
          <p:nvPr/>
        </p:nvSpPr>
        <p:spPr>
          <a:xfrm>
            <a:off x="584747" y="1883141"/>
            <a:ext cx="1489248" cy="60188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UNGA </a:t>
            </a:r>
            <a:r>
              <a:rPr lang="en-GB" dirty="0" smtClean="0"/>
              <a:t>61/105</a:t>
            </a:r>
            <a:endParaRPr lang="en-GB" dirty="0"/>
          </a:p>
        </p:txBody>
      </p:sp>
      <p:sp>
        <p:nvSpPr>
          <p:cNvPr id="25" name="Chevron 24"/>
          <p:cNvSpPr/>
          <p:nvPr/>
        </p:nvSpPr>
        <p:spPr>
          <a:xfrm>
            <a:off x="2073995" y="1170847"/>
            <a:ext cx="1622685" cy="6289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UNGA </a:t>
            </a:r>
            <a:r>
              <a:rPr lang="en-GB" dirty="0" smtClean="0"/>
              <a:t>64/72</a:t>
            </a:r>
            <a:endParaRPr lang="en-GB" dirty="0"/>
          </a:p>
        </p:txBody>
      </p:sp>
      <p:sp>
        <p:nvSpPr>
          <p:cNvPr id="26" name="Chevron 25"/>
          <p:cNvSpPr/>
          <p:nvPr/>
        </p:nvSpPr>
        <p:spPr>
          <a:xfrm>
            <a:off x="3941798" y="1167591"/>
            <a:ext cx="1505805" cy="6289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UNGA </a:t>
            </a:r>
            <a:r>
              <a:rPr lang="en-GB" dirty="0" smtClean="0"/>
              <a:t>66/68</a:t>
            </a:r>
            <a:endParaRPr lang="en-GB" dirty="0"/>
          </a:p>
        </p:txBody>
      </p:sp>
      <p:sp>
        <p:nvSpPr>
          <p:cNvPr id="27" name="Chevron 26"/>
          <p:cNvSpPr/>
          <p:nvPr/>
        </p:nvSpPr>
        <p:spPr>
          <a:xfrm>
            <a:off x="5581106" y="1160939"/>
            <a:ext cx="1505805" cy="6289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UNGA </a:t>
            </a:r>
            <a:r>
              <a:rPr lang="en-GB" dirty="0" smtClean="0"/>
              <a:t>68/71</a:t>
            </a:r>
            <a:endParaRPr lang="en-GB" dirty="0"/>
          </a:p>
        </p:txBody>
      </p:sp>
      <p:sp>
        <p:nvSpPr>
          <p:cNvPr id="28" name="Chevron 27"/>
          <p:cNvSpPr/>
          <p:nvPr/>
        </p:nvSpPr>
        <p:spPr>
          <a:xfrm>
            <a:off x="6519961" y="1869614"/>
            <a:ext cx="1505805" cy="6289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UNGA </a:t>
            </a:r>
            <a:r>
              <a:rPr lang="en-GB" dirty="0" smtClean="0"/>
              <a:t>69/109</a:t>
            </a:r>
            <a:endParaRPr lang="en-GB" dirty="0"/>
          </a:p>
        </p:txBody>
      </p:sp>
      <p:sp>
        <p:nvSpPr>
          <p:cNvPr id="29" name="Chevron 28"/>
          <p:cNvSpPr/>
          <p:nvPr/>
        </p:nvSpPr>
        <p:spPr>
          <a:xfrm>
            <a:off x="7356779" y="1138065"/>
            <a:ext cx="1505805" cy="6289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UNGA </a:t>
            </a:r>
            <a:r>
              <a:rPr lang="en-GB" dirty="0" smtClean="0"/>
              <a:t>70/75</a:t>
            </a:r>
            <a:endParaRPr lang="en-GB" dirty="0"/>
          </a:p>
        </p:txBody>
      </p:sp>
      <p:sp>
        <p:nvSpPr>
          <p:cNvPr id="30" name="Rounded Rectangle 29"/>
          <p:cNvSpPr/>
          <p:nvPr/>
        </p:nvSpPr>
        <p:spPr>
          <a:xfrm>
            <a:off x="7793497" y="2645658"/>
            <a:ext cx="1350503" cy="824103"/>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UNGA WS</a:t>
            </a:r>
          </a:p>
          <a:p>
            <a:pPr algn="ctr"/>
            <a:r>
              <a:rPr lang="en-GB" dirty="0" smtClean="0"/>
              <a:t>64/72 &amp; 66/68</a:t>
            </a:r>
            <a:endParaRPr lang="en-GB" dirty="0"/>
          </a:p>
        </p:txBody>
      </p:sp>
      <p:sp>
        <p:nvSpPr>
          <p:cNvPr id="31" name="Chevron 30"/>
          <p:cNvSpPr/>
          <p:nvPr/>
        </p:nvSpPr>
        <p:spPr>
          <a:xfrm>
            <a:off x="3063973" y="4734600"/>
            <a:ext cx="5933723" cy="791953"/>
          </a:xfrm>
          <a:prstGeom prst="chevr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FAO DSF Programme</a:t>
            </a:r>
            <a:endParaRPr lang="en-GB" dirty="0">
              <a:solidFill>
                <a:schemeClr val="tx1"/>
              </a:solidFill>
            </a:endParaRPr>
          </a:p>
        </p:txBody>
      </p:sp>
      <p:sp>
        <p:nvSpPr>
          <p:cNvPr id="32" name="Chevron 31"/>
          <p:cNvSpPr/>
          <p:nvPr/>
        </p:nvSpPr>
        <p:spPr>
          <a:xfrm>
            <a:off x="1149391" y="5948336"/>
            <a:ext cx="7848305" cy="717337"/>
          </a:xfrm>
          <a:prstGeom prst="chevro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IMPLEMENTATION OF GUIDANCE BY DEEP SEA RFMOs</a:t>
            </a:r>
            <a:endParaRPr lang="en-GB" dirty="0">
              <a:solidFill>
                <a:schemeClr val="tx1"/>
              </a:solidFill>
            </a:endParaRPr>
          </a:p>
        </p:txBody>
      </p:sp>
      <p:sp>
        <p:nvSpPr>
          <p:cNvPr id="34" name="Flowchart: Connector 33"/>
          <p:cNvSpPr/>
          <p:nvPr/>
        </p:nvSpPr>
        <p:spPr>
          <a:xfrm>
            <a:off x="6660748" y="3747715"/>
            <a:ext cx="1365018" cy="861496"/>
          </a:xfrm>
          <a:prstGeom prst="flowChartConnector">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VME DB Launch</a:t>
            </a:r>
            <a:endParaRPr lang="en-GB" dirty="0"/>
          </a:p>
        </p:txBody>
      </p:sp>
      <p:sp>
        <p:nvSpPr>
          <p:cNvPr id="35" name="Flowchart: Connector 34"/>
          <p:cNvSpPr/>
          <p:nvPr/>
        </p:nvSpPr>
        <p:spPr>
          <a:xfrm>
            <a:off x="3139033" y="3761919"/>
            <a:ext cx="1365018" cy="861496"/>
          </a:xfrm>
          <a:prstGeom prst="flowChartConnector">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Busan</a:t>
            </a:r>
            <a:endParaRPr lang="en-GB" dirty="0"/>
          </a:p>
        </p:txBody>
      </p:sp>
      <p:sp>
        <p:nvSpPr>
          <p:cNvPr id="36" name="Minus 35"/>
          <p:cNvSpPr/>
          <p:nvPr/>
        </p:nvSpPr>
        <p:spPr>
          <a:xfrm>
            <a:off x="-1645920" y="5705856"/>
            <a:ext cx="12435840" cy="12626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Minus 36"/>
          <p:cNvSpPr/>
          <p:nvPr/>
        </p:nvSpPr>
        <p:spPr>
          <a:xfrm>
            <a:off x="-1638796" y="3535086"/>
            <a:ext cx="12435840" cy="12626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Elbow Connector 38"/>
          <p:cNvCxnSpPr>
            <a:stCxn id="30" idx="0"/>
          </p:cNvCxnSpPr>
          <p:nvPr/>
        </p:nvCxnSpPr>
        <p:spPr>
          <a:xfrm rot="5400000" flipH="1" flipV="1">
            <a:off x="7928775" y="1576738"/>
            <a:ext cx="1608894" cy="52894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23" idx="0"/>
            <a:endCxn id="19" idx="1"/>
          </p:cNvCxnSpPr>
          <p:nvPr/>
        </p:nvCxnSpPr>
        <p:spPr>
          <a:xfrm flipH="1" flipV="1">
            <a:off x="4572000" y="1097036"/>
            <a:ext cx="45050" cy="148958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2795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157181" y="-102631"/>
            <a:ext cx="8520654" cy="1131000"/>
          </a:xfrm>
        </p:spPr>
        <p:txBody>
          <a:bodyPr/>
          <a:lstStyle/>
          <a:p>
            <a:r>
              <a:rPr lang="en-US" sz="3600" b="0" dirty="0" smtClean="0">
                <a:solidFill>
                  <a:schemeClr val="tx2">
                    <a:lumMod val="50000"/>
                  </a:schemeClr>
                </a:solidFill>
                <a:latin typeface="+mn-lt"/>
                <a:cs typeface="Cambria"/>
              </a:rPr>
              <a:t>FAO Deep-sea Guidelines: what is included </a:t>
            </a:r>
            <a:endParaRPr lang="en-US" sz="3600" b="0" dirty="0">
              <a:solidFill>
                <a:schemeClr val="tx2">
                  <a:lumMod val="50000"/>
                </a:schemeClr>
              </a:solidFill>
              <a:latin typeface="+mn-lt"/>
              <a:cs typeface="Cambria"/>
            </a:endParaRPr>
          </a:p>
        </p:txBody>
      </p:sp>
      <p:sp>
        <p:nvSpPr>
          <p:cNvPr id="7" name="Content Placeholder 2"/>
          <p:cNvSpPr>
            <a:spLocks noGrp="1"/>
          </p:cNvSpPr>
          <p:nvPr>
            <p:ph sz="half" idx="4294967295"/>
          </p:nvPr>
        </p:nvSpPr>
        <p:spPr>
          <a:xfrm>
            <a:off x="231826" y="1430086"/>
            <a:ext cx="6784795" cy="4709952"/>
          </a:xfrm>
          <a:prstGeom prst="rect">
            <a:avLst/>
          </a:prstGeom>
        </p:spPr>
        <p:txBody>
          <a:bodyPr/>
          <a:lstStyle/>
          <a:p>
            <a:pPr marL="354013" indent="-354013">
              <a:buClr>
                <a:schemeClr val="tx2">
                  <a:lumMod val="75000"/>
                </a:schemeClr>
              </a:buClr>
              <a:buFont typeface="Courier New" panose="02070309020205020404" pitchFamily="49" charset="0"/>
              <a:buChar char="o"/>
            </a:pPr>
            <a:r>
              <a:rPr lang="en-US" b="1" kern="1200" dirty="0" smtClean="0">
                <a:solidFill>
                  <a:schemeClr val="tx2">
                    <a:lumMod val="50000"/>
                  </a:schemeClr>
                </a:solidFill>
                <a:latin typeface="+mn-lt"/>
                <a:cs typeface="Cambria"/>
                <a:sym typeface="Gill Sans" charset="0"/>
              </a:rPr>
              <a:t>SCOPE AND PRINCIPLES </a:t>
            </a:r>
          </a:p>
          <a:p>
            <a:pPr marL="354013" indent="-354013">
              <a:buClr>
                <a:schemeClr val="tx2">
                  <a:lumMod val="75000"/>
                </a:schemeClr>
              </a:buClr>
              <a:buFont typeface="Courier New" panose="02070309020205020404" pitchFamily="49" charset="0"/>
              <a:buChar char="o"/>
            </a:pPr>
            <a:r>
              <a:rPr lang="en-US" b="1" kern="1200" dirty="0" smtClean="0">
                <a:solidFill>
                  <a:schemeClr val="tx2">
                    <a:lumMod val="50000"/>
                  </a:schemeClr>
                </a:solidFill>
                <a:latin typeface="+mn-lt"/>
                <a:cs typeface="Cambria"/>
                <a:sym typeface="Gill Sans" charset="0"/>
              </a:rPr>
              <a:t>DESCRIPTION OF KEY CONCEPTS</a:t>
            </a:r>
            <a:endParaRPr lang="en-US" b="1" dirty="0" smtClean="0">
              <a:solidFill>
                <a:schemeClr val="tx2">
                  <a:lumMod val="50000"/>
                </a:schemeClr>
              </a:solidFill>
              <a:latin typeface="+mn-lt"/>
              <a:cs typeface="Cambria"/>
              <a:sym typeface="Gill Sans" charset="0"/>
            </a:endParaRPr>
          </a:p>
          <a:p>
            <a:pPr marL="895350" lvl="1" indent="-325438">
              <a:buClr>
                <a:schemeClr val="tx2">
                  <a:lumMod val="75000"/>
                </a:schemeClr>
              </a:buClr>
              <a:buFont typeface="Courier New" panose="02070309020205020404" pitchFamily="49" charset="0"/>
              <a:buChar char="o"/>
            </a:pPr>
            <a:r>
              <a:rPr lang="en-US" dirty="0" smtClean="0">
                <a:solidFill>
                  <a:schemeClr val="tx2">
                    <a:lumMod val="50000"/>
                  </a:schemeClr>
                </a:solidFill>
                <a:latin typeface="+mn-lt"/>
                <a:cs typeface="Cambria"/>
              </a:rPr>
              <a:t>Characteristics of species exploited by deep-sea fisheries</a:t>
            </a:r>
          </a:p>
          <a:p>
            <a:pPr marL="895350" lvl="1" indent="-325438">
              <a:buClr>
                <a:schemeClr val="tx2">
                  <a:lumMod val="75000"/>
                </a:schemeClr>
              </a:buClr>
              <a:buFont typeface="Courier New" panose="02070309020205020404" pitchFamily="49" charset="0"/>
              <a:buChar char="o"/>
            </a:pPr>
            <a:r>
              <a:rPr lang="en-US" dirty="0" smtClean="0">
                <a:solidFill>
                  <a:schemeClr val="tx2">
                    <a:lumMod val="50000"/>
                  </a:schemeClr>
                </a:solidFill>
                <a:latin typeface="+mn-lt"/>
                <a:cs typeface="Cambria"/>
              </a:rPr>
              <a:t>Vulnerable marine ecosystems</a:t>
            </a:r>
          </a:p>
          <a:p>
            <a:pPr marL="895350" lvl="1" indent="-325438">
              <a:buClr>
                <a:schemeClr val="tx2">
                  <a:lumMod val="75000"/>
                </a:schemeClr>
              </a:buClr>
              <a:buFont typeface="Courier New" panose="02070309020205020404" pitchFamily="49" charset="0"/>
              <a:buChar char="o"/>
            </a:pPr>
            <a:r>
              <a:rPr lang="en-US" dirty="0" smtClean="0">
                <a:solidFill>
                  <a:schemeClr val="tx2">
                    <a:lumMod val="50000"/>
                  </a:schemeClr>
                </a:solidFill>
                <a:latin typeface="+mn-lt"/>
                <a:cs typeface="Cambria"/>
              </a:rPr>
              <a:t>Significant adverse impacts</a:t>
            </a:r>
          </a:p>
          <a:p>
            <a:pPr marL="354013" indent="-354013">
              <a:buClr>
                <a:schemeClr val="tx2">
                  <a:lumMod val="75000"/>
                </a:schemeClr>
              </a:buClr>
              <a:buFont typeface="Courier New" panose="02070309020205020404" pitchFamily="49" charset="0"/>
              <a:buChar char="o"/>
            </a:pPr>
            <a:r>
              <a:rPr lang="en-US" b="1" kern="1200" dirty="0" smtClean="0">
                <a:solidFill>
                  <a:schemeClr val="tx2">
                    <a:lumMod val="50000"/>
                  </a:schemeClr>
                </a:solidFill>
                <a:latin typeface="+mn-lt"/>
                <a:cs typeface="Cambria"/>
                <a:sym typeface="Gill Sans" charset="0"/>
              </a:rPr>
              <a:t>GOVERNANCE AND MANAGEMENT </a:t>
            </a:r>
          </a:p>
          <a:p>
            <a:pPr marL="895350" lvl="1" indent="-325438">
              <a:buClr>
                <a:schemeClr val="tx2">
                  <a:lumMod val="75000"/>
                </a:schemeClr>
              </a:buClr>
              <a:buFont typeface="Courier New" panose="02070309020205020404" pitchFamily="49" charset="0"/>
              <a:buChar char="o"/>
            </a:pPr>
            <a:r>
              <a:rPr lang="en-US" dirty="0" smtClean="0">
                <a:solidFill>
                  <a:schemeClr val="tx2">
                    <a:lumMod val="50000"/>
                  </a:schemeClr>
                </a:solidFill>
                <a:latin typeface="+mn-lt"/>
                <a:cs typeface="Cambria"/>
              </a:rPr>
              <a:t>General management considerations </a:t>
            </a:r>
          </a:p>
          <a:p>
            <a:pPr marL="895350" lvl="1" indent="-325438">
              <a:buClr>
                <a:schemeClr val="tx2">
                  <a:lumMod val="75000"/>
                </a:schemeClr>
              </a:buClr>
              <a:buFont typeface="Courier New" panose="02070309020205020404" pitchFamily="49" charset="0"/>
              <a:buChar char="o"/>
            </a:pPr>
            <a:r>
              <a:rPr lang="en-US" dirty="0" smtClean="0">
                <a:solidFill>
                  <a:schemeClr val="tx2">
                    <a:lumMod val="50000"/>
                  </a:schemeClr>
                </a:solidFill>
                <a:latin typeface="+mn-lt"/>
                <a:cs typeface="Cambria"/>
              </a:rPr>
              <a:t>Governance framework</a:t>
            </a:r>
          </a:p>
          <a:p>
            <a:pPr marL="354013" lvl="1" indent="-354013">
              <a:buClr>
                <a:schemeClr val="tx2">
                  <a:lumMod val="75000"/>
                </a:schemeClr>
              </a:buClr>
              <a:buFont typeface="Courier New" panose="02070309020205020404" pitchFamily="49" charset="0"/>
              <a:buChar char="o"/>
            </a:pPr>
            <a:r>
              <a:rPr lang="en-US" b="1" kern="1200" dirty="0" smtClean="0">
                <a:solidFill>
                  <a:schemeClr val="tx2">
                    <a:lumMod val="50000"/>
                  </a:schemeClr>
                </a:solidFill>
                <a:latin typeface="+mn-lt"/>
                <a:ea typeface="+mn-ea"/>
                <a:cs typeface="Cambria"/>
                <a:sym typeface="Gill Sans" charset="0"/>
              </a:rPr>
              <a:t>MANAGEMENT AND CONSERVATION STEPS </a:t>
            </a:r>
          </a:p>
          <a:p>
            <a:pPr marL="895350" lvl="1" indent="-325438">
              <a:buClr>
                <a:schemeClr val="tx2">
                  <a:lumMod val="75000"/>
                </a:schemeClr>
              </a:buClr>
              <a:buFont typeface="Courier New" panose="02070309020205020404" pitchFamily="49" charset="0"/>
              <a:buChar char="o"/>
            </a:pPr>
            <a:r>
              <a:rPr lang="en-US" dirty="0" smtClean="0">
                <a:solidFill>
                  <a:schemeClr val="tx2">
                    <a:lumMod val="50000"/>
                  </a:schemeClr>
                </a:solidFill>
                <a:latin typeface="+mn-lt"/>
                <a:cs typeface="Cambria"/>
              </a:rPr>
              <a:t>Data, reporting and assessment</a:t>
            </a:r>
          </a:p>
          <a:p>
            <a:pPr marL="895350" lvl="1" indent="-325438">
              <a:buClr>
                <a:schemeClr val="tx2">
                  <a:lumMod val="75000"/>
                </a:schemeClr>
              </a:buClr>
              <a:buFont typeface="Courier New" panose="02070309020205020404" pitchFamily="49" charset="0"/>
              <a:buChar char="o"/>
            </a:pPr>
            <a:r>
              <a:rPr lang="en-US" dirty="0" smtClean="0">
                <a:solidFill>
                  <a:schemeClr val="tx2">
                    <a:lumMod val="50000"/>
                  </a:schemeClr>
                </a:solidFill>
                <a:latin typeface="+mn-lt"/>
                <a:cs typeface="Cambria"/>
              </a:rPr>
              <a:t>Identifying vulnerable marine ecosystems and assessing </a:t>
            </a:r>
            <a:br>
              <a:rPr lang="en-US" dirty="0" smtClean="0">
                <a:solidFill>
                  <a:schemeClr val="tx2">
                    <a:lumMod val="50000"/>
                  </a:schemeClr>
                </a:solidFill>
                <a:latin typeface="+mn-lt"/>
                <a:cs typeface="Cambria"/>
              </a:rPr>
            </a:br>
            <a:r>
              <a:rPr lang="en-US" dirty="0" smtClean="0">
                <a:solidFill>
                  <a:schemeClr val="tx2">
                    <a:lumMod val="50000"/>
                  </a:schemeClr>
                </a:solidFill>
                <a:latin typeface="+mn-lt"/>
                <a:cs typeface="Cambria"/>
              </a:rPr>
              <a:t>significant adverse impacts </a:t>
            </a:r>
          </a:p>
          <a:p>
            <a:pPr marL="895350" lvl="1" indent="-325438">
              <a:buClr>
                <a:schemeClr val="tx2">
                  <a:lumMod val="75000"/>
                </a:schemeClr>
              </a:buClr>
              <a:buFont typeface="Courier New" panose="02070309020205020404" pitchFamily="49" charset="0"/>
              <a:buChar char="o"/>
            </a:pPr>
            <a:r>
              <a:rPr lang="en-US" dirty="0">
                <a:solidFill>
                  <a:schemeClr val="tx2">
                    <a:lumMod val="50000"/>
                  </a:schemeClr>
                </a:solidFill>
                <a:latin typeface="+mn-lt"/>
                <a:cs typeface="Cambria"/>
                <a:sym typeface="Gill Sans" charset="0"/>
              </a:rPr>
              <a:t>Enforcement and compliance</a:t>
            </a:r>
          </a:p>
          <a:p>
            <a:pPr marL="895350" lvl="1" indent="-325438">
              <a:buClr>
                <a:schemeClr val="tx2">
                  <a:lumMod val="75000"/>
                </a:schemeClr>
              </a:buClr>
              <a:buFont typeface="Courier New" panose="02070309020205020404" pitchFamily="49" charset="0"/>
              <a:buChar char="o"/>
            </a:pPr>
            <a:r>
              <a:rPr lang="en-US" dirty="0">
                <a:solidFill>
                  <a:schemeClr val="tx2">
                    <a:lumMod val="50000"/>
                  </a:schemeClr>
                </a:solidFill>
                <a:latin typeface="+mn-lt"/>
                <a:cs typeface="Cambria"/>
                <a:sym typeface="Gill Sans" charset="0"/>
              </a:rPr>
              <a:t>Management and conservation tools</a:t>
            </a:r>
          </a:p>
          <a:p>
            <a:pPr marL="895350" lvl="1" indent="-325438">
              <a:buClr>
                <a:schemeClr val="tx2">
                  <a:lumMod val="75000"/>
                </a:schemeClr>
              </a:buClr>
              <a:buFont typeface="Courier New" panose="02070309020205020404" pitchFamily="49" charset="0"/>
              <a:buChar char="o"/>
            </a:pPr>
            <a:r>
              <a:rPr lang="en-US" dirty="0">
                <a:solidFill>
                  <a:schemeClr val="tx2">
                    <a:lumMod val="50000"/>
                  </a:schemeClr>
                </a:solidFill>
                <a:latin typeface="+mn-lt"/>
                <a:cs typeface="Cambria"/>
                <a:sym typeface="Gill Sans" charset="0"/>
              </a:rPr>
              <a:t>Assessment and review of effectiveness of measures</a:t>
            </a:r>
          </a:p>
          <a:p>
            <a:pPr marL="354013" lvl="1" indent="-354013">
              <a:buClr>
                <a:schemeClr val="tx2">
                  <a:lumMod val="75000"/>
                </a:schemeClr>
              </a:buClr>
              <a:buFont typeface="Courier New" panose="02070309020205020404" pitchFamily="49" charset="0"/>
              <a:buChar char="o"/>
            </a:pPr>
            <a:r>
              <a:rPr lang="en-US" b="1" kern="1200" dirty="0">
                <a:solidFill>
                  <a:schemeClr val="tx2">
                    <a:lumMod val="50000"/>
                  </a:schemeClr>
                </a:solidFill>
                <a:latin typeface="+mn-lt"/>
                <a:cs typeface="Cambria"/>
                <a:sym typeface="Gill Sans" charset="0"/>
              </a:rPr>
              <a:t>SPECIAL REQUIREMENTS OF DEVELOPING COUNTRIES</a:t>
            </a:r>
          </a:p>
          <a:p>
            <a:pPr marL="354013" lvl="1" indent="-354013">
              <a:buClr>
                <a:schemeClr val="tx2">
                  <a:lumMod val="75000"/>
                </a:schemeClr>
              </a:buClr>
              <a:buFont typeface="Courier New" panose="02070309020205020404" pitchFamily="49" charset="0"/>
              <a:buChar char="o"/>
            </a:pPr>
            <a:r>
              <a:rPr lang="en-US" b="1" kern="1200" dirty="0">
                <a:solidFill>
                  <a:schemeClr val="tx2">
                    <a:lumMod val="50000"/>
                  </a:schemeClr>
                </a:solidFill>
                <a:latin typeface="+mn-lt"/>
                <a:cs typeface="Cambria"/>
                <a:sym typeface="Gill Sans" charset="0"/>
              </a:rPr>
              <a:t>ADDITIONAL CONSIDERATIONS ON </a:t>
            </a:r>
            <a:r>
              <a:rPr lang="en-US" b="1" kern="1200" dirty="0" smtClean="0">
                <a:solidFill>
                  <a:schemeClr val="tx2">
                    <a:lumMod val="50000"/>
                  </a:schemeClr>
                </a:solidFill>
                <a:latin typeface="+mn-lt"/>
                <a:cs typeface="Cambria"/>
                <a:sym typeface="Gill Sans" charset="0"/>
              </a:rPr>
              <a:t>IMPLEMENTATION</a:t>
            </a:r>
            <a:endParaRPr lang="en-US" b="1" kern="1200" dirty="0">
              <a:solidFill>
                <a:schemeClr val="tx2">
                  <a:lumMod val="50000"/>
                </a:schemeClr>
              </a:solidFill>
              <a:latin typeface="+mn-lt"/>
              <a:cs typeface="Cambria"/>
              <a:sym typeface="Gill Sans" charset="0"/>
            </a:endParaRPr>
          </a:p>
        </p:txBody>
      </p:sp>
      <p:pic>
        <p:nvPicPr>
          <p:cNvPr id="10" name="Picture 9"/>
          <p:cNvPicPr>
            <a:picLocks noChangeAspect="1"/>
          </p:cNvPicPr>
          <p:nvPr/>
        </p:nvPicPr>
        <p:blipFill>
          <a:blip r:embed="rId4"/>
          <a:stretch>
            <a:fillRect/>
          </a:stretch>
        </p:blipFill>
        <p:spPr>
          <a:xfrm>
            <a:off x="6979091" y="1146295"/>
            <a:ext cx="1735859" cy="2428863"/>
          </a:xfrm>
          <a:prstGeom prst="rect">
            <a:avLst/>
          </a:prstGeom>
          <a:ln>
            <a:solidFill>
              <a:schemeClr val="tx1"/>
            </a:solidFill>
          </a:ln>
        </p:spPr>
      </p:pic>
      <p:sp>
        <p:nvSpPr>
          <p:cNvPr id="3" name="Rectangle 2"/>
          <p:cNvSpPr/>
          <p:nvPr/>
        </p:nvSpPr>
        <p:spPr>
          <a:xfrm>
            <a:off x="-436880" y="6257964"/>
            <a:ext cx="9387840" cy="400110"/>
          </a:xfrm>
          <a:prstGeom prst="rect">
            <a:avLst/>
          </a:prstGeom>
        </p:spPr>
        <p:txBody>
          <a:bodyPr wrap="square">
            <a:spAutoFit/>
          </a:bodyPr>
          <a:lstStyle/>
          <a:p>
            <a:pPr marL="800100" lvl="1" indent="-342900">
              <a:buClr>
                <a:schemeClr val="tx2">
                  <a:lumMod val="75000"/>
                </a:schemeClr>
              </a:buClr>
              <a:buFont typeface="Wingdings" panose="05000000000000000000" pitchFamily="2" charset="2"/>
              <a:buChar char="Ø"/>
              <a:defRPr/>
            </a:pPr>
            <a:r>
              <a:rPr lang="en-US" sz="2000" dirty="0">
                <a:solidFill>
                  <a:srgbClr val="FF0000"/>
                </a:solidFill>
                <a:cs typeface="Cambria"/>
              </a:rPr>
              <a:t>Supporting implementation: Deep-sea Fisheries </a:t>
            </a:r>
            <a:r>
              <a:rPr lang="en-US" sz="2000" dirty="0" err="1">
                <a:solidFill>
                  <a:srgbClr val="FF0000"/>
                </a:solidFill>
                <a:cs typeface="Cambria"/>
              </a:rPr>
              <a:t>Programme</a:t>
            </a:r>
            <a:r>
              <a:rPr lang="en-US" sz="2000" dirty="0">
                <a:solidFill>
                  <a:srgbClr val="FF0000"/>
                </a:solidFill>
                <a:cs typeface="Cambria"/>
              </a:rPr>
              <a:t> and the ABNJ Project</a:t>
            </a:r>
          </a:p>
        </p:txBody>
      </p:sp>
      <p:sp>
        <p:nvSpPr>
          <p:cNvPr id="4" name="Rectangle 3"/>
          <p:cNvSpPr/>
          <p:nvPr/>
        </p:nvSpPr>
        <p:spPr>
          <a:xfrm>
            <a:off x="6889675" y="3889909"/>
            <a:ext cx="1849120" cy="23527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8" name="Picture 7"/>
          <p:cNvPicPr>
            <a:picLocks noChangeAspect="1"/>
          </p:cNvPicPr>
          <p:nvPr/>
        </p:nvPicPr>
        <p:blipFill>
          <a:blip r:embed="rId5"/>
          <a:stretch>
            <a:fillRect/>
          </a:stretch>
        </p:blipFill>
        <p:spPr>
          <a:xfrm>
            <a:off x="7076814" y="4053416"/>
            <a:ext cx="1474841" cy="2086622"/>
          </a:xfrm>
          <a:prstGeom prst="rect">
            <a:avLst/>
          </a:prstGeom>
          <a:ln>
            <a:solidFill>
              <a:schemeClr val="tx1"/>
            </a:solidFill>
          </a:ln>
        </p:spPr>
      </p:pic>
    </p:spTree>
    <p:extLst>
      <p:ext uri="{BB962C8B-B14F-4D97-AF65-F5344CB8AC3E}">
        <p14:creationId xmlns:p14="http://schemas.microsoft.com/office/powerpoint/2010/main" val="1797872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4572000" y="-1714500"/>
            <a:ext cx="18288000" cy="10287000"/>
          </a:xfrm>
          <a:prstGeom prst="rect">
            <a:avLst/>
          </a:prstGeom>
        </p:spPr>
      </p:pic>
      <p:sp>
        <p:nvSpPr>
          <p:cNvPr id="6" name="TextBox 5"/>
          <p:cNvSpPr txBox="1"/>
          <p:nvPr/>
        </p:nvSpPr>
        <p:spPr>
          <a:xfrm>
            <a:off x="383627" y="525524"/>
            <a:ext cx="5328745" cy="523220"/>
          </a:xfrm>
          <a:prstGeom prst="rect">
            <a:avLst/>
          </a:prstGeom>
          <a:noFill/>
        </p:spPr>
        <p:txBody>
          <a:bodyPr wrap="square" rtlCol="0">
            <a:spAutoFit/>
          </a:bodyPr>
          <a:lstStyle/>
          <a:p>
            <a:r>
              <a:rPr lang="en-GB" sz="2800" dirty="0" smtClean="0"/>
              <a:t>RFMO Measures related to VMEs</a:t>
            </a:r>
            <a:endParaRPr lang="en-GB" sz="2800" dirty="0"/>
          </a:p>
        </p:txBody>
      </p:sp>
      <p:sp>
        <p:nvSpPr>
          <p:cNvPr id="7" name="Rectangle 6"/>
          <p:cNvSpPr/>
          <p:nvPr/>
        </p:nvSpPr>
        <p:spPr>
          <a:xfrm>
            <a:off x="383627" y="1048744"/>
            <a:ext cx="4572000" cy="646331"/>
          </a:xfrm>
          <a:prstGeom prst="rect">
            <a:avLst/>
          </a:prstGeom>
        </p:spPr>
        <p:txBody>
          <a:bodyPr>
            <a:spAutoFit/>
          </a:bodyPr>
          <a:lstStyle/>
          <a:p>
            <a:r>
              <a:rPr lang="en-GB" dirty="0"/>
              <a:t>http://www.fao.org/in-action/vulnerable-marine-ecosystems/en/</a:t>
            </a:r>
          </a:p>
        </p:txBody>
      </p:sp>
    </p:spTree>
    <p:extLst>
      <p:ext uri="{BB962C8B-B14F-4D97-AF65-F5344CB8AC3E}">
        <p14:creationId xmlns:p14="http://schemas.microsoft.com/office/powerpoint/2010/main" val="7781522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805523" y="1024708"/>
            <a:ext cx="8094636" cy="698825"/>
          </a:xfrm>
        </p:spPr>
        <p:txBody>
          <a:bodyPr/>
          <a:lstStyle/>
          <a:p>
            <a:pPr algn="ctr"/>
            <a:r>
              <a:rPr lang="en-GB" sz="2000" dirty="0" smtClean="0">
                <a:solidFill>
                  <a:schemeClr val="tx2"/>
                </a:solidFill>
                <a:latin typeface="+mn-lt"/>
              </a:rPr>
              <a:t>GENERAL ASSEMBLY WORKSHOP</a:t>
            </a:r>
            <a:br>
              <a:rPr lang="en-GB" sz="2000" dirty="0" smtClean="0">
                <a:solidFill>
                  <a:schemeClr val="tx2"/>
                </a:solidFill>
                <a:latin typeface="+mn-lt"/>
              </a:rPr>
            </a:br>
            <a:r>
              <a:rPr lang="en-GB" sz="2000" dirty="0" smtClean="0">
                <a:solidFill>
                  <a:schemeClr val="tx2"/>
                </a:solidFill>
                <a:latin typeface="+mn-lt"/>
              </a:rPr>
              <a:t> ON IMPLEMENTATION OF GENERAL ASSEMBLY RESOLUTIONS ADDRESSING THE IMPACTS OF BOTTOM FISHING ON VULNERABLE MARINE ECOSYSTEMS AND THE LONG-TERM SUSTAINABILITY OF DEEP-SEA FISH STOCKS</a:t>
            </a:r>
            <a:br>
              <a:rPr lang="en-GB" sz="2000" dirty="0" smtClean="0">
                <a:solidFill>
                  <a:schemeClr val="tx2"/>
                </a:solidFill>
                <a:latin typeface="+mn-lt"/>
              </a:rPr>
            </a:br>
            <a:endParaRPr lang="en-GB" sz="2000" dirty="0">
              <a:solidFill>
                <a:schemeClr val="tx2"/>
              </a:solidFill>
              <a:latin typeface="+mn-lt"/>
            </a:endParaRPr>
          </a:p>
        </p:txBody>
      </p:sp>
      <p:sp>
        <p:nvSpPr>
          <p:cNvPr id="7" name="Content Placeholder 2"/>
          <p:cNvSpPr>
            <a:spLocks noGrp="1"/>
          </p:cNvSpPr>
          <p:nvPr>
            <p:ph idx="1"/>
          </p:nvPr>
        </p:nvSpPr>
        <p:spPr>
          <a:xfrm>
            <a:off x="314960" y="1595120"/>
            <a:ext cx="8585199" cy="4243973"/>
          </a:xfrm>
        </p:spPr>
        <p:txBody>
          <a:bodyPr lIns="130032" tIns="65017" rIns="130032" bIns="65017"/>
          <a:lstStyle/>
          <a:p>
            <a:pPr lvl="1" algn="ctr">
              <a:spcBef>
                <a:spcPts val="853"/>
              </a:spcBef>
              <a:spcAft>
                <a:spcPts val="853"/>
              </a:spcAft>
              <a:buClr>
                <a:schemeClr val="tx2">
                  <a:lumMod val="75000"/>
                </a:schemeClr>
              </a:buClr>
              <a:buSzPct val="100000"/>
              <a:defRPr/>
            </a:pPr>
            <a:r>
              <a:rPr lang="en-GB" sz="2400" b="1" dirty="0">
                <a:solidFill>
                  <a:schemeClr val="tx2"/>
                </a:solidFill>
                <a:latin typeface="+mn-lt"/>
                <a:cs typeface="Cambria"/>
              </a:rPr>
              <a:t>1-2 August 2016, New York</a:t>
            </a:r>
            <a:endParaRPr lang="en-US" sz="2000" b="1" dirty="0">
              <a:solidFill>
                <a:schemeClr val="tx2"/>
              </a:solidFill>
              <a:latin typeface="+mn-lt"/>
              <a:cs typeface="Cambria"/>
            </a:endParaRPr>
          </a:p>
          <a:p>
            <a:pPr lvl="1">
              <a:spcBef>
                <a:spcPts val="853"/>
              </a:spcBef>
              <a:spcAft>
                <a:spcPts val="853"/>
              </a:spcAft>
              <a:buClr>
                <a:schemeClr val="tx2">
                  <a:lumMod val="75000"/>
                </a:schemeClr>
              </a:buClr>
              <a:buSzPct val="100000"/>
              <a:defRPr/>
            </a:pPr>
            <a:r>
              <a:rPr lang="en-GB" sz="2400" u="sng" dirty="0" smtClean="0">
                <a:solidFill>
                  <a:schemeClr val="tx2">
                    <a:lumMod val="50000"/>
                  </a:schemeClr>
                </a:solidFill>
                <a:latin typeface="+mn-lt"/>
                <a:cs typeface="Cambria"/>
              </a:rPr>
              <a:t>Discuss </a:t>
            </a:r>
            <a:r>
              <a:rPr lang="en-GB" sz="2400" u="sng" dirty="0">
                <a:solidFill>
                  <a:schemeClr val="tx2">
                    <a:lumMod val="50000"/>
                  </a:schemeClr>
                </a:solidFill>
                <a:latin typeface="+mn-lt"/>
                <a:cs typeface="Cambria"/>
              </a:rPr>
              <a:t>implementation </a:t>
            </a:r>
            <a:r>
              <a:rPr lang="en-GB" sz="2400" u="sng" dirty="0" smtClean="0">
                <a:solidFill>
                  <a:schemeClr val="tx2">
                    <a:lumMod val="50000"/>
                  </a:schemeClr>
                </a:solidFill>
                <a:latin typeface="+mn-lt"/>
                <a:cs typeface="Cambria"/>
              </a:rPr>
              <a:t>of:</a:t>
            </a:r>
            <a:endParaRPr lang="en-GB" sz="2400" u="sng" dirty="0" smtClean="0">
              <a:solidFill>
                <a:schemeClr val="tx2">
                  <a:lumMod val="50000"/>
                </a:schemeClr>
              </a:solidFill>
              <a:latin typeface="+mn-lt"/>
              <a:ea typeface="+mn-ea"/>
              <a:cs typeface="Cambria"/>
            </a:endParaRPr>
          </a:p>
          <a:p>
            <a:pPr marL="285750" lvl="1" indent="-285750">
              <a:spcBef>
                <a:spcPts val="853"/>
              </a:spcBef>
              <a:spcAft>
                <a:spcPts val="853"/>
              </a:spcAft>
              <a:buClr>
                <a:schemeClr val="tx2">
                  <a:lumMod val="75000"/>
                </a:schemeClr>
              </a:buClr>
              <a:buSzPct val="100000"/>
              <a:buFont typeface="Wingdings" panose="05000000000000000000" pitchFamily="2" charset="2"/>
              <a:buChar char="§"/>
              <a:defRPr/>
            </a:pPr>
            <a:r>
              <a:rPr lang="en-GB" sz="2400" dirty="0" smtClean="0">
                <a:solidFill>
                  <a:schemeClr val="tx2">
                    <a:lumMod val="50000"/>
                  </a:schemeClr>
                </a:solidFill>
                <a:latin typeface="+mn-lt"/>
                <a:ea typeface="+mn-ea"/>
                <a:cs typeface="Cambria"/>
              </a:rPr>
              <a:t>Relevant paragraphs of </a:t>
            </a:r>
            <a:r>
              <a:rPr lang="en-GB" sz="2400" b="1" dirty="0" smtClean="0">
                <a:solidFill>
                  <a:schemeClr val="tx2">
                    <a:lumMod val="50000"/>
                  </a:schemeClr>
                </a:solidFill>
                <a:latin typeface="+mn-lt"/>
                <a:ea typeface="+mn-ea"/>
                <a:cs typeface="Cambria"/>
              </a:rPr>
              <a:t>resolution 64/72 </a:t>
            </a:r>
            <a:r>
              <a:rPr lang="en-GB" sz="2400" dirty="0" smtClean="0">
                <a:solidFill>
                  <a:schemeClr val="tx2">
                    <a:lumMod val="50000"/>
                  </a:schemeClr>
                </a:solidFill>
                <a:latin typeface="+mn-lt"/>
                <a:ea typeface="+mn-ea"/>
                <a:cs typeface="Cambria"/>
              </a:rPr>
              <a:t>(</a:t>
            </a:r>
            <a:r>
              <a:rPr lang="en-GB" sz="2400" dirty="0">
                <a:solidFill>
                  <a:schemeClr val="tx2">
                    <a:lumMod val="50000"/>
                  </a:schemeClr>
                </a:solidFill>
                <a:latin typeface="+mn-lt"/>
                <a:cs typeface="Cambria"/>
              </a:rPr>
              <a:t>113, 117 and 119 to </a:t>
            </a:r>
            <a:r>
              <a:rPr lang="en-GB" sz="2400" dirty="0" smtClean="0">
                <a:solidFill>
                  <a:schemeClr val="tx2">
                    <a:lumMod val="50000"/>
                  </a:schemeClr>
                </a:solidFill>
                <a:latin typeface="+mn-lt"/>
                <a:cs typeface="Cambria"/>
              </a:rPr>
              <a:t>124)</a:t>
            </a:r>
            <a:r>
              <a:rPr lang="en-GB" sz="2400" dirty="0" smtClean="0">
                <a:solidFill>
                  <a:schemeClr val="tx2">
                    <a:lumMod val="50000"/>
                  </a:schemeClr>
                </a:solidFill>
                <a:latin typeface="+mn-lt"/>
                <a:ea typeface="+mn-ea"/>
                <a:cs typeface="Cambria"/>
              </a:rPr>
              <a:t> </a:t>
            </a:r>
            <a:r>
              <a:rPr lang="en-GB" sz="2400" dirty="0">
                <a:solidFill>
                  <a:schemeClr val="tx2">
                    <a:lumMod val="50000"/>
                  </a:schemeClr>
                </a:solidFill>
                <a:latin typeface="+mn-lt"/>
                <a:ea typeface="+mn-ea"/>
                <a:cs typeface="Cambria"/>
              </a:rPr>
              <a:t>and </a:t>
            </a:r>
            <a:r>
              <a:rPr lang="en-GB" sz="2400" b="1" dirty="0">
                <a:solidFill>
                  <a:schemeClr val="tx2">
                    <a:lumMod val="50000"/>
                  </a:schemeClr>
                </a:solidFill>
                <a:latin typeface="+mn-lt"/>
                <a:ea typeface="+mn-ea"/>
                <a:cs typeface="Cambria"/>
              </a:rPr>
              <a:t>resolution 66/68 </a:t>
            </a:r>
            <a:r>
              <a:rPr lang="en-GB" sz="2400" dirty="0" smtClean="0">
                <a:solidFill>
                  <a:schemeClr val="tx2">
                    <a:lumMod val="50000"/>
                  </a:schemeClr>
                </a:solidFill>
                <a:latin typeface="+mn-lt"/>
                <a:ea typeface="+mn-ea"/>
                <a:cs typeface="Cambria"/>
              </a:rPr>
              <a:t>(</a:t>
            </a:r>
            <a:r>
              <a:rPr lang="en-GB" sz="2400" dirty="0">
                <a:solidFill>
                  <a:schemeClr val="tx2">
                    <a:lumMod val="50000"/>
                  </a:schemeClr>
                </a:solidFill>
                <a:latin typeface="+mn-lt"/>
                <a:ea typeface="+mn-ea"/>
                <a:cs typeface="Cambria"/>
              </a:rPr>
              <a:t>121, 126, 129, </a:t>
            </a:r>
            <a:r>
              <a:rPr lang="en-GB" sz="2400" dirty="0" smtClean="0">
                <a:solidFill>
                  <a:schemeClr val="tx2">
                    <a:lumMod val="50000"/>
                  </a:schemeClr>
                </a:solidFill>
                <a:latin typeface="+mn-lt"/>
                <a:ea typeface="+mn-ea"/>
                <a:cs typeface="Cambria"/>
              </a:rPr>
              <a:t>130, 132 </a:t>
            </a:r>
            <a:r>
              <a:rPr lang="en-GB" sz="2400" dirty="0">
                <a:solidFill>
                  <a:schemeClr val="tx2">
                    <a:lumMod val="50000"/>
                  </a:schemeClr>
                </a:solidFill>
                <a:latin typeface="+mn-lt"/>
                <a:ea typeface="+mn-ea"/>
                <a:cs typeface="Cambria"/>
              </a:rPr>
              <a:t>to </a:t>
            </a:r>
            <a:r>
              <a:rPr lang="en-GB" sz="2400" dirty="0" smtClean="0">
                <a:solidFill>
                  <a:schemeClr val="tx2">
                    <a:lumMod val="50000"/>
                  </a:schemeClr>
                </a:solidFill>
                <a:latin typeface="+mn-lt"/>
                <a:ea typeface="+mn-ea"/>
                <a:cs typeface="Cambria"/>
              </a:rPr>
              <a:t>134)</a:t>
            </a:r>
            <a:endParaRPr lang="en-GB" sz="2400" dirty="0">
              <a:solidFill>
                <a:schemeClr val="tx2">
                  <a:lumMod val="50000"/>
                </a:schemeClr>
              </a:solidFill>
              <a:latin typeface="+mn-lt"/>
              <a:ea typeface="+mn-ea"/>
              <a:cs typeface="Cambria"/>
            </a:endParaRPr>
          </a:p>
          <a:p>
            <a:pPr marL="342900" lvl="8" indent="-342900">
              <a:spcBef>
                <a:spcPts val="853"/>
              </a:spcBef>
              <a:spcAft>
                <a:spcPts val="853"/>
              </a:spcAft>
              <a:buClr>
                <a:schemeClr val="tx2">
                  <a:lumMod val="75000"/>
                </a:schemeClr>
              </a:buClr>
              <a:buSzPct val="100000"/>
              <a:buFont typeface="Arial" panose="020B0604020202020204" pitchFamily="34" charset="0"/>
              <a:buChar char="•"/>
              <a:defRPr/>
            </a:pPr>
            <a:r>
              <a:rPr lang="en-GB" sz="2400" i="1" dirty="0" smtClean="0">
                <a:solidFill>
                  <a:schemeClr val="tx2">
                    <a:lumMod val="50000"/>
                  </a:schemeClr>
                </a:solidFill>
                <a:latin typeface="+mn-lt"/>
                <a:ea typeface="+mn-ea"/>
                <a:cs typeface="Cambria"/>
              </a:rPr>
              <a:t>on </a:t>
            </a:r>
            <a:r>
              <a:rPr lang="en-GB" sz="2400" i="1" dirty="0">
                <a:solidFill>
                  <a:schemeClr val="tx2">
                    <a:lumMod val="50000"/>
                  </a:schemeClr>
                </a:solidFill>
                <a:latin typeface="+mn-lt"/>
                <a:ea typeface="+mn-ea"/>
                <a:cs typeface="Cambria"/>
              </a:rPr>
              <a:t>sustainable fisheries, addressing the impacts of bottom fishing on vulnerable marine ecosystems and the long-term sustainability of deep-sea fish stocks</a:t>
            </a:r>
          </a:p>
          <a:p>
            <a:pPr marL="342900" lvl="1" indent="-342900">
              <a:spcBef>
                <a:spcPts val="853"/>
              </a:spcBef>
              <a:spcAft>
                <a:spcPts val="853"/>
              </a:spcAft>
              <a:buClr>
                <a:schemeClr val="tx2">
                  <a:lumMod val="75000"/>
                </a:schemeClr>
              </a:buClr>
              <a:buSzPct val="100000"/>
              <a:buFont typeface="Wingdings" panose="05000000000000000000" pitchFamily="2" charset="2"/>
              <a:buChar char="Ø"/>
              <a:defRPr/>
            </a:pPr>
            <a:r>
              <a:rPr lang="en-GB" sz="2400" b="1" dirty="0" smtClean="0">
                <a:solidFill>
                  <a:srgbClr val="0070C0"/>
                </a:solidFill>
                <a:latin typeface="+mn-lt"/>
                <a:ea typeface="+mn-ea"/>
                <a:cs typeface="Cambria"/>
              </a:rPr>
              <a:t>Important occasion for RFMOs to show what has been done to address these resolutions, as well as for states and fishing industry</a:t>
            </a:r>
            <a:endParaRPr lang="en-US" sz="2400" b="1" dirty="0">
              <a:solidFill>
                <a:srgbClr val="0070C0"/>
              </a:solidFill>
              <a:latin typeface="+mn-lt"/>
              <a:cs typeface="Cambria"/>
            </a:endParaRPr>
          </a:p>
        </p:txBody>
      </p:sp>
    </p:spTree>
    <p:extLst>
      <p:ext uri="{BB962C8B-B14F-4D97-AF65-F5344CB8AC3E}">
        <p14:creationId xmlns:p14="http://schemas.microsoft.com/office/powerpoint/2010/main" val="3271435062"/>
      </p:ext>
    </p:extLst>
  </p:cSld>
  <p:clrMapOvr>
    <a:masterClrMapping/>
  </p:clrMapOvr>
  <p:timing>
    <p:tnLst>
      <p:par>
        <p:cTn id="1" dur="indefinite" restart="never" nodeType="tmRoot"/>
      </p:par>
    </p:tnLst>
  </p:timing>
</p:sld>
</file>

<file path=ppt/theme/theme1.xml><?xml version="1.0" encoding="utf-8"?>
<a:theme xmlns:a="http://schemas.openxmlformats.org/drawingml/2006/main" name="Common Ocea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Common Oceans</Template>
  <TotalTime>5922</TotalTime>
  <Words>5899</Words>
  <Application>Microsoft Office PowerPoint</Application>
  <PresentationFormat>On-screen Show (4:3)</PresentationFormat>
  <Paragraphs>619</Paragraphs>
  <Slides>35</Slides>
  <Notes>35</Notes>
  <HiddenSlides>1</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35</vt:i4>
      </vt:variant>
    </vt:vector>
  </HeadingPairs>
  <TitlesOfParts>
    <vt:vector size="48" baseType="lpstr">
      <vt:lpstr>Gill Sans</vt:lpstr>
      <vt:lpstr>Lucida Grande</vt:lpstr>
      <vt:lpstr>SimSun</vt:lpstr>
      <vt:lpstr>TimesNewRoman</vt:lpstr>
      <vt:lpstr>Arial</vt:lpstr>
      <vt:lpstr>Calibri</vt:lpstr>
      <vt:lpstr>Cambria</vt:lpstr>
      <vt:lpstr>Courier New</vt:lpstr>
      <vt:lpstr>Symbol</vt:lpstr>
      <vt:lpstr>Times New Roman</vt:lpstr>
      <vt:lpstr>Wingdings</vt:lpstr>
      <vt:lpstr>Common Oceans</vt:lpstr>
      <vt:lpstr>Cover</vt:lpstr>
      <vt:lpstr>RFBs and biodiversity including Biological Diversity Beyond Areas of National Jurisdiction (BBNJ), and ongoing cooperation between FAO, UNEP and CBD  </vt:lpstr>
      <vt:lpstr>PowerPoint Presentation</vt:lpstr>
      <vt:lpstr>Broadened perspectives of fisheries management Ecosystem Approach to Fisheries (EAF)</vt:lpstr>
      <vt:lpstr>PowerPoint Presentation</vt:lpstr>
      <vt:lpstr>2006 UNGA Res 61/105</vt:lpstr>
      <vt:lpstr>PowerPoint Presentation</vt:lpstr>
      <vt:lpstr>FAO Deep-sea Guidelines: what is included </vt:lpstr>
      <vt:lpstr>PowerPoint Presentation</vt:lpstr>
      <vt:lpstr>GENERAL ASSEMBLY WORKSHOP  ON IMPLEMENTATION OF GENERAL ASSEMBLY RESOLUTIONS ADDRESSING THE IMPACTS OF BOTTOM FISHING ON VULNERABLE MARINE ECOSYSTEMS AND THE LONG-TERM SUSTAINABILITY OF DEEP-SEA FISH STOCKS </vt:lpstr>
      <vt:lpstr>PowerPoint Presentation</vt:lpstr>
      <vt:lpstr>Ad Hoc Open-ended Informal Working Group to Study Issues Relating to the Conservation and  Sustainable Use of Marine BBNJ- BBNJ Process </vt:lpstr>
      <vt:lpstr>BBNJ process</vt:lpstr>
      <vt:lpstr>BBNJ Process (cont)</vt:lpstr>
      <vt:lpstr>  </vt:lpstr>
      <vt:lpstr>Prep Con  first session: 28 March- 8 April 2016 </vt:lpstr>
      <vt:lpstr>Prep Con  first session: 28 March- 8 April 2016 </vt:lpstr>
      <vt:lpstr>PowerPoint Presentation</vt:lpstr>
      <vt:lpstr>Expert Meeting on Improving Progress Reporting and  Working Towards Implementation of Aichi Biodiversity Target 6  Rome, Italy, 9-11 February 2016 </vt:lpstr>
      <vt:lpstr>Aichi Biodiversity Targets</vt:lpstr>
      <vt:lpstr>The expert meeting aimed to: </vt:lpstr>
      <vt:lpstr>Recommendations relevant to improved reporting</vt:lpstr>
      <vt:lpstr>Recommendations relevant to improved reporting</vt:lpstr>
      <vt:lpstr>Facilitating discussions between RFBs and RSPs. Why? </vt:lpstr>
      <vt:lpstr>Underlying principles and collaboration ladder</vt:lpstr>
      <vt:lpstr>CANARY CURRENT LARGE MARINE ECOSYSTEM Key transboundary issues, Strategic Action Programme and proposed Governance</vt:lpstr>
      <vt:lpstr>PowerPoint Presentation</vt:lpstr>
      <vt:lpstr>PowerPoint Presentation</vt:lpstr>
      <vt:lpstr>Indicators for SDG 14 targets</vt:lpstr>
      <vt:lpstr>IUCN Red List Categories</vt:lpstr>
      <vt:lpstr>PowerPoint Presentation</vt:lpstr>
      <vt:lpstr>PowerPoint Presentation</vt:lpstr>
      <vt:lpstr>PowerPoint Presentation</vt:lpstr>
      <vt:lpstr>PowerPoint Presentation</vt:lpstr>
      <vt:lpstr>CONCLUDING REMARKS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Alejandro Anganuzzi</dc:creator>
  <cp:lastModifiedBy>Tandstad, Merete (FIRF)</cp:lastModifiedBy>
  <cp:revision>516</cp:revision>
  <cp:lastPrinted>2016-07-09T07:04:31Z</cp:lastPrinted>
  <dcterms:created xsi:type="dcterms:W3CDTF">2011-11-15T08:47:24Z</dcterms:created>
  <dcterms:modified xsi:type="dcterms:W3CDTF">2016-07-11T15:18:04Z</dcterms:modified>
</cp:coreProperties>
</file>