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7" r:id="rId2"/>
    <p:sldId id="266" r:id="rId3"/>
    <p:sldId id="258" r:id="rId4"/>
    <p:sldId id="259" r:id="rId5"/>
    <p:sldId id="260" r:id="rId6"/>
    <p:sldId id="273" r:id="rId7"/>
    <p:sldId id="267" r:id="rId8"/>
    <p:sldId id="274" r:id="rId9"/>
    <p:sldId id="262" r:id="rId10"/>
    <p:sldId id="275" r:id="rId11"/>
  </p:sldIdLst>
  <p:sldSz cx="12192000" cy="6858000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0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70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2BFE4-963F-49E4-AE7B-0B0B655882AB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0898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6" y="940898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0DA85-70EA-4986-AE9E-75B73EA5C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28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D647E16E-B7F4-494E-A1BB-64BFC5CA0F78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1476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6E0170F3-46B1-4649-AD94-96BE40E8E9DF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9661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41402"/>
            <a:ext cx="2743200" cy="50847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16002"/>
            <a:ext cx="8026400" cy="511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B57C97A9-4690-4307-8C94-35A82B71005B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563492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DF8D3443-99D1-455B-9295-BE9F3A32066A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7543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6748"/>
            <a:ext cx="10989731" cy="7366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84BEC52B-E204-4809-BF51-8ABF24A099B6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6002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995C1DE4-3E62-4751-8F16-AF0D83F13720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4739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2"/>
            <a:ext cx="53848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2"/>
            <a:ext cx="53848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5959A9C3-5F59-4728-AA95-C93C3A1AF631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22514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780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527304"/>
            <a:ext cx="5386917" cy="3598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8780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40002"/>
            <a:ext cx="5389033" cy="3586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4C8A8ECD-6CC6-4BAC-83B4-D4A1F17F7875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389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65F8FCC8-4C42-4D16-A52F-B7692D4DC9D2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9781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CA94D931-8998-4632-AD97-CC679A885528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3055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9" y="1016003"/>
            <a:ext cx="4011084" cy="105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28700"/>
            <a:ext cx="6815667" cy="50974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9" y="2082802"/>
            <a:ext cx="4011084" cy="4043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26B22F35-6709-46FA-9342-623F5D72A567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24011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28702"/>
            <a:ext cx="7315200" cy="36988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b="1"/>
            </a:lvl1pPr>
          </a:lstStyle>
          <a:p>
            <a:fld id="{08E20848-7ADD-421C-944A-19E15B916636}" type="slidenum">
              <a:rPr lang="it-IT" altLang="en-US"/>
              <a:pPr/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ctr" eaLnBrk="0" hangingPunct="0">
              <a:defRPr b="1"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20754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0"/>
            <a:ext cx="4315884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611717" y="1114425"/>
            <a:ext cx="1095586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943101"/>
            <a:ext cx="10972800" cy="418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7F7F7F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026FA3-FDE4-4191-A7B5-297B9432D2DF}" type="slidenum">
              <a:rPr lang="it-IT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t-IT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289051" y="962025"/>
            <a:ext cx="9601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289051" y="6289675"/>
            <a:ext cx="9601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8798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>
          <a:xfrm>
            <a:off x="1268627" y="823783"/>
            <a:ext cx="9654746" cy="2108885"/>
          </a:xfrm>
        </p:spPr>
        <p:txBody>
          <a:bodyPr/>
          <a:lstStyle/>
          <a:p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sz="4000" dirty="0" smtClean="0">
                <a:latin typeface="Calibri" panose="020F0502020204030204" pitchFamily="34" charset="0"/>
                <a:ea typeface="Adobe Fangsong Std R" pitchFamily="18" charset="-128"/>
              </a:rPr>
              <a:t>6</a:t>
            </a:r>
            <a:r>
              <a:rPr lang="en-GB" altLang="en-US" sz="4000" baseline="30000" dirty="0" smtClean="0">
                <a:latin typeface="Calibri" panose="020F0502020204030204" pitchFamily="34" charset="0"/>
                <a:ea typeface="Adobe Fangsong Std R" pitchFamily="18" charset="-128"/>
              </a:rPr>
              <a:t>th</a:t>
            </a:r>
            <a:r>
              <a:rPr lang="en-GB" altLang="en-US" sz="4000" dirty="0" smtClean="0">
                <a:latin typeface="Calibri" panose="020F0502020204030204" pitchFamily="34" charset="0"/>
                <a:ea typeface="Adobe Fangsong Std R" pitchFamily="18" charset="-128"/>
              </a:rPr>
              <a:t> </a:t>
            </a:r>
            <a:r>
              <a:rPr lang="en-GB" altLang="en-US" sz="4000" dirty="0">
                <a:latin typeface="Calibri" panose="020F0502020204030204" pitchFamily="34" charset="0"/>
                <a:ea typeface="Adobe Fangsong Std R" pitchFamily="18" charset="-128"/>
              </a:rPr>
              <a:t>Meeting of the Regional </a:t>
            </a:r>
            <a:r>
              <a:rPr lang="en-GB" altLang="en-US" sz="4000" dirty="0" smtClean="0">
                <a:latin typeface="Calibri" panose="020F0502020204030204" pitchFamily="34" charset="0"/>
                <a:ea typeface="Adobe Fangsong Std R" pitchFamily="18" charset="-128"/>
              </a:rPr>
              <a:t>Fishery </a:t>
            </a:r>
            <a:r>
              <a:rPr lang="en-GB" altLang="en-US" sz="4000" dirty="0">
                <a:latin typeface="Calibri" panose="020F0502020204030204" pitchFamily="34" charset="0"/>
                <a:ea typeface="Adobe Fangsong Std R" pitchFamily="18" charset="-128"/>
              </a:rPr>
              <a:t>Body Secretariats’ </a:t>
            </a:r>
            <a:r>
              <a:rPr lang="en-GB" altLang="en-US" sz="4000" dirty="0" smtClean="0">
                <a:latin typeface="Calibri" panose="020F0502020204030204" pitchFamily="34" charset="0"/>
                <a:ea typeface="Adobe Fangsong Std R" pitchFamily="18" charset="-128"/>
              </a:rPr>
              <a:t>Network</a:t>
            </a:r>
            <a:r>
              <a:rPr lang="en-GB" altLang="en-US" sz="4800" dirty="0" smtClean="0"/>
              <a:t> </a:t>
            </a:r>
            <a:r>
              <a:rPr lang="en-GB" altLang="en-US" sz="1600" dirty="0" smtClean="0"/>
              <a:t/>
            </a:r>
            <a:br>
              <a:rPr lang="en-GB" altLang="en-US" sz="1600" dirty="0" smtClean="0"/>
            </a:br>
            <a:r>
              <a:rPr lang="en-GB" sz="2000" dirty="0"/>
              <a:t>FAO Headquarters, </a:t>
            </a:r>
            <a:r>
              <a:rPr lang="en-GB" sz="2000" dirty="0" smtClean="0"/>
              <a:t>9 July 2016 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altLang="en-US" sz="1600" dirty="0"/>
              <a:t/>
            </a:r>
            <a:br>
              <a:rPr lang="en-GB" altLang="en-US" sz="1600" dirty="0"/>
            </a:br>
            <a:r>
              <a:rPr lang="en-GB" altLang="en-US" sz="1600" dirty="0" smtClean="0"/>
              <a:t/>
            </a:r>
            <a:br>
              <a:rPr lang="en-GB" altLang="en-US" sz="1600" dirty="0" smtClean="0"/>
            </a:br>
            <a:endParaRPr lang="en-GB" altLang="en-US" dirty="0" smtClean="0"/>
          </a:p>
        </p:txBody>
      </p:sp>
      <p:sp>
        <p:nvSpPr>
          <p:cNvPr id="92163" name="Date Placeholder 8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7F7F7F"/>
                </a:solidFill>
                <a:latin typeface="Calibri" panose="020F0502020204030204" pitchFamily="34" charset="0"/>
              </a:rPr>
              <a:t>9 July 2016 </a:t>
            </a:r>
            <a:endParaRPr lang="it-IT" altLang="en-US" sz="1200" dirty="0">
              <a:solidFill>
                <a:srgbClr val="7F7F7F"/>
              </a:solidFill>
              <a:latin typeface="Calibri" panose="020F0502020204030204" pitchFamily="34" charset="0"/>
            </a:endParaRPr>
          </a:p>
        </p:txBody>
      </p:sp>
      <p:sp>
        <p:nvSpPr>
          <p:cNvPr id="92164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2EE13E4-D5CF-4CE2-8CBB-6E057AE14AB5}" type="slidenum">
              <a:rPr lang="it-IT" altLang="en-US" sz="1200">
                <a:solidFill>
                  <a:srgbClr val="7F7F7F"/>
                </a:solidFill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it-IT" altLang="en-US" sz="1200" dirty="0">
              <a:solidFill>
                <a:srgbClr val="7F7F7F"/>
              </a:solidFill>
              <a:latin typeface="Calibri" panose="020F0502020204030204" pitchFamily="34" charset="0"/>
            </a:endParaRPr>
          </a:p>
        </p:txBody>
      </p:sp>
      <p:sp>
        <p:nvSpPr>
          <p:cNvPr id="92165" name="Content Placeholder 5"/>
          <p:cNvSpPr>
            <a:spLocks noGrp="1"/>
          </p:cNvSpPr>
          <p:nvPr>
            <p:ph idx="1"/>
          </p:nvPr>
        </p:nvSpPr>
        <p:spPr>
          <a:xfrm>
            <a:off x="1095632" y="3361340"/>
            <a:ext cx="9992498" cy="1915919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GB" sz="3600" b="1" dirty="0" smtClean="0">
                <a:latin typeface="+mn-lt"/>
              </a:rPr>
              <a:t>Strengthening </a:t>
            </a:r>
            <a:r>
              <a:rPr lang="en-GB" sz="3600" b="1" dirty="0">
                <a:latin typeface="+mn-lt"/>
              </a:rPr>
              <a:t>of </a:t>
            </a:r>
            <a:r>
              <a:rPr lang="en-GB" sz="3600" b="1" dirty="0" smtClean="0">
                <a:latin typeface="+mn-lt"/>
              </a:rPr>
              <a:t>the RFBs/RFMOs </a:t>
            </a:r>
            <a:r>
              <a:rPr lang="en-GB" sz="3600" b="1" dirty="0">
                <a:latin typeface="+mn-lt"/>
              </a:rPr>
              <a:t>through the </a:t>
            </a:r>
            <a:endParaRPr lang="en-GB" sz="3600" b="1" dirty="0" smtClean="0">
              <a:latin typeface="+mn-lt"/>
            </a:endParaRPr>
          </a:p>
          <a:p>
            <a:pPr marL="0" indent="0" algn="ctr">
              <a:buNone/>
            </a:pPr>
            <a:r>
              <a:rPr lang="en-GB" sz="3600" b="1" dirty="0" smtClean="0">
                <a:latin typeface="+mn-lt"/>
              </a:rPr>
              <a:t>Part </a:t>
            </a:r>
            <a:r>
              <a:rPr lang="en-GB" sz="3600" b="1" dirty="0">
                <a:latin typeface="+mn-lt"/>
              </a:rPr>
              <a:t>VII </a:t>
            </a:r>
            <a:r>
              <a:rPr lang="en-GB" sz="3600" b="1" dirty="0" smtClean="0">
                <a:latin typeface="+mn-lt"/>
              </a:rPr>
              <a:t>Assistance Fund </a:t>
            </a:r>
            <a:r>
              <a:rPr lang="en-GB" sz="3600" b="1" dirty="0">
                <a:latin typeface="+mn-lt"/>
              </a:rPr>
              <a:t>of </a:t>
            </a:r>
            <a:r>
              <a:rPr lang="en-GB" sz="3600" b="1" dirty="0" smtClean="0">
                <a:latin typeface="+mn-lt"/>
              </a:rPr>
              <a:t>the </a:t>
            </a:r>
            <a:r>
              <a:rPr lang="en-GB" sz="3600" b="1" dirty="0">
                <a:latin typeface="+mn-lt"/>
              </a:rPr>
              <a:t>UNFSA </a:t>
            </a:r>
            <a:endParaRPr lang="en-US" altLang="en-US" sz="3600" b="1" dirty="0">
              <a:latin typeface="+mn-lt"/>
              <a:ea typeface="+mj-ea"/>
              <a:cs typeface="+mj-cs"/>
            </a:endParaRPr>
          </a:p>
          <a:p>
            <a:endParaRPr lang="en-US" alt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7289800" y="5277260"/>
            <a:ext cx="45085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 by </a:t>
            </a:r>
            <a:r>
              <a:rPr lang="en-US" sz="1200" b="1" dirty="0" err="1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Mr</a:t>
            </a:r>
            <a:r>
              <a:rPr lang="en-US" sz="1200" b="1" dirty="0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</a:t>
            </a:r>
            <a:r>
              <a:rPr lang="is-IS" sz="1200" b="1" dirty="0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ðni Bragason</a:t>
            </a:r>
            <a:r>
              <a:rPr lang="en-US" sz="1200" b="1" dirty="0" smtClean="0">
                <a:solidFill>
                  <a:schemeClr val="tx2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solidFill>
                  <a:schemeClr val="tx2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Senior Advisor,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solidFill>
                  <a:schemeClr val="tx2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Fisheries and Aquaculture Department, FAO </a:t>
            </a:r>
            <a:endParaRPr lang="en-GB" sz="1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69166" y="6435361"/>
            <a:ext cx="42457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altLang="en-US" sz="1200" b="1" dirty="0" smtClean="0">
                <a:solidFill>
                  <a:srgbClr val="7F7F7F"/>
                </a:solidFill>
                <a:latin typeface="Calibri" panose="020F0502020204030204" pitchFamily="34" charset="0"/>
                <a:ea typeface="Adobe Fangsong Std R" pitchFamily="18" charset="-128"/>
              </a:rPr>
              <a:t>6</a:t>
            </a:r>
            <a:r>
              <a:rPr lang="en-GB" altLang="en-US" sz="1200" b="1" baseline="30000" dirty="0" smtClean="0">
                <a:solidFill>
                  <a:srgbClr val="7F7F7F"/>
                </a:solidFill>
                <a:latin typeface="Calibri" panose="020F0502020204030204" pitchFamily="34" charset="0"/>
                <a:ea typeface="Adobe Fangsong Std R" pitchFamily="18" charset="-128"/>
              </a:rPr>
              <a:t>th</a:t>
            </a:r>
            <a:r>
              <a:rPr lang="en-GB" altLang="en-US" sz="1200" b="1" dirty="0" smtClean="0">
                <a:solidFill>
                  <a:srgbClr val="7F7F7F"/>
                </a:solidFill>
                <a:latin typeface="Calibri" panose="020F0502020204030204" pitchFamily="34" charset="0"/>
                <a:ea typeface="Adobe Fangsong Std R" pitchFamily="18" charset="-128"/>
              </a:rPr>
              <a:t> Meeting of the Regional fishery Body Secretariats’ Network   </a:t>
            </a:r>
            <a:endParaRPr lang="en-GB" sz="1200" b="1" dirty="0">
              <a:solidFill>
                <a:srgbClr val="7F7F7F"/>
              </a:solidFill>
              <a:latin typeface="Calibri" panose="020F0502020204030204" pitchFamily="34" charset="0"/>
              <a:ea typeface="Adobe Fangsong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482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rfb_world_map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340" y="1514154"/>
            <a:ext cx="9695935" cy="4893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93341" y="867823"/>
            <a:ext cx="5391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coverage of RFBs</a:t>
            </a:r>
            <a:endParaRPr lang="en-GB" sz="36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68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4887"/>
            <a:ext cx="10989731" cy="1196718"/>
          </a:xfrm>
        </p:spPr>
        <p:txBody>
          <a:bodyPr/>
          <a:lstStyle/>
          <a:p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RFBs/RFMOs based on UN Fish Stocks Agreement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" y="1781605"/>
            <a:ext cx="11491784" cy="4413249"/>
          </a:xfrm>
        </p:spPr>
        <p:txBody>
          <a:bodyPr/>
          <a:lstStyle/>
          <a:p>
            <a:r>
              <a:rPr lang="en-GB" sz="2000" dirty="0" smtClean="0">
                <a:latin typeface="+mn-lt"/>
              </a:rPr>
              <a:t>RFBs and RFMOs are based on the UN Fish </a:t>
            </a:r>
            <a:r>
              <a:rPr lang="en-GB" sz="2000" dirty="0">
                <a:latin typeface="+mn-lt"/>
              </a:rPr>
              <a:t>Stocks </a:t>
            </a:r>
            <a:r>
              <a:rPr lang="en-GB" sz="2000" u="sng" dirty="0">
                <a:latin typeface="+mn-lt"/>
              </a:rPr>
              <a:t>Agreement</a:t>
            </a:r>
            <a:r>
              <a:rPr lang="en-GB" sz="2000" dirty="0">
                <a:latin typeface="+mn-lt"/>
              </a:rPr>
              <a:t> (UNFSA) </a:t>
            </a:r>
            <a:r>
              <a:rPr lang="en-GB" sz="2000" dirty="0" smtClean="0">
                <a:latin typeface="+mn-lt"/>
              </a:rPr>
              <a:t>from 1995. (</a:t>
            </a:r>
            <a:r>
              <a:rPr lang="en-GB" sz="2000" i="1" dirty="0">
                <a:latin typeface="+mn-lt"/>
              </a:rPr>
              <a:t>Agreement for the Implementation of the Provisions of the UN Convention on the Law of the </a:t>
            </a:r>
            <a:r>
              <a:rPr lang="en-GB" sz="2000" i="1" dirty="0" smtClean="0">
                <a:latin typeface="+mn-lt"/>
              </a:rPr>
              <a:t>Sea </a:t>
            </a:r>
            <a:r>
              <a:rPr lang="en-GB" sz="2000" i="1" dirty="0">
                <a:latin typeface="+mn-lt"/>
              </a:rPr>
              <a:t>of 10 December 1982 relating to the Conservation and Management of Straddling Fish </a:t>
            </a:r>
            <a:r>
              <a:rPr lang="en-GB" sz="2000" i="1" dirty="0" smtClean="0">
                <a:latin typeface="+mn-lt"/>
              </a:rPr>
              <a:t>Stocks </a:t>
            </a:r>
            <a:r>
              <a:rPr lang="en-GB" sz="2000" i="1" dirty="0">
                <a:latin typeface="+mn-lt"/>
              </a:rPr>
              <a:t>and Highly Migratory Fish Stocks</a:t>
            </a:r>
            <a:r>
              <a:rPr lang="en-GB" sz="2000" i="1" dirty="0" smtClean="0">
                <a:latin typeface="+mn-lt"/>
              </a:rPr>
              <a:t>)</a:t>
            </a:r>
            <a:r>
              <a:rPr lang="en-GB" sz="2000" dirty="0" smtClean="0">
                <a:latin typeface="+mn-lt"/>
              </a:rPr>
              <a:t>.</a:t>
            </a:r>
          </a:p>
          <a:p>
            <a:pPr marL="0" indent="0">
              <a:buNone/>
            </a:pPr>
            <a:endParaRPr lang="en-GB" sz="2000" dirty="0" smtClean="0">
              <a:latin typeface="+mn-lt"/>
            </a:endParaRPr>
          </a:p>
          <a:p>
            <a:r>
              <a:rPr lang="en-GB" sz="2000" dirty="0">
                <a:latin typeface="+mn-lt"/>
              </a:rPr>
              <a:t>UN Convention on the Law of the sea of 10 December 1982. </a:t>
            </a:r>
            <a:endParaRPr lang="en-GB" sz="2000" dirty="0" smtClean="0">
              <a:latin typeface="+mn-lt"/>
            </a:endParaRPr>
          </a:p>
          <a:p>
            <a:pPr marL="0" indent="0">
              <a:buNone/>
            </a:pPr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UNFSA </a:t>
            </a:r>
            <a:r>
              <a:rPr lang="en-GB" sz="2000" dirty="0">
                <a:latin typeface="+mn-lt"/>
              </a:rPr>
              <a:t>calls for strengthening the role of regional fisheries management organizations and arrangements</a:t>
            </a:r>
            <a:r>
              <a:rPr lang="en-GB" sz="2000" dirty="0" smtClean="0">
                <a:latin typeface="+mn-lt"/>
              </a:rPr>
              <a:t>. </a:t>
            </a:r>
          </a:p>
          <a:p>
            <a:pPr marL="0" indent="0">
              <a:buNone/>
            </a:pP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Art</a:t>
            </a:r>
            <a:r>
              <a:rPr lang="en-GB" sz="2000" dirty="0">
                <a:latin typeface="+mn-lt"/>
              </a:rPr>
              <a:t>. 25 of the UNFSA requires State Parties to cooperate through regional organizations, and </a:t>
            </a:r>
            <a:r>
              <a:rPr lang="en-GB" sz="2000" dirty="0" smtClean="0">
                <a:latin typeface="+mn-lt"/>
              </a:rPr>
              <a:t>to </a:t>
            </a:r>
            <a:r>
              <a:rPr lang="en-GB" sz="2000" dirty="0">
                <a:latin typeface="+mn-lt"/>
              </a:rPr>
              <a:t>assist developing states to enable them to participate in high sea fisheries. </a:t>
            </a:r>
            <a:endParaRPr lang="en-GB" sz="2000" dirty="0" smtClean="0">
              <a:latin typeface="+mn-lt"/>
            </a:endParaRPr>
          </a:p>
          <a:p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The proper functioning of RFMOs is important for the effectiveness of </a:t>
            </a:r>
            <a:r>
              <a:rPr lang="en-GB" sz="2000" dirty="0">
                <a:latin typeface="+mn-lt"/>
              </a:rPr>
              <a:t>the Fish Stocks </a:t>
            </a:r>
            <a:r>
              <a:rPr lang="en-GB" sz="2000" dirty="0" smtClean="0">
                <a:latin typeface="+mn-lt"/>
              </a:rPr>
              <a:t>Agreement</a:t>
            </a:r>
            <a:r>
              <a:rPr lang="en-GB" sz="2000" dirty="0">
                <a:latin typeface="+mn-lt"/>
              </a:rPr>
              <a:t>.   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600" y="6356351"/>
            <a:ext cx="4377038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</a:t>
            </a:r>
            <a:r>
              <a:rPr lang="en-GB" altLang="en-US" dirty="0" smtClean="0">
                <a:ea typeface="Adobe Fangsong Std R" pitchFamily="18" charset="-128"/>
              </a:rPr>
              <a:t>Fishery </a:t>
            </a:r>
            <a:r>
              <a:rPr lang="en-GB" altLang="en-US" dirty="0">
                <a:ea typeface="Adobe Fangsong Std R" pitchFamily="18" charset="-128"/>
              </a:rPr>
              <a:t>Body Secretariats’ Network  </a:t>
            </a:r>
            <a:r>
              <a:rPr lang="en-GB" altLang="en-US" dirty="0" smtClean="0"/>
              <a:t> </a:t>
            </a: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2</a:t>
            </a:fld>
            <a:endParaRPr lang="it-IT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9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265903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90954"/>
            <a:ext cx="10989731" cy="785446"/>
          </a:xfrm>
        </p:spPr>
        <p:txBody>
          <a:bodyPr/>
          <a:lstStyle/>
          <a:p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New momentum to focus on oceans and RFBs/RFMOs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7" y="1491049"/>
            <a:ext cx="11359978" cy="4745628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Sustainable </a:t>
            </a:r>
            <a:r>
              <a:rPr lang="en-GB" sz="2000" dirty="0">
                <a:latin typeface="+mn-lt"/>
                <a:cs typeface="Times New Roman" panose="02020603050405020304" pitchFamily="18" charset="0"/>
              </a:rPr>
              <a:t>Development Goal 14, in September </a:t>
            </a: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2015 gives a clear guidance:  </a:t>
            </a:r>
            <a:r>
              <a:rPr lang="en-GB" sz="2000" i="1" dirty="0" smtClean="0">
                <a:latin typeface="+mn-lt"/>
              </a:rPr>
              <a:t>Conserve </a:t>
            </a:r>
            <a:r>
              <a:rPr lang="en-GB" sz="2000" i="1" dirty="0">
                <a:latin typeface="+mn-lt"/>
              </a:rPr>
              <a:t>and sustainably use the oceans, seas and marine resources for sustainable development,</a:t>
            </a:r>
            <a:r>
              <a:rPr lang="en-GB" sz="2000" dirty="0">
                <a:latin typeface="+mn-lt"/>
              </a:rPr>
              <a:t> </a:t>
            </a:r>
            <a:endParaRPr lang="en-GB" sz="2000" dirty="0" smtClean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>
              <a:latin typeface="+mn-lt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Paris </a:t>
            </a:r>
            <a:r>
              <a:rPr lang="en-GB" sz="2000" dirty="0">
                <a:latin typeface="+mn-lt"/>
                <a:cs typeface="Times New Roman" panose="02020603050405020304" pitchFamily="18" charset="0"/>
              </a:rPr>
              <a:t>Climate Change Agreement in December </a:t>
            </a: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2015 </a:t>
            </a:r>
            <a:r>
              <a:rPr lang="en-GB" sz="2000" dirty="0" smtClean="0">
                <a:latin typeface="+mn-lt"/>
              </a:rPr>
              <a:t>noted </a:t>
            </a:r>
            <a:r>
              <a:rPr lang="en-GB" sz="2000" dirty="0">
                <a:latin typeface="+mn-lt"/>
              </a:rPr>
              <a:t>“…</a:t>
            </a:r>
            <a:r>
              <a:rPr lang="en-GB" sz="2000" i="1" dirty="0">
                <a:latin typeface="+mn-lt"/>
              </a:rPr>
              <a:t>the importance of ensuring the integrity of all ecosystems, including oceans,</a:t>
            </a:r>
            <a:r>
              <a:rPr lang="en-GB" sz="2000" dirty="0">
                <a:latin typeface="+mn-lt"/>
              </a:rPr>
              <a:t> …”. </a:t>
            </a:r>
            <a:endParaRPr lang="en-GB" sz="2000" dirty="0" smtClean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>
              <a:latin typeface="+mn-lt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Negotiation </a:t>
            </a:r>
            <a:r>
              <a:rPr lang="en-GB" sz="2000" dirty="0">
                <a:latin typeface="+mn-lt"/>
                <a:cs typeface="Times New Roman" panose="02020603050405020304" pitchFamily="18" charset="0"/>
              </a:rPr>
              <a:t>on an instrument for the conservation and sustainable use of marine biological diversity of areas beyond national jurisdiction (BBNJ) in 2016 </a:t>
            </a:r>
            <a:endParaRPr lang="en-GB" sz="2000" dirty="0" smtClean="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2000" dirty="0">
              <a:latin typeface="+mn-lt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FAO </a:t>
            </a:r>
            <a:r>
              <a:rPr lang="en-GB" sz="2000" dirty="0">
                <a:latin typeface="+mn-lt"/>
                <a:cs typeface="Times New Roman" panose="02020603050405020304" pitchFamily="18" charset="0"/>
              </a:rPr>
              <a:t>Committee on Fisheries (COFI 32) meeting in July in </a:t>
            </a: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Rome and t</a:t>
            </a:r>
            <a:r>
              <a:rPr lang="is-IS" sz="2000" dirty="0" smtClean="0">
                <a:latin typeface="+mn-lt"/>
                <a:cs typeface="Times New Roman" panose="02020603050405020304" pitchFamily="18" charset="0"/>
              </a:rPr>
              <a:t>he </a:t>
            </a:r>
            <a:r>
              <a:rPr lang="is-IS" sz="2000" dirty="0">
                <a:latin typeface="+mn-lt"/>
                <a:cs typeface="Times New Roman" panose="02020603050405020304" pitchFamily="18" charset="0"/>
              </a:rPr>
              <a:t>ongoing FAO Blue Growth Initiative (BGI) </a:t>
            </a:r>
            <a:endParaRPr lang="en-GB" sz="2000" dirty="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2000" dirty="0">
              <a:latin typeface="+mn-lt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+mn-lt"/>
                <a:cs typeface="Times New Roman" panose="02020603050405020304" pitchFamily="18" charset="0"/>
              </a:rPr>
              <a:t>High-level </a:t>
            </a:r>
            <a:r>
              <a:rPr lang="en-GB" sz="2000" dirty="0">
                <a:latin typeface="+mn-lt"/>
                <a:cs typeface="Times New Roman" panose="02020603050405020304" pitchFamily="18" charset="0"/>
              </a:rPr>
              <a:t>UN Conference on Fisheries in Fiji 2017 </a:t>
            </a:r>
            <a:endParaRPr lang="en-GB" sz="2000" dirty="0" smtClean="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1800" dirty="0">
              <a:latin typeface="+mn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69323" y="6379797"/>
            <a:ext cx="4700954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</a:t>
            </a:r>
            <a:r>
              <a:rPr lang="en-GB" altLang="en-US" dirty="0" smtClean="0">
                <a:ea typeface="Adobe Fangsong Std R" pitchFamily="18" charset="-128"/>
              </a:rPr>
              <a:t>Fishery </a:t>
            </a:r>
            <a:r>
              <a:rPr lang="en-GB" altLang="en-US" dirty="0">
                <a:ea typeface="Adobe Fangsong Std R" pitchFamily="18" charset="-128"/>
              </a:rPr>
              <a:t>Body Secretariats’ Network  </a:t>
            </a:r>
            <a:r>
              <a:rPr lang="en-GB" altLang="en-US" dirty="0"/>
              <a:t> </a:t>
            </a:r>
            <a:endParaRPr lang="it-IT" altLang="en-US" dirty="0"/>
          </a:p>
          <a:p>
            <a:pPr>
              <a:defRPr/>
            </a:pP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3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1184032" y="6189785"/>
            <a:ext cx="1137138" cy="668215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41862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0130" y="1031632"/>
            <a:ext cx="12134335" cy="808891"/>
          </a:xfrm>
        </p:spPr>
        <p:txBody>
          <a:bodyPr/>
          <a:lstStyle/>
          <a:p>
            <a:r>
              <a:rPr lang="en-GB" sz="4000" dirty="0"/>
              <a:t>Assistance Fund under the Part VII of the </a:t>
            </a:r>
            <a:r>
              <a:rPr lang="en-GB" sz="4000" dirty="0" smtClean="0"/>
              <a:t>UNFSA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3101"/>
            <a:ext cx="10972800" cy="4251753"/>
          </a:xfrm>
        </p:spPr>
        <p:txBody>
          <a:bodyPr/>
          <a:lstStyle/>
          <a:p>
            <a:r>
              <a:rPr lang="en-GB" sz="2000" dirty="0">
                <a:latin typeface="+mn-lt"/>
              </a:rPr>
              <a:t>Art. 25 in the Part VII of the UNFSA requires State Parties to cooperate through regional organizations, and to assist developing states to enable them to participate in high sea fisheries. </a:t>
            </a:r>
          </a:p>
          <a:p>
            <a:pPr marL="0" indent="0">
              <a:buNone/>
            </a:pPr>
            <a:endParaRPr lang="is-IS" sz="2000" dirty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Art</a:t>
            </a:r>
            <a:r>
              <a:rPr lang="is-IS" sz="2000" dirty="0">
                <a:latin typeface="+mn-lt"/>
              </a:rPr>
              <a:t>. 26 </a:t>
            </a:r>
            <a:r>
              <a:rPr lang="en-GB" sz="2000" dirty="0">
                <a:latin typeface="+mn-lt"/>
              </a:rPr>
              <a:t>calls for the establishment of special funds to assist developing states. </a:t>
            </a:r>
          </a:p>
          <a:p>
            <a:pPr marL="0" indent="0">
              <a:buNone/>
            </a:pPr>
            <a:endParaRPr lang="en-GB" sz="2000" dirty="0">
              <a:latin typeface="+mn-lt"/>
            </a:endParaRPr>
          </a:p>
          <a:p>
            <a:pPr indent="-360000"/>
            <a:r>
              <a:rPr lang="en-GB" sz="2000" dirty="0" smtClean="0">
                <a:latin typeface="+mn-lt"/>
              </a:rPr>
              <a:t>Under </a:t>
            </a:r>
            <a:r>
              <a:rPr lang="en-GB" sz="2000" dirty="0">
                <a:latin typeface="+mn-lt"/>
              </a:rPr>
              <a:t>Part VII of the UNFSA a special fund, was established in 2003 by the </a:t>
            </a:r>
            <a:r>
              <a:rPr lang="en-GB" sz="2000" b="1" dirty="0">
                <a:latin typeface="+mn-lt"/>
              </a:rPr>
              <a:t>UN General </a:t>
            </a:r>
            <a:r>
              <a:rPr lang="en-GB" sz="2000" b="1" dirty="0" smtClean="0">
                <a:latin typeface="+mn-lt"/>
              </a:rPr>
              <a:t>Assembly (Resolution A/58/14, Art. 10)</a:t>
            </a:r>
            <a:r>
              <a:rPr lang="en-GB" sz="2000" dirty="0" smtClean="0">
                <a:latin typeface="+mn-lt"/>
              </a:rPr>
              <a:t>, </a:t>
            </a:r>
            <a:r>
              <a:rPr lang="en-GB" sz="2000" dirty="0">
                <a:latin typeface="+mn-lt"/>
              </a:rPr>
              <a:t>to assist developing countries in the implementation of the  </a:t>
            </a:r>
            <a:r>
              <a:rPr lang="en-GB" sz="2000" dirty="0" smtClean="0">
                <a:latin typeface="+mn-lt"/>
              </a:rPr>
              <a:t>UNFSA.  </a:t>
            </a:r>
            <a:endParaRPr lang="en-GB" sz="2000" dirty="0">
              <a:latin typeface="+mn-lt"/>
            </a:endParaRPr>
          </a:p>
          <a:p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The Part </a:t>
            </a:r>
            <a:r>
              <a:rPr lang="en-GB" sz="2000" dirty="0">
                <a:latin typeface="+mn-lt"/>
              </a:rPr>
              <a:t>VII Fund is </a:t>
            </a:r>
            <a:r>
              <a:rPr lang="en-GB" sz="2000" dirty="0" smtClean="0">
                <a:latin typeface="+mn-lt"/>
              </a:rPr>
              <a:t>under </a:t>
            </a:r>
            <a:r>
              <a:rPr lang="en-GB" sz="2000" dirty="0">
                <a:latin typeface="+mn-lt"/>
              </a:rPr>
              <a:t>the administration of FAO, which has established a Trust Fund account for that purpose</a:t>
            </a:r>
            <a:r>
              <a:rPr lang="en-GB" sz="2000" dirty="0" smtClean="0">
                <a:latin typeface="+mn-lt"/>
              </a:rPr>
              <a:t>.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Mainly being used to fund travels and participation in meetings and workshops. </a:t>
            </a:r>
            <a:endParaRPr lang="en-GB" sz="2000" dirty="0">
              <a:latin typeface="+mn-lt"/>
            </a:endParaRPr>
          </a:p>
          <a:p>
            <a:endParaRPr lang="en-GB" sz="2000" dirty="0" smtClean="0">
              <a:latin typeface="+mn-lt"/>
            </a:endParaRPr>
          </a:p>
          <a:p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987114" y="6356351"/>
            <a:ext cx="4333102" cy="501649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 </a:t>
            </a:r>
            <a:r>
              <a:rPr lang="en-GB" altLang="en-US" dirty="0"/>
              <a:t> </a:t>
            </a:r>
            <a:endParaRPr lang="it-IT" altLang="en-US" dirty="0"/>
          </a:p>
          <a:p>
            <a:pPr>
              <a:defRPr/>
            </a:pP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4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217872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6747"/>
            <a:ext cx="10989731" cy="816353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err="1" smtClean="0"/>
              <a:t>ToR</a:t>
            </a:r>
            <a:r>
              <a:rPr lang="en-GB" sz="4000" dirty="0" smtClean="0"/>
              <a:t> </a:t>
            </a:r>
            <a:r>
              <a:rPr lang="en-GB" sz="4000" dirty="0"/>
              <a:t>(Art. 14) define the purpose of </a:t>
            </a:r>
            <a:r>
              <a:rPr lang="en-GB" sz="4000" dirty="0" smtClean="0"/>
              <a:t>assistance: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000" dirty="0" smtClean="0"/>
          </a:p>
          <a:p>
            <a:r>
              <a:rPr lang="en-GB" sz="2400" dirty="0" smtClean="0">
                <a:latin typeface="+mn-lt"/>
              </a:rPr>
              <a:t>a</a:t>
            </a:r>
            <a:r>
              <a:rPr lang="en-GB" sz="2400" dirty="0">
                <a:latin typeface="+mn-lt"/>
              </a:rPr>
              <a:t>) Participation in meetings and activities of </a:t>
            </a:r>
            <a:r>
              <a:rPr lang="en-GB" sz="2400" dirty="0" smtClean="0">
                <a:latin typeface="+mn-lt"/>
              </a:rPr>
              <a:t>RFMOs.</a:t>
            </a:r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b</a:t>
            </a:r>
            <a:r>
              <a:rPr lang="en-GB" sz="2400" dirty="0">
                <a:latin typeface="+mn-lt"/>
              </a:rPr>
              <a:t>) Participation in high seas meetings of global organizations</a:t>
            </a:r>
            <a:r>
              <a:rPr lang="en-GB" sz="2400" dirty="0" smtClean="0">
                <a:latin typeface="+mn-lt"/>
              </a:rPr>
              <a:t>.</a:t>
            </a:r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c</a:t>
            </a:r>
            <a:r>
              <a:rPr lang="en-GB" sz="2400" dirty="0">
                <a:latin typeface="+mn-lt"/>
              </a:rPr>
              <a:t>) Negotiations for the establishment of new RFMOs and “…</a:t>
            </a:r>
            <a:r>
              <a:rPr lang="en-GB" sz="2400" b="1" dirty="0">
                <a:latin typeface="+mn-lt"/>
              </a:rPr>
              <a:t>strengthen existing </a:t>
            </a:r>
            <a:r>
              <a:rPr lang="en-GB" sz="2400" b="1" dirty="0" err="1">
                <a:latin typeface="+mn-lt"/>
              </a:rPr>
              <a:t>subregional</a:t>
            </a:r>
            <a:r>
              <a:rPr lang="en-GB" sz="2400" b="1" dirty="0">
                <a:latin typeface="+mn-lt"/>
              </a:rPr>
              <a:t> and </a:t>
            </a:r>
            <a:r>
              <a:rPr lang="en-GB" sz="2400" b="1" dirty="0" smtClean="0">
                <a:latin typeface="+mn-lt"/>
              </a:rPr>
              <a:t>regional </a:t>
            </a:r>
            <a:r>
              <a:rPr lang="en-GB" sz="2400" b="1" dirty="0">
                <a:latin typeface="+mn-lt"/>
              </a:rPr>
              <a:t>fisheries management organizations</a:t>
            </a:r>
            <a:r>
              <a:rPr lang="en-GB" sz="2400" b="1" dirty="0" smtClean="0">
                <a:latin typeface="+mn-lt"/>
              </a:rPr>
              <a:t>…</a:t>
            </a:r>
            <a:r>
              <a:rPr lang="en-GB" sz="2400" dirty="0" smtClean="0">
                <a:latin typeface="+mn-lt"/>
              </a:rPr>
              <a:t>”.</a:t>
            </a:r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d</a:t>
            </a:r>
            <a:r>
              <a:rPr lang="en-GB" sz="2400" dirty="0">
                <a:latin typeface="+mn-lt"/>
              </a:rPr>
              <a:t>) Building capacity, flag state responsibility, MCS, data, research.</a:t>
            </a:r>
          </a:p>
          <a:p>
            <a:r>
              <a:rPr lang="en-GB" sz="2400" dirty="0" smtClean="0">
                <a:latin typeface="+mn-lt"/>
              </a:rPr>
              <a:t>e</a:t>
            </a:r>
            <a:r>
              <a:rPr lang="en-GB" sz="2400" dirty="0">
                <a:latin typeface="+mn-lt"/>
              </a:rPr>
              <a:t>) Exchange of </a:t>
            </a:r>
            <a:r>
              <a:rPr lang="en-GB" sz="2400" dirty="0" smtClean="0">
                <a:latin typeface="+mn-lt"/>
              </a:rPr>
              <a:t>information. </a:t>
            </a:r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f) </a:t>
            </a:r>
            <a:r>
              <a:rPr lang="en-GB" sz="2400" dirty="0" smtClean="0">
                <a:latin typeface="+mn-lt"/>
              </a:rPr>
              <a:t> Human </a:t>
            </a:r>
            <a:r>
              <a:rPr lang="en-GB" sz="2400" dirty="0">
                <a:latin typeface="+mn-lt"/>
              </a:rPr>
              <a:t>Resources, training, </a:t>
            </a:r>
            <a:r>
              <a:rPr lang="en-GB" sz="2400" dirty="0" smtClean="0">
                <a:latin typeface="+mn-lt"/>
              </a:rPr>
              <a:t>assistance. </a:t>
            </a:r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g) Settlement of disputes. 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599" y="6356351"/>
            <a:ext cx="4327611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 </a:t>
            </a:r>
            <a:r>
              <a:rPr lang="en-GB" altLang="en-US" dirty="0" smtClean="0"/>
              <a:t>  </a:t>
            </a: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5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204346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7308"/>
            <a:ext cx="10989731" cy="905606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/>
              <a:t>Present </a:t>
            </a:r>
            <a:r>
              <a:rPr lang="en-GB" sz="4000" dirty="0"/>
              <a:t>situation with the Part VII Fund: 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+mn-lt"/>
              </a:rPr>
              <a:t>To date, </a:t>
            </a:r>
            <a:r>
              <a:rPr lang="en-GB" sz="2400" dirty="0">
                <a:latin typeface="+mn-lt"/>
              </a:rPr>
              <a:t>financial contributions to the Fund have amounted to 1.67 million </a:t>
            </a:r>
            <a:r>
              <a:rPr lang="en-GB" sz="2400" dirty="0" smtClean="0">
                <a:latin typeface="+mn-lt"/>
              </a:rPr>
              <a:t>USD. </a:t>
            </a:r>
            <a:endParaRPr lang="en-GB" sz="2400" dirty="0">
              <a:latin typeface="+mn-lt"/>
            </a:endParaRPr>
          </a:p>
          <a:p>
            <a:pPr marL="0" indent="0">
              <a:buNone/>
            </a:pPr>
            <a:endParaRPr lang="en-GB" sz="2400" dirty="0" smtClean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Contributing </a:t>
            </a:r>
            <a:r>
              <a:rPr lang="en-GB" sz="2400" dirty="0">
                <a:latin typeface="+mn-lt"/>
              </a:rPr>
              <a:t>countries: Australia, Canada, Iceland, Lebanon, New Zealand, Norway and the USA</a:t>
            </a:r>
            <a:r>
              <a:rPr lang="en-GB" sz="2400" dirty="0" smtClean="0">
                <a:latin typeface="+mn-lt"/>
              </a:rPr>
              <a:t>.</a:t>
            </a:r>
          </a:p>
          <a:p>
            <a:pPr marL="0" indent="0">
              <a:buNone/>
            </a:pPr>
            <a:endParaRPr lang="en-GB" sz="2400" dirty="0">
              <a:latin typeface="+mn-lt"/>
            </a:endParaRPr>
          </a:p>
          <a:p>
            <a:r>
              <a:rPr lang="is-IS" sz="2400" dirty="0" smtClean="0">
                <a:latin typeface="+mn-lt"/>
              </a:rPr>
              <a:t>Contributions, based on applications, have benefitted almost 30 developing states, especially SIDS.</a:t>
            </a:r>
            <a:endParaRPr lang="en-GB" sz="2400" dirty="0" smtClean="0">
              <a:latin typeface="+mn-lt"/>
            </a:endParaRPr>
          </a:p>
          <a:p>
            <a:endParaRPr lang="en-GB" sz="2400" dirty="0" smtClean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The </a:t>
            </a:r>
            <a:r>
              <a:rPr lang="en-GB" sz="2400" dirty="0">
                <a:latin typeface="+mn-lt"/>
              </a:rPr>
              <a:t>Part VII Fund </a:t>
            </a:r>
            <a:r>
              <a:rPr lang="en-GB" sz="2400" dirty="0" smtClean="0">
                <a:latin typeface="+mn-lt"/>
              </a:rPr>
              <a:t>is now more or less depleted and in need for additional funding. </a:t>
            </a:r>
            <a:endParaRPr lang="en-GB" sz="2400" dirty="0">
              <a:latin typeface="+mn-lt"/>
            </a:endParaRPr>
          </a:p>
          <a:p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600" y="6356351"/>
            <a:ext cx="4179330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 </a:t>
            </a:r>
            <a:r>
              <a:rPr lang="en-GB" altLang="en-US" dirty="0" smtClean="0"/>
              <a:t>  </a:t>
            </a: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6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338517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84738"/>
            <a:ext cx="10989731" cy="738554"/>
          </a:xfrm>
        </p:spPr>
        <p:txBody>
          <a:bodyPr/>
          <a:lstStyle/>
          <a:p>
            <a:r>
              <a:rPr lang="en-GB" dirty="0" smtClean="0"/>
              <a:t>Resumed Review Conference of the UNFSA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99139"/>
            <a:ext cx="10972800" cy="4138246"/>
          </a:xfrm>
        </p:spPr>
        <p:txBody>
          <a:bodyPr/>
          <a:lstStyle/>
          <a:p>
            <a:r>
              <a:rPr lang="en-GB" sz="2000" dirty="0" smtClean="0">
                <a:latin typeface="+mn-lt"/>
              </a:rPr>
              <a:t>Resumed </a:t>
            </a:r>
            <a:r>
              <a:rPr lang="is-IS" sz="2000" dirty="0">
                <a:latin typeface="+mn-lt"/>
              </a:rPr>
              <a:t>Review Conference of the UNFSA, May 2016 in </a:t>
            </a:r>
            <a:r>
              <a:rPr lang="is-IS" sz="2000" dirty="0" smtClean="0">
                <a:latin typeface="+mn-lt"/>
              </a:rPr>
              <a:t>New York, gave the Part VII Fund a good focus. </a:t>
            </a:r>
          </a:p>
          <a:p>
            <a:pPr marL="0" indent="0">
              <a:buNone/>
            </a:pPr>
            <a:endParaRPr lang="is-IS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Encouraged </a:t>
            </a:r>
            <a:r>
              <a:rPr lang="en-US" sz="2000" dirty="0">
                <a:latin typeface="+mn-lt"/>
              </a:rPr>
              <a:t>a broader use of the Part VII Assistance Fund, by States and regional fishery bodies (</a:t>
            </a:r>
            <a:r>
              <a:rPr lang="en-US" sz="2000" dirty="0" smtClean="0">
                <a:latin typeface="+mn-lt"/>
              </a:rPr>
              <a:t>RFBs/RFMOs), </a:t>
            </a:r>
            <a:r>
              <a:rPr lang="en-US" sz="2000" dirty="0">
                <a:latin typeface="+mn-lt"/>
              </a:rPr>
              <a:t>on behalf of their developing States Members, in line with purposes listed in Article 14 of its Terms of Reference of the Fund. </a:t>
            </a:r>
            <a:endParaRPr lang="en-US" sz="2000" dirty="0" smtClean="0">
              <a:latin typeface="+mn-lt"/>
            </a:endParaRPr>
          </a:p>
          <a:p>
            <a:pPr marL="0" indent="0">
              <a:buNone/>
            </a:pPr>
            <a:endParaRPr lang="en-US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Encouraged RFBs/RFMOs to pro-active in identifying and developing initiatives, supported by the Fund, of benefit to developing states.</a:t>
            </a:r>
          </a:p>
          <a:p>
            <a:pPr marL="0" indent="0">
              <a:buNone/>
            </a:pPr>
            <a:endParaRPr lang="en-US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Positively considered the possibility of accepting </a:t>
            </a:r>
            <a:r>
              <a:rPr lang="en-US" sz="2000" dirty="0">
                <a:latin typeface="+mn-lt"/>
              </a:rPr>
              <a:t>voluntary financial contributions from donors for specific projects supporting the implementation of the </a:t>
            </a:r>
            <a:r>
              <a:rPr lang="en-US" sz="2000" dirty="0" smtClean="0">
                <a:latin typeface="+mn-lt"/>
              </a:rPr>
              <a:t>Agreement. </a:t>
            </a:r>
            <a:r>
              <a:rPr lang="en-US" sz="2000" dirty="0">
                <a:latin typeface="+mn-lt"/>
              </a:rPr>
              <a:t> </a:t>
            </a:r>
          </a:p>
          <a:p>
            <a:endParaRPr lang="is-IS" sz="2400" dirty="0">
              <a:effectLst/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599" y="6356351"/>
            <a:ext cx="4723027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 </a:t>
            </a:r>
            <a:r>
              <a:rPr lang="en-GB" altLang="en-US" dirty="0"/>
              <a:t>  </a:t>
            </a:r>
            <a:endParaRPr lang="it-IT" altLang="en-US" dirty="0"/>
          </a:p>
          <a:p>
            <a:pPr>
              <a:defRPr/>
            </a:pP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7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10307" y="6239120"/>
            <a:ext cx="2844800" cy="365125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38633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84738"/>
            <a:ext cx="10989731" cy="738554"/>
          </a:xfrm>
        </p:spPr>
        <p:txBody>
          <a:bodyPr/>
          <a:lstStyle/>
          <a:p>
            <a:r>
              <a:rPr lang="en-GB" dirty="0" smtClean="0"/>
              <a:t>Recent efforts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41837"/>
            <a:ext cx="10972800" cy="3895547"/>
          </a:xfrm>
        </p:spPr>
        <p:txBody>
          <a:bodyPr/>
          <a:lstStyle/>
          <a:p>
            <a:r>
              <a:rPr lang="is-IS" sz="2000" dirty="0" smtClean="0">
                <a:latin typeface="+mn-lt"/>
              </a:rPr>
              <a:t>Member </a:t>
            </a:r>
            <a:r>
              <a:rPr lang="is-IS" sz="2000" dirty="0">
                <a:latin typeface="+mn-lt"/>
              </a:rPr>
              <a:t>countries have been approached, </a:t>
            </a:r>
            <a:r>
              <a:rPr lang="is-IS" sz="2000" dirty="0" smtClean="0">
                <a:latin typeface="+mn-lt"/>
              </a:rPr>
              <a:t>with extensive information material.</a:t>
            </a:r>
          </a:p>
          <a:p>
            <a:endParaRPr lang="is-IS" sz="2000" dirty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Meetings with 65 Permanent Representations out of ca. 135 based in Rome. </a:t>
            </a:r>
          </a:p>
          <a:p>
            <a:endParaRPr lang="is-IS" sz="2000" dirty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Information sent to all Permanent Representations, including those ca 55 not residing in Rome</a:t>
            </a:r>
          </a:p>
          <a:p>
            <a:endParaRPr lang="is-IS" sz="2000" dirty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Letter to all Permanent </a:t>
            </a:r>
            <a:r>
              <a:rPr lang="is-IS" sz="2000" dirty="0">
                <a:latin typeface="+mn-lt"/>
              </a:rPr>
              <a:t>R</a:t>
            </a:r>
            <a:r>
              <a:rPr lang="is-IS" sz="2000" dirty="0" smtClean="0">
                <a:latin typeface="+mn-lt"/>
              </a:rPr>
              <a:t>epresentatives from </a:t>
            </a:r>
            <a:r>
              <a:rPr lang="is-IS" sz="2000" dirty="0">
                <a:latin typeface="+mn-lt"/>
              </a:rPr>
              <a:t>FAO  and </a:t>
            </a:r>
            <a:r>
              <a:rPr lang="is-IS" sz="2000" dirty="0" smtClean="0">
                <a:latin typeface="+mn-lt"/>
              </a:rPr>
              <a:t>DOALOS.</a:t>
            </a:r>
          </a:p>
          <a:p>
            <a:endParaRPr lang="is-IS" sz="2000" dirty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The COFI meeting will be used to further the issue </a:t>
            </a:r>
            <a:endParaRPr lang="is-IS" sz="2000" dirty="0">
              <a:latin typeface="+mn-lt"/>
            </a:endParaRPr>
          </a:p>
          <a:p>
            <a:endParaRPr lang="is-IS" sz="2400" dirty="0">
              <a:effectLst/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599" y="6356351"/>
            <a:ext cx="4723027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 </a:t>
            </a:r>
            <a:r>
              <a:rPr lang="en-GB" altLang="en-US" dirty="0"/>
              <a:t>  </a:t>
            </a:r>
            <a:endParaRPr lang="it-IT" altLang="en-US" dirty="0"/>
          </a:p>
          <a:p>
            <a:pPr>
              <a:defRPr/>
            </a:pP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8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10307" y="6239120"/>
            <a:ext cx="2844800" cy="365125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9</a:t>
            </a:r>
            <a:r>
              <a:rPr lang="en-US" altLang="en-US" dirty="0" smtClean="0"/>
              <a:t>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428759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4973"/>
            <a:ext cx="10989731" cy="782595"/>
          </a:xfrm>
        </p:spPr>
        <p:txBody>
          <a:bodyPr/>
          <a:lstStyle/>
          <a:p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Strengthening RFMOs </a:t>
            </a:r>
            <a:r>
              <a:rPr lang="en-GB" sz="4000" dirty="0"/>
              <a:t>through the Part VII Fund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65189"/>
            <a:ext cx="11302314" cy="4679092"/>
          </a:xfrm>
        </p:spPr>
        <p:txBody>
          <a:bodyPr/>
          <a:lstStyle/>
          <a:p>
            <a:r>
              <a:rPr lang="en-GB" sz="2000" dirty="0" smtClean="0">
                <a:latin typeface="+mn-lt"/>
              </a:rPr>
              <a:t>Need </a:t>
            </a:r>
            <a:r>
              <a:rPr lang="en-GB" sz="2000" dirty="0">
                <a:latin typeface="+mn-lt"/>
              </a:rPr>
              <a:t>to follow-up on the 2003 </a:t>
            </a:r>
            <a:r>
              <a:rPr lang="en-GB" sz="2000" b="1" dirty="0">
                <a:latin typeface="+mn-lt"/>
              </a:rPr>
              <a:t>General Assembly resolution A/58/14 establishing the Part VII Fund</a:t>
            </a:r>
            <a:r>
              <a:rPr lang="en-GB" sz="2000" dirty="0">
                <a:latin typeface="+mn-lt"/>
              </a:rPr>
              <a:t>, and make it more effective in assisting the developing countries </a:t>
            </a:r>
            <a:r>
              <a:rPr lang="en-GB" sz="2000" dirty="0" smtClean="0">
                <a:latin typeface="+mn-lt"/>
              </a:rPr>
              <a:t>. </a:t>
            </a:r>
            <a:endParaRPr lang="is-IS" sz="2000" dirty="0">
              <a:latin typeface="+mn-lt"/>
            </a:endParaRPr>
          </a:p>
          <a:p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Under </a:t>
            </a:r>
            <a:r>
              <a:rPr lang="en-GB" sz="2000" dirty="0">
                <a:latin typeface="+mn-lt"/>
              </a:rPr>
              <a:t>Art. 11 of the Fund’s </a:t>
            </a:r>
            <a:r>
              <a:rPr lang="en-GB" sz="2000" dirty="0" err="1">
                <a:latin typeface="+mn-lt"/>
              </a:rPr>
              <a:t>ToR</a:t>
            </a:r>
            <a:r>
              <a:rPr lang="en-GB" sz="2000" dirty="0">
                <a:latin typeface="+mn-lt"/>
              </a:rPr>
              <a:t>, the UN and FAO invite member states, intergovernmental organizations, international financial organizations and NGOs to make voluntary financial </a:t>
            </a:r>
            <a:r>
              <a:rPr lang="en-GB" sz="2000" dirty="0" smtClean="0">
                <a:latin typeface="+mn-lt"/>
              </a:rPr>
              <a:t>contributions </a:t>
            </a:r>
            <a:r>
              <a:rPr lang="en-GB" sz="2000" dirty="0">
                <a:latin typeface="+mn-lt"/>
              </a:rPr>
              <a:t>to the Fund.</a:t>
            </a:r>
          </a:p>
          <a:p>
            <a:endParaRPr lang="en-GB" sz="2000" dirty="0" smtClean="0">
              <a:latin typeface="+mn-lt"/>
            </a:endParaRPr>
          </a:p>
          <a:p>
            <a:r>
              <a:rPr lang="en-GB" sz="2000" dirty="0">
                <a:latin typeface="+mn-lt"/>
              </a:rPr>
              <a:t>The Resumed Review Conference of the UNFSA called for widening the scope of the Part VII Fund and open up for more diverse applications. </a:t>
            </a:r>
            <a:r>
              <a:rPr lang="en-GB" sz="2000" dirty="0" smtClean="0">
                <a:latin typeface="+mn-lt"/>
              </a:rPr>
              <a:t>More contributions would </a:t>
            </a:r>
            <a:r>
              <a:rPr lang="en-GB" sz="2000" dirty="0">
                <a:latin typeface="+mn-lt"/>
              </a:rPr>
              <a:t>give the Fund more </a:t>
            </a:r>
            <a:r>
              <a:rPr lang="en-GB" sz="2000" dirty="0" smtClean="0">
                <a:latin typeface="+mn-lt"/>
              </a:rPr>
              <a:t> possibilities to support </a:t>
            </a:r>
            <a:r>
              <a:rPr lang="en-GB" sz="2000" dirty="0">
                <a:latin typeface="+mn-lt"/>
              </a:rPr>
              <a:t>to </a:t>
            </a:r>
            <a:r>
              <a:rPr lang="en-GB" sz="2000" dirty="0" smtClean="0">
                <a:latin typeface="+mn-lt"/>
              </a:rPr>
              <a:t>projects. </a:t>
            </a:r>
          </a:p>
          <a:p>
            <a:pPr marL="0" indent="0">
              <a:buNone/>
            </a:pPr>
            <a:endParaRPr lang="is-IS" sz="2000" dirty="0" smtClean="0">
              <a:latin typeface="+mn-lt"/>
            </a:endParaRPr>
          </a:p>
          <a:p>
            <a:r>
              <a:rPr lang="is-IS" sz="2000" dirty="0" smtClean="0">
                <a:latin typeface="+mn-lt"/>
              </a:rPr>
              <a:t>Member countries have been approached, i. a. with a letter from FAO  and DOALOS 2016.</a:t>
            </a:r>
          </a:p>
          <a:p>
            <a:pPr marL="0" indent="0">
              <a:buNone/>
            </a:pP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RFBs/RFMOs </a:t>
            </a:r>
            <a:r>
              <a:rPr lang="en-GB" sz="2000" dirty="0">
                <a:latin typeface="+mn-lt"/>
              </a:rPr>
              <a:t>of importance for the conservation, management and development of aquatic resources.  </a:t>
            </a:r>
          </a:p>
          <a:p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65599" y="6356351"/>
            <a:ext cx="4418227" cy="365125"/>
          </a:xfrm>
        </p:spPr>
        <p:txBody>
          <a:bodyPr/>
          <a:lstStyle/>
          <a:p>
            <a:pPr>
              <a:defRPr/>
            </a:pPr>
            <a:r>
              <a:rPr lang="en-GB" altLang="en-US" dirty="0">
                <a:ea typeface="Adobe Fangsong Std R" pitchFamily="18" charset="-128"/>
              </a:rPr>
              <a:t>6</a:t>
            </a:r>
            <a:r>
              <a:rPr lang="en-GB" altLang="en-US" baseline="30000" dirty="0">
                <a:ea typeface="Adobe Fangsong Std R" pitchFamily="18" charset="-128"/>
              </a:rPr>
              <a:t>th</a:t>
            </a:r>
            <a:r>
              <a:rPr lang="en-GB" altLang="en-US" dirty="0">
                <a:ea typeface="Adobe Fangsong Std R" pitchFamily="18" charset="-128"/>
              </a:rPr>
              <a:t> Meeting of the Regional Fishery Body Secretariats’ Network </a:t>
            </a:r>
            <a:r>
              <a:rPr lang="en-GB" altLang="en-US" dirty="0" smtClean="0"/>
              <a:t> </a:t>
            </a:r>
            <a:endParaRPr lang="it-IT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EC52B-E204-4809-BF51-8ABF24A099B6}" type="slidenum">
              <a:rPr lang="it-IT" altLang="en-US" smtClean="0"/>
              <a:pPr/>
              <a:t>9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9 July 2016 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121924680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4493</TotalTime>
  <Words>978</Words>
  <Application>Microsoft Office PowerPoint</Application>
  <PresentationFormat>Widescreen</PresentationFormat>
  <Paragraphs>109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Fangsong Std R</vt:lpstr>
      <vt:lpstr>Arial</vt:lpstr>
      <vt:lpstr>Calibri</vt:lpstr>
      <vt:lpstr>Times New Roman</vt:lpstr>
      <vt:lpstr>Verdana</vt:lpstr>
      <vt:lpstr>2_Office Theme</vt:lpstr>
      <vt:lpstr>  6th Meeting of the Regional Fishery Body Secretariats’ Network  FAO Headquarters, 9 July 2016    </vt:lpstr>
      <vt:lpstr> RFBs/RFMOs based on UN Fish Stocks Agreement </vt:lpstr>
      <vt:lpstr> New momentum to focus on oceans and RFBs/RFMOs </vt:lpstr>
      <vt:lpstr>Assistance Fund under the Part VII of the UNFSA</vt:lpstr>
      <vt:lpstr> ToR (Art. 14) define the purpose of assistance:  </vt:lpstr>
      <vt:lpstr> Present situation with the Part VII Fund:  </vt:lpstr>
      <vt:lpstr>Resumed Review Conference of the UNFSA</vt:lpstr>
      <vt:lpstr>Recent efforts  </vt:lpstr>
      <vt:lpstr> Strengthening RFMOs through the Part VII Fund  </vt:lpstr>
      <vt:lpstr>PowerPoint Presentation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FAO celebrates 70 years Ten greatest achievements</dc:title>
  <dc:creator>SambaMassaka, Linda (FIDP)</dc:creator>
  <cp:lastModifiedBy>Haberkon, Eliana (FIAP)</cp:lastModifiedBy>
  <cp:revision>83</cp:revision>
  <cp:lastPrinted>2016-07-08T14:19:47Z</cp:lastPrinted>
  <dcterms:created xsi:type="dcterms:W3CDTF">2016-03-14T16:08:01Z</dcterms:created>
  <dcterms:modified xsi:type="dcterms:W3CDTF">2016-07-14T09:54:06Z</dcterms:modified>
</cp:coreProperties>
</file>