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74" r:id="rId2"/>
    <p:sldId id="257" r:id="rId3"/>
    <p:sldId id="258" r:id="rId4"/>
    <p:sldId id="267" r:id="rId5"/>
    <p:sldId id="260" r:id="rId6"/>
    <p:sldId id="262" r:id="rId7"/>
    <p:sldId id="263" r:id="rId8"/>
    <p:sldId id="271" r:id="rId9"/>
    <p:sldId id="265" r:id="rId10"/>
    <p:sldId id="276" r:id="rId11"/>
    <p:sldId id="266" r:id="rId12"/>
    <p:sldId id="277" r:id="rId13"/>
    <p:sldId id="256" r:id="rId14"/>
    <p:sldId id="259" r:id="rId15"/>
    <p:sldId id="268" r:id="rId16"/>
    <p:sldId id="269" r:id="rId17"/>
    <p:sldId id="270" r:id="rId18"/>
    <p:sldId id="264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F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666" y="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8806E-1B2E-42D7-9173-D005DB562505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36769-9825-4582-925C-A2569DFEF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77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12925" y="733425"/>
            <a:ext cx="3346450" cy="25114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3381524"/>
            <a:ext cx="5958160" cy="5805021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endParaRPr lang="en-US" dirty="0" smtClean="0"/>
          </a:p>
          <a:p>
            <a:pPr>
              <a:lnSpc>
                <a:spcPct val="160000"/>
              </a:lnSpc>
            </a:pPr>
            <a:r>
              <a:rPr lang="en-US" dirty="0" smtClean="0"/>
              <a:t>There</a:t>
            </a:r>
            <a:r>
              <a:rPr lang="en-US" baseline="0" dirty="0" smtClean="0"/>
              <a:t> are 3 areas of suggested action by the Committee.</a:t>
            </a:r>
          </a:p>
          <a:p>
            <a:pPr>
              <a:lnSpc>
                <a:spcPct val="160000"/>
              </a:lnSpc>
            </a:pPr>
            <a:endParaRPr lang="en-US" baseline="0" dirty="0" smtClean="0"/>
          </a:p>
          <a:p>
            <a:pPr>
              <a:lnSpc>
                <a:spcPct val="160000"/>
              </a:lnSpc>
            </a:pPr>
            <a:r>
              <a:rPr lang="en-US" dirty="0" smtClean="0"/>
              <a:t>The Committee is invited to:</a:t>
            </a:r>
          </a:p>
          <a:p>
            <a:pPr marL="228600" indent="-228600">
              <a:lnSpc>
                <a:spcPct val="160000"/>
              </a:lnSpc>
              <a:buFont typeface="+mj-lt"/>
              <a:buAutoNum type="arabicPeriod"/>
            </a:pPr>
            <a:r>
              <a:rPr lang="en-US" dirty="0" smtClean="0"/>
              <a:t>Provide information and feedback </a:t>
            </a:r>
          </a:p>
          <a:p>
            <a:pPr marL="628650" lvl="1" indent="-1714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on recent activities relating to rights-based approaches in fisheries;</a:t>
            </a:r>
          </a:p>
          <a:p>
            <a:pPr marL="228600" indent="-228600">
              <a:lnSpc>
                <a:spcPct val="160000"/>
              </a:lnSpc>
              <a:buFont typeface="+mj-lt"/>
              <a:buAutoNum type="arabicPeriod"/>
            </a:pPr>
            <a:r>
              <a:rPr lang="en-US" dirty="0" smtClean="0"/>
              <a:t>Advise on future support and </a:t>
            </a:r>
          </a:p>
          <a:p>
            <a:pPr marL="628650" lvl="1" indent="-1714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potential extra-budgetary funding  for the proposed global work programme</a:t>
            </a:r>
          </a:p>
          <a:p>
            <a:pPr marL="228600" indent="-228600">
              <a:lnSpc>
                <a:spcPct val="160000"/>
              </a:lnSpc>
              <a:buFont typeface="+mj-lt"/>
              <a:buAutoNum type="arabicPeriod"/>
            </a:pPr>
            <a:r>
              <a:rPr lang="en-US" dirty="0" smtClean="0"/>
              <a:t>Comment on its </a:t>
            </a:r>
            <a:r>
              <a:rPr lang="en-US" dirty="0"/>
              <a:t>content and Provide </a:t>
            </a:r>
            <a:r>
              <a:rPr lang="en-US" dirty="0" smtClean="0"/>
              <a:t>recommendations, in particular on the</a:t>
            </a:r>
          </a:p>
          <a:p>
            <a:pPr marL="628650" lvl="1" indent="-1714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principles and thematic </a:t>
            </a:r>
            <a:r>
              <a:rPr lang="en-US" b="1" dirty="0" smtClean="0"/>
              <a:t>areas identified by the consultative processes to date</a:t>
            </a:r>
            <a:r>
              <a:rPr lang="en-US" dirty="0" smtClean="0"/>
              <a:t>,</a:t>
            </a:r>
          </a:p>
          <a:p>
            <a:pPr marL="628650" lvl="1" indent="-1714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priority activities </a:t>
            </a:r>
            <a:r>
              <a:rPr lang="en-US" dirty="0" smtClean="0"/>
              <a:t>within the proposed work programme; and</a:t>
            </a:r>
          </a:p>
          <a:p>
            <a:pPr marL="628650" lvl="1" indent="-17145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additional</a:t>
            </a:r>
            <a:r>
              <a:rPr lang="en-US" dirty="0" smtClean="0"/>
              <a:t> thematic areas and activities.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8988A-3C9B-4CBE-B097-214C5BB9F918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974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4F51A6B-80C0-4A0D-8D63-6A7955B22106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4F51A6B-80C0-4A0D-8D63-6A7955B22106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4F51A6B-80C0-4A0D-8D63-6A7955B22106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4F51A6B-80C0-4A0D-8D63-6A7955B22106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4F51A6B-80C0-4A0D-8D63-6A7955B22106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4F51A6B-80C0-4A0D-8D63-6A7955B22106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4F51A6B-80C0-4A0D-8D63-6A7955B22106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4F51A6B-80C0-4A0D-8D63-6A7955B22106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87FD8E4-E229-4B87-A91B-73EAA620333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C:\Users\GUDNASON\Desktop\the real one.JP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61" t="86749" r="11414" b="2751"/>
          <a:stretch>
            <a:fillRect/>
          </a:stretch>
        </p:blipFill>
        <p:spPr bwMode="auto">
          <a:xfrm>
            <a:off x="-1" y="0"/>
            <a:ext cx="1099587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0"/>
            <a:ext cx="8534400" cy="1209675"/>
          </a:xfrm>
        </p:spPr>
        <p:txBody>
          <a:bodyPr>
            <a:normAutofit/>
          </a:bodyPr>
          <a:lstStyle/>
          <a:p>
            <a:r>
              <a:rPr lang="en-US" sz="2800" dirty="0"/>
              <a:t>a global work programme on advancing knowledge on rights-based </a:t>
            </a:r>
            <a:r>
              <a:rPr lang="en-US" sz="2800" dirty="0" smtClean="0"/>
              <a:t>approaches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304800" y="2438401"/>
            <a:ext cx="8839200" cy="1981199"/>
          </a:xfrm>
        </p:spPr>
        <p:txBody>
          <a:bodyPr>
            <a:noAutofit/>
          </a:bodyPr>
          <a:lstStyle/>
          <a:p>
            <a:r>
              <a:rPr lang="en-US" sz="2200" b="1" dirty="0"/>
              <a:t>Agenda Item 9.2 </a:t>
            </a:r>
          </a:p>
          <a:p>
            <a:r>
              <a:rPr lang="en-US" sz="2200" b="1" dirty="0"/>
              <a:t>Outcomes of and Follow-up to Tenure and Fishing Rights 2015:  </a:t>
            </a:r>
            <a:endParaRPr lang="en-US" sz="2200" b="1" dirty="0" smtClean="0"/>
          </a:p>
          <a:p>
            <a:r>
              <a:rPr lang="en-US" dirty="0" smtClean="0"/>
              <a:t>Advancing </a:t>
            </a:r>
            <a:r>
              <a:rPr lang="en-US" dirty="0"/>
              <a:t>Knowledge on Rights-based Approaches for Fisheries  for Enhancing Food Security and Nutrition, Poverty Eradication and Achieving the Sustainable Development </a:t>
            </a:r>
            <a:r>
              <a:rPr lang="en-US" dirty="0" smtClean="0"/>
              <a:t>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4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Suggested action by the Committee</a:t>
            </a:r>
            <a:endParaRPr lang="en-US" dirty="0"/>
          </a:p>
        </p:txBody>
      </p:sp>
      <p:sp>
        <p:nvSpPr>
          <p:cNvPr id="3078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Provide information, feedback</a:t>
            </a:r>
          </a:p>
          <a:p>
            <a:pPr lvl="1"/>
            <a:r>
              <a:rPr lang="en-US" altLang="en-US" dirty="0" smtClean="0"/>
              <a:t>Recent activities regarding rights-based approaches in fisheries</a:t>
            </a:r>
          </a:p>
          <a:p>
            <a:pPr lvl="1"/>
            <a:endParaRPr lang="en-US" altLang="en-US" dirty="0" smtClean="0"/>
          </a:p>
          <a:p>
            <a:r>
              <a:rPr lang="en-US" altLang="en-US" b="1" dirty="0" smtClean="0"/>
              <a:t>Advise on future support</a:t>
            </a:r>
          </a:p>
          <a:p>
            <a:pPr lvl="1"/>
            <a:r>
              <a:rPr lang="en-US" altLang="en-US" dirty="0" smtClean="0"/>
              <a:t>Potential extra-budgetary funding </a:t>
            </a:r>
          </a:p>
          <a:p>
            <a:pPr lvl="1"/>
            <a:endParaRPr lang="en-US" altLang="en-US" dirty="0" smtClean="0"/>
          </a:p>
          <a:p>
            <a:r>
              <a:rPr lang="en-US" altLang="en-US" b="1" dirty="0" smtClean="0"/>
              <a:t>Comment on content &amp; provide recommendations</a:t>
            </a:r>
          </a:p>
          <a:p>
            <a:pPr lvl="1"/>
            <a:r>
              <a:rPr lang="en-US" altLang="en-US" dirty="0" smtClean="0"/>
              <a:t>Principles and thematic areas identified to date</a:t>
            </a:r>
          </a:p>
          <a:p>
            <a:pPr lvl="1"/>
            <a:r>
              <a:rPr lang="en-US" altLang="en-US" dirty="0" smtClean="0"/>
              <a:t>Priority activities</a:t>
            </a:r>
          </a:p>
          <a:p>
            <a:pPr lvl="1"/>
            <a:r>
              <a:rPr lang="en-US" altLang="en-US" dirty="0" smtClean="0"/>
              <a:t>Additional thematic areas and activities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543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62200"/>
            <a:ext cx="8686799" cy="2200275"/>
          </a:xfrm>
        </p:spPr>
        <p:txBody>
          <a:bodyPr/>
          <a:lstStyle/>
          <a:p>
            <a:pPr algn="ctr"/>
            <a:r>
              <a:rPr lang="en-AU" dirty="0" smtClean="0"/>
              <a:t>Questions? Comments?</a:t>
            </a:r>
            <a:br>
              <a:rPr lang="en-AU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i="1" dirty="0" smtClean="0"/>
          </a:p>
          <a:p>
            <a:pPr algn="ctr"/>
            <a:r>
              <a:rPr lang="en-AU" sz="3600" i="1" dirty="0" smtClean="0"/>
              <a:t>Thank you!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368601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16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 global work programme on advancing knowledge on rights-based </a:t>
            </a:r>
            <a:r>
              <a:rPr lang="en-US" sz="3600" dirty="0" smtClean="0"/>
              <a:t>approaches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Agenda Item 9.2 </a:t>
            </a:r>
          </a:p>
          <a:p>
            <a:r>
              <a:rPr lang="en-US" dirty="0"/>
              <a:t>Outcomes of and Follow-up to Tenure and Fishing Rights 2015:  Advancing Knowledge on Rights-based Approaches for Fisheries  for Enhancing Food Security and Nutrition, Poverty Eradication and Achieving the Sustainable Development Goals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370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1. Political economy &amp; fisheries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Putting information within reach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Easily accessible global knowledge base on rights-based approaches 	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Easily accessible database on methodologies, tools and indicators for assessing rights-based approaches 	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Communication materials on rights-based approaches and ways to assess them </a:t>
            </a:r>
            <a:endParaRPr lang="en-AU" dirty="0" smtClean="0"/>
          </a:p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Sharing policy expertise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Reports from regional workshops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Knowledge materials on cross sectoral policy of rights-based approaches in fisheries </a:t>
            </a:r>
            <a:endParaRPr lang="en-AU" dirty="0" smtClean="0"/>
          </a:p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Providing neutral platforms for exchanging  experiences, knowledge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Reports of global conferences 	</a:t>
            </a:r>
            <a:endParaRPr lang="en-AU" dirty="0" smtClean="0"/>
          </a:p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Bringing skills &amp; knowledge to the field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Organizations formed and equipped to participate in fisheries governance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64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/>
          </a:bodyPr>
          <a:lstStyle/>
          <a:p>
            <a:r>
              <a:rPr lang="en-AU" smtClean="0"/>
              <a:t>2. Delineation of rights,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70000" lnSpcReduction="20000"/>
          </a:bodyPr>
          <a:lstStyle/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Putting information within reach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Baseline scenarios, case studies, gap analyses 	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Map(s) of types of rights to understand the suitability of types of rights in various contexts 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Map(s) of vulnerable and marginalized groups 	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Report(s) evaluating the impact of other sectors / activities on rights-based approaches and vice versa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Documentation on trade-offs within and between various types of rights-based approaches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Documentation of tools used to understand the state of the fisheries resource 	</a:t>
            </a:r>
            <a:endParaRPr lang="en-AU" dirty="0" smtClean="0"/>
          </a:p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Sharing policy expertise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Frameworks, processes and possible actions for supporting national efforts for reforming or  strengthening rights-based approaches aligned with the VGGT and SSF Guidelines 	</a:t>
            </a:r>
            <a:endParaRPr lang="en-AU" b="1" dirty="0" smtClean="0"/>
          </a:p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Providing neutral platforms for exchanging experiences, knowledge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Reports on knowledge sharing meetings 	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Mechanisms for dispute resolution accessible to all types of stakeholders</a:t>
            </a:r>
            <a:endParaRPr lang="en-AU" b="1" dirty="0" smtClean="0"/>
          </a:p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Bringing skills &amp; knowledge to the field</a:t>
            </a:r>
          </a:p>
          <a:p>
            <a:pPr lvl="1"/>
            <a:r>
              <a:rPr lang="en-US" dirty="0" smtClean="0"/>
              <a:t>Provide legal advice to all 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17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/>
          </a:bodyPr>
          <a:lstStyle/>
          <a:p>
            <a:r>
              <a:rPr lang="en-AU" smtClean="0"/>
              <a:t>3. Capacity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Putting information within reach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Inventory of existing training materials for  capacity development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Inventory of local capacity development processes and globally applicable parameters 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Platform to share knowledge on successful and unsuccessful capacity development strategies </a:t>
            </a:r>
            <a:endParaRPr lang="en-AU" dirty="0" smtClean="0"/>
          </a:p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Providing neutral platforms for exchanging experiences, knowledge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Information materials on best practices for capacity development 	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Increased shared understanding of rights-based approaches among stakeholders 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Increased shared understanding about conflict resolution among stakeholders </a:t>
            </a:r>
            <a:endParaRPr lang="en-AU" b="1" dirty="0" smtClean="0"/>
          </a:p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Bringing skills &amp; knowledge to the field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"Modern" capacity development tools for greater understanding of rights-based approaches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Report(s) on exchange visits 	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Report(s) on training seminars and / or workshops</a:t>
            </a:r>
            <a:endParaRPr lang="en-AU" b="1" dirty="0" smtClean="0"/>
          </a:p>
        </p:txBody>
      </p:sp>
    </p:spTree>
    <p:extLst>
      <p:ext uri="{BB962C8B-B14F-4D97-AF65-F5344CB8AC3E}">
        <p14:creationId xmlns:p14="http://schemas.microsoft.com/office/powerpoint/2010/main" val="246604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AU" smtClean="0"/>
              <a:t>4. </a:t>
            </a:r>
            <a:r>
              <a:rPr lang="en-US" smtClean="0"/>
              <a:t>Enhancement/diversification of livelihoods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76800"/>
          </a:xfrm>
        </p:spPr>
        <p:txBody>
          <a:bodyPr>
            <a:normAutofit fontScale="85000" lnSpcReduction="20000"/>
          </a:bodyPr>
          <a:lstStyle/>
          <a:p>
            <a:pPr marL="171450" indent="-171450">
              <a:lnSpc>
                <a:spcPct val="150000"/>
              </a:lnSpc>
            </a:pPr>
            <a:r>
              <a:rPr lang="en-AU" b="1" smtClean="0"/>
              <a:t>Putting information within reach</a:t>
            </a:r>
          </a:p>
          <a:p>
            <a:pPr lvl="1"/>
            <a:r>
              <a:rPr lang="en-US" smtClean="0"/>
              <a:t>Socio-economic analyses</a:t>
            </a:r>
          </a:p>
          <a:p>
            <a:pPr lvl="1"/>
            <a:r>
              <a:rPr lang="en-US" smtClean="0"/>
              <a:t>Global inventory of livelihood strategies</a:t>
            </a:r>
          </a:p>
          <a:p>
            <a:pPr lvl="1"/>
            <a:r>
              <a:rPr lang="en-US" smtClean="0"/>
              <a:t>Report(s) on the role of women in the value chain</a:t>
            </a:r>
          </a:p>
          <a:p>
            <a:pPr lvl="1"/>
            <a:r>
              <a:rPr lang="en-US" smtClean="0"/>
              <a:t>Policies on utilization of under-developed resources and  byproducts</a:t>
            </a:r>
            <a:endParaRPr lang="en-AU" smtClean="0"/>
          </a:p>
          <a:p>
            <a:pPr marL="171450" indent="-171450">
              <a:lnSpc>
                <a:spcPct val="150000"/>
              </a:lnSpc>
            </a:pPr>
            <a:r>
              <a:rPr lang="en-AU" b="1" smtClean="0"/>
              <a:t>Sharing policy expertise</a:t>
            </a:r>
          </a:p>
          <a:p>
            <a:pPr lvl="1"/>
            <a:r>
              <a:rPr lang="en-AU" smtClean="0"/>
              <a:t>Report(s) of workshops, trainings</a:t>
            </a:r>
          </a:p>
          <a:p>
            <a:pPr lvl="1"/>
            <a:endParaRPr lang="en-AU" b="1" smtClean="0"/>
          </a:p>
          <a:p>
            <a:r>
              <a:rPr lang="en-AU" b="1" smtClean="0"/>
              <a:t>Providing neutral platforms for exchanging experiences, knowledge</a:t>
            </a:r>
          </a:p>
          <a:p>
            <a:pPr lvl="1"/>
            <a:r>
              <a:rPr lang="en-US" smtClean="0"/>
              <a:t>Report(s) on results of exchange visits, workshops</a:t>
            </a:r>
          </a:p>
          <a:p>
            <a:pPr lvl="1"/>
            <a:r>
              <a:rPr lang="en-US" smtClean="0"/>
              <a:t>Report(s) of workshops</a:t>
            </a:r>
            <a:endParaRPr lang="en-AU" b="1" smtClean="0"/>
          </a:p>
          <a:p>
            <a:pPr marL="171450" indent="-171450">
              <a:lnSpc>
                <a:spcPct val="150000"/>
              </a:lnSpc>
            </a:pPr>
            <a:r>
              <a:rPr lang="en-AU" b="1" smtClean="0"/>
              <a:t>Bringing skills &amp; knowledge to the field</a:t>
            </a:r>
          </a:p>
          <a:p>
            <a:pPr lvl="1"/>
            <a:r>
              <a:rPr lang="en-US" smtClean="0"/>
              <a:t>Increased active participation / engagement of stakeholders</a:t>
            </a:r>
          </a:p>
          <a:p>
            <a:pPr lvl="1"/>
            <a:r>
              <a:rPr lang="en-US" smtClean="0"/>
              <a:t>Report(s) on value-added products and on undervalued resources</a:t>
            </a:r>
          </a:p>
          <a:p>
            <a:pPr lvl="1"/>
            <a:r>
              <a:rPr lang="en-US" smtClean="0"/>
              <a:t>Tools, results of training programmes for livelihood enhancement and diversification strategies</a:t>
            </a:r>
          </a:p>
          <a:p>
            <a:pPr lvl="1"/>
            <a:r>
              <a:rPr lang="en-US" smtClean="0"/>
              <a:t>Report(s) on outcomes of exchange visits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11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/>
          </a:bodyPr>
          <a:lstStyle/>
          <a:p>
            <a:r>
              <a:rPr lang="en-AU" smtClean="0"/>
              <a:t>5. </a:t>
            </a:r>
            <a:r>
              <a:rPr lang="en-US" smtClean="0"/>
              <a:t>Transboundary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indent="-171450">
              <a:lnSpc>
                <a:spcPct val="150000"/>
              </a:lnSpc>
            </a:pPr>
            <a:r>
              <a:rPr lang="en-AU" b="1" smtClean="0"/>
              <a:t>Putting information within reach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smtClean="0"/>
              <a:t>Report(s) on RFMOs use of rights-based approaches 	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smtClean="0"/>
              <a:t>Reports on allocation issues and lessons learned 	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smtClean="0"/>
              <a:t>Evaluation tools	</a:t>
            </a:r>
            <a:endParaRPr lang="en-AU" smtClean="0"/>
          </a:p>
          <a:p>
            <a:pPr marL="171450" indent="-171450">
              <a:lnSpc>
                <a:spcPct val="150000"/>
              </a:lnSpc>
            </a:pPr>
            <a:r>
              <a:rPr lang="en-AU" b="1" smtClean="0"/>
              <a:t>Providing neutral platforms for exchanging experiences, knowledge</a:t>
            </a:r>
          </a:p>
          <a:p>
            <a:pPr lvl="1"/>
            <a:r>
              <a:rPr lang="en-US" smtClean="0"/>
              <a:t>Report(s) of workshop(s) on transboundary rights 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71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86800" cy="990600"/>
          </a:xfrm>
        </p:spPr>
        <p:txBody>
          <a:bodyPr>
            <a:normAutofit/>
          </a:bodyPr>
          <a:lstStyle/>
          <a:p>
            <a:r>
              <a:rPr lang="en-AU" smtClean="0"/>
              <a:t>6. </a:t>
            </a:r>
            <a:r>
              <a:rPr lang="en-US" smtClean="0"/>
              <a:t>Financing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71450" indent="-171450">
              <a:lnSpc>
                <a:spcPct val="150000"/>
              </a:lnSpc>
            </a:pPr>
            <a:r>
              <a:rPr lang="en-AU" b="1" smtClean="0"/>
              <a:t>Putting information within reach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smtClean="0"/>
              <a:t>Report(s) on financing experiences and access to finance related to rights-based approaches</a:t>
            </a:r>
          </a:p>
          <a:p>
            <a:pPr lvl="1"/>
            <a:r>
              <a:rPr lang="en-US" smtClean="0"/>
              <a:t>Documentation of payments for ecosystem services (PES)</a:t>
            </a:r>
          </a:p>
          <a:p>
            <a:pPr lvl="1"/>
            <a:r>
              <a:rPr lang="en-US" smtClean="0"/>
              <a:t>Case studies</a:t>
            </a:r>
          </a:p>
          <a:p>
            <a:pPr lvl="1"/>
            <a:r>
              <a:rPr lang="en-US" smtClean="0"/>
              <a:t>Report(s) on mechanisms for payments for fisheries management services</a:t>
            </a:r>
          </a:p>
          <a:p>
            <a:pPr lvl="1"/>
            <a:r>
              <a:rPr lang="en-US" smtClean="0"/>
              <a:t>Report(s) on social support systems and accessible financial resources</a:t>
            </a:r>
            <a:endParaRPr lang="en-AU" smtClean="0"/>
          </a:p>
          <a:p>
            <a:pPr marL="171450" indent="-171450">
              <a:lnSpc>
                <a:spcPct val="150000"/>
              </a:lnSpc>
            </a:pPr>
            <a:r>
              <a:rPr lang="en-AU" b="1" smtClean="0"/>
              <a:t>Sharing policy expertise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smtClean="0"/>
              <a:t>Report(s) describing potential financial partners and mechanisms</a:t>
            </a:r>
            <a:endParaRPr lang="en-AU" b="1" smtClean="0"/>
          </a:p>
          <a:p>
            <a:r>
              <a:rPr lang="en-AU" b="1" smtClean="0"/>
              <a:t>Providing neutral platforms for exchanging experiences, knowledge</a:t>
            </a:r>
          </a:p>
          <a:p>
            <a:pPr lvl="1"/>
            <a:r>
              <a:rPr lang="en-US" smtClean="0"/>
              <a:t>Report(s) of workshop(s)</a:t>
            </a:r>
            <a:endParaRPr lang="en-AU" b="1" smtClean="0"/>
          </a:p>
          <a:p>
            <a:pPr marL="171450" indent="-171450">
              <a:lnSpc>
                <a:spcPct val="150000"/>
              </a:lnSpc>
            </a:pPr>
            <a:r>
              <a:rPr lang="en-AU" b="1" smtClean="0"/>
              <a:t>Bringing skills &amp; knowledge to the field</a:t>
            </a:r>
          </a:p>
          <a:p>
            <a:pPr lvl="1"/>
            <a:r>
              <a:rPr lang="en-US" smtClean="0"/>
              <a:t>Licenses that  cannot be manipulated</a:t>
            </a:r>
          </a:p>
          <a:p>
            <a:pPr lvl="1"/>
            <a:r>
              <a:rPr lang="en-US" smtClean="0"/>
              <a:t>Improved knowledge of accounting and implications related to rights-based approaches</a:t>
            </a:r>
          </a:p>
          <a:p>
            <a:pPr lvl="1"/>
            <a:r>
              <a:rPr lang="en-US" smtClean="0"/>
              <a:t>Improved capacity to access financial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19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AU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77500" lnSpcReduction="20000"/>
          </a:bodyPr>
          <a:lstStyle/>
          <a:p>
            <a:pPr marL="171450" indent="-171450">
              <a:lnSpc>
                <a:spcPct val="150000"/>
              </a:lnSpc>
            </a:pPr>
            <a:r>
              <a:rPr lang="en-US" b="1" dirty="0" smtClean="0"/>
              <a:t>Who:</a:t>
            </a:r>
            <a:r>
              <a:rPr lang="en-US" dirty="0" smtClean="0"/>
              <a:t> stakeholder driven</a:t>
            </a:r>
          </a:p>
          <a:p>
            <a:pPr marL="445770" lvl="1" indent="-171450">
              <a:lnSpc>
                <a:spcPct val="150000"/>
              </a:lnSpc>
            </a:pPr>
            <a:r>
              <a:rPr lang="en-AU" dirty="0" smtClean="0"/>
              <a:t>UserRights 2015, </a:t>
            </a:r>
            <a:r>
              <a:rPr lang="en-AU" dirty="0" err="1" smtClean="0"/>
              <a:t>FoUR</a:t>
            </a:r>
            <a:r>
              <a:rPr lang="en-AU" dirty="0" smtClean="0"/>
              <a:t> 2015, Entebbe 2016 </a:t>
            </a:r>
            <a:r>
              <a:rPr lang="en-AU" i="1" dirty="0" smtClean="0"/>
              <a:t>and earlier</a:t>
            </a:r>
          </a:p>
          <a:p>
            <a:pPr marL="445770" lvl="1" indent="-171450">
              <a:lnSpc>
                <a:spcPct val="150000"/>
              </a:lnSpc>
            </a:pPr>
            <a:r>
              <a:rPr lang="en-AU" dirty="0"/>
              <a:t>R</a:t>
            </a:r>
            <a:r>
              <a:rPr lang="en-AU" dirty="0" smtClean="0"/>
              <a:t>esponding </a:t>
            </a:r>
            <a:r>
              <a:rPr lang="en-AU" dirty="0"/>
              <a:t>to SSF issues: Human rights-based approach, SSF Guidelines, VGGT</a:t>
            </a:r>
          </a:p>
          <a:p>
            <a:pPr marL="171450" indent="-171450">
              <a:lnSpc>
                <a:spcPct val="150000"/>
              </a:lnSpc>
            </a:pPr>
            <a:r>
              <a:rPr lang="en-US" b="1" dirty="0" smtClean="0"/>
              <a:t>What:</a:t>
            </a:r>
            <a:r>
              <a:rPr lang="en-US" dirty="0" smtClean="0"/>
              <a:t> a coherent framework 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for facilitating FAO’s work on rights-based approaches</a:t>
            </a:r>
          </a:p>
          <a:p>
            <a:pPr marL="171450" indent="-171450">
              <a:lnSpc>
                <a:spcPct val="150000"/>
              </a:lnSpc>
            </a:pPr>
            <a:r>
              <a:rPr lang="en-US" b="1" dirty="0" smtClean="0"/>
              <a:t>Where:</a:t>
            </a:r>
            <a:r>
              <a:rPr lang="en-US" dirty="0" smtClean="0"/>
              <a:t> 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Small- and  large-scale capture fisheries sectors</a:t>
            </a:r>
          </a:p>
          <a:p>
            <a:pPr marL="445770" lvl="1" indent="-171450">
              <a:lnSpc>
                <a:spcPct val="150000"/>
              </a:lnSpc>
            </a:pPr>
            <a:r>
              <a:rPr lang="en-US" dirty="0" smtClean="0"/>
              <a:t>Global, regional and national/local contexts</a:t>
            </a:r>
          </a:p>
          <a:p>
            <a:pPr marL="171450" indent="-171450">
              <a:lnSpc>
                <a:spcPct val="150000"/>
              </a:lnSpc>
            </a:pPr>
            <a:r>
              <a:rPr lang="en-US" b="1" dirty="0" smtClean="0"/>
              <a:t>When: </a:t>
            </a:r>
            <a:r>
              <a:rPr lang="en-US" dirty="0" smtClean="0"/>
              <a:t>on demand</a:t>
            </a:r>
          </a:p>
          <a:p>
            <a:pPr marL="171450" indent="-171450">
              <a:lnSpc>
                <a:spcPct val="150000"/>
              </a:lnSpc>
            </a:pPr>
            <a:r>
              <a:rPr lang="en-AU" b="1" dirty="0" smtClean="0"/>
              <a:t>How:</a:t>
            </a:r>
          </a:p>
          <a:p>
            <a:pPr marL="445770" lvl="1" indent="-171450">
              <a:lnSpc>
                <a:spcPct val="150000"/>
              </a:lnSpc>
            </a:pPr>
            <a:r>
              <a:rPr lang="en-AU" dirty="0" smtClean="0"/>
              <a:t>Putting information within reach</a:t>
            </a:r>
          </a:p>
          <a:p>
            <a:pPr marL="445770" lvl="1" indent="-171450">
              <a:lnSpc>
                <a:spcPct val="150000"/>
              </a:lnSpc>
            </a:pPr>
            <a:r>
              <a:rPr lang="en-AU" dirty="0" smtClean="0"/>
              <a:t>Sharing policy expertise</a:t>
            </a:r>
          </a:p>
          <a:p>
            <a:pPr marL="445770" lvl="1" indent="-171450">
              <a:lnSpc>
                <a:spcPct val="150000"/>
              </a:lnSpc>
            </a:pPr>
            <a:r>
              <a:rPr lang="en-AU" dirty="0" smtClean="0"/>
              <a:t>Providing neutral platforms for exchanging  experiences, knowledge</a:t>
            </a:r>
          </a:p>
          <a:p>
            <a:pPr marL="445770" lvl="1" indent="-171450">
              <a:lnSpc>
                <a:spcPct val="150000"/>
              </a:lnSpc>
            </a:pPr>
            <a:r>
              <a:rPr lang="en-AU" dirty="0" smtClean="0"/>
              <a:t>Bringing skills &amp; knowledge to the field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97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Overview: 6 Thematic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Political economy &amp; fisheries governance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Delineation of rights &amp; processes for doing so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Capacity development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Enhancement / diversification of livelihoods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Transboundary rights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Financing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AU" dirty="0"/>
              <a:t>1. Political economy &amp; fisheries governance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2068304"/>
              </p:ext>
            </p:extLst>
          </p:nvPr>
        </p:nvGraphicFramePr>
        <p:xfrm>
          <a:off x="152400" y="1219199"/>
          <a:ext cx="8839200" cy="551464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2209800"/>
                <a:gridCol w="2209800"/>
                <a:gridCol w="2209800"/>
                <a:gridCol w="2209800"/>
              </a:tblGrid>
              <a:tr h="1613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Outputs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Global Activities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Regional Activities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National / Local Activities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</a:tr>
              <a:tr h="9680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Easily accessible global knowledge base on rights-based approaches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Prepare an inventory of existing rights-based approaches in fisheries under different legal, policy, economic, cultural, environmental settings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Organize workshops to collect and exchange information and data relevant for the inventories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Support the collection of data and information including traditional knowledge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8067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Easily accessible database on methodologies, tools and indicators for assessing rights-based approaches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Database on existing methodologies, tools and indicators for assessing rights-based approaches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Organize workshops to collect and exchange information and data relevant for the database.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Identify existing methodologies, tools and indicators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8228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Communication materials on rights-based approaches and ways to assess them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Prepare communication materials on existing rights-based approaches and methodologies, tools and indicators for assessing them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Disseminate guidelines and easily digestible information among all stakeholders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65827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Reports from regional workshops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Organize workshops on how to integrate the VGGT and SSF Guidelines into policies and legal frameworks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6453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Knowledge materials on cross sectoral policy of rights-based approaches in fisheries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Provide technical guidance on cross-sectoral policy coherence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6453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Reports of global conferences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Hold global conferences for all stakeholders to share perspectives and experiences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8067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Organizations formed and equipped to participate in fisheries governance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Support creation and engagement of stakeholder organizations in discussions about rights-based approaches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573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9906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2. Delineation of rights, processes</a:t>
            </a:r>
            <a:endParaRPr lang="en-US" sz="36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041294"/>
              </p:ext>
            </p:extLst>
          </p:nvPr>
        </p:nvGraphicFramePr>
        <p:xfrm>
          <a:off x="228600" y="1056474"/>
          <a:ext cx="8763000" cy="5725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0750"/>
                <a:gridCol w="1695450"/>
                <a:gridCol w="2286000"/>
                <a:gridCol w="2590800"/>
              </a:tblGrid>
              <a:tr h="1450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Outputs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Global Activities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Regional Activities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National / Local Activities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</a:tr>
              <a:tr h="2901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Baseline scenarios, case studies, gap analyses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Compile case studies of existing rights-based approaches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  <a:tr h="4352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Map(s) of types of rights to understand the suitability of types of rights in various contexts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Document existing types of rights (e.g. access, use, manage, sale) to fisheries resources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Support mapping of  different types of rights at specific sites 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  <a:tr h="5803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Map(s) of vulnerable and marginalized groups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Workshop(s) on the access to justice of vulnerable and marginalized groups and how to improve their potential to organize and participate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Support mapping of vulnerable and marginalized groups, their access to justice, and their potential to organize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  <a:tr h="4352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Report(s) evaluating the impact of other sectors / activities on rights-based approaches and vice versa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Support impact evaluations of other sectors / activities on rights-based approaches in fisheries and vice versa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  <a:tr h="5803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Documentation on trade-offs within and between various types of rights-based approaches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Analyse trade-offs of the elements within a rights-based approach and between different types of rights-based approaches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  <a:tr h="7254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Documentation of tools used to understand the state of the fisheries resource 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endParaRPr lang="en-US" sz="105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Describe, and support the application of existing tools for data collection to enhance the understanding of the state of local resources as a basis for coordinating rights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  <a:tr h="836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Frameworks, processes and possible actions for supporting national efforts for reforming or strengthening rights-based approaches aligned with the VGGT and SSF Guidelines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endParaRPr lang="en-US" sz="105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Develop frameworks, processes and possible actions for supporting national efforts for reforming or strengthening rights-based approaches aligned with the VGGT and SSF Guidelines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  <a:tr h="4352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Reports on knowledge sharing meetings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Meetings to coordinate dialogues between stakeholders, especially with regard to transboundary rights issues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Support coordinated dialogues between stakeholders within and across sectors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  <a:tr h="4352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Mechanisms for dispute resolution accessible to all types of stakeholders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Develop and make accessible dispute resolution mechanisms to all stakeholders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Develop and make accessible dispute resolution mechanisms to all stakeholders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  <a:tr h="4352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Provide legal advice to all stakeholders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/>
                </a:tc>
                <a:tc>
                  <a:txBody>
                    <a:bodyPr/>
                    <a:lstStyle/>
                    <a:p>
                      <a:endParaRPr lang="en-US" sz="105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Provide support for improved access to justice for vulnerable and marginalized groups and individuals.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9542" marR="39542" marT="0" marB="0" anchor="ctr">
                    <a:solidFill>
                      <a:srgbClr val="EBF7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98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990600"/>
          </a:xfrm>
        </p:spPr>
        <p:txBody>
          <a:bodyPr>
            <a:normAutofit/>
          </a:bodyPr>
          <a:lstStyle/>
          <a:p>
            <a:r>
              <a:rPr lang="en-AU" sz="3600" dirty="0" smtClean="0"/>
              <a:t>3. Capacity development</a:t>
            </a:r>
            <a:endParaRPr lang="en-US" sz="36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3193391"/>
              </p:ext>
            </p:extLst>
          </p:nvPr>
        </p:nvGraphicFramePr>
        <p:xfrm>
          <a:off x="152400" y="990601"/>
          <a:ext cx="8839200" cy="58214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9747"/>
                <a:gridCol w="2280514"/>
                <a:gridCol w="1919336"/>
                <a:gridCol w="2459603"/>
              </a:tblGrid>
              <a:tr h="2398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Outputs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Global Activities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Regional Activities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National / Local Activities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</a:tr>
              <a:tr h="513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Inventory of existing training materials for capacity development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Conduct inventory of training materials for capacity development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6849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Inventory of local capacity development processes and globally applicable parameters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Identify capacity development processes (including mechanisms, tools) that may apply to all situations independent from local conditions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Identify and compare local capacity development processes and develop basic descriptive parameters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6849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Platform to share knowledge on successful and unsuccessful capacity development strategies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Set up a platform to share knowledge on successful and unsuccessful capacity development strategies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513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Information materials on best practices for capacity development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Conduct workshops for sharing best practices for capacity development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Support the collection of information on best practices for capacity development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64904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Increased shared understanding of rights-based approaches among stakeholders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Hold workshops to developing shared understanding about various topics relating to rights-based approaches.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5136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Increased shared understanding about conflict resolution among stakeholders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Hold local workshops and set up platforms for conflict resolution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10273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"Modern" capacity development tools for greater understanding of rights-based approaches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Provide "modern" tools and approaches to support capacities of all stakeholders (in particular fisherfolk) and institutions (e.g. negotiation skills, communication, organization, etc.)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Support the development and provision of "modern" tools and approaches for capacity development related to rights-based approaches for all stakeholders and institutions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3424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Report(s) on exchange visits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Support exchange visits for lesson learning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6518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Report(s) on training seminars and / or workshops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Conduct regional training seminars and / or workshops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Providing training materials, </a:t>
                      </a:r>
                      <a:r>
                        <a:rPr lang="en-AU" sz="1050" dirty="0" smtClean="0">
                          <a:effectLst/>
                        </a:rPr>
                        <a:t>trainings, </a:t>
                      </a:r>
                      <a:r>
                        <a:rPr lang="en-AU" sz="1050" dirty="0">
                          <a:effectLst/>
                        </a:rPr>
                        <a:t>knowledge regarding the processing and use of undervalued products.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98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4. </a:t>
            </a:r>
            <a:r>
              <a:rPr lang="en-US" dirty="0" smtClean="0"/>
              <a:t>Enhancement/diversification of livelihoods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869463"/>
              </p:ext>
            </p:extLst>
          </p:nvPr>
        </p:nvGraphicFramePr>
        <p:xfrm>
          <a:off x="152399" y="990600"/>
          <a:ext cx="8763000" cy="5756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8128"/>
                <a:gridCol w="2301624"/>
                <a:gridCol w="2301624"/>
                <a:gridCol w="2301624"/>
              </a:tblGrid>
              <a:tr h="1351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dirty="0">
                          <a:effectLst/>
                        </a:rPr>
                        <a:t>Outputs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Global Activities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Regional Activities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National / Local Activities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</a:tr>
              <a:tr h="5407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Socio-economic analyses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Socio-economic analyses within and beyond fisheries to understand diversification / enhancement opportunities 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4055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Global inventory of livelihood strategies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Prepare inventory of enhancement / diversification of livelihood strategies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Support collection of information on livelihood strategies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Consult with stakeholders on opportunities for enhancing / diversifying livelihoods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5272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Report(s) on the role of women in the value chain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Promote women’s involvement in fisheries value-chain and post-harvest activities to promote gender equality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Promote women’s involvement in fisheries value-chain and post-harvest activities to promote gender equality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4284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Policies on utilization of under-developed resources and by-products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Comparative analyses of utilization of under-developed resources and by-products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5272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Report(s) of workshops, trainings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Exploration and promotion of feasible enhanced /diversified livelihood strategies through workshops, trainings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Exploration and promotion of feasible enhanced /diversified livelihood strategies through workshops, trainings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5713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Report(s) on results of exchange visits, workshops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Facilitate connections between countries and communities regarding the identification and use of under-valued resources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Facilitate connections between countries and communities regarding the identification and use of under-valued resources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57132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Report(s) of workshops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Organize workshops to connect socio-economic and environmental experts and potential employers outside the fisheries sector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6759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Increased active participation / engagement of stakeholders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Support dissemination of knowledge on use of self-evaluation tools and participatory toolkits to promote active participation / engagement with stakeholders 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Support use of participatory toolkits to promote active participation / engagement with stakeholders.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4284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Report(s) on value added products and on undervalued resources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Provide tools, support assessments and development of under-valued resources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6590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Tools and </a:t>
                      </a:r>
                      <a:r>
                        <a:rPr lang="en-US" sz="900">
                          <a:effectLst/>
                        </a:rPr>
                        <a:t>results</a:t>
                      </a:r>
                      <a:r>
                        <a:rPr lang="en-AU" sz="900">
                          <a:effectLst/>
                        </a:rPr>
                        <a:t> of training programmes for livelihood enhancement and diversification strategies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Capacity development  for livelihood enhancement / diversification strategies (especially for youth)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  <a:tr h="2856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Report(s) on outcomes of exchange visits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Facilitate exchange visits for lesson learning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Support exchange visits for lesson learning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7514" marR="37514" marT="0" marB="0" anchor="ctr">
                    <a:solidFill>
                      <a:srgbClr val="EBF7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681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990600"/>
          </a:xfrm>
        </p:spPr>
        <p:txBody>
          <a:bodyPr>
            <a:normAutofit/>
          </a:bodyPr>
          <a:lstStyle/>
          <a:p>
            <a:r>
              <a:rPr lang="en-AU" dirty="0" smtClean="0"/>
              <a:t>5. </a:t>
            </a:r>
            <a:r>
              <a:rPr lang="en-US" dirty="0" smtClean="0"/>
              <a:t>Transboundary rights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910548"/>
              </p:ext>
            </p:extLst>
          </p:nvPr>
        </p:nvGraphicFramePr>
        <p:xfrm>
          <a:off x="152400" y="1219200"/>
          <a:ext cx="8839200" cy="5181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9800"/>
                <a:gridCol w="2209800"/>
                <a:gridCol w="2209800"/>
                <a:gridCol w="2209800"/>
              </a:tblGrid>
              <a:tr h="304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Outputs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Global Activities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Regional Activities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National / Local Activities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</a:tr>
              <a:tr h="914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Report(s) on RFMOs use of rights-based approaches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Analysis of various right-based approaches used by RFMOs (and RFBs)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Reports on allocation issues and lessons learned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Analysis of allocations between artisanal, national and international fleets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Comparative analyses of transboundary rights allocations, issues and solutions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18287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Evaluation tools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Development of tools to evaluate and assess trade-offs (economic, social-environmental, food security) of foreign fishing versus domestic production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Report(s) of workshop(s) on transboundary rights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/>
                </a:tc>
                <a:tc>
                  <a:txBody>
                    <a:bodyPr/>
                    <a:lstStyle/>
                    <a:p>
                      <a:endParaRPr lang="en-US" sz="12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>
                          <a:effectLst/>
                        </a:rPr>
                        <a:t>Workshop(s) on transboundary rights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dirty="0">
                          <a:effectLst/>
                        </a:rPr>
                        <a:t>Facilitate discussions about transboundary issues, solutions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45720" marR="45720" marT="0" marB="0" anchor="ctr">
                    <a:solidFill>
                      <a:srgbClr val="EBF7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66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990600"/>
          </a:xfrm>
        </p:spPr>
        <p:txBody>
          <a:bodyPr>
            <a:normAutofit/>
          </a:bodyPr>
          <a:lstStyle/>
          <a:p>
            <a:r>
              <a:rPr lang="en-AU" dirty="0" smtClean="0"/>
              <a:t>6. </a:t>
            </a:r>
            <a:r>
              <a:rPr lang="en-US" dirty="0" smtClean="0"/>
              <a:t>Financing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615339"/>
              </p:ext>
            </p:extLst>
          </p:nvPr>
        </p:nvGraphicFramePr>
        <p:xfrm>
          <a:off x="152399" y="990600"/>
          <a:ext cx="8763002" cy="5715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5258"/>
                <a:gridCol w="2275330"/>
                <a:gridCol w="2275330"/>
                <a:gridCol w="2277084"/>
              </a:tblGrid>
              <a:tr h="14096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dirty="0">
                          <a:effectLst/>
                        </a:rPr>
                        <a:t>Outputs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Global Activities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dirty="0">
                          <a:effectLst/>
                        </a:rPr>
                        <a:t>Regional Activities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>
                          <a:effectLst/>
                        </a:rPr>
                        <a:t>National / Local Activities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</a:tr>
              <a:tr h="563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Report(s) on financing experiences and access to finance related to rights-based approaches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Global comparative analysis of financing of rights-based approaches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Analysis of how rights-based approaches are financed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  <a:tr h="563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Documentation of payments for ecosystem services (PES)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Support consideration of payments for ecosystem services (PES) to communities for the protection of ecosystems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Collection of data on stocks to help determine the value of right(s)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  <a:tr h="2819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Case studies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Analysis of investment impacts on various stakeholders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  <a:tr h="704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Report(s) on mechanisms for payments for fisheries management services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Develop mechanisms for payment for management responsibilities / services assumed by fishers, fishing organizations, communities (e.g.,  enforcement, data collection)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  <a:tr h="563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Report(s) on social support systems and accessible financial resources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Analyse the possibilities for facilitating access to support systems (e.g. social services) and financial resources (e.g. credit)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  <a:tr h="7870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Report(s) describing potential financial partners and mechanisms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Identification of financial partners and mechanisms for financing rights-based approaches at various levels 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Facilitate improved accessibility of financial resources  to fisheries institutions, fishery organizations and fisherfolk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Facilitate improved accessibility of financial resources  to fisheries institutions, fishery organizations and fisherfolk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  <a:tr h="563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Report(s) of workshop(s)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Organize workshop(s) to bring fisherfolk and other fisheries stakeholders together with financial experts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Organize workshop(s) to bring fisherfolk and other fisheries stakeholders together with financial experts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Organize workshop(s) to bring fisherfolk and other fisheries stakeholders together with financial experts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  <a:tr h="4228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Licenses that cannot be manipulated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Support development of licensing systems and licenses that cannot be manipulated / counterfeited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Analyses of various pressures driving IUU fishing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  <a:tr h="5638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Improved knowledge of accounting and implications related to rights-based approaches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Develop and disseminate knowledge on financial issues related to rights-based approaches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  <a:tr h="5579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Improved capacity to access financial resources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Facilitate increased accessibility to financial resources for fisherfolk (e.g. funds, bonds, micro-credits, loans)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dirty="0">
                          <a:effectLst/>
                        </a:rPr>
                        <a:t>Facilitate local understanding of and accessibility to financial resources (e.g. funds, bonds, micro-credits, loans)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36961" marR="36961" marT="0" marB="0" anchor="ctr">
                    <a:solidFill>
                      <a:srgbClr val="EBF7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93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2">
      <a:dk1>
        <a:srgbClr val="073E87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073E87"/>
      </a:accent3>
      <a:accent4>
        <a:srgbClr val="31B6FD"/>
      </a:accent4>
      <a:accent5>
        <a:srgbClr val="31B6FD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290</TotalTime>
  <Words>2257</Words>
  <Application>Microsoft Office PowerPoint</Application>
  <PresentationFormat>On-screen Show (4:3)</PresentationFormat>
  <Paragraphs>308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Clarity</vt:lpstr>
      <vt:lpstr>a global work programme on advancing knowledge on rights-based approaches</vt:lpstr>
      <vt:lpstr>Overview</vt:lpstr>
      <vt:lpstr>Overview: 6 Thematic Areas</vt:lpstr>
      <vt:lpstr>1. Political economy &amp; fisheries governance</vt:lpstr>
      <vt:lpstr>2. Delineation of rights, processes</vt:lpstr>
      <vt:lpstr>3. Capacity development</vt:lpstr>
      <vt:lpstr>4. Enhancement/diversification of livelihoods</vt:lpstr>
      <vt:lpstr>5. Transboundary rights</vt:lpstr>
      <vt:lpstr>6. Financing</vt:lpstr>
      <vt:lpstr>Suggested action by the Committee</vt:lpstr>
      <vt:lpstr>Questions? Comments? </vt:lpstr>
      <vt:lpstr>PowerPoint Presentation</vt:lpstr>
      <vt:lpstr>a global work programme on advancing knowledge on rights-based approaches</vt:lpstr>
      <vt:lpstr>1. Political economy &amp; fisheries governance</vt:lpstr>
      <vt:lpstr>2. Delineation of rights, processes</vt:lpstr>
      <vt:lpstr>3. Capacity development</vt:lpstr>
      <vt:lpstr>4. Enhancement/diversification of livelihoods</vt:lpstr>
      <vt:lpstr>5. Transboundary rights</vt:lpstr>
      <vt:lpstr>6. Financing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global work programme on advancing knowledge on rights-based approaches</dc:title>
  <dc:creator>RMetzner, FAO Fisheries &amp; Aquaculture Department</dc:creator>
  <cp:lastModifiedBy>Metzner, Rebecca (FIPI)</cp:lastModifiedBy>
  <cp:revision>34</cp:revision>
  <dcterms:created xsi:type="dcterms:W3CDTF">2016-07-08T05:12:47Z</dcterms:created>
  <dcterms:modified xsi:type="dcterms:W3CDTF">2016-07-08T16:27:13Z</dcterms:modified>
</cp:coreProperties>
</file>