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sldIdLst>
    <p:sldId id="259" r:id="rId3"/>
    <p:sldId id="263" r:id="rId4"/>
    <p:sldId id="284" r:id="rId5"/>
    <p:sldId id="285" r:id="rId6"/>
    <p:sldId id="286" r:id="rId7"/>
    <p:sldId id="287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92832F5-EA01-48E5-B403-87E193F50680}">
          <p14:sldIdLst>
            <p14:sldId id="259"/>
          </p14:sldIdLst>
        </p14:section>
        <p14:section name="Project Overview" id="{087866C3-7028-482C-8D34-6BF5363FBD75}">
          <p14:sldIdLst/>
        </p14:section>
        <p14:section name="Status Update" id="{521DEF98-8796-4632-831A-16252E9A6054}">
          <p14:sldIdLst>
            <p14:sldId id="263"/>
            <p14:sldId id="284"/>
            <p14:sldId id="285"/>
            <p14:sldId id="286"/>
            <p14:sldId id="287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pos="2880">
          <p15:clr>
            <a:srgbClr val="A4A3A4"/>
          </p15:clr>
        </p15:guide>
        <p15:guide id="4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41" autoAdjust="0"/>
    <p:restoredTop sz="95405" autoAdjust="0"/>
  </p:normalViewPr>
  <p:slideViewPr>
    <p:cSldViewPr>
      <p:cViewPr varScale="1">
        <p:scale>
          <a:sx n="111" d="100"/>
          <a:sy n="111" d="100"/>
        </p:scale>
        <p:origin x="1236" y="102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5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95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08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>
              <a:defRPr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8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>
              <a:defRPr sz="3600" b="0" cap="none"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>
              <a:defRPr sz="2800"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>
                <a:latin typeface="Georgia" pitchFamily="18" charset="0"/>
              </a:defRPr>
            </a:lvl1pPr>
            <a:lvl2pPr marL="571500" indent="-22860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>
                <a:latin typeface="Georgia" pitchFamily="18" charset="0"/>
              </a:defRPr>
            </a:lvl2pPr>
            <a:lvl3pPr>
              <a:defRPr sz="2000">
                <a:latin typeface="Georgia" pitchFamily="18" charset="0"/>
              </a:defRPr>
            </a:lvl3pPr>
            <a:lvl4pPr>
              <a:defRPr sz="2000">
                <a:latin typeface="Georgia" pitchFamily="18" charset="0"/>
              </a:defRPr>
            </a:lvl4pPr>
            <a:lvl5pPr>
              <a:defRPr sz="2000"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8.jp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144000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304800" y="33528"/>
            <a:ext cx="8534400" cy="761999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Дорожная карта Программы Продовольственной Безопасности и Питания (ППБП) в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Кыргызской Республики на 2015-2017 годы </a:t>
            </a:r>
            <a:r>
              <a:rPr lang="ru-RU" sz="2400" dirty="0" smtClean="0"/>
              <a:t>и после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533400" y="1524000"/>
            <a:ext cx="5275052" cy="1295400"/>
          </a:xfrm>
        </p:spPr>
        <p:txBody>
          <a:bodyPr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дорожной карты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534400" cy="42973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ППБП имеет четыре направления: наличие </a:t>
            </a:r>
            <a:r>
              <a:rPr lang="ru-RU" sz="2400" dirty="0" smtClean="0"/>
              <a:t>продовольствия, </a:t>
            </a:r>
            <a:r>
              <a:rPr lang="ru-RU" sz="2400" dirty="0" smtClean="0"/>
              <a:t>доступность продовольствия, использование </a:t>
            </a:r>
            <a:r>
              <a:rPr lang="ru-RU" sz="2400" dirty="0" smtClean="0"/>
              <a:t>и </a:t>
            </a:r>
            <a:r>
              <a:rPr lang="ru-RU" sz="2400" dirty="0" smtClean="0"/>
              <a:t>безопасность пищевых </a:t>
            </a:r>
            <a:r>
              <a:rPr lang="ru-RU" sz="2400" dirty="0" smtClean="0"/>
              <a:t>продуктов.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/>
              <a:t>Для каждого направления </a:t>
            </a:r>
            <a:r>
              <a:rPr lang="ru-RU" sz="2400" dirty="0" smtClean="0"/>
              <a:t>Дорожная карта предлагает </a:t>
            </a:r>
            <a:r>
              <a:rPr lang="ru-RU" sz="2400" dirty="0" smtClean="0"/>
              <a:t>набор приоритетов </a:t>
            </a:r>
            <a:r>
              <a:rPr lang="ru-RU" sz="2400" dirty="0" smtClean="0"/>
              <a:t>по видам деятельности с задействованными организациями.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/>
              <a:t>Разбивка результатов выполнения программы предложена во временных рамках действующей программы и последующий период.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Grp="1" noChangeArrowheads="1"/>
          </p:cNvSpPr>
          <p:nvPr>
            <p:ph type="title"/>
          </p:nvPr>
        </p:nvSpPr>
        <p:spPr bwMode="gray">
          <a:xfrm>
            <a:off x="2286001" y="401157"/>
            <a:ext cx="4572000" cy="43704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 marL="1830388">
              <a:defRPr>
                <a:solidFill>
                  <a:schemeClr val="tx1"/>
                </a:solidFill>
                <a:latin typeface="Arial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ru-RU" altLang="en-US" dirty="0" smtClean="0">
                <a:latin typeface="Georgia" pitchFamily="18" charset="0"/>
              </a:rPr>
              <a:t>НАЛИЧИЕ ПИТАНИЯ</a:t>
            </a:r>
            <a:endParaRPr lang="en-GB" altLang="en-US" dirty="0">
              <a:latin typeface="Georgia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044174"/>
              </p:ext>
            </p:extLst>
          </p:nvPr>
        </p:nvGraphicFramePr>
        <p:xfrm>
          <a:off x="0" y="768259"/>
          <a:ext cx="9067800" cy="5895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735"/>
                <a:gridCol w="1730265"/>
                <a:gridCol w="905204"/>
                <a:gridCol w="1596914"/>
                <a:gridCol w="859878"/>
                <a:gridCol w="1876097"/>
                <a:gridCol w="781707"/>
              </a:tblGrid>
              <a:tr h="325567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Осуществленная /текущая</a:t>
                      </a:r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деятельность 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Задейств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орг-ии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в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Задейств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орг-ии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программа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Задействорг-ии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2285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</a:t>
                      </a: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– </a:t>
                      </a: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внутреннего производства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1.1.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поддержки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1.2.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Адресная поддержка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Информаци-онная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поддержка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1.4.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Ключевые продукты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Обогащенные продукты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Информационная система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Кредитная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поддержка производителям продовольствия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Инфраструктура и услуги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Закуп пшеницы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климата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Селекционные семена и племенной скот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к улучшению потенциала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МФ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ФГМР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ГАООСЛХ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ГРС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МЧС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Инвестиционные проекты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Кластерный подход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Информационная система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Приоритетные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продукты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Селекционные семена и племенной скот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Улучшение потенциала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Инфраструктура и услуги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Информационная компания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МФ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ФГМР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ГАООСЛХ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ГРС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МЧС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r>
                        <a:rPr lang="ru-RU" sz="110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производители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ТЭО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Фунционирование</a:t>
                      </a:r>
                      <a:r>
                        <a:rPr lang="ru-RU" sz="110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системы обогащенных продуктов</a:t>
                      </a:r>
                      <a:r>
                        <a:rPr lang="en-US" sz="110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питания</a:t>
                      </a: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климата</a:t>
                      </a: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Приоритетные</a:t>
                      </a:r>
                      <a:r>
                        <a:rPr lang="ru-RU" sz="110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продукты питания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Улучшение потенциала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Инфраструктура и услуги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</a:t>
                      </a:r>
                      <a:r>
                        <a:rPr lang="ru-RU" sz="110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компании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МФ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ФГМР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ГАООСЛХ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ГРС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МЧС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0680">
                <a:tc gridSpan="7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</a:t>
                      </a: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 – </a:t>
                      </a: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Регулирование торговли продовольствием</a:t>
                      </a:r>
                      <a:endParaRPr lang="en-US" sz="1400" b="1" kern="120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1.6. Импорт пшеницы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1.7. Отечественные производители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Контрактование и поставки пшеницы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МФ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МИД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ФГМР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рынков продовольствия и рекомендации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Контрактование и поставки пшеницы</a:t>
                      </a:r>
                    </a:p>
                    <a:p>
                      <a:pPr marL="0" marR="0"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рынков продовольствия и рекомендации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МФ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МИД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ФГМР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gridSpan="7"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</a:t>
                      </a: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3- </a:t>
                      </a: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Модернизация</a:t>
                      </a:r>
                      <a:r>
                        <a:rPr lang="ru-RU" sz="1400" b="1" kern="1200" baseline="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инфраструктуры</a:t>
                      </a:r>
                      <a:endParaRPr lang="en-US" sz="1400" b="1" kern="120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1.8.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Улучшение потенциала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1.9.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Хранение продуктов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продовольствия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ФГМР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продовольствия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ФГМР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потребности</a:t>
                      </a: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целевых</a:t>
                      </a:r>
                      <a:r>
                        <a:rPr lang="ru-RU" sz="110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подразделений</a:t>
                      </a: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</a:t>
                      </a:r>
                      <a:r>
                        <a:rPr lang="en-US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Инфраструктура</a:t>
                      </a: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</a:t>
                      </a:r>
                      <a:r>
                        <a:rPr lang="ru-RU" sz="110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тодология</a:t>
                      </a: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Мони</a:t>
                      </a: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торинг продовольствия</a:t>
                      </a:r>
                      <a:endParaRPr lang="ru-RU" sz="1100" kern="1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ФГМР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КРСУ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3618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Grp="1" noChangeArrowheads="1"/>
          </p:cNvSpPr>
          <p:nvPr>
            <p:ph type="title"/>
          </p:nvPr>
        </p:nvSpPr>
        <p:spPr bwMode="gray">
          <a:xfrm>
            <a:off x="1219200" y="213406"/>
            <a:ext cx="7467600" cy="43704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 marL="1830388">
              <a:defRPr>
                <a:solidFill>
                  <a:schemeClr val="tx1"/>
                </a:solidFill>
                <a:latin typeface="Arial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ru-RU" altLang="en-US" dirty="0" smtClean="0">
                <a:latin typeface="Georgia" pitchFamily="18" charset="0"/>
              </a:rPr>
              <a:t>ДОСТУПНОСТЬ ПРОДОВОЛЬСТВИЯ </a:t>
            </a:r>
            <a:endParaRPr lang="en-GB" altLang="en-US" dirty="0">
              <a:latin typeface="Georg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397408"/>
              </p:ext>
            </p:extLst>
          </p:nvPr>
        </p:nvGraphicFramePr>
        <p:xfrm>
          <a:off x="0" y="609600"/>
          <a:ext cx="9073624" cy="5962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52400"/>
                <a:gridCol w="1447800"/>
                <a:gridCol w="838200"/>
                <a:gridCol w="1524000"/>
                <a:gridCol w="762000"/>
                <a:gridCol w="1662517"/>
                <a:gridCol w="781707"/>
              </a:tblGrid>
              <a:tr h="325567"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Осуществленная /текущая</a:t>
                      </a:r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деятельность 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Задейств орг-ии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в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Задействорг-ии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программа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Задействорг-ии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2024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</a:t>
                      </a: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 – </a:t>
                      </a: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Государственное управление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9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2.1.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Законодательство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2.2. – 2.3. 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Прод.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резервы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2.4.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Регулирование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цен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2.5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.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Социальная поддержка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2.6. – 2.7.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Изменение климата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2.8.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Улучшение потенциала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2.9.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Информационная система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/>
                      <a:r>
                        <a:rPr lang="ru-RU" sz="11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Оптимизация запасов продовольствия</a:t>
                      </a:r>
                      <a:r>
                        <a:rPr lang="ru-RU" sz="1100" baseline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/>
                      <a:r>
                        <a:rPr lang="ru-RU" sz="1100" baseline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Обследования населения</a:t>
                      </a:r>
                    </a:p>
                    <a:p>
                      <a:pPr marL="0" marR="0"/>
                      <a:r>
                        <a:rPr lang="ru-RU" sz="1100" baseline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Изменения в Закон о прод.без. и питании</a:t>
                      </a:r>
                    </a:p>
                    <a:p>
                      <a:pPr marL="0" marR="0"/>
                      <a:endParaRPr lang="ru-RU" sz="1100" baseline="0" dirty="0" smtClean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/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МРГ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МТСР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НСК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ФГМР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МФ</a:t>
                      </a:r>
                      <a:endParaRPr lang="en-GB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ПБ</a:t>
                      </a:r>
                      <a:endParaRPr lang="en-GB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Обучение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Оценка</a:t>
                      </a:r>
                      <a:r>
                        <a:rPr lang="ru-RU" sz="1100" baseline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цен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Методология обследования 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Анализ потерь от изменения климата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Инфраструктура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Улучшение потенциала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МФ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ФГМР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ГАООСЛХ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ГРС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МЧС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</a:t>
                      </a: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СПБ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Антимонопольное законодательство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Оценка цен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Новый</a:t>
                      </a:r>
                      <a:r>
                        <a:rPr lang="ru-RU" sz="11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Закон о прод. без-ти и поддержка 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Улучшение потенциала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Инфраструктура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Ценовое регулирование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МФ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ФГМР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ГАООСЛХ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ГРС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МЧС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</a:t>
                      </a:r>
                      <a:endParaRPr lang="en-GB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КНАУ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0739">
                <a:tc gridSpan="8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</a:t>
                      </a: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 – </a:t>
                      </a: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Стабильность</a:t>
                      </a:r>
                      <a:r>
                        <a:rPr lang="ru-RU" sz="1400" b="1" kern="1200" baseline="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рынков продовольствия</a:t>
                      </a:r>
                      <a:endParaRPr lang="en-US" sz="1400" b="1" kern="120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5464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2.10. 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Регулирование цен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2.11.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Система раннего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предупреждения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Антиинфляционные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меры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Система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предупреж-дение прод.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без-ти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Информационная система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eaLnBrk="0" hangingPunct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МФ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НБ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МИД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ФГМР</a:t>
                      </a:r>
                      <a:endParaRPr lang="en-GB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ГААР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Информационная компания</a:t>
                      </a:r>
                    </a:p>
                    <a:p>
                      <a:pPr marL="0" marR="0"/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Анализ прод. баланса</a:t>
                      </a:r>
                    </a:p>
                    <a:p>
                      <a:pPr marL="0" marR="0"/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ea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Налоговые меры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Информационная компания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Анализ прод. баланса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1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Методология оценки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МФ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МИД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ФГМР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8364">
                <a:tc gridSpan="8"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</a:t>
                      </a: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3- </a:t>
                      </a: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</a:t>
                      </a:r>
                      <a:r>
                        <a:rPr lang="ru-RU" sz="1400" b="1" kern="1200" baseline="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поддержка</a:t>
                      </a:r>
                      <a:endParaRPr lang="en-US" sz="1400" b="1" kern="120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/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2.12. – 2.14.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Улучшение потенциала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методологии, прозрачности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Оценка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потребности в поддержке продовольствием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/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MTCP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Социальная поддержка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Информационная компания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МТСР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СПБ</a:t>
                      </a:r>
                      <a:r>
                        <a:rPr lang="ru-RU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Оценка потребностей</a:t>
                      </a:r>
                      <a:endParaRPr lang="en-US" sz="1100" kern="1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Обучение</a:t>
                      </a:r>
                      <a:endParaRPr lang="en-US" sz="1100" kern="1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Социальная</a:t>
                      </a:r>
                      <a:r>
                        <a:rPr lang="ru-RU" sz="110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 поддержка</a:t>
                      </a:r>
                      <a:endParaRPr lang="en-US" sz="1100" kern="1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Информационная компания</a:t>
                      </a:r>
                      <a:endParaRPr lang="en-US" sz="1100" kern="1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ФГМР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МТСР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ГАМСМО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164">
                <a:tc gridSpan="8">
                  <a:txBody>
                    <a:bodyPr/>
                    <a:lstStyle/>
                    <a:p>
                      <a:pPr marL="0" marR="0"/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</a:t>
                      </a: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4- </a:t>
                      </a: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r>
                        <a:rPr lang="ru-RU" sz="1400" b="1" kern="1200" baseline="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доходов населения</a:t>
                      </a:r>
                      <a:endParaRPr lang="en-US" sz="1400" b="1" kern="120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/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2.15.-2.16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.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Рост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д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оходов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/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2.17. 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Улучшение потенциала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/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Поддержка народных промыслов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/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МТСР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МФ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Обучение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 фермеров и уязвимых слоев населения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МТСР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МСУ</a:t>
                      </a:r>
                      <a:endParaRPr lang="en-US" sz="1100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Программы роста доходов</a:t>
                      </a:r>
                      <a:r>
                        <a:rPr lang="ru-RU" sz="110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Создание рабочих мест Обучение фермеров и уязвимых слоев населения </a:t>
                      </a:r>
                      <a:endParaRPr lang="en-US" sz="1100" kern="1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МТСР</a:t>
                      </a: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МФ</a:t>
                      </a: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МСУ</a:t>
                      </a: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АПТО</a:t>
                      </a: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ГАМСМО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1576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Grp="1" noChangeArrowheads="1"/>
          </p:cNvSpPr>
          <p:nvPr>
            <p:ph type="title"/>
          </p:nvPr>
        </p:nvSpPr>
        <p:spPr bwMode="gray">
          <a:xfrm>
            <a:off x="762000" y="457200"/>
            <a:ext cx="8001000" cy="43704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 marL="1830388">
              <a:defRPr>
                <a:solidFill>
                  <a:schemeClr val="tx1"/>
                </a:solidFill>
                <a:latin typeface="Arial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ru-RU" altLang="en-US" dirty="0" smtClean="0">
                <a:latin typeface="Georgia" pitchFamily="18" charset="0"/>
              </a:rPr>
              <a:t>ИСПОЛЬЗОВАНИЕ ПРОДОВОЛЬСТВИЯ </a:t>
            </a:r>
            <a:endParaRPr lang="en-GB" altLang="en-US" dirty="0">
              <a:latin typeface="Georg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723789"/>
              </p:ext>
            </p:extLst>
          </p:nvPr>
        </p:nvGraphicFramePr>
        <p:xfrm>
          <a:off x="76200" y="838200"/>
          <a:ext cx="9067801" cy="5919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583"/>
                <a:gridCol w="1691028"/>
                <a:gridCol w="620593"/>
                <a:gridCol w="1304596"/>
                <a:gridCol w="914400"/>
                <a:gridCol w="2113894"/>
                <a:gridCol w="781707"/>
              </a:tblGrid>
              <a:tr h="4572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Осуществленная /текущая</a:t>
                      </a:r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деятельность 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Задейств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орг-ии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в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Задейств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орг-ии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программа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Задейств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орг-ии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2285">
                <a:tc gridSpan="7">
                  <a:txBody>
                    <a:bodyPr/>
                    <a:lstStyle/>
                    <a:p>
                      <a:pPr marL="0" marR="0" algn="l" defTabSz="914400" rtl="0" eaLnBrk="0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</a:t>
                      </a:r>
                      <a:r>
                        <a:rPr lang="en-US" sz="1400" b="1" kern="1200" baseline="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– </a:t>
                      </a: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Институциональная</a:t>
                      </a:r>
                      <a:r>
                        <a:rPr lang="ru-RU" sz="1400" b="1" kern="1200" baseline="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устойчивость</a:t>
                      </a:r>
                      <a:endParaRPr lang="en-US" sz="1400" b="1" kern="1200" dirty="0" smtClean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933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3.1. 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Координация</a:t>
                      </a:r>
                      <a:endParaRPr lang="en-US" sz="1050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3.2. 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Законодательство</a:t>
                      </a:r>
                      <a:r>
                        <a:rPr lang="ru-RU" sz="105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 по питанию</a:t>
                      </a:r>
                      <a:endParaRPr lang="en-US" sz="1050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3.3. 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Улучшение потенциала</a:t>
                      </a:r>
                      <a:endParaRPr lang="en-US" sz="1050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Функциональный анализ</a:t>
                      </a:r>
                      <a:endParaRPr lang="en-US" sz="1050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/>
                      <a:endParaRPr lang="en-US" sz="1100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</a:t>
                      </a:r>
                      <a:endParaRPr lang="en-US" sz="1100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</a:pPr>
                      <a:endParaRPr lang="en-US" sz="1100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05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Изменение</a:t>
                      </a: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 учебного плана</a:t>
                      </a:r>
                      <a:r>
                        <a:rPr lang="en-US" sz="105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-  </a:t>
                      </a:r>
                      <a:r>
                        <a:rPr lang="ru-RU" sz="105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Модуль по питанию</a:t>
                      </a:r>
                      <a:endParaRPr lang="en-US" sz="1050" kern="1200" baseline="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Улучшение потенциала</a:t>
                      </a: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Межсекторальная платформа</a:t>
                      </a:r>
                      <a:endParaRPr lang="en-US" sz="1050" kern="1200" baseline="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Законодательство</a:t>
                      </a:r>
                      <a:endParaRPr lang="en-US" sz="1050" kern="1200" baseline="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</a:t>
                      </a: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r>
                        <a:rPr lang="en-US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kern="1200" baseline="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</a:t>
                      </a:r>
                      <a:r>
                        <a:rPr lang="en-GB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gridSpan="7">
                  <a:txBody>
                    <a:bodyPr/>
                    <a:lstStyle/>
                    <a:p>
                      <a:pPr eaLnBrk="0" hangingPunct="0">
                        <a:spcBef>
                          <a:spcPct val="50000"/>
                        </a:spcBef>
                      </a:pP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</a:t>
                      </a:r>
                      <a:r>
                        <a:rPr lang="en-US" alt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 – </a:t>
                      </a:r>
                      <a:r>
                        <a:rPr lang="ru-RU" alt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Разнообразие питания</a:t>
                      </a:r>
                      <a:endParaRPr lang="en-GB" altLang="en-US" sz="1400" b="1" kern="1200" dirty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836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3.4. 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Питание детей </a:t>
                      </a: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(&lt;5 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лет</a:t>
                      </a: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3.5. 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Питание школьников</a:t>
                      </a:r>
                      <a:endParaRPr lang="en-US" sz="1050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3.6. 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Школьное питание</a:t>
                      </a:r>
                      <a:endParaRPr lang="en-US" sz="1050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3.7. 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Программа</a:t>
                      </a:r>
                      <a:r>
                        <a:rPr lang="ru-RU" sz="105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 для школ</a:t>
                      </a:r>
                      <a:endParaRPr lang="en-US" sz="1050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3.8. </a:t>
                      </a: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Питание женщин</a:t>
                      </a:r>
                      <a:endParaRPr lang="en-US" sz="1050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Питание</a:t>
                      </a:r>
                      <a:r>
                        <a:rPr lang="ru-RU" sz="105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 для детей с особыми нуждами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Лечение беременных женщин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Информационная компания</a:t>
                      </a:r>
                      <a:endParaRPr lang="en-US" sz="1050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Микронутриент «Гулазык»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Оценка потребностей</a:t>
                      </a: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</a:t>
                      </a:r>
                      <a:r>
                        <a:rPr lang="en-GB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spcBef>
                          <a:spcPct val="50000"/>
                        </a:spcBef>
                      </a:pPr>
                      <a:r>
                        <a:rPr lang="ru-RU" alt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Информационная компания</a:t>
                      </a:r>
                      <a:endParaRPr lang="en-US" altLang="en-US" sz="1050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eaLnBrk="0" hangingPunct="0">
                        <a:spcBef>
                          <a:spcPct val="50000"/>
                        </a:spcBef>
                      </a:pPr>
                      <a:r>
                        <a:rPr lang="ru-RU" alt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Обучение</a:t>
                      </a:r>
                      <a:endParaRPr lang="en-US" altLang="en-US" sz="1050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eaLnBrk="0" hangingPunct="0">
                        <a:spcBef>
                          <a:spcPct val="50000"/>
                        </a:spcBef>
                      </a:pPr>
                      <a:r>
                        <a:rPr lang="ru-RU" alt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Инфраструктура</a:t>
                      </a:r>
                      <a:endParaRPr lang="en-US" sz="105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</a:t>
                      </a:r>
                      <a:r>
                        <a:rPr lang="en-GB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Разработка учебного плана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Улучшение потенциала</a:t>
                      </a: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/ </a:t>
                      </a: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Обучение</a:t>
                      </a:r>
                      <a:endParaRPr lang="en-US" sz="1050" kern="1200" baseline="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Законодательство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Оценка здоровья школьников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Микронутриент «Гулазык» Информационная компания</a:t>
                      </a:r>
                      <a:endParaRPr lang="en-US" sz="1050" kern="1200" baseline="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Борьба с ожиреним детей</a:t>
                      </a:r>
                      <a:endParaRPr lang="en-US" sz="1050" kern="1200" baseline="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Концепция школьного питания</a:t>
                      </a:r>
                      <a:endParaRPr lang="en-US" sz="1050" kern="1200" baseline="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</a:t>
                      </a:r>
                      <a:r>
                        <a:rPr lang="en-GB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4059">
                <a:tc gridSpan="7"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</a:t>
                      </a: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3- </a:t>
                      </a: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Информационная</a:t>
                      </a:r>
                      <a:r>
                        <a:rPr lang="ru-RU" sz="1400" b="1" kern="1200" baseline="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поддержка </a:t>
                      </a:r>
                      <a:endParaRPr lang="en-US" sz="1400" b="1" kern="1200" dirty="0" smtClean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mbria" panose="02040503050406030204" pitchFamily="18" charset="0"/>
                        </a:rPr>
                        <a:t>3.9. – 3.11. </a:t>
                      </a:r>
                      <a:r>
                        <a:rPr lang="ru-RU" sz="1050" dirty="0" smtClean="0">
                          <a:latin typeface="Cambria" panose="02040503050406030204" pitchFamily="18" charset="0"/>
                        </a:rPr>
                        <a:t>Здоровая диета,</a:t>
                      </a:r>
                      <a:r>
                        <a:rPr lang="ru-RU" sz="1050" baseline="0" dirty="0" smtClean="0">
                          <a:latin typeface="Cambria" panose="02040503050406030204" pitchFamily="18" charset="0"/>
                        </a:rPr>
                        <a:t> маркетинг, потребление</a:t>
                      </a:r>
                      <a:endParaRPr lang="en-US" sz="1050" dirty="0" smtClean="0">
                        <a:latin typeface="Cambria" panose="02040503050406030204" pitchFamily="18" charset="0"/>
                      </a:endParaRPr>
                    </a:p>
                    <a:p>
                      <a:r>
                        <a:rPr lang="en-US" sz="1050" dirty="0" smtClean="0">
                          <a:latin typeface="Cambria" panose="02040503050406030204" pitchFamily="18" charset="0"/>
                        </a:rPr>
                        <a:t>3.12. </a:t>
                      </a:r>
                      <a:r>
                        <a:rPr lang="ru-RU" sz="1050" dirty="0" smtClean="0">
                          <a:latin typeface="Cambria" panose="02040503050406030204" pitchFamily="18" charset="0"/>
                        </a:rPr>
                        <a:t>Улучшение потенциала</a:t>
                      </a:r>
                      <a:r>
                        <a:rPr lang="en-US" sz="105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050" dirty="0" smtClean="0">
                          <a:latin typeface="Cambria" panose="02040503050406030204" pitchFamily="18" charset="0"/>
                        </a:rPr>
                        <a:t>и распространение</a:t>
                      </a:r>
                      <a:endParaRPr lang="en-US" sz="1050" dirty="0" smtClean="0"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0" latinLnBrk="0" hangingPunct="0">
                        <a:spcBef>
                          <a:spcPct val="50000"/>
                        </a:spcBef>
                        <a:spcAft>
                          <a:spcPts val="600"/>
                        </a:spcAft>
                      </a:pP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Обсуждения</a:t>
                      </a:r>
                      <a:endParaRPr lang="en-US" sz="1050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algn="l" defTabSz="914400" rtl="0" eaLnBrk="0" latinLnBrk="0" hangingPunct="0">
                        <a:spcBef>
                          <a:spcPct val="50000"/>
                        </a:spcBef>
                        <a:spcAft>
                          <a:spcPts val="600"/>
                        </a:spcAft>
                      </a:pPr>
                      <a:r>
                        <a:rPr lang="ru-RU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Мониторинг</a:t>
                      </a: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0" latinLnBrk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</a:t>
                      </a: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r>
                        <a:rPr lang="en-US" sz="1050" kern="1200" baseline="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algn="l" defTabSz="914400" rtl="0" eaLnBrk="0" latinLnBrk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baseline="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  <a:endParaRPr lang="en-US" sz="105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0" latinLnBrk="0" hangingPunct="0">
                        <a:spcBef>
                          <a:spcPts val="0"/>
                        </a:spcBef>
                      </a:pPr>
                      <a:r>
                        <a:rPr lang="ru-RU" alt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Информационная компания</a:t>
                      </a:r>
                      <a:endParaRPr lang="en-US" altLang="en-US" sz="1050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algn="l" defTabSz="914400" rtl="0" eaLnBrk="0" latinLnBrk="0" hangingPunct="0">
                        <a:spcBef>
                          <a:spcPts val="0"/>
                        </a:spcBef>
                      </a:pPr>
                      <a:r>
                        <a:rPr lang="ru-RU" alt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Улучшение потенциала</a:t>
                      </a:r>
                      <a:endParaRPr lang="en-US" altLang="en-US" sz="1050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algn="l" defTabSz="914400" rtl="0" eaLnBrk="0" latinLnBrk="0" hangingPunct="0">
                        <a:spcBef>
                          <a:spcPts val="0"/>
                        </a:spcBef>
                      </a:pPr>
                      <a:r>
                        <a:rPr lang="ru-RU" alt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Обсуждения</a:t>
                      </a:r>
                      <a:endParaRPr lang="en-US" altLang="en-US" sz="1050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</a:t>
                      </a: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r>
                        <a:rPr lang="en-US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Законодательство</a:t>
                      </a:r>
                      <a:endParaRPr lang="en-US" sz="1050" kern="120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Информационная компания</a:t>
                      </a:r>
                      <a:endParaRPr lang="en-US" sz="1050" kern="1200" baseline="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Улучшение потенциала</a:t>
                      </a:r>
                      <a:r>
                        <a:rPr 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Обучение</a:t>
                      </a:r>
                      <a:endParaRPr lang="en-US" sz="1050" kern="1200" baseline="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План продвижения</a:t>
                      </a:r>
                      <a:endParaRPr lang="en-US" sz="1050" kern="120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0" latinLnBrk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</a:t>
                      </a: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defTabSz="914400" rtl="0" eaLnBrk="0" latinLnBrk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r>
                        <a:rPr lang="en-US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algn="l" defTabSz="914400" rtl="0" eaLnBrk="0" latinLnBrk="0" hangingPunct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  <a:endParaRPr lang="en-US" sz="1100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38339">
                <a:tc gridSpan="7">
                  <a:txBody>
                    <a:bodyPr/>
                    <a:lstStyle/>
                    <a:p>
                      <a:pPr marL="0" marR="0"/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</a:t>
                      </a: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4-</a:t>
                      </a:r>
                      <a:r>
                        <a:rPr lang="ru-RU" sz="1400" b="1" kern="1200" baseline="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Интегрированная информационная система</a:t>
                      </a:r>
                      <a:endParaRPr lang="en-US" sz="1400" b="1" kern="1200" dirty="0" smtClean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/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3.13. - 3.15.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Информационная система</a:t>
                      </a: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и мониторинг</a:t>
                      </a:r>
                      <a:endParaRPr lang="en-US" sz="1050" kern="120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3.16. 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Система мониторинга порока нервной трубки 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Порок нервной трубки</a:t>
                      </a:r>
                      <a:endParaRPr lang="en-US" sz="1050" kern="120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Методология</a:t>
                      </a:r>
                      <a:endParaRPr lang="en-US" sz="1050" kern="120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Обучение</a:t>
                      </a:r>
                      <a:endParaRPr lang="en-US" sz="1050" kern="120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Обмен знаниями</a:t>
                      </a:r>
                      <a:endParaRPr lang="en-US" sz="1050" kern="120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НСК 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/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Информационная система</a:t>
                      </a:r>
                      <a:endParaRPr lang="en-US" sz="1050" kern="1200" baseline="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Анализ данных</a:t>
                      </a:r>
                      <a:endParaRPr lang="en-US" sz="1050" kern="1200" baseline="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Реализация проекта по пороку нервной трубки</a:t>
                      </a:r>
                      <a:endParaRPr lang="en-US" sz="1050" kern="1200" baseline="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Законодательство</a:t>
                      </a:r>
                      <a:endParaRPr lang="en-US" sz="1050" kern="1200" baseline="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Обмен знаниями</a:t>
                      </a:r>
                      <a:endParaRPr lang="en-US" sz="1050" kern="1200" baseline="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Программное обеспечение </a:t>
                      </a:r>
                      <a:endParaRPr lang="en-US" sz="1050" kern="120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НСК 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ГТС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3193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Grp="1" noChangeArrowheads="1"/>
          </p:cNvSpPr>
          <p:nvPr>
            <p:ph type="title"/>
          </p:nvPr>
        </p:nvSpPr>
        <p:spPr bwMode="gray">
          <a:xfrm>
            <a:off x="1447800" y="324957"/>
            <a:ext cx="6800626" cy="43704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 marL="1830388">
              <a:defRPr>
                <a:solidFill>
                  <a:schemeClr val="tx1"/>
                </a:solidFill>
                <a:latin typeface="Arial" charset="0"/>
              </a:defRPr>
            </a:lvl5pPr>
            <a:lvl6pPr marL="2287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01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59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ru-RU" altLang="en-US" dirty="0" smtClean="0">
                <a:latin typeface="Georgia" pitchFamily="18" charset="0"/>
              </a:rPr>
              <a:t>БЕЗОПАСНОСТЬ ПРОДОВОЛЬСТВИЯ</a:t>
            </a:r>
            <a:endParaRPr lang="en-GB" altLang="en-US" dirty="0">
              <a:latin typeface="Georg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502011"/>
              </p:ext>
            </p:extLst>
          </p:nvPr>
        </p:nvGraphicFramePr>
        <p:xfrm>
          <a:off x="76200" y="762000"/>
          <a:ext cx="8915400" cy="601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219200"/>
                <a:gridCol w="914400"/>
                <a:gridCol w="1447800"/>
                <a:gridCol w="762000"/>
                <a:gridCol w="1828800"/>
                <a:gridCol w="914400"/>
              </a:tblGrid>
              <a:tr h="4572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Осуществленная /текущая</a:t>
                      </a:r>
                      <a:r>
                        <a:rPr lang="ru-RU" sz="12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деятельность 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Задейств орг-ии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в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Задействорг-ии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программа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Задейств орг-ии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1011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</a:t>
                      </a:r>
                      <a:r>
                        <a:rPr lang="en-US" sz="1400" b="1" kern="1200" baseline="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– </a:t>
                      </a: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</a:t>
                      </a:r>
                      <a:r>
                        <a:rPr lang="ru-RU" sz="1400" b="1" kern="1200" baseline="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безопасностью продовольствия</a:t>
                      </a:r>
                      <a:endParaRPr lang="en-US" sz="1400" b="1" kern="1200" dirty="0" smtClean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4.1.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Оптимизация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4.2.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Ветеринарная практика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eaLnBrk="0" hangingPunct="0"/>
                      <a:r>
                        <a:rPr lang="ru-RU" alt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Функциональный анализ</a:t>
                      </a:r>
                    </a:p>
                    <a:p>
                      <a:pPr eaLnBrk="0" hangingPunct="0"/>
                      <a:r>
                        <a:rPr lang="ru-RU" altLang="en-US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Адаптация ветеринарной системы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ГИВФБ</a:t>
                      </a:r>
                      <a:endParaRPr lang="en-GB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0531">
                <a:tc gridSpan="7">
                  <a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</a:t>
                      </a:r>
                      <a:r>
                        <a:rPr lang="en-US" alt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 – </a:t>
                      </a:r>
                      <a:r>
                        <a:rPr lang="ru-RU" alt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Регулирование ветеринарии</a:t>
                      </a:r>
                      <a:endParaRPr lang="en-GB" altLang="en-US" sz="1400" b="1" kern="1200" dirty="0" smtClean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4.3.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Реформа ветеринарной системы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Гармонизация законодательства</a:t>
                      </a: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ГИВФБ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МИД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Инвентаризация нормативного обеспечения</a:t>
                      </a:r>
                      <a:endParaRPr lang="en-US" sz="1050" kern="1200" baseline="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Гармонизация законодательства</a:t>
                      </a:r>
                      <a:endParaRPr lang="en-US" sz="1050" kern="1200" baseline="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ГИВФБ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МИД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6731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</a:t>
                      </a: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3- </a:t>
                      </a: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Инфраструктура</a:t>
                      </a:r>
                      <a:r>
                        <a:rPr lang="ru-RU" sz="1400" b="1" kern="1200" baseline="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безопасности продовольствия</a:t>
                      </a:r>
                      <a:endParaRPr lang="en-US" sz="1400" b="1" kern="1200" dirty="0" smtClean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4.4. – 4.6.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Лаборатории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endParaRPr lang="en-US" sz="1100" kern="120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Оснащение</a:t>
                      </a: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лабораторий </a:t>
                      </a:r>
                    </a:p>
                    <a:p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Меры по дерегулированию </a:t>
                      </a:r>
                    </a:p>
                    <a:p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Аккредитация лабораторий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Аккредитация лабораторий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Налоговые льготы</a:t>
                      </a:r>
                      <a:endParaRPr lang="en-US" sz="1050" kern="120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МФ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ЦСМ МЭ</a:t>
                      </a:r>
                      <a:endParaRPr lang="en-GB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ГИВФБ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РЦВДЭ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4331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</a:t>
                      </a: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4-</a:t>
                      </a: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Контроль технических пищевых</a:t>
                      </a:r>
                      <a:r>
                        <a:rPr lang="ru-RU" sz="1400" b="1" kern="1200" baseline="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стандартов</a:t>
                      </a:r>
                      <a:endParaRPr lang="en-US" sz="1400" b="1" kern="1200" dirty="0" smtClean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759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4.7.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Осуществление контроля 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4.8.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Улучшение потенциала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 области стандартов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4.9.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Частный сектор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Техническое регулирование</a:t>
                      </a:r>
                      <a:endParaRPr lang="en-US" sz="1100" kern="1200" baseline="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ГИВФБ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</a:t>
                      </a:r>
                      <a:endParaRPr lang="en-GB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КГТУ</a:t>
                      </a:r>
                      <a:endParaRPr lang="en-GB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Техническое регулирование</a:t>
                      </a:r>
                      <a:endParaRPr lang="en-US" sz="1050" kern="1200" baseline="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Налоговые льготы</a:t>
                      </a:r>
                      <a:endParaRPr lang="en-US" sz="1050" kern="1200" baseline="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Регулирование ХАССП</a:t>
                      </a:r>
                      <a:endParaRPr lang="en-US" sz="1050" kern="1200" baseline="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Департамент ХАССП</a:t>
                      </a:r>
                      <a:endParaRPr lang="en-US" sz="1050" kern="1200" baseline="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Обучение ХАССП</a:t>
                      </a:r>
                      <a:endParaRPr lang="en-US" sz="1050" kern="1200" baseline="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МСХМ 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ГИВФБ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</a:t>
                      </a:r>
                      <a:endParaRPr lang="en-GB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КГТУ</a:t>
                      </a:r>
                      <a:endParaRPr lang="en-GB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МФ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5291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</a:t>
                      </a:r>
                      <a:r>
                        <a:rPr lang="en-US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5- </a:t>
                      </a:r>
                      <a:r>
                        <a:rPr lang="ru-RU" sz="1400" b="1" kern="120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Санитарно-ветеринарный</a:t>
                      </a:r>
                      <a:r>
                        <a:rPr lang="ru-RU" sz="1400" b="1" kern="1200" baseline="0" dirty="0" smtClean="0">
                          <a:solidFill>
                            <a:srgbClr val="3333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контроль</a:t>
                      </a:r>
                      <a:endParaRPr lang="en-US" sz="1400" b="1" kern="1200" dirty="0" smtClean="0">
                        <a:solidFill>
                          <a:srgbClr val="3333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4.10.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Система</a:t>
                      </a: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контроля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4.11. 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Ветеринарные</a:t>
                      </a: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зоны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Процедуры контроля</a:t>
                      </a:r>
                      <a:endParaRPr lang="en-US" sz="1100" kern="1200" baseline="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ГИВФБ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ГТС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Процедуры контроля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Санитарное</a:t>
                      </a: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 регулирование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baseline="0" dirty="0" smtClean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ТЭО</a:t>
                      </a:r>
                      <a:endParaRPr lang="en-US" sz="1050" kern="1200" dirty="0" smtClean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ГИВФБ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МЗ 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ГТС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МСК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501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04800"/>
            <a:ext cx="3429000" cy="381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Список аббревиатур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 bwMode="auto">
          <a:xfrm>
            <a:off x="76200" y="749379"/>
            <a:ext cx="4114800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ru-RU" sz="1300" dirty="0"/>
              <a:t>АП – Аппарат Правительства Кыргызской Республики</a:t>
            </a:r>
          </a:p>
          <a:p>
            <a:pPr eaLnBrk="0" hangingPunct="0"/>
            <a:r>
              <a:rPr lang="ru-RU" sz="1300" dirty="0"/>
              <a:t>АПТО - Агентство профессионального технического образования при Министерстве образования</a:t>
            </a:r>
          </a:p>
          <a:p>
            <a:pPr eaLnBrk="0" hangingPunct="0"/>
            <a:r>
              <a:rPr lang="ru-RU" sz="1300" dirty="0"/>
              <a:t>ГААР – Государственное агентство антимонопольного регулирования при Правительстве Кыргызской Республики</a:t>
            </a:r>
          </a:p>
          <a:p>
            <a:pPr eaLnBrk="0" hangingPunct="0"/>
            <a:r>
              <a:rPr lang="ru-RU" sz="1300" dirty="0"/>
              <a:t>ГАМСМО - Государственное агентство по делам местного самоуправления и межэтническим отношениям при Правительстве Кыргызской Республики</a:t>
            </a:r>
          </a:p>
          <a:p>
            <a:pPr eaLnBrk="0" hangingPunct="0"/>
            <a:r>
              <a:rPr lang="ru-RU" sz="1300" dirty="0"/>
              <a:t>ГАООСЛХ - Государственное агентство по охране окружающей среды и лесному хозяйству</a:t>
            </a:r>
          </a:p>
          <a:p>
            <a:pPr eaLnBrk="0" hangingPunct="0"/>
            <a:r>
              <a:rPr lang="ru-RU" sz="1300" dirty="0"/>
              <a:t>ГИВФБ - Государственная инспекция по ветеринарной и фитосанитарной безопасности при Правительстве Кыргызской Республики</a:t>
            </a:r>
          </a:p>
          <a:p>
            <a:pPr eaLnBrk="0" hangingPunct="0"/>
            <a:r>
              <a:rPr lang="ru-RU" sz="1300" dirty="0"/>
              <a:t>ГРС - Государственная регистрационная служба</a:t>
            </a:r>
          </a:p>
          <a:p>
            <a:pPr eaLnBrk="0" hangingPunct="0"/>
            <a:r>
              <a:rPr lang="ru-RU" sz="1300" dirty="0"/>
              <a:t>ГТС- Государственная таможенная служба</a:t>
            </a:r>
          </a:p>
          <a:p>
            <a:pPr eaLnBrk="0" hangingPunct="0"/>
            <a:r>
              <a:rPr lang="ru-RU" sz="1300" dirty="0"/>
              <a:t>КГТУ - Кыргызский государственный технический университет</a:t>
            </a:r>
          </a:p>
          <a:p>
            <a:pPr eaLnBrk="0" hangingPunct="0"/>
            <a:r>
              <a:rPr lang="ru-RU" sz="1300" dirty="0"/>
              <a:t>КНАУ- Кыргызский национальный аграрный университет</a:t>
            </a:r>
          </a:p>
          <a:p>
            <a:pPr eaLnBrk="0" hangingPunct="0"/>
            <a:r>
              <a:rPr lang="ru-RU" sz="1300" dirty="0"/>
              <a:t>КРСУ - Кыргызско-русский славянский университет</a:t>
            </a:r>
          </a:p>
          <a:p>
            <a:pPr eaLnBrk="0" hangingPunct="0"/>
            <a:r>
              <a:rPr lang="ru-RU" sz="1300" dirty="0"/>
              <a:t>МЗ- Министерство здравоохранения</a:t>
            </a:r>
          </a:p>
          <a:p>
            <a:pPr eaLnBrk="0" hangingPunct="0"/>
            <a:r>
              <a:rPr lang="ru-RU" sz="1300" dirty="0"/>
              <a:t>МИД - Министерство иностранных дел</a:t>
            </a:r>
          </a:p>
          <a:p>
            <a:pPr eaLnBrk="0" hangingPunct="0"/>
            <a:r>
              <a:rPr lang="ru-RU" sz="1300" dirty="0"/>
              <a:t>МОН - Министерство образования и </a:t>
            </a:r>
            <a:r>
              <a:rPr lang="ru-RU" sz="1300" dirty="0" smtClean="0"/>
              <a:t>науки</a:t>
            </a:r>
          </a:p>
          <a:p>
            <a:pPr eaLnBrk="0" hangingPunct="0"/>
            <a:r>
              <a:rPr lang="ru-RU" sz="1300" dirty="0"/>
              <a:t>МРГ -  Межведомственная рабочая </a:t>
            </a:r>
            <a:r>
              <a:rPr lang="ru-RU" sz="1300" dirty="0" smtClean="0"/>
              <a:t>группа</a:t>
            </a:r>
            <a:endParaRPr lang="ru-RU" sz="1300" dirty="0"/>
          </a:p>
        </p:txBody>
      </p:sp>
      <p:sp>
        <p:nvSpPr>
          <p:cNvPr id="9" name="TextBox 8"/>
          <p:cNvSpPr txBox="1"/>
          <p:nvPr/>
        </p:nvSpPr>
        <p:spPr bwMode="auto">
          <a:xfrm>
            <a:off x="4572000" y="610136"/>
            <a:ext cx="4191000" cy="580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rtlCol="0">
            <a:spAutoFit/>
          </a:bodyPr>
          <a:lstStyle/>
          <a:p>
            <a:pPr eaLnBrk="0" hangingPunct="0"/>
            <a:endParaRPr lang="ru-RU" sz="1300" dirty="0"/>
          </a:p>
          <a:p>
            <a:pPr eaLnBrk="0" hangingPunct="0"/>
            <a:r>
              <a:rPr lang="ru-RU" sz="1300" dirty="0" smtClean="0"/>
              <a:t>МСУ- </a:t>
            </a:r>
            <a:r>
              <a:rPr lang="ru-RU" sz="1300" dirty="0"/>
              <a:t>Местное самоуправление (муниципальные органы власти)</a:t>
            </a:r>
          </a:p>
          <a:p>
            <a:pPr eaLnBrk="0" hangingPunct="0"/>
            <a:r>
              <a:rPr lang="ru-RU" sz="1300" dirty="0" smtClean="0"/>
              <a:t>МСХМ </a:t>
            </a:r>
            <a:r>
              <a:rPr lang="ru-RU" sz="1300" dirty="0"/>
              <a:t>- Министерство сельского хозяйства, пищевой промышленности, и </a:t>
            </a:r>
            <a:r>
              <a:rPr lang="ru-RU" sz="1300" dirty="0" smtClean="0"/>
              <a:t>мелиорация</a:t>
            </a:r>
          </a:p>
          <a:p>
            <a:pPr eaLnBrk="0" hangingPunct="0"/>
            <a:r>
              <a:rPr lang="ru-RU" sz="1300" dirty="0" smtClean="0"/>
              <a:t>МСК-  Молочный Союз Кыргызстана</a:t>
            </a:r>
            <a:endParaRPr lang="ru-RU" sz="1300" dirty="0"/>
          </a:p>
          <a:p>
            <a:pPr eaLnBrk="0" hangingPunct="0"/>
            <a:r>
              <a:rPr lang="ru-RU" sz="1300" dirty="0" smtClean="0"/>
              <a:t>МТСР- </a:t>
            </a:r>
            <a:r>
              <a:rPr lang="ru-RU" sz="1300" dirty="0"/>
              <a:t>Министерство труда и социального развития</a:t>
            </a:r>
          </a:p>
          <a:p>
            <a:pPr eaLnBrk="0" hangingPunct="0"/>
            <a:r>
              <a:rPr lang="ru-RU" sz="1300" dirty="0"/>
              <a:t>МФ - Министерство финансов</a:t>
            </a:r>
          </a:p>
          <a:p>
            <a:pPr eaLnBrk="0" hangingPunct="0"/>
            <a:r>
              <a:rPr lang="ru-RU" sz="1300" dirty="0"/>
              <a:t>МЧС - Министерство по чрезвычайным ситуациям</a:t>
            </a:r>
          </a:p>
          <a:p>
            <a:pPr eaLnBrk="0" hangingPunct="0"/>
            <a:r>
              <a:rPr lang="ru-RU" sz="1300" dirty="0"/>
              <a:t>МЭ - Министерство </a:t>
            </a:r>
            <a:r>
              <a:rPr lang="ru-RU" sz="1300" dirty="0" smtClean="0"/>
              <a:t>экономики</a:t>
            </a:r>
            <a:endParaRPr lang="en-US" sz="1300" dirty="0" smtClean="0"/>
          </a:p>
          <a:p>
            <a:pPr eaLnBrk="0" hangingPunct="0"/>
            <a:r>
              <a:rPr lang="ru-RU" sz="1300" dirty="0" smtClean="0"/>
              <a:t>НБ – Национальный Банк</a:t>
            </a:r>
            <a:endParaRPr lang="ru-RU" sz="1300" dirty="0"/>
          </a:p>
          <a:p>
            <a:pPr eaLnBrk="0" hangingPunct="0"/>
            <a:r>
              <a:rPr lang="ru-RU" sz="1300" dirty="0"/>
              <a:t>НСК -Национальный статистический комитет</a:t>
            </a:r>
          </a:p>
          <a:p>
            <a:pPr eaLnBrk="0" hangingPunct="0"/>
            <a:r>
              <a:rPr lang="ru-RU" sz="1300" dirty="0"/>
              <a:t>РЦВДЭ- Республиканский центр ветеринарной диагностики и экспертизы Государственной инспекции по ветеринарному и фитосанитарному безопасности</a:t>
            </a:r>
          </a:p>
          <a:p>
            <a:pPr eaLnBrk="0" hangingPunct="0"/>
            <a:r>
              <a:rPr lang="ru-RU" sz="1300" dirty="0"/>
              <a:t>СПБ – Совет по продовольственной безопасности </a:t>
            </a:r>
            <a:endParaRPr lang="ru-RU" sz="1300" dirty="0" smtClean="0"/>
          </a:p>
          <a:p>
            <a:pPr eaLnBrk="0" hangingPunct="0"/>
            <a:r>
              <a:rPr lang="ru-RU" sz="1300" dirty="0" smtClean="0"/>
              <a:t>СФ- </a:t>
            </a:r>
            <a:r>
              <a:rPr lang="ru-RU" sz="1300" dirty="0"/>
              <a:t>Социальный фонд</a:t>
            </a:r>
          </a:p>
          <a:p>
            <a:pPr eaLnBrk="0" hangingPunct="0"/>
            <a:r>
              <a:rPr lang="ru-RU" sz="1300" dirty="0"/>
              <a:t>ТЭО- технико-экономическое обоснование</a:t>
            </a:r>
          </a:p>
          <a:p>
            <a:pPr eaLnBrk="0" hangingPunct="0"/>
            <a:r>
              <a:rPr lang="ru-RU" sz="1300" dirty="0"/>
              <a:t>ФГМР - Фонд государственных материальных </a:t>
            </a:r>
            <a:r>
              <a:rPr lang="ru-RU" sz="1300" dirty="0" smtClean="0"/>
              <a:t>резервов</a:t>
            </a:r>
          </a:p>
          <a:p>
            <a:pPr eaLnBrk="0" hangingPunct="0"/>
            <a:r>
              <a:rPr lang="ru-RU" sz="1300" dirty="0"/>
              <a:t>ХАССП (англ. Hazard Analysis and Critical Control Points (HACCP) — анализ рисков и критические контрольные точки) </a:t>
            </a:r>
            <a:r>
              <a:rPr lang="ru-RU" sz="1300" dirty="0" smtClean="0"/>
              <a:t>— система управления безопасностью пищевой </a:t>
            </a:r>
            <a:r>
              <a:rPr lang="ru-RU" sz="1300" dirty="0"/>
              <a:t>продукции</a:t>
            </a:r>
          </a:p>
          <a:p>
            <a:pPr eaLnBrk="0" hangingPunct="0"/>
            <a:r>
              <a:rPr lang="ru-RU" sz="1300" dirty="0"/>
              <a:t>ЦСМ МЭ- Центр стандартизации и метрологии при Министерстве экономики</a:t>
            </a:r>
          </a:p>
          <a:p>
            <a:pPr eaLnBrk="0" hangingPunct="0"/>
            <a:endParaRPr lang="en-US" sz="1300" dirty="0" smtClean="0"/>
          </a:p>
        </p:txBody>
      </p:sp>
    </p:spTree>
    <p:extLst>
      <p:ext uri="{BB962C8B-B14F-4D97-AF65-F5344CB8AC3E}">
        <p14:creationId xmlns:p14="http://schemas.microsoft.com/office/powerpoint/2010/main" val="26043135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heme/theme1.xml><?xml version="1.0" encoding="utf-8"?>
<a:theme xmlns:a="http://schemas.openxmlformats.org/drawingml/2006/main" name="Project Status 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eaLnBrk="0" hangingPunct="0">
          <a:defRPr sz="800"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3501ADB-0687-4C08-ACC7-50606E2335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Ticking clock design template</Template>
  <TotalTime>0</TotalTime>
  <Words>1131</Words>
  <Application>Microsoft Office PowerPoint</Application>
  <PresentationFormat>On-screen Show (4:3)</PresentationFormat>
  <Paragraphs>443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</vt:lpstr>
      <vt:lpstr>Courier New</vt:lpstr>
      <vt:lpstr>Georgia</vt:lpstr>
      <vt:lpstr>Times New Roman</vt:lpstr>
      <vt:lpstr>Project Status Report</vt:lpstr>
      <vt:lpstr>Дорожная карта Программы Продовольственной Безопасности и Питания (ППБП) в  Кыргызской Республики на 2015-2017 годы и после</vt:lpstr>
      <vt:lpstr>Структура дорожной карты</vt:lpstr>
      <vt:lpstr>НАЛИЧИЕ ПИТАНИЯ</vt:lpstr>
      <vt:lpstr>ДОСТУПНОСТЬ ПРОДОВОЛЬСТВИЯ </vt:lpstr>
      <vt:lpstr>ИСПОЛЬЗОВАНИЕ ПРОДОВОЛЬСТВИЯ </vt:lpstr>
      <vt:lpstr>БЕЗОПАСНОСТЬ ПРОДОВОЛЬСТВИЯ</vt:lpstr>
      <vt:lpstr>Список аббревиатур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2016-04-15T01:17:51Z</dcterms:created>
  <dcterms:modified xsi:type="dcterms:W3CDTF">2016-10-28T11:28:03Z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TC016745569991</vt:lpwstr>
  </property>
</Properties>
</file>