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sldIdLst>
    <p:sldId id="256" r:id="rId6"/>
    <p:sldId id="384" r:id="rId7"/>
    <p:sldId id="257" r:id="rId8"/>
    <p:sldId id="381" r:id="rId9"/>
    <p:sldId id="258" r:id="rId10"/>
    <p:sldId id="377" r:id="rId11"/>
    <p:sldId id="385" r:id="rId12"/>
    <p:sldId id="378" r:id="rId13"/>
    <p:sldId id="354" r:id="rId14"/>
    <p:sldId id="379" r:id="rId15"/>
    <p:sldId id="383" r:id="rId16"/>
    <p:sldId id="386" r:id="rId17"/>
    <p:sldId id="387" r:id="rId18"/>
    <p:sldId id="388" r:id="rId19"/>
    <p:sldId id="403" r:id="rId20"/>
    <p:sldId id="408" r:id="rId21"/>
    <p:sldId id="401" r:id="rId22"/>
    <p:sldId id="414" r:id="rId23"/>
    <p:sldId id="404" r:id="rId24"/>
    <p:sldId id="391" r:id="rId25"/>
    <p:sldId id="393" r:id="rId26"/>
    <p:sldId id="406" r:id="rId27"/>
    <p:sldId id="407" r:id="rId28"/>
    <p:sldId id="409" r:id="rId29"/>
    <p:sldId id="410" r:id="rId30"/>
    <p:sldId id="394" r:id="rId31"/>
    <p:sldId id="411" r:id="rId32"/>
    <p:sldId id="412" r:id="rId33"/>
    <p:sldId id="396" r:id="rId34"/>
    <p:sldId id="413" r:id="rId35"/>
    <p:sldId id="416" r:id="rId36"/>
    <p:sldId id="415"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D80C0D-C9A2-7B40-4832-1F56BD22418B}" name="PerezMardones, Valentina (EST)" initials="P(" userId="S::valentina.perezmardones@fao.org::1be48d48-c6ca-4a09-8b46-55fa70081ce0" providerId="AD"/>
  <p188:author id="{26F38551-2F52-185B-685E-6D85D0096D36}" name="HernandezLagana, Maria (EST)" initials="MH" userId="S::Maria.HernandezLagana@fao.org::b19be75b-c352-4bbd-87ca-364aa2d28814" providerId="AD"/>
  <p188:author id="{B95901E0-F164-B867-4557-2DA7315F6186}" name="DelCastilloBuelga, Laura (EST)" initials="LD" userId="S::Laura.DelCastilloBuelga@fao.org::af6c34c5-067a-4bc8-a4ac-d2aec06a973b" providerId="AD"/>
  <p188:author id="{52C83AF9-05D2-4B9A-C528-25D3394FE5A3}" name="Riggs, Michael (EST)" initials="MR" userId="S::Michael.Riggs@fao.org::3fb7a5ab-7459-4a35-8294-17ed8537f5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C273"/>
    <a:srgbClr val="EBF1DE"/>
    <a:srgbClr val="314C14"/>
    <a:srgbClr val="8492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7AC78-4725-4583-874B-E58FFCA11035}" v="20" dt="2024-12-13T13:27:0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6" autoAdjust="0"/>
    <p:restoredTop sz="85994" autoAdjust="0"/>
  </p:normalViewPr>
  <p:slideViewPr>
    <p:cSldViewPr snapToGrid="0">
      <p:cViewPr varScale="1">
        <p:scale>
          <a:sx n="52" d="100"/>
          <a:sy n="52" d="100"/>
        </p:scale>
        <p:origin x="1392" y="4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8396375218297611E-2"/>
          <c:y val="0.26657670857907745"/>
          <c:w val="0.91547320073266414"/>
          <c:h val="0.56047287998500506"/>
        </c:manualLayout>
      </c:layout>
      <c:barChart>
        <c:barDir val="col"/>
        <c:grouping val="clustered"/>
        <c:varyColors val="0"/>
        <c:ser>
          <c:idx val="0"/>
          <c:order val="0"/>
          <c:tx>
            <c:strRef>
              <c:f>Sheet1!$B$1</c:f>
              <c:strCache>
                <c:ptCount val="1"/>
                <c:pt idx="0">
                  <c:v>Small</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Certified</c:v>
                </c:pt>
                <c:pt idx="1">
                  <c:v>Not certified</c:v>
                </c:pt>
              </c:strCache>
            </c:strRef>
          </c:cat>
          <c:val>
            <c:numRef>
              <c:f>Sheet1!$B$2:$B$3</c:f>
              <c:numCache>
                <c:formatCode>General</c:formatCode>
                <c:ptCount val="2"/>
                <c:pt idx="0">
                  <c:v>10</c:v>
                </c:pt>
                <c:pt idx="1">
                  <c:v>22</c:v>
                </c:pt>
              </c:numCache>
            </c:numRef>
          </c:val>
          <c:extLst>
            <c:ext xmlns:c16="http://schemas.microsoft.com/office/drawing/2014/chart" uri="{C3380CC4-5D6E-409C-BE32-E72D297353CC}">
              <c16:uniqueId val="{00000000-B335-449F-B4F6-8FE9A120A8FC}"/>
            </c:ext>
          </c:extLst>
        </c:ser>
        <c:ser>
          <c:idx val="1"/>
          <c:order val="1"/>
          <c:tx>
            <c:strRef>
              <c:f>Sheet1!$C$1</c:f>
              <c:strCache>
                <c:ptCount val="1"/>
                <c:pt idx="0">
                  <c:v>Large</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Certified</c:v>
                </c:pt>
                <c:pt idx="1">
                  <c:v>Not certified</c:v>
                </c:pt>
              </c:strCache>
            </c:strRef>
          </c:cat>
          <c:val>
            <c:numRef>
              <c:f>Sheet1!$C$2:$C$3</c:f>
              <c:numCache>
                <c:formatCode>General</c:formatCode>
                <c:ptCount val="2"/>
                <c:pt idx="0">
                  <c:v>20</c:v>
                </c:pt>
                <c:pt idx="1">
                  <c:v>2</c:v>
                </c:pt>
              </c:numCache>
            </c:numRef>
          </c:val>
          <c:extLst>
            <c:ext xmlns:c16="http://schemas.microsoft.com/office/drawing/2014/chart" uri="{C3380CC4-5D6E-409C-BE32-E72D297353CC}">
              <c16:uniqueId val="{00000001-B335-449F-B4F6-8FE9A120A8FC}"/>
            </c:ext>
          </c:extLst>
        </c:ser>
        <c:dLbls>
          <c:dLblPos val="outEnd"/>
          <c:showLegendKey val="0"/>
          <c:showVal val="1"/>
          <c:showCatName val="0"/>
          <c:showSerName val="0"/>
          <c:showPercent val="0"/>
          <c:showBubbleSize val="0"/>
        </c:dLbls>
        <c:gapWidth val="219"/>
        <c:overlap val="-27"/>
        <c:axId val="1730245327"/>
        <c:axId val="1730246767"/>
      </c:barChart>
      <c:catAx>
        <c:axId val="173024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30246767"/>
        <c:crosses val="autoZero"/>
        <c:auto val="1"/>
        <c:lblAlgn val="ctr"/>
        <c:lblOffset val="100"/>
        <c:noMultiLvlLbl val="0"/>
      </c:catAx>
      <c:valAx>
        <c:axId val="1730246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3024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4702475409178"/>
          <c:y val="0.18159265887305753"/>
          <c:w val="0.57951127711864892"/>
          <c:h val="0.73473314625645225"/>
        </c:manualLayout>
      </c:layout>
      <c:barChart>
        <c:barDir val="bar"/>
        <c:grouping val="percentStacked"/>
        <c:varyColors val="0"/>
        <c:ser>
          <c:idx val="0"/>
          <c:order val="0"/>
          <c:tx>
            <c:strRef>
              <c:f>Sheet1!$B$1</c:f>
              <c:strCache>
                <c:ptCount val="1"/>
                <c:pt idx="0">
                  <c:v>Sustainable practices</c:v>
                </c:pt>
              </c:strCache>
            </c:strRef>
          </c:tx>
          <c:spPr>
            <a:solidFill>
              <a:schemeClr val="accent1"/>
            </a:solidFill>
            <a:ln w="19050">
              <a:solidFill>
                <a:schemeClr val="lt1"/>
              </a:solidFill>
            </a:ln>
            <a:effectLst/>
          </c:spPr>
          <c:invertIfNegative val="0"/>
          <c:dLbls>
            <c:dLbl>
              <c:idx val="0"/>
              <c:tx>
                <c:rich>
                  <a:bodyPr/>
                  <a:lstStyle/>
                  <a:p>
                    <a:fld id="{F661ECE4-DAD0-4183-8CFA-38C034805D80}"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A7-4723-B07B-B8B039901120}"/>
                </c:ext>
              </c:extLst>
            </c:dLbl>
            <c:dLbl>
              <c:idx val="1"/>
              <c:tx>
                <c:rich>
                  <a:bodyPr/>
                  <a:lstStyle/>
                  <a:p>
                    <a:fld id="{5ECBF6D3-8A89-4ECA-A653-24E88ECFE5B7}"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7-4723-B07B-B8B039901120}"/>
                </c:ext>
              </c:extLst>
            </c:dLbl>
            <c:dLbl>
              <c:idx val="2"/>
              <c:tx>
                <c:rich>
                  <a:bodyPr/>
                  <a:lstStyle/>
                  <a:p>
                    <a:fld id="{677BEE57-80EE-4A5B-8E84-6163DE23694B}"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A7-4723-B07B-B8B039901120}"/>
                </c:ext>
              </c:extLst>
            </c:dLbl>
            <c:dLbl>
              <c:idx val="3"/>
              <c:tx>
                <c:rich>
                  <a:bodyPr/>
                  <a:lstStyle/>
                  <a:p>
                    <a:fld id="{DA8DC447-C41E-497C-9F1D-ECC8250C57F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A7-4723-B07B-B8B039901120}"/>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Supplier 1</c:v>
                </c:pt>
                <c:pt idx="1">
                  <c:v>Supplier 2</c:v>
                </c:pt>
                <c:pt idx="2">
                  <c:v>Supplier 3</c:v>
                </c:pt>
                <c:pt idx="3">
                  <c:v>Supplier 4</c:v>
                </c:pt>
              </c:strCache>
            </c:strRef>
          </c:cat>
          <c:val>
            <c:numRef>
              <c:f>Sheet1!$B$2:$B$5</c:f>
              <c:numCache>
                <c:formatCode>General</c:formatCode>
                <c:ptCount val="4"/>
                <c:pt idx="0">
                  <c:v>30</c:v>
                </c:pt>
                <c:pt idx="1">
                  <c:v>15</c:v>
                </c:pt>
                <c:pt idx="2">
                  <c:v>52</c:v>
                </c:pt>
                <c:pt idx="3">
                  <c:v>26</c:v>
                </c:pt>
              </c:numCache>
            </c:numRef>
          </c:val>
          <c:extLst>
            <c:ext xmlns:c16="http://schemas.microsoft.com/office/drawing/2014/chart" uri="{C3380CC4-5D6E-409C-BE32-E72D297353CC}">
              <c16:uniqueId val="{00000004-2BA7-4723-B07B-B8B039901120}"/>
            </c:ext>
          </c:extLst>
        </c:ser>
        <c:ser>
          <c:idx val="1"/>
          <c:order val="1"/>
          <c:tx>
            <c:strRef>
              <c:f>Sheet1!$C$1</c:f>
              <c:strCache>
                <c:ptCount val="1"/>
                <c:pt idx="0">
                  <c:v>Conventional practices</c:v>
                </c:pt>
              </c:strCache>
            </c:strRef>
          </c:tx>
          <c:spPr>
            <a:solidFill>
              <a:srgbClr val="00B0F0"/>
            </a:solidFill>
            <a:ln w="19050">
              <a:solidFill>
                <a:schemeClr val="lt1"/>
              </a:solidFill>
            </a:ln>
            <a:effectLst/>
          </c:spPr>
          <c:invertIfNegative val="0"/>
          <c:dLbls>
            <c:dLbl>
              <c:idx val="0"/>
              <c:tx>
                <c:rich>
                  <a:bodyPr/>
                  <a:lstStyle/>
                  <a:p>
                    <a:fld id="{E6A04E32-F6CD-472E-A8E6-5BD457D80CE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A7-4723-B07B-B8B039901120}"/>
                </c:ext>
              </c:extLst>
            </c:dLbl>
            <c:dLbl>
              <c:idx val="1"/>
              <c:tx>
                <c:rich>
                  <a:bodyPr/>
                  <a:lstStyle/>
                  <a:p>
                    <a:fld id="{85003F64-9E0C-45F7-B66E-3B8768183BB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A7-4723-B07B-B8B039901120}"/>
                </c:ext>
              </c:extLst>
            </c:dLbl>
            <c:dLbl>
              <c:idx val="2"/>
              <c:tx>
                <c:rich>
                  <a:bodyPr/>
                  <a:lstStyle/>
                  <a:p>
                    <a:fld id="{4F5269A7-2CC2-4259-A10A-07A8CB5B1432}"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A7-4723-B07B-B8B039901120}"/>
                </c:ext>
              </c:extLst>
            </c:dLbl>
            <c:dLbl>
              <c:idx val="3"/>
              <c:tx>
                <c:rich>
                  <a:bodyPr/>
                  <a:lstStyle/>
                  <a:p>
                    <a:fld id="{6822BCC9-5A54-4AC7-8E10-4EDAD296BC73}" type="VALUE">
                      <a:rPr lang="en-US"/>
                      <a:pPr/>
                      <a:t>[VALUE]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BA7-4723-B07B-B8B039901120}"/>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Supplier 1</c:v>
                </c:pt>
                <c:pt idx="1">
                  <c:v>Supplier 2</c:v>
                </c:pt>
                <c:pt idx="2">
                  <c:v>Supplier 3</c:v>
                </c:pt>
                <c:pt idx="3">
                  <c:v>Supplier 4</c:v>
                </c:pt>
              </c:strCache>
            </c:strRef>
          </c:cat>
          <c:val>
            <c:numRef>
              <c:f>Sheet1!$C$2:$C$5</c:f>
              <c:numCache>
                <c:formatCode>General</c:formatCode>
                <c:ptCount val="4"/>
                <c:pt idx="0">
                  <c:v>70</c:v>
                </c:pt>
                <c:pt idx="1">
                  <c:v>85</c:v>
                </c:pt>
                <c:pt idx="2">
                  <c:v>48</c:v>
                </c:pt>
                <c:pt idx="3">
                  <c:v>74</c:v>
                </c:pt>
              </c:numCache>
            </c:numRef>
          </c:val>
          <c:extLst>
            <c:ext xmlns:c16="http://schemas.microsoft.com/office/drawing/2014/chart" uri="{C3380CC4-5D6E-409C-BE32-E72D297353CC}">
              <c16:uniqueId val="{00000009-2BA7-4723-B07B-B8B039901120}"/>
            </c:ext>
          </c:extLst>
        </c:ser>
        <c:dLbls>
          <c:dLblPos val="ctr"/>
          <c:showLegendKey val="0"/>
          <c:showVal val="1"/>
          <c:showCatName val="0"/>
          <c:showSerName val="0"/>
          <c:showPercent val="0"/>
          <c:showBubbleSize val="0"/>
        </c:dLbls>
        <c:gapWidth val="55"/>
        <c:overlap val="100"/>
        <c:axId val="1727106239"/>
        <c:axId val="1729405343"/>
      </c:barChart>
      <c:valAx>
        <c:axId val="1729405343"/>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27106239"/>
        <c:crosses val="autoZero"/>
        <c:crossBetween val="between"/>
      </c:valAx>
      <c:catAx>
        <c:axId val="172710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729405343"/>
        <c:crosses val="autoZero"/>
        <c:auto val="1"/>
        <c:lblAlgn val="ctr"/>
        <c:lblOffset val="100"/>
        <c:noMultiLvlLbl val="0"/>
      </c:catAx>
      <c:spPr>
        <a:noFill/>
        <a:ln>
          <a:noFill/>
        </a:ln>
        <a:effectLst/>
      </c:spPr>
    </c:plotArea>
    <c:legend>
      <c:legendPos val="r"/>
      <c:layout>
        <c:manualLayout>
          <c:xMode val="edge"/>
          <c:yMode val="edge"/>
          <c:x val="0.7439335718418626"/>
          <c:y val="0.50364182369081589"/>
          <c:w val="0.24242475237315031"/>
          <c:h val="0.338539834417694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91152-6BEB-4875-8CE9-B586A6D5F23C}" type="doc">
      <dgm:prSet loTypeId="urn:microsoft.com/office/officeart/2005/8/layout/bProcess3" loCatId="process" qsTypeId="urn:microsoft.com/office/officeart/2005/8/quickstyle/simple1" qsCatId="simple" csTypeId="urn:microsoft.com/office/officeart/2005/8/colors/accent3_3" csCatId="accent3" phldr="1"/>
      <dgm:spPr/>
      <dgm:t>
        <a:bodyPr/>
        <a:lstStyle/>
        <a:p>
          <a:endParaRPr lang="en-US"/>
        </a:p>
      </dgm:t>
    </dgm:pt>
    <dgm:pt modelId="{A7438290-173F-4143-A6C9-E4B9F5A91102}">
      <dgm:prSet phldrT="[Text]" custT="1"/>
      <dgm:spPr/>
      <dgm:t>
        <a:bodyPr/>
        <a:lstStyle/>
        <a:p>
          <a:pPr algn="ctr"/>
          <a:r>
            <a:rPr lang="en-US" sz="1600" dirty="0">
              <a:latin typeface="Poppins" panose="00000500000000000000" pitchFamily="2" charset="0"/>
              <a:cs typeface="Poppins" panose="00000500000000000000" pitchFamily="2" charset="0"/>
            </a:rPr>
            <a:t>1. Understand the context</a:t>
          </a:r>
        </a:p>
      </dgm:t>
    </dgm:pt>
    <dgm:pt modelId="{D102367D-D28D-416F-8386-E17EC1027FE2}" type="parTrans" cxnId="{EF190F4D-13F4-45E8-987A-39153B8A1533}">
      <dgm:prSet/>
      <dgm:spPr/>
      <dgm:t>
        <a:bodyPr/>
        <a:lstStyle/>
        <a:p>
          <a:pPr algn="ctr"/>
          <a:endParaRPr lang="en-US" sz="3600">
            <a:latin typeface="Poppins" panose="00000500000000000000" pitchFamily="2" charset="0"/>
            <a:cs typeface="Poppins" panose="00000500000000000000" pitchFamily="2" charset="0"/>
          </a:endParaRPr>
        </a:p>
      </dgm:t>
    </dgm:pt>
    <dgm:pt modelId="{D90AF006-F741-4BC6-B759-FC6FD3081767}" type="sibTrans" cxnId="{EF190F4D-13F4-45E8-987A-39153B8A1533}">
      <dgm:prSet custT="1"/>
      <dgm:spPr/>
      <dgm:t>
        <a:bodyPr/>
        <a:lstStyle/>
        <a:p>
          <a:pPr algn="ctr"/>
          <a:endParaRPr lang="en-US" sz="3600">
            <a:latin typeface="Poppins" panose="00000500000000000000" pitchFamily="2" charset="0"/>
            <a:cs typeface="Poppins" panose="00000500000000000000" pitchFamily="2" charset="0"/>
          </a:endParaRPr>
        </a:p>
      </dgm:t>
    </dgm:pt>
    <dgm:pt modelId="{0B54FE9C-6076-46E2-A412-094D04C44FC6}">
      <dgm:prSet phldrT="[Text]" custT="1"/>
      <dgm:spPr/>
      <dgm:t>
        <a:bodyPr/>
        <a:lstStyle/>
        <a:p>
          <a:pPr algn="ctr"/>
          <a:r>
            <a:rPr lang="en-US" sz="1600" dirty="0">
              <a:latin typeface="Poppins" panose="00000500000000000000" pitchFamily="2" charset="0"/>
              <a:cs typeface="Poppins" panose="00000500000000000000" pitchFamily="2" charset="0"/>
            </a:rPr>
            <a:t>3. Identify the target audience of your MEL system</a:t>
          </a:r>
        </a:p>
      </dgm:t>
    </dgm:pt>
    <dgm:pt modelId="{66017C57-0F21-4202-AB06-E42BD29C6D25}" type="parTrans" cxnId="{6C12FA23-12F2-4687-9144-EE6D28B260F1}">
      <dgm:prSet/>
      <dgm:spPr/>
      <dgm:t>
        <a:bodyPr/>
        <a:lstStyle/>
        <a:p>
          <a:pPr algn="ctr"/>
          <a:endParaRPr lang="en-US" sz="3600">
            <a:latin typeface="Poppins" panose="00000500000000000000" pitchFamily="2" charset="0"/>
            <a:cs typeface="Poppins" panose="00000500000000000000" pitchFamily="2" charset="0"/>
          </a:endParaRPr>
        </a:p>
      </dgm:t>
    </dgm:pt>
    <dgm:pt modelId="{25FF67AE-2D25-4FFF-9EEF-EF3BC3CAA71E}" type="sibTrans" cxnId="{6C12FA23-12F2-4687-9144-EE6D28B260F1}">
      <dgm:prSet custT="1"/>
      <dgm:spPr/>
      <dgm:t>
        <a:bodyPr/>
        <a:lstStyle/>
        <a:p>
          <a:pPr algn="ctr"/>
          <a:endParaRPr lang="en-US" sz="3600">
            <a:latin typeface="Poppins" panose="00000500000000000000" pitchFamily="2" charset="0"/>
            <a:cs typeface="Poppins" panose="00000500000000000000" pitchFamily="2" charset="0"/>
          </a:endParaRPr>
        </a:p>
      </dgm:t>
    </dgm:pt>
    <dgm:pt modelId="{CED4DCD4-742E-4A2D-BBBB-3A1B8B7C817A}">
      <dgm:prSet phldrT="[Text]" custT="1"/>
      <dgm:spPr/>
      <dgm:t>
        <a:bodyPr/>
        <a:lstStyle/>
        <a:p>
          <a:pPr algn="ctr"/>
          <a:r>
            <a:rPr lang="en-US" sz="1600" dirty="0">
              <a:latin typeface="Poppins" panose="00000500000000000000" pitchFamily="2" charset="0"/>
              <a:cs typeface="Poppins" panose="00000500000000000000" pitchFamily="2" charset="0"/>
            </a:rPr>
            <a:t>4. Select the indicators</a:t>
          </a:r>
        </a:p>
      </dgm:t>
    </dgm:pt>
    <dgm:pt modelId="{D0278C17-6953-4B10-9812-DD75F81BF91F}" type="parTrans" cxnId="{4830ECA4-F382-4D0C-955A-BDC466B8BEB3}">
      <dgm:prSet/>
      <dgm:spPr/>
      <dgm:t>
        <a:bodyPr/>
        <a:lstStyle/>
        <a:p>
          <a:pPr algn="ctr"/>
          <a:endParaRPr lang="en-US" sz="3600">
            <a:latin typeface="Poppins" panose="00000500000000000000" pitchFamily="2" charset="0"/>
            <a:cs typeface="Poppins" panose="00000500000000000000" pitchFamily="2" charset="0"/>
          </a:endParaRPr>
        </a:p>
      </dgm:t>
    </dgm:pt>
    <dgm:pt modelId="{B8DE7BCE-4687-40E3-906F-8DF9C1F26DAC}" type="sibTrans" cxnId="{4830ECA4-F382-4D0C-955A-BDC466B8BEB3}">
      <dgm:prSet custT="1"/>
      <dgm:spPr/>
      <dgm:t>
        <a:bodyPr/>
        <a:lstStyle/>
        <a:p>
          <a:pPr algn="ctr"/>
          <a:endParaRPr lang="en-US" sz="3600">
            <a:latin typeface="Poppins" panose="00000500000000000000" pitchFamily="2" charset="0"/>
            <a:cs typeface="Poppins" panose="00000500000000000000" pitchFamily="2" charset="0"/>
          </a:endParaRPr>
        </a:p>
      </dgm:t>
    </dgm:pt>
    <dgm:pt modelId="{7388147F-3088-42E3-9BEB-E90539F39E67}">
      <dgm:prSet phldrT="[Text]" custT="1"/>
      <dgm:spPr/>
      <dgm:t>
        <a:bodyPr/>
        <a:lstStyle/>
        <a:p>
          <a:pPr algn="ctr"/>
          <a:r>
            <a:rPr lang="en-US" sz="1600" dirty="0">
              <a:latin typeface="Poppins" panose="00000500000000000000" pitchFamily="2" charset="0"/>
              <a:cs typeface="Poppins" panose="00000500000000000000" pitchFamily="2" charset="0"/>
            </a:rPr>
            <a:t>5. Select the MEL tools</a:t>
          </a:r>
        </a:p>
      </dgm:t>
    </dgm:pt>
    <dgm:pt modelId="{7A5334BC-1002-4F6F-B306-F2AC32520258}" type="parTrans" cxnId="{A3DF8BC2-EFB1-42AE-96E3-37AE7613DB7B}">
      <dgm:prSet/>
      <dgm:spPr/>
      <dgm:t>
        <a:bodyPr/>
        <a:lstStyle/>
        <a:p>
          <a:pPr algn="ctr"/>
          <a:endParaRPr lang="en-US" sz="3600">
            <a:latin typeface="Poppins" panose="00000500000000000000" pitchFamily="2" charset="0"/>
            <a:cs typeface="Poppins" panose="00000500000000000000" pitchFamily="2" charset="0"/>
          </a:endParaRPr>
        </a:p>
      </dgm:t>
    </dgm:pt>
    <dgm:pt modelId="{792389F2-1FD0-4538-84C9-AC44002304A5}" type="sibTrans" cxnId="{A3DF8BC2-EFB1-42AE-96E3-37AE7613DB7B}">
      <dgm:prSet custT="1"/>
      <dgm:spPr/>
      <dgm:t>
        <a:bodyPr/>
        <a:lstStyle/>
        <a:p>
          <a:pPr algn="ctr"/>
          <a:endParaRPr lang="en-US" sz="3600">
            <a:latin typeface="Poppins" panose="00000500000000000000" pitchFamily="2" charset="0"/>
            <a:cs typeface="Poppins" panose="00000500000000000000" pitchFamily="2" charset="0"/>
          </a:endParaRPr>
        </a:p>
      </dgm:t>
    </dgm:pt>
    <dgm:pt modelId="{AA745DFD-AD48-4420-98F8-6E3417E811E5}">
      <dgm:prSet phldrT="[Text]" custT="1"/>
      <dgm:spPr/>
      <dgm:t>
        <a:bodyPr/>
        <a:lstStyle/>
        <a:p>
          <a:pPr algn="ctr"/>
          <a:r>
            <a:rPr lang="en-US" sz="1600" dirty="0">
              <a:latin typeface="Poppins" panose="00000500000000000000" pitchFamily="2" charset="0"/>
              <a:cs typeface="Poppins" panose="00000500000000000000" pitchFamily="2" charset="0"/>
            </a:rPr>
            <a:t>6. </a:t>
          </a:r>
          <a:r>
            <a:rPr lang="en-US" sz="1600" dirty="0" err="1">
              <a:latin typeface="Poppins" panose="00000500000000000000" pitchFamily="2" charset="0"/>
              <a:cs typeface="Poppins" panose="00000500000000000000" pitchFamily="2" charset="0"/>
            </a:rPr>
            <a:t>Analyse</a:t>
          </a:r>
          <a:r>
            <a:rPr lang="en-US" sz="1600" dirty="0">
              <a:latin typeface="Poppins" panose="00000500000000000000" pitchFamily="2" charset="0"/>
              <a:cs typeface="Poppins" panose="00000500000000000000" pitchFamily="2" charset="0"/>
            </a:rPr>
            <a:t> the data collected</a:t>
          </a:r>
        </a:p>
      </dgm:t>
    </dgm:pt>
    <dgm:pt modelId="{BD57F7C0-29DD-4A3B-AD41-00DAD8C1D0A9}" type="parTrans" cxnId="{D53E8362-B074-424F-B633-2533F7BECF19}">
      <dgm:prSet/>
      <dgm:spPr/>
      <dgm:t>
        <a:bodyPr/>
        <a:lstStyle/>
        <a:p>
          <a:pPr algn="ctr"/>
          <a:endParaRPr lang="en-US" sz="3600">
            <a:latin typeface="Poppins" panose="00000500000000000000" pitchFamily="2" charset="0"/>
            <a:cs typeface="Poppins" panose="00000500000000000000" pitchFamily="2" charset="0"/>
          </a:endParaRPr>
        </a:p>
      </dgm:t>
    </dgm:pt>
    <dgm:pt modelId="{7E3A9BD7-51AE-452B-8EB5-3DA7DAF4B4E4}" type="sibTrans" cxnId="{D53E8362-B074-424F-B633-2533F7BECF19}">
      <dgm:prSet custT="1"/>
      <dgm:spPr/>
      <dgm:t>
        <a:bodyPr/>
        <a:lstStyle/>
        <a:p>
          <a:pPr algn="ctr"/>
          <a:endParaRPr lang="en-US" sz="3600">
            <a:latin typeface="Poppins" panose="00000500000000000000" pitchFamily="2" charset="0"/>
            <a:cs typeface="Poppins" panose="00000500000000000000" pitchFamily="2" charset="0"/>
          </a:endParaRPr>
        </a:p>
      </dgm:t>
    </dgm:pt>
    <dgm:pt modelId="{1AB6B5E6-B7C2-4633-89C1-64687F2DAB64}">
      <dgm:prSet phldrT="[Text]" custT="1"/>
      <dgm:spPr/>
      <dgm:t>
        <a:bodyPr/>
        <a:lstStyle/>
        <a:p>
          <a:pPr algn="ctr"/>
          <a:r>
            <a:rPr lang="en-US" sz="1600" dirty="0">
              <a:latin typeface="Poppins" panose="00000500000000000000" pitchFamily="2" charset="0"/>
              <a:cs typeface="Poppins" panose="00000500000000000000" pitchFamily="2" charset="0"/>
            </a:rPr>
            <a:t>7. Report on the results and make decisions</a:t>
          </a:r>
        </a:p>
      </dgm:t>
    </dgm:pt>
    <dgm:pt modelId="{81169E79-DF2F-46C3-9A57-7835E35A01B5}" type="parTrans" cxnId="{7F24D8B6-23AE-4ED0-87ED-C40A8235D263}">
      <dgm:prSet/>
      <dgm:spPr/>
      <dgm:t>
        <a:bodyPr/>
        <a:lstStyle/>
        <a:p>
          <a:pPr algn="ctr"/>
          <a:endParaRPr lang="en-US" sz="3600">
            <a:latin typeface="Poppins" panose="00000500000000000000" pitchFamily="2" charset="0"/>
            <a:cs typeface="Poppins" panose="00000500000000000000" pitchFamily="2" charset="0"/>
          </a:endParaRPr>
        </a:p>
      </dgm:t>
    </dgm:pt>
    <dgm:pt modelId="{1C4CB6E1-AC18-4B40-93CD-04FBEEF51CE6}" type="sibTrans" cxnId="{7F24D8B6-23AE-4ED0-87ED-C40A8235D263}">
      <dgm:prSet/>
      <dgm:spPr/>
      <dgm:t>
        <a:bodyPr/>
        <a:lstStyle/>
        <a:p>
          <a:pPr algn="ctr"/>
          <a:endParaRPr lang="en-US" sz="3600">
            <a:latin typeface="Poppins" panose="00000500000000000000" pitchFamily="2" charset="0"/>
            <a:cs typeface="Poppins" panose="00000500000000000000" pitchFamily="2" charset="0"/>
          </a:endParaRPr>
        </a:p>
      </dgm:t>
    </dgm:pt>
    <dgm:pt modelId="{875C447E-B1BD-48AE-AAF9-EBA5AB756D7A}">
      <dgm:prSet phldrT="[Text]" custT="1"/>
      <dgm:spPr/>
      <dgm:t>
        <a:bodyPr/>
        <a:lstStyle/>
        <a:p>
          <a:pPr algn="ctr"/>
          <a:r>
            <a:rPr lang="en-US" sz="1600" dirty="0">
              <a:latin typeface="Poppins" panose="00000500000000000000" pitchFamily="2" charset="0"/>
              <a:cs typeface="Poppins" panose="00000500000000000000" pitchFamily="2" charset="0"/>
            </a:rPr>
            <a:t>2. Develop a resilience and sustainability strategy for your business</a:t>
          </a:r>
        </a:p>
      </dgm:t>
    </dgm:pt>
    <dgm:pt modelId="{5FFD7E8A-83A5-4640-A88E-8D04261CAAE0}" type="parTrans" cxnId="{72B7E107-9BDE-409C-B35C-A41965E1B665}">
      <dgm:prSet/>
      <dgm:spPr/>
      <dgm:t>
        <a:bodyPr/>
        <a:lstStyle/>
        <a:p>
          <a:endParaRPr lang="en-US" sz="3600">
            <a:latin typeface="Poppins" panose="00000500000000000000" pitchFamily="2" charset="0"/>
            <a:cs typeface="Poppins" panose="00000500000000000000" pitchFamily="2" charset="0"/>
          </a:endParaRPr>
        </a:p>
      </dgm:t>
    </dgm:pt>
    <dgm:pt modelId="{56E23175-22A6-40B3-A767-962416243764}" type="sibTrans" cxnId="{72B7E107-9BDE-409C-B35C-A41965E1B665}">
      <dgm:prSet custT="1"/>
      <dgm:spPr/>
      <dgm:t>
        <a:bodyPr/>
        <a:lstStyle/>
        <a:p>
          <a:endParaRPr lang="en-US" sz="3600">
            <a:latin typeface="Poppins" panose="00000500000000000000" pitchFamily="2" charset="0"/>
            <a:cs typeface="Poppins" panose="00000500000000000000" pitchFamily="2" charset="0"/>
          </a:endParaRPr>
        </a:p>
      </dgm:t>
    </dgm:pt>
    <dgm:pt modelId="{422014CB-9120-477E-A812-C3D6B05A1A55}" type="pres">
      <dgm:prSet presAssocID="{F7591152-6BEB-4875-8CE9-B586A6D5F23C}" presName="Name0" presStyleCnt="0">
        <dgm:presLayoutVars>
          <dgm:dir/>
          <dgm:resizeHandles val="exact"/>
        </dgm:presLayoutVars>
      </dgm:prSet>
      <dgm:spPr/>
    </dgm:pt>
    <dgm:pt modelId="{1C860BB0-2134-49A3-974B-5401EC22D42D}" type="pres">
      <dgm:prSet presAssocID="{A7438290-173F-4143-A6C9-E4B9F5A91102}" presName="node" presStyleLbl="node1" presStyleIdx="0" presStyleCnt="7">
        <dgm:presLayoutVars>
          <dgm:bulletEnabled val="1"/>
        </dgm:presLayoutVars>
      </dgm:prSet>
      <dgm:spPr>
        <a:prstGeom prst="roundRect">
          <a:avLst/>
        </a:prstGeom>
      </dgm:spPr>
    </dgm:pt>
    <dgm:pt modelId="{86BB4D77-C883-41CB-BCE3-4BEFE45CB239}" type="pres">
      <dgm:prSet presAssocID="{D90AF006-F741-4BC6-B759-FC6FD3081767}" presName="sibTrans" presStyleLbl="sibTrans1D1" presStyleIdx="0" presStyleCnt="6"/>
      <dgm:spPr/>
    </dgm:pt>
    <dgm:pt modelId="{F778CC0B-A355-40C4-A022-C7D8313C0A0F}" type="pres">
      <dgm:prSet presAssocID="{D90AF006-F741-4BC6-B759-FC6FD3081767}" presName="connectorText" presStyleLbl="sibTrans1D1" presStyleIdx="0" presStyleCnt="6"/>
      <dgm:spPr/>
    </dgm:pt>
    <dgm:pt modelId="{B3857B58-84B7-41DA-AA1F-9C2912A38977}" type="pres">
      <dgm:prSet presAssocID="{875C447E-B1BD-48AE-AAF9-EBA5AB756D7A}" presName="node" presStyleLbl="node1" presStyleIdx="1" presStyleCnt="7">
        <dgm:presLayoutVars>
          <dgm:bulletEnabled val="1"/>
        </dgm:presLayoutVars>
      </dgm:prSet>
      <dgm:spPr>
        <a:prstGeom prst="roundRect">
          <a:avLst/>
        </a:prstGeom>
      </dgm:spPr>
    </dgm:pt>
    <dgm:pt modelId="{59C55758-6B06-4584-967C-47530AF30A87}" type="pres">
      <dgm:prSet presAssocID="{56E23175-22A6-40B3-A767-962416243764}" presName="sibTrans" presStyleLbl="sibTrans1D1" presStyleIdx="1" presStyleCnt="6"/>
      <dgm:spPr/>
    </dgm:pt>
    <dgm:pt modelId="{5391DF99-7CDC-4C97-892E-F539BC078678}" type="pres">
      <dgm:prSet presAssocID="{56E23175-22A6-40B3-A767-962416243764}" presName="connectorText" presStyleLbl="sibTrans1D1" presStyleIdx="1" presStyleCnt="6"/>
      <dgm:spPr/>
    </dgm:pt>
    <dgm:pt modelId="{BE8487EA-BD5B-424B-8891-2B784E7A4EE3}" type="pres">
      <dgm:prSet presAssocID="{0B54FE9C-6076-46E2-A412-094D04C44FC6}" presName="node" presStyleLbl="node1" presStyleIdx="2" presStyleCnt="7">
        <dgm:presLayoutVars>
          <dgm:bulletEnabled val="1"/>
        </dgm:presLayoutVars>
      </dgm:prSet>
      <dgm:spPr>
        <a:prstGeom prst="roundRect">
          <a:avLst/>
        </a:prstGeom>
      </dgm:spPr>
    </dgm:pt>
    <dgm:pt modelId="{6EBCA2A7-D2F2-4A4B-A8D8-FB9B320B2AE5}" type="pres">
      <dgm:prSet presAssocID="{25FF67AE-2D25-4FFF-9EEF-EF3BC3CAA71E}" presName="sibTrans" presStyleLbl="sibTrans1D1" presStyleIdx="2" presStyleCnt="6"/>
      <dgm:spPr/>
    </dgm:pt>
    <dgm:pt modelId="{F1F84B9A-DF93-4EB1-BA98-04BE8BD3C603}" type="pres">
      <dgm:prSet presAssocID="{25FF67AE-2D25-4FFF-9EEF-EF3BC3CAA71E}" presName="connectorText" presStyleLbl="sibTrans1D1" presStyleIdx="2" presStyleCnt="6"/>
      <dgm:spPr/>
    </dgm:pt>
    <dgm:pt modelId="{0E02A569-8D6D-49CD-A610-B5D15AE0EE8D}" type="pres">
      <dgm:prSet presAssocID="{CED4DCD4-742E-4A2D-BBBB-3A1B8B7C817A}" presName="node" presStyleLbl="node1" presStyleIdx="3" presStyleCnt="7">
        <dgm:presLayoutVars>
          <dgm:bulletEnabled val="1"/>
        </dgm:presLayoutVars>
      </dgm:prSet>
      <dgm:spPr>
        <a:prstGeom prst="roundRect">
          <a:avLst/>
        </a:prstGeom>
      </dgm:spPr>
    </dgm:pt>
    <dgm:pt modelId="{88FD72F1-D504-4664-A094-50BCD9EA64A2}" type="pres">
      <dgm:prSet presAssocID="{B8DE7BCE-4687-40E3-906F-8DF9C1F26DAC}" presName="sibTrans" presStyleLbl="sibTrans1D1" presStyleIdx="3" presStyleCnt="6"/>
      <dgm:spPr/>
    </dgm:pt>
    <dgm:pt modelId="{6F3A7459-6EB1-4EC1-9345-E3F8775219B3}" type="pres">
      <dgm:prSet presAssocID="{B8DE7BCE-4687-40E3-906F-8DF9C1F26DAC}" presName="connectorText" presStyleLbl="sibTrans1D1" presStyleIdx="3" presStyleCnt="6"/>
      <dgm:spPr/>
    </dgm:pt>
    <dgm:pt modelId="{9CF4244A-5478-4D90-9C45-4925F48DC2BA}" type="pres">
      <dgm:prSet presAssocID="{7388147F-3088-42E3-9BEB-E90539F39E67}" presName="node" presStyleLbl="node1" presStyleIdx="4" presStyleCnt="7">
        <dgm:presLayoutVars>
          <dgm:bulletEnabled val="1"/>
        </dgm:presLayoutVars>
      </dgm:prSet>
      <dgm:spPr>
        <a:prstGeom prst="roundRect">
          <a:avLst/>
        </a:prstGeom>
      </dgm:spPr>
    </dgm:pt>
    <dgm:pt modelId="{8D79B990-7F7B-4307-84BF-4F012DD88A81}" type="pres">
      <dgm:prSet presAssocID="{792389F2-1FD0-4538-84C9-AC44002304A5}" presName="sibTrans" presStyleLbl="sibTrans1D1" presStyleIdx="4" presStyleCnt="6"/>
      <dgm:spPr/>
    </dgm:pt>
    <dgm:pt modelId="{4B4AEB84-B4D5-4462-BA06-A7271025AC2D}" type="pres">
      <dgm:prSet presAssocID="{792389F2-1FD0-4538-84C9-AC44002304A5}" presName="connectorText" presStyleLbl="sibTrans1D1" presStyleIdx="4" presStyleCnt="6"/>
      <dgm:spPr/>
    </dgm:pt>
    <dgm:pt modelId="{4A4259AC-898E-4EDE-9B19-1B93CF64E724}" type="pres">
      <dgm:prSet presAssocID="{AA745DFD-AD48-4420-98F8-6E3417E811E5}" presName="node" presStyleLbl="node1" presStyleIdx="5" presStyleCnt="7">
        <dgm:presLayoutVars>
          <dgm:bulletEnabled val="1"/>
        </dgm:presLayoutVars>
      </dgm:prSet>
      <dgm:spPr>
        <a:prstGeom prst="roundRect">
          <a:avLst/>
        </a:prstGeom>
      </dgm:spPr>
    </dgm:pt>
    <dgm:pt modelId="{123926F0-D843-4DFB-B6A9-67DEE59CA4DF}" type="pres">
      <dgm:prSet presAssocID="{7E3A9BD7-51AE-452B-8EB5-3DA7DAF4B4E4}" presName="sibTrans" presStyleLbl="sibTrans1D1" presStyleIdx="5" presStyleCnt="6"/>
      <dgm:spPr/>
    </dgm:pt>
    <dgm:pt modelId="{CCCD75DC-A010-4CE3-AB84-9B8C5972BEBD}" type="pres">
      <dgm:prSet presAssocID="{7E3A9BD7-51AE-452B-8EB5-3DA7DAF4B4E4}" presName="connectorText" presStyleLbl="sibTrans1D1" presStyleIdx="5" presStyleCnt="6"/>
      <dgm:spPr/>
    </dgm:pt>
    <dgm:pt modelId="{65F77483-ECF7-4911-A959-A2ED6C315112}" type="pres">
      <dgm:prSet presAssocID="{1AB6B5E6-B7C2-4633-89C1-64687F2DAB64}" presName="node" presStyleLbl="node1" presStyleIdx="6" presStyleCnt="7">
        <dgm:presLayoutVars>
          <dgm:bulletEnabled val="1"/>
        </dgm:presLayoutVars>
      </dgm:prSet>
      <dgm:spPr>
        <a:prstGeom prst="roundRect">
          <a:avLst/>
        </a:prstGeom>
      </dgm:spPr>
    </dgm:pt>
  </dgm:ptLst>
  <dgm:cxnLst>
    <dgm:cxn modelId="{62417505-5676-4ECF-880C-F75AE6838FFE}" type="presOf" srcId="{A7438290-173F-4143-A6C9-E4B9F5A91102}" destId="{1C860BB0-2134-49A3-974B-5401EC22D42D}" srcOrd="0" destOrd="0" presId="urn:microsoft.com/office/officeart/2005/8/layout/bProcess3"/>
    <dgm:cxn modelId="{72B7E107-9BDE-409C-B35C-A41965E1B665}" srcId="{F7591152-6BEB-4875-8CE9-B586A6D5F23C}" destId="{875C447E-B1BD-48AE-AAF9-EBA5AB756D7A}" srcOrd="1" destOrd="0" parTransId="{5FFD7E8A-83A5-4640-A88E-8D04261CAAE0}" sibTransId="{56E23175-22A6-40B3-A767-962416243764}"/>
    <dgm:cxn modelId="{95CA940D-4A98-4AE5-BB1F-825716FF586A}" type="presOf" srcId="{0B54FE9C-6076-46E2-A412-094D04C44FC6}" destId="{BE8487EA-BD5B-424B-8891-2B784E7A4EE3}" srcOrd="0" destOrd="0" presId="urn:microsoft.com/office/officeart/2005/8/layout/bProcess3"/>
    <dgm:cxn modelId="{FE037616-F987-4273-A0F6-E4095530BB81}" type="presOf" srcId="{CED4DCD4-742E-4A2D-BBBB-3A1B8B7C817A}" destId="{0E02A569-8D6D-49CD-A610-B5D15AE0EE8D}" srcOrd="0" destOrd="0" presId="urn:microsoft.com/office/officeart/2005/8/layout/bProcess3"/>
    <dgm:cxn modelId="{DF422B1C-2388-4F1C-BC91-B9F3363B4217}" type="presOf" srcId="{D90AF006-F741-4BC6-B759-FC6FD3081767}" destId="{86BB4D77-C883-41CB-BCE3-4BEFE45CB239}" srcOrd="0" destOrd="0" presId="urn:microsoft.com/office/officeart/2005/8/layout/bProcess3"/>
    <dgm:cxn modelId="{31B9251F-71D0-48D6-8785-77B90E240B76}" type="presOf" srcId="{875C447E-B1BD-48AE-AAF9-EBA5AB756D7A}" destId="{B3857B58-84B7-41DA-AA1F-9C2912A38977}" srcOrd="0" destOrd="0" presId="urn:microsoft.com/office/officeart/2005/8/layout/bProcess3"/>
    <dgm:cxn modelId="{6C12FA23-12F2-4687-9144-EE6D28B260F1}" srcId="{F7591152-6BEB-4875-8CE9-B586A6D5F23C}" destId="{0B54FE9C-6076-46E2-A412-094D04C44FC6}" srcOrd="2" destOrd="0" parTransId="{66017C57-0F21-4202-AB06-E42BD29C6D25}" sibTransId="{25FF67AE-2D25-4FFF-9EEF-EF3BC3CAA71E}"/>
    <dgm:cxn modelId="{26683225-5942-4021-A1C1-F9449F27758E}" type="presOf" srcId="{7E3A9BD7-51AE-452B-8EB5-3DA7DAF4B4E4}" destId="{CCCD75DC-A010-4CE3-AB84-9B8C5972BEBD}" srcOrd="1" destOrd="0" presId="urn:microsoft.com/office/officeart/2005/8/layout/bProcess3"/>
    <dgm:cxn modelId="{06F7A73D-DE01-4A97-962C-73180D9B27E8}" type="presOf" srcId="{F7591152-6BEB-4875-8CE9-B586A6D5F23C}" destId="{422014CB-9120-477E-A812-C3D6B05A1A55}" srcOrd="0" destOrd="0" presId="urn:microsoft.com/office/officeart/2005/8/layout/bProcess3"/>
    <dgm:cxn modelId="{77880F60-D70C-4B62-9433-2C19B5D7F7BF}" type="presOf" srcId="{792389F2-1FD0-4538-84C9-AC44002304A5}" destId="{4B4AEB84-B4D5-4462-BA06-A7271025AC2D}" srcOrd="1" destOrd="0" presId="urn:microsoft.com/office/officeart/2005/8/layout/bProcess3"/>
    <dgm:cxn modelId="{D53E8362-B074-424F-B633-2533F7BECF19}" srcId="{F7591152-6BEB-4875-8CE9-B586A6D5F23C}" destId="{AA745DFD-AD48-4420-98F8-6E3417E811E5}" srcOrd="5" destOrd="0" parTransId="{BD57F7C0-29DD-4A3B-AD41-00DAD8C1D0A9}" sibTransId="{7E3A9BD7-51AE-452B-8EB5-3DA7DAF4B4E4}"/>
    <dgm:cxn modelId="{A46DCD44-D01F-49FD-A2A2-60F9C23D1CA7}" type="presOf" srcId="{D90AF006-F741-4BC6-B759-FC6FD3081767}" destId="{F778CC0B-A355-40C4-A022-C7D8313C0A0F}" srcOrd="1" destOrd="0" presId="urn:microsoft.com/office/officeart/2005/8/layout/bProcess3"/>
    <dgm:cxn modelId="{ED35F045-E66D-46DA-B170-03E303589425}" type="presOf" srcId="{25FF67AE-2D25-4FFF-9EEF-EF3BC3CAA71E}" destId="{6EBCA2A7-D2F2-4A4B-A8D8-FB9B320B2AE5}" srcOrd="0" destOrd="0" presId="urn:microsoft.com/office/officeart/2005/8/layout/bProcess3"/>
    <dgm:cxn modelId="{EF190F4D-13F4-45E8-987A-39153B8A1533}" srcId="{F7591152-6BEB-4875-8CE9-B586A6D5F23C}" destId="{A7438290-173F-4143-A6C9-E4B9F5A91102}" srcOrd="0" destOrd="0" parTransId="{D102367D-D28D-416F-8386-E17EC1027FE2}" sibTransId="{D90AF006-F741-4BC6-B759-FC6FD3081767}"/>
    <dgm:cxn modelId="{D37DDB50-2F30-4ECF-B6C5-6B52F112C7DD}" type="presOf" srcId="{B8DE7BCE-4687-40E3-906F-8DF9C1F26DAC}" destId="{88FD72F1-D504-4664-A094-50BCD9EA64A2}" srcOrd="0" destOrd="0" presId="urn:microsoft.com/office/officeart/2005/8/layout/bProcess3"/>
    <dgm:cxn modelId="{755BAC72-DC96-4EF8-9F3D-F1A2FC42D2C3}" type="presOf" srcId="{792389F2-1FD0-4538-84C9-AC44002304A5}" destId="{8D79B990-7F7B-4307-84BF-4F012DD88A81}" srcOrd="0" destOrd="0" presId="urn:microsoft.com/office/officeart/2005/8/layout/bProcess3"/>
    <dgm:cxn modelId="{1A22B774-4007-438C-B94C-7A6743B74D67}" type="presOf" srcId="{7388147F-3088-42E3-9BEB-E90539F39E67}" destId="{9CF4244A-5478-4D90-9C45-4925F48DC2BA}" srcOrd="0" destOrd="0" presId="urn:microsoft.com/office/officeart/2005/8/layout/bProcess3"/>
    <dgm:cxn modelId="{8F4C5D9B-644F-40D0-8BF0-B9209AFDC31F}" type="presOf" srcId="{25FF67AE-2D25-4FFF-9EEF-EF3BC3CAA71E}" destId="{F1F84B9A-DF93-4EB1-BA98-04BE8BD3C603}" srcOrd="1" destOrd="0" presId="urn:microsoft.com/office/officeart/2005/8/layout/bProcess3"/>
    <dgm:cxn modelId="{6E0B459C-4B02-4860-AA81-908532B8007B}" type="presOf" srcId="{1AB6B5E6-B7C2-4633-89C1-64687F2DAB64}" destId="{65F77483-ECF7-4911-A959-A2ED6C315112}" srcOrd="0" destOrd="0" presId="urn:microsoft.com/office/officeart/2005/8/layout/bProcess3"/>
    <dgm:cxn modelId="{4830ECA4-F382-4D0C-955A-BDC466B8BEB3}" srcId="{F7591152-6BEB-4875-8CE9-B586A6D5F23C}" destId="{CED4DCD4-742E-4A2D-BBBB-3A1B8B7C817A}" srcOrd="3" destOrd="0" parTransId="{D0278C17-6953-4B10-9812-DD75F81BF91F}" sibTransId="{B8DE7BCE-4687-40E3-906F-8DF9C1F26DAC}"/>
    <dgm:cxn modelId="{808E2DAC-1B6C-4BC9-AAE3-CC2F63A1A071}" type="presOf" srcId="{7E3A9BD7-51AE-452B-8EB5-3DA7DAF4B4E4}" destId="{123926F0-D843-4DFB-B6A9-67DEE59CA4DF}" srcOrd="0" destOrd="0" presId="urn:microsoft.com/office/officeart/2005/8/layout/bProcess3"/>
    <dgm:cxn modelId="{7F24D8B6-23AE-4ED0-87ED-C40A8235D263}" srcId="{F7591152-6BEB-4875-8CE9-B586A6D5F23C}" destId="{1AB6B5E6-B7C2-4633-89C1-64687F2DAB64}" srcOrd="6" destOrd="0" parTransId="{81169E79-DF2F-46C3-9A57-7835E35A01B5}" sibTransId="{1C4CB6E1-AC18-4B40-93CD-04FBEEF51CE6}"/>
    <dgm:cxn modelId="{5ED64FB8-7B43-4B72-8512-24450FF8886B}" type="presOf" srcId="{AA745DFD-AD48-4420-98F8-6E3417E811E5}" destId="{4A4259AC-898E-4EDE-9B19-1B93CF64E724}" srcOrd="0" destOrd="0" presId="urn:microsoft.com/office/officeart/2005/8/layout/bProcess3"/>
    <dgm:cxn modelId="{A3DF8BC2-EFB1-42AE-96E3-37AE7613DB7B}" srcId="{F7591152-6BEB-4875-8CE9-B586A6D5F23C}" destId="{7388147F-3088-42E3-9BEB-E90539F39E67}" srcOrd="4" destOrd="0" parTransId="{7A5334BC-1002-4F6F-B306-F2AC32520258}" sibTransId="{792389F2-1FD0-4538-84C9-AC44002304A5}"/>
    <dgm:cxn modelId="{7E6729D3-9E5A-4EE1-95A8-CCBFDEAA00B2}" type="presOf" srcId="{56E23175-22A6-40B3-A767-962416243764}" destId="{59C55758-6B06-4584-967C-47530AF30A87}" srcOrd="0" destOrd="0" presId="urn:microsoft.com/office/officeart/2005/8/layout/bProcess3"/>
    <dgm:cxn modelId="{D1B569E0-6165-4630-B323-E2301305EA55}" type="presOf" srcId="{56E23175-22A6-40B3-A767-962416243764}" destId="{5391DF99-7CDC-4C97-892E-F539BC078678}" srcOrd="1" destOrd="0" presId="urn:microsoft.com/office/officeart/2005/8/layout/bProcess3"/>
    <dgm:cxn modelId="{15D97AF0-6AC2-402A-9284-E8C9C1C821C6}" type="presOf" srcId="{B8DE7BCE-4687-40E3-906F-8DF9C1F26DAC}" destId="{6F3A7459-6EB1-4EC1-9345-E3F8775219B3}" srcOrd="1" destOrd="0" presId="urn:microsoft.com/office/officeart/2005/8/layout/bProcess3"/>
    <dgm:cxn modelId="{F03D5545-45A4-42EE-AF62-89D760645610}" type="presParOf" srcId="{422014CB-9120-477E-A812-C3D6B05A1A55}" destId="{1C860BB0-2134-49A3-974B-5401EC22D42D}" srcOrd="0" destOrd="0" presId="urn:microsoft.com/office/officeart/2005/8/layout/bProcess3"/>
    <dgm:cxn modelId="{DC85A304-21F0-4B80-9DA2-AD9873057743}" type="presParOf" srcId="{422014CB-9120-477E-A812-C3D6B05A1A55}" destId="{86BB4D77-C883-41CB-BCE3-4BEFE45CB239}" srcOrd="1" destOrd="0" presId="urn:microsoft.com/office/officeart/2005/8/layout/bProcess3"/>
    <dgm:cxn modelId="{FA73CB41-7427-465B-B2EC-75A42687272E}" type="presParOf" srcId="{86BB4D77-C883-41CB-BCE3-4BEFE45CB239}" destId="{F778CC0B-A355-40C4-A022-C7D8313C0A0F}" srcOrd="0" destOrd="0" presId="urn:microsoft.com/office/officeart/2005/8/layout/bProcess3"/>
    <dgm:cxn modelId="{EB81583A-4374-42FB-A101-115D89254E31}" type="presParOf" srcId="{422014CB-9120-477E-A812-C3D6B05A1A55}" destId="{B3857B58-84B7-41DA-AA1F-9C2912A38977}" srcOrd="2" destOrd="0" presId="urn:microsoft.com/office/officeart/2005/8/layout/bProcess3"/>
    <dgm:cxn modelId="{5793CA36-3332-4424-B125-BB9DA3829666}" type="presParOf" srcId="{422014CB-9120-477E-A812-C3D6B05A1A55}" destId="{59C55758-6B06-4584-967C-47530AF30A87}" srcOrd="3" destOrd="0" presId="urn:microsoft.com/office/officeart/2005/8/layout/bProcess3"/>
    <dgm:cxn modelId="{F1A4C3D7-EF84-457B-85C4-491826572556}" type="presParOf" srcId="{59C55758-6B06-4584-967C-47530AF30A87}" destId="{5391DF99-7CDC-4C97-892E-F539BC078678}" srcOrd="0" destOrd="0" presId="urn:microsoft.com/office/officeart/2005/8/layout/bProcess3"/>
    <dgm:cxn modelId="{862387CC-756B-4471-8E04-B611FF40E970}" type="presParOf" srcId="{422014CB-9120-477E-A812-C3D6B05A1A55}" destId="{BE8487EA-BD5B-424B-8891-2B784E7A4EE3}" srcOrd="4" destOrd="0" presId="urn:microsoft.com/office/officeart/2005/8/layout/bProcess3"/>
    <dgm:cxn modelId="{4BB2228E-55F9-4915-9F0C-49E38FB650CB}" type="presParOf" srcId="{422014CB-9120-477E-A812-C3D6B05A1A55}" destId="{6EBCA2A7-D2F2-4A4B-A8D8-FB9B320B2AE5}" srcOrd="5" destOrd="0" presId="urn:microsoft.com/office/officeart/2005/8/layout/bProcess3"/>
    <dgm:cxn modelId="{0C8E7541-B425-4595-B2B2-7E9C0FDE5EB5}" type="presParOf" srcId="{6EBCA2A7-D2F2-4A4B-A8D8-FB9B320B2AE5}" destId="{F1F84B9A-DF93-4EB1-BA98-04BE8BD3C603}" srcOrd="0" destOrd="0" presId="urn:microsoft.com/office/officeart/2005/8/layout/bProcess3"/>
    <dgm:cxn modelId="{0C63416C-D898-4B1E-ACEA-138AD93FE2D6}" type="presParOf" srcId="{422014CB-9120-477E-A812-C3D6B05A1A55}" destId="{0E02A569-8D6D-49CD-A610-B5D15AE0EE8D}" srcOrd="6" destOrd="0" presId="urn:microsoft.com/office/officeart/2005/8/layout/bProcess3"/>
    <dgm:cxn modelId="{859E6351-F29C-4432-BE37-64F7907D0A6C}" type="presParOf" srcId="{422014CB-9120-477E-A812-C3D6B05A1A55}" destId="{88FD72F1-D504-4664-A094-50BCD9EA64A2}" srcOrd="7" destOrd="0" presId="urn:microsoft.com/office/officeart/2005/8/layout/bProcess3"/>
    <dgm:cxn modelId="{469038C9-6C23-4B42-BFE8-D19B28AA9A6F}" type="presParOf" srcId="{88FD72F1-D504-4664-A094-50BCD9EA64A2}" destId="{6F3A7459-6EB1-4EC1-9345-E3F8775219B3}" srcOrd="0" destOrd="0" presId="urn:microsoft.com/office/officeart/2005/8/layout/bProcess3"/>
    <dgm:cxn modelId="{7F6B1CD1-BFA7-4E40-9B68-1B3A3ED28E54}" type="presParOf" srcId="{422014CB-9120-477E-A812-C3D6B05A1A55}" destId="{9CF4244A-5478-4D90-9C45-4925F48DC2BA}" srcOrd="8" destOrd="0" presId="urn:microsoft.com/office/officeart/2005/8/layout/bProcess3"/>
    <dgm:cxn modelId="{DFF31E9D-C86F-49F0-99B9-80C6A2A96B88}" type="presParOf" srcId="{422014CB-9120-477E-A812-C3D6B05A1A55}" destId="{8D79B990-7F7B-4307-84BF-4F012DD88A81}" srcOrd="9" destOrd="0" presId="urn:microsoft.com/office/officeart/2005/8/layout/bProcess3"/>
    <dgm:cxn modelId="{80206C90-C4E3-49F9-A7F4-BE886E2D8866}" type="presParOf" srcId="{8D79B990-7F7B-4307-84BF-4F012DD88A81}" destId="{4B4AEB84-B4D5-4462-BA06-A7271025AC2D}" srcOrd="0" destOrd="0" presId="urn:microsoft.com/office/officeart/2005/8/layout/bProcess3"/>
    <dgm:cxn modelId="{9FB282AC-8073-4239-8CD8-178AD16E8D68}" type="presParOf" srcId="{422014CB-9120-477E-A812-C3D6B05A1A55}" destId="{4A4259AC-898E-4EDE-9B19-1B93CF64E724}" srcOrd="10" destOrd="0" presId="urn:microsoft.com/office/officeart/2005/8/layout/bProcess3"/>
    <dgm:cxn modelId="{3F4CADAF-CB83-42E9-ACC3-D599FEF48E56}" type="presParOf" srcId="{422014CB-9120-477E-A812-C3D6B05A1A55}" destId="{123926F0-D843-4DFB-B6A9-67DEE59CA4DF}" srcOrd="11" destOrd="0" presId="urn:microsoft.com/office/officeart/2005/8/layout/bProcess3"/>
    <dgm:cxn modelId="{AACC5110-4B46-4FB9-B9D8-A43A88188444}" type="presParOf" srcId="{123926F0-D843-4DFB-B6A9-67DEE59CA4DF}" destId="{CCCD75DC-A010-4CE3-AB84-9B8C5972BEBD}" srcOrd="0" destOrd="0" presId="urn:microsoft.com/office/officeart/2005/8/layout/bProcess3"/>
    <dgm:cxn modelId="{47B25963-50BE-42FB-9B56-91F41FF77287}" type="presParOf" srcId="{422014CB-9120-477E-A812-C3D6B05A1A55}" destId="{65F77483-ECF7-4911-A959-A2ED6C315112}"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5AE67-FEB2-4634-AC0A-B6B63BBB6687}"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US"/>
        </a:p>
      </dgm:t>
    </dgm:pt>
    <dgm:pt modelId="{99BBDD32-F777-4D5A-B223-B22CF9F03885}">
      <dgm:prSet phldrT="[Text]"/>
      <dgm:spPr>
        <a:solidFill>
          <a:schemeClr val="accent2">
            <a:lumMod val="40000"/>
            <a:lumOff val="60000"/>
          </a:schemeClr>
        </a:solidFill>
      </dgm:spPr>
      <dgm:t>
        <a:bodyPr/>
        <a:lstStyle/>
        <a:p>
          <a:r>
            <a:rPr lang="en-US" b="1" dirty="0">
              <a:solidFill>
                <a:schemeClr val="bg1"/>
              </a:solidFill>
              <a:latin typeface="Poppins" panose="00000500000000000000" pitchFamily="2" charset="0"/>
              <a:cs typeface="Poppins" panose="00000500000000000000" pitchFamily="2" charset="0"/>
            </a:rPr>
            <a:t>1.</a:t>
          </a:r>
        </a:p>
        <a:p>
          <a:r>
            <a:rPr lang="en-US" b="1" dirty="0">
              <a:solidFill>
                <a:schemeClr val="bg1"/>
              </a:solidFill>
              <a:latin typeface="Poppins" panose="00000500000000000000" pitchFamily="2" charset="0"/>
              <a:cs typeface="Poppins" panose="00000500000000000000" pitchFamily="2" charset="0"/>
            </a:rPr>
            <a:t>What?</a:t>
          </a:r>
        </a:p>
      </dgm:t>
    </dgm:pt>
    <dgm:pt modelId="{139632B8-DE70-4B23-A640-01CC2F532672}" type="parTrans" cxnId="{143921BE-AD57-4DF7-8CAC-8166853820A5}">
      <dgm:prSet/>
      <dgm:spPr/>
      <dgm:t>
        <a:bodyPr/>
        <a:lstStyle/>
        <a:p>
          <a:endParaRPr lang="en-US">
            <a:latin typeface="Poppins" panose="00000500000000000000" pitchFamily="2" charset="0"/>
            <a:cs typeface="Poppins" panose="00000500000000000000" pitchFamily="2" charset="0"/>
          </a:endParaRPr>
        </a:p>
      </dgm:t>
    </dgm:pt>
    <dgm:pt modelId="{25DDD444-D7EE-4067-A8D9-6F448507C611}" type="sibTrans" cxnId="{143921BE-AD57-4DF7-8CAC-8166853820A5}">
      <dgm:prSet/>
      <dgm:spPr/>
      <dgm:t>
        <a:bodyPr/>
        <a:lstStyle/>
        <a:p>
          <a:endParaRPr lang="en-US">
            <a:latin typeface="Poppins" panose="00000500000000000000" pitchFamily="2" charset="0"/>
            <a:cs typeface="Poppins" panose="00000500000000000000" pitchFamily="2" charset="0"/>
          </a:endParaRPr>
        </a:p>
      </dgm:t>
    </dgm:pt>
    <dgm:pt modelId="{196594C0-B5AF-4509-B39F-079775FFFD90}">
      <dgm:prSet phldrT="[Text]"/>
      <dgm:spPr>
        <a:solidFill>
          <a:schemeClr val="accent2">
            <a:lumMod val="60000"/>
            <a:lumOff val="40000"/>
            <a:alpha val="90000"/>
          </a:schemeClr>
        </a:solidFill>
      </dgm:spPr>
      <dgm:t>
        <a:bodyPr/>
        <a:lstStyle/>
        <a:p>
          <a:r>
            <a:rPr lang="en-US" b="1" dirty="0">
              <a:solidFill>
                <a:schemeClr val="bg1"/>
              </a:solidFill>
              <a:latin typeface="Poppins" panose="00000500000000000000" pitchFamily="2" charset="0"/>
              <a:cs typeface="Poppins" panose="00000500000000000000" pitchFamily="2" charset="0"/>
            </a:rPr>
            <a:t>2. </a:t>
          </a:r>
        </a:p>
        <a:p>
          <a:r>
            <a:rPr lang="en-US" b="1" dirty="0">
              <a:solidFill>
                <a:schemeClr val="bg1"/>
              </a:solidFill>
              <a:latin typeface="Poppins" panose="00000500000000000000" pitchFamily="2" charset="0"/>
              <a:cs typeface="Poppins" panose="00000500000000000000" pitchFamily="2" charset="0"/>
            </a:rPr>
            <a:t>Who?</a:t>
          </a:r>
        </a:p>
      </dgm:t>
    </dgm:pt>
    <dgm:pt modelId="{5D9679EF-A436-412B-BB4D-A933414D25B7}" type="parTrans" cxnId="{ED6FFFB0-109A-42FB-A5A3-6ECA0AD63BF4}">
      <dgm:prSet/>
      <dgm:spPr/>
      <dgm:t>
        <a:bodyPr/>
        <a:lstStyle/>
        <a:p>
          <a:endParaRPr lang="en-US">
            <a:latin typeface="Poppins" panose="00000500000000000000" pitchFamily="2" charset="0"/>
            <a:cs typeface="Poppins" panose="00000500000000000000" pitchFamily="2" charset="0"/>
          </a:endParaRPr>
        </a:p>
      </dgm:t>
    </dgm:pt>
    <dgm:pt modelId="{C2633A7B-E5E6-4AB7-91C1-E2F2A44DD30C}" type="sibTrans" cxnId="{ED6FFFB0-109A-42FB-A5A3-6ECA0AD63BF4}">
      <dgm:prSet/>
      <dgm:spPr/>
      <dgm:t>
        <a:bodyPr/>
        <a:lstStyle/>
        <a:p>
          <a:endParaRPr lang="en-US">
            <a:latin typeface="Poppins" panose="00000500000000000000" pitchFamily="2" charset="0"/>
            <a:cs typeface="Poppins" panose="00000500000000000000" pitchFamily="2" charset="0"/>
          </a:endParaRPr>
        </a:p>
      </dgm:t>
    </dgm:pt>
    <dgm:pt modelId="{BB790D9D-E026-4064-88D6-BE41069B309C}">
      <dgm:prSet phldrT="[Text]"/>
      <dgm:spPr>
        <a:solidFill>
          <a:schemeClr val="accent2">
            <a:lumMod val="75000"/>
          </a:schemeClr>
        </a:solidFill>
      </dgm:spPr>
      <dgm:t>
        <a:bodyPr/>
        <a:lstStyle/>
        <a:p>
          <a:r>
            <a:rPr lang="en-US" b="1" dirty="0">
              <a:solidFill>
                <a:schemeClr val="bg1"/>
              </a:solidFill>
              <a:latin typeface="Poppins" panose="00000500000000000000" pitchFamily="2" charset="0"/>
              <a:cs typeface="Poppins" panose="00000500000000000000" pitchFamily="2" charset="0"/>
            </a:rPr>
            <a:t>3. </a:t>
          </a:r>
        </a:p>
        <a:p>
          <a:r>
            <a:rPr lang="en-US" b="1" dirty="0">
              <a:solidFill>
                <a:schemeClr val="bg1"/>
              </a:solidFill>
              <a:latin typeface="Poppins" panose="00000500000000000000" pitchFamily="2" charset="0"/>
              <a:cs typeface="Poppins" panose="00000500000000000000" pitchFamily="2" charset="0"/>
            </a:rPr>
            <a:t>How much?</a:t>
          </a:r>
        </a:p>
      </dgm:t>
    </dgm:pt>
    <dgm:pt modelId="{9120C956-0C7B-4AE4-9D2D-3FD5749C53E7}" type="parTrans" cxnId="{90488713-7FDB-47E0-B50E-DB39BC5A0CF4}">
      <dgm:prSet/>
      <dgm:spPr/>
      <dgm:t>
        <a:bodyPr/>
        <a:lstStyle/>
        <a:p>
          <a:endParaRPr lang="en-US">
            <a:latin typeface="Poppins" panose="00000500000000000000" pitchFamily="2" charset="0"/>
            <a:cs typeface="Poppins" panose="00000500000000000000" pitchFamily="2" charset="0"/>
          </a:endParaRPr>
        </a:p>
      </dgm:t>
    </dgm:pt>
    <dgm:pt modelId="{BD5DEB27-78F5-4A05-A46E-A76208905AF7}" type="sibTrans" cxnId="{90488713-7FDB-47E0-B50E-DB39BC5A0CF4}">
      <dgm:prSet/>
      <dgm:spPr/>
      <dgm:t>
        <a:bodyPr/>
        <a:lstStyle/>
        <a:p>
          <a:endParaRPr lang="en-US">
            <a:latin typeface="Poppins" panose="00000500000000000000" pitchFamily="2" charset="0"/>
            <a:cs typeface="Poppins" panose="00000500000000000000" pitchFamily="2" charset="0"/>
          </a:endParaRPr>
        </a:p>
      </dgm:t>
    </dgm:pt>
    <dgm:pt modelId="{98C8E46E-C6ED-4355-99EB-61AE70EFB857}">
      <dgm:prSet phldrT="[Text]"/>
      <dgm:spPr>
        <a:solidFill>
          <a:schemeClr val="accent2">
            <a:lumMod val="50000"/>
            <a:alpha val="90000"/>
          </a:schemeClr>
        </a:solidFill>
      </dgm:spPr>
      <dgm:t>
        <a:bodyPr/>
        <a:lstStyle/>
        <a:p>
          <a:r>
            <a:rPr lang="en-US" b="1" dirty="0">
              <a:solidFill>
                <a:schemeClr val="bg1"/>
              </a:solidFill>
              <a:latin typeface="Poppins" panose="00000500000000000000" pitchFamily="2" charset="0"/>
              <a:cs typeface="Poppins" panose="00000500000000000000" pitchFamily="2" charset="0"/>
            </a:rPr>
            <a:t>4.</a:t>
          </a:r>
        </a:p>
        <a:p>
          <a:r>
            <a:rPr lang="en-US" b="1" dirty="0">
              <a:solidFill>
                <a:schemeClr val="bg1"/>
              </a:solidFill>
              <a:latin typeface="Poppins" panose="00000500000000000000" pitchFamily="2" charset="0"/>
              <a:cs typeface="Poppins" panose="00000500000000000000" pitchFamily="2" charset="0"/>
            </a:rPr>
            <a:t>By when?</a:t>
          </a:r>
        </a:p>
      </dgm:t>
    </dgm:pt>
    <dgm:pt modelId="{D3EA77B7-61D1-4A5C-8A93-F2F95B972DE7}" type="parTrans" cxnId="{ECFC626F-2729-4B78-9A26-86AD83E94D5E}">
      <dgm:prSet/>
      <dgm:spPr/>
      <dgm:t>
        <a:bodyPr/>
        <a:lstStyle/>
        <a:p>
          <a:endParaRPr lang="en-US">
            <a:latin typeface="Poppins" panose="00000500000000000000" pitchFamily="2" charset="0"/>
            <a:cs typeface="Poppins" panose="00000500000000000000" pitchFamily="2" charset="0"/>
          </a:endParaRPr>
        </a:p>
      </dgm:t>
    </dgm:pt>
    <dgm:pt modelId="{2C791719-BC17-4372-B74B-D2BBB241A864}" type="sibTrans" cxnId="{ECFC626F-2729-4B78-9A26-86AD83E94D5E}">
      <dgm:prSet/>
      <dgm:spPr/>
      <dgm:t>
        <a:bodyPr/>
        <a:lstStyle/>
        <a:p>
          <a:endParaRPr lang="en-US">
            <a:latin typeface="Poppins" panose="00000500000000000000" pitchFamily="2" charset="0"/>
            <a:cs typeface="Poppins" panose="00000500000000000000" pitchFamily="2" charset="0"/>
          </a:endParaRPr>
        </a:p>
      </dgm:t>
    </dgm:pt>
    <dgm:pt modelId="{9288FFD4-2A6B-414F-A14C-BCB06DC90B87}" type="pres">
      <dgm:prSet presAssocID="{44C5AE67-FEB2-4634-AC0A-B6B63BBB6687}" presName="Name0" presStyleCnt="0">
        <dgm:presLayoutVars>
          <dgm:chMax val="11"/>
          <dgm:chPref val="11"/>
          <dgm:dir/>
          <dgm:resizeHandles/>
        </dgm:presLayoutVars>
      </dgm:prSet>
      <dgm:spPr/>
    </dgm:pt>
    <dgm:pt modelId="{7EBDCEC3-276C-47CB-A615-5BDC6A6046CE}" type="pres">
      <dgm:prSet presAssocID="{98C8E46E-C6ED-4355-99EB-61AE70EFB857}" presName="Accent4" presStyleCnt="0"/>
      <dgm:spPr/>
    </dgm:pt>
    <dgm:pt modelId="{2DCF006B-DA8D-4FCC-983D-2D27FD063C8F}" type="pres">
      <dgm:prSet presAssocID="{98C8E46E-C6ED-4355-99EB-61AE70EFB857}" presName="Accent" presStyleLbl="node1" presStyleIdx="0" presStyleCnt="4"/>
      <dgm:spPr/>
    </dgm:pt>
    <dgm:pt modelId="{10B6C776-04FF-45FB-AAC0-D0FCD9983A01}" type="pres">
      <dgm:prSet presAssocID="{98C8E46E-C6ED-4355-99EB-61AE70EFB857}" presName="ParentBackground4" presStyleCnt="0"/>
      <dgm:spPr/>
    </dgm:pt>
    <dgm:pt modelId="{601ADD3F-0189-4B43-BA6D-40144CA63D94}" type="pres">
      <dgm:prSet presAssocID="{98C8E46E-C6ED-4355-99EB-61AE70EFB857}" presName="ParentBackground" presStyleLbl="fgAcc1" presStyleIdx="0" presStyleCnt="4"/>
      <dgm:spPr/>
    </dgm:pt>
    <dgm:pt modelId="{3D29686E-9686-4668-953C-4D4ADCEAFBB7}" type="pres">
      <dgm:prSet presAssocID="{98C8E46E-C6ED-4355-99EB-61AE70EFB857}" presName="Parent4" presStyleLbl="revTx" presStyleIdx="0" presStyleCnt="0">
        <dgm:presLayoutVars>
          <dgm:chMax val="1"/>
          <dgm:chPref val="1"/>
          <dgm:bulletEnabled val="1"/>
        </dgm:presLayoutVars>
      </dgm:prSet>
      <dgm:spPr/>
    </dgm:pt>
    <dgm:pt modelId="{890182A1-892F-4C67-AA1E-CF58F3816CAD}" type="pres">
      <dgm:prSet presAssocID="{BB790D9D-E026-4064-88D6-BE41069B309C}" presName="Accent3" presStyleCnt="0"/>
      <dgm:spPr/>
    </dgm:pt>
    <dgm:pt modelId="{11918D20-DAA1-4122-A015-17FB0827D447}" type="pres">
      <dgm:prSet presAssocID="{BB790D9D-E026-4064-88D6-BE41069B309C}" presName="Accent" presStyleLbl="node1" presStyleIdx="1" presStyleCnt="4"/>
      <dgm:spPr/>
    </dgm:pt>
    <dgm:pt modelId="{D96091F0-3161-4D0A-8CB0-89307C62948A}" type="pres">
      <dgm:prSet presAssocID="{BB790D9D-E026-4064-88D6-BE41069B309C}" presName="ParentBackground3" presStyleCnt="0"/>
      <dgm:spPr/>
    </dgm:pt>
    <dgm:pt modelId="{CEF6EFB0-511D-42A5-9BA0-586E8A797112}" type="pres">
      <dgm:prSet presAssocID="{BB790D9D-E026-4064-88D6-BE41069B309C}" presName="ParentBackground" presStyleLbl="fgAcc1" presStyleIdx="1" presStyleCnt="4"/>
      <dgm:spPr/>
    </dgm:pt>
    <dgm:pt modelId="{ED13E07D-7898-4709-B651-DE3B4734866E}" type="pres">
      <dgm:prSet presAssocID="{BB790D9D-E026-4064-88D6-BE41069B309C}" presName="Parent3" presStyleLbl="revTx" presStyleIdx="0" presStyleCnt="0">
        <dgm:presLayoutVars>
          <dgm:chMax val="1"/>
          <dgm:chPref val="1"/>
          <dgm:bulletEnabled val="1"/>
        </dgm:presLayoutVars>
      </dgm:prSet>
      <dgm:spPr/>
    </dgm:pt>
    <dgm:pt modelId="{B0F4B19D-CC3D-4BAA-A615-A0A5FF377F67}" type="pres">
      <dgm:prSet presAssocID="{196594C0-B5AF-4509-B39F-079775FFFD90}" presName="Accent2" presStyleCnt="0"/>
      <dgm:spPr/>
    </dgm:pt>
    <dgm:pt modelId="{8CC25CFF-A462-4FCA-9EE1-9F01364BE027}" type="pres">
      <dgm:prSet presAssocID="{196594C0-B5AF-4509-B39F-079775FFFD90}" presName="Accent" presStyleLbl="node1" presStyleIdx="2" presStyleCnt="4"/>
      <dgm:spPr/>
    </dgm:pt>
    <dgm:pt modelId="{E5DE6F89-93E0-43D6-9D02-6B1191C9E70F}" type="pres">
      <dgm:prSet presAssocID="{196594C0-B5AF-4509-B39F-079775FFFD90}" presName="ParentBackground2" presStyleCnt="0"/>
      <dgm:spPr/>
    </dgm:pt>
    <dgm:pt modelId="{21C7BAF2-4215-4EFB-B0F7-34DC94D5597C}" type="pres">
      <dgm:prSet presAssocID="{196594C0-B5AF-4509-B39F-079775FFFD90}" presName="ParentBackground" presStyleLbl="fgAcc1" presStyleIdx="2" presStyleCnt="4"/>
      <dgm:spPr/>
    </dgm:pt>
    <dgm:pt modelId="{2902DC0E-0764-406C-9741-6233AA041F2A}" type="pres">
      <dgm:prSet presAssocID="{196594C0-B5AF-4509-B39F-079775FFFD90}" presName="Parent2" presStyleLbl="revTx" presStyleIdx="0" presStyleCnt="0">
        <dgm:presLayoutVars>
          <dgm:chMax val="1"/>
          <dgm:chPref val="1"/>
          <dgm:bulletEnabled val="1"/>
        </dgm:presLayoutVars>
      </dgm:prSet>
      <dgm:spPr/>
    </dgm:pt>
    <dgm:pt modelId="{3EA75F16-0655-4BEE-A432-CE419FF3AED8}" type="pres">
      <dgm:prSet presAssocID="{99BBDD32-F777-4D5A-B223-B22CF9F03885}" presName="Accent1" presStyleCnt="0"/>
      <dgm:spPr/>
    </dgm:pt>
    <dgm:pt modelId="{B1F3D534-B481-49B2-B7DC-28C8C40DF1F2}" type="pres">
      <dgm:prSet presAssocID="{99BBDD32-F777-4D5A-B223-B22CF9F03885}" presName="Accent" presStyleLbl="node1" presStyleIdx="3" presStyleCnt="4"/>
      <dgm:spPr/>
    </dgm:pt>
    <dgm:pt modelId="{A69C3E35-5BA5-4840-8F9D-EE0E4A90A70F}" type="pres">
      <dgm:prSet presAssocID="{99BBDD32-F777-4D5A-B223-B22CF9F03885}" presName="ParentBackground1" presStyleCnt="0"/>
      <dgm:spPr/>
    </dgm:pt>
    <dgm:pt modelId="{504BDDE5-BEEB-4D24-8F87-A2664D62FEAD}" type="pres">
      <dgm:prSet presAssocID="{99BBDD32-F777-4D5A-B223-B22CF9F03885}" presName="ParentBackground" presStyleLbl="fgAcc1" presStyleIdx="3" presStyleCnt="4"/>
      <dgm:spPr/>
    </dgm:pt>
    <dgm:pt modelId="{1AE9B132-5917-4D31-8302-87436A9DE33D}" type="pres">
      <dgm:prSet presAssocID="{99BBDD32-F777-4D5A-B223-B22CF9F03885}" presName="Parent1" presStyleLbl="revTx" presStyleIdx="0" presStyleCnt="0">
        <dgm:presLayoutVars>
          <dgm:chMax val="1"/>
          <dgm:chPref val="1"/>
          <dgm:bulletEnabled val="1"/>
        </dgm:presLayoutVars>
      </dgm:prSet>
      <dgm:spPr/>
    </dgm:pt>
  </dgm:ptLst>
  <dgm:cxnLst>
    <dgm:cxn modelId="{F71DAB09-7CF2-4ABC-ADBB-16CA59189A20}" type="presOf" srcId="{BB790D9D-E026-4064-88D6-BE41069B309C}" destId="{ED13E07D-7898-4709-B651-DE3B4734866E}" srcOrd="1" destOrd="0" presId="urn:microsoft.com/office/officeart/2011/layout/CircleProcess"/>
    <dgm:cxn modelId="{90488713-7FDB-47E0-B50E-DB39BC5A0CF4}" srcId="{44C5AE67-FEB2-4634-AC0A-B6B63BBB6687}" destId="{BB790D9D-E026-4064-88D6-BE41069B309C}" srcOrd="2" destOrd="0" parTransId="{9120C956-0C7B-4AE4-9D2D-3FD5749C53E7}" sibTransId="{BD5DEB27-78F5-4A05-A46E-A76208905AF7}"/>
    <dgm:cxn modelId="{D8464F18-93AA-4FF9-9B58-88205177526E}" type="presOf" srcId="{196594C0-B5AF-4509-B39F-079775FFFD90}" destId="{2902DC0E-0764-406C-9741-6233AA041F2A}" srcOrd="1" destOrd="0" presId="urn:microsoft.com/office/officeart/2011/layout/CircleProcess"/>
    <dgm:cxn modelId="{6CA76231-16C1-4CD0-A9A5-BB778E64219A}" type="presOf" srcId="{98C8E46E-C6ED-4355-99EB-61AE70EFB857}" destId="{601ADD3F-0189-4B43-BA6D-40144CA63D94}" srcOrd="0" destOrd="0" presId="urn:microsoft.com/office/officeart/2011/layout/CircleProcess"/>
    <dgm:cxn modelId="{B689BE33-72EE-435C-AAEE-4B1294B32319}" type="presOf" srcId="{196594C0-B5AF-4509-B39F-079775FFFD90}" destId="{21C7BAF2-4215-4EFB-B0F7-34DC94D5597C}" srcOrd="0" destOrd="0" presId="urn:microsoft.com/office/officeart/2011/layout/CircleProcess"/>
    <dgm:cxn modelId="{FCEE2442-A658-4A0C-B174-86028B0C6E02}" type="presOf" srcId="{98C8E46E-C6ED-4355-99EB-61AE70EFB857}" destId="{3D29686E-9686-4668-953C-4D4ADCEAFBB7}" srcOrd="1" destOrd="0" presId="urn:microsoft.com/office/officeart/2011/layout/CircleProcess"/>
    <dgm:cxn modelId="{ECFC626F-2729-4B78-9A26-86AD83E94D5E}" srcId="{44C5AE67-FEB2-4634-AC0A-B6B63BBB6687}" destId="{98C8E46E-C6ED-4355-99EB-61AE70EFB857}" srcOrd="3" destOrd="0" parTransId="{D3EA77B7-61D1-4A5C-8A93-F2F95B972DE7}" sibTransId="{2C791719-BC17-4372-B74B-D2BBB241A864}"/>
    <dgm:cxn modelId="{C52BAB50-788C-4E23-8743-12C07F913C93}" type="presOf" srcId="{44C5AE67-FEB2-4634-AC0A-B6B63BBB6687}" destId="{9288FFD4-2A6B-414F-A14C-BCB06DC90B87}" srcOrd="0" destOrd="0" presId="urn:microsoft.com/office/officeart/2011/layout/CircleProcess"/>
    <dgm:cxn modelId="{2BA09572-D6B2-48CD-90B1-25D8931524B1}" type="presOf" srcId="{99BBDD32-F777-4D5A-B223-B22CF9F03885}" destId="{504BDDE5-BEEB-4D24-8F87-A2664D62FEAD}" srcOrd="0" destOrd="0" presId="urn:microsoft.com/office/officeart/2011/layout/CircleProcess"/>
    <dgm:cxn modelId="{ED6FFFB0-109A-42FB-A5A3-6ECA0AD63BF4}" srcId="{44C5AE67-FEB2-4634-AC0A-B6B63BBB6687}" destId="{196594C0-B5AF-4509-B39F-079775FFFD90}" srcOrd="1" destOrd="0" parTransId="{5D9679EF-A436-412B-BB4D-A933414D25B7}" sibTransId="{C2633A7B-E5E6-4AB7-91C1-E2F2A44DD30C}"/>
    <dgm:cxn modelId="{143921BE-AD57-4DF7-8CAC-8166853820A5}" srcId="{44C5AE67-FEB2-4634-AC0A-B6B63BBB6687}" destId="{99BBDD32-F777-4D5A-B223-B22CF9F03885}" srcOrd="0" destOrd="0" parTransId="{139632B8-DE70-4B23-A640-01CC2F532672}" sibTransId="{25DDD444-D7EE-4067-A8D9-6F448507C611}"/>
    <dgm:cxn modelId="{D89C54D4-BD81-4BB7-81B9-68A39B8924A3}" type="presOf" srcId="{99BBDD32-F777-4D5A-B223-B22CF9F03885}" destId="{1AE9B132-5917-4D31-8302-87436A9DE33D}" srcOrd="1" destOrd="0" presId="urn:microsoft.com/office/officeart/2011/layout/CircleProcess"/>
    <dgm:cxn modelId="{EBE852F1-A5A6-4F65-BCCA-805887C088E9}" type="presOf" srcId="{BB790D9D-E026-4064-88D6-BE41069B309C}" destId="{CEF6EFB0-511D-42A5-9BA0-586E8A797112}" srcOrd="0" destOrd="0" presId="urn:microsoft.com/office/officeart/2011/layout/CircleProcess"/>
    <dgm:cxn modelId="{579AD0EC-E6B0-4399-904D-B137E0464041}" type="presParOf" srcId="{9288FFD4-2A6B-414F-A14C-BCB06DC90B87}" destId="{7EBDCEC3-276C-47CB-A615-5BDC6A6046CE}" srcOrd="0" destOrd="0" presId="urn:microsoft.com/office/officeart/2011/layout/CircleProcess"/>
    <dgm:cxn modelId="{729459F9-0052-44C3-AAD2-9E3A475C8127}" type="presParOf" srcId="{7EBDCEC3-276C-47CB-A615-5BDC6A6046CE}" destId="{2DCF006B-DA8D-4FCC-983D-2D27FD063C8F}" srcOrd="0" destOrd="0" presId="urn:microsoft.com/office/officeart/2011/layout/CircleProcess"/>
    <dgm:cxn modelId="{16DE20A2-93DF-4C73-9E9D-28CAA66B32C2}" type="presParOf" srcId="{9288FFD4-2A6B-414F-A14C-BCB06DC90B87}" destId="{10B6C776-04FF-45FB-AAC0-D0FCD9983A01}" srcOrd="1" destOrd="0" presId="urn:microsoft.com/office/officeart/2011/layout/CircleProcess"/>
    <dgm:cxn modelId="{7D6C5EAE-B755-4CA9-A5E5-6B72ABFF29A8}" type="presParOf" srcId="{10B6C776-04FF-45FB-AAC0-D0FCD9983A01}" destId="{601ADD3F-0189-4B43-BA6D-40144CA63D94}" srcOrd="0" destOrd="0" presId="urn:microsoft.com/office/officeart/2011/layout/CircleProcess"/>
    <dgm:cxn modelId="{4EAB9ACA-92EA-485F-BC8A-E260F15E0E00}" type="presParOf" srcId="{9288FFD4-2A6B-414F-A14C-BCB06DC90B87}" destId="{3D29686E-9686-4668-953C-4D4ADCEAFBB7}" srcOrd="2" destOrd="0" presId="urn:microsoft.com/office/officeart/2011/layout/CircleProcess"/>
    <dgm:cxn modelId="{6593783C-9D17-41D7-86B2-C1DE46BDAD2D}" type="presParOf" srcId="{9288FFD4-2A6B-414F-A14C-BCB06DC90B87}" destId="{890182A1-892F-4C67-AA1E-CF58F3816CAD}" srcOrd="3" destOrd="0" presId="urn:microsoft.com/office/officeart/2011/layout/CircleProcess"/>
    <dgm:cxn modelId="{6FD48444-4993-4C49-9D9D-CF0F9729319F}" type="presParOf" srcId="{890182A1-892F-4C67-AA1E-CF58F3816CAD}" destId="{11918D20-DAA1-4122-A015-17FB0827D447}" srcOrd="0" destOrd="0" presId="urn:microsoft.com/office/officeart/2011/layout/CircleProcess"/>
    <dgm:cxn modelId="{18B536FC-941A-4B79-9392-92A939A67F37}" type="presParOf" srcId="{9288FFD4-2A6B-414F-A14C-BCB06DC90B87}" destId="{D96091F0-3161-4D0A-8CB0-89307C62948A}" srcOrd="4" destOrd="0" presId="urn:microsoft.com/office/officeart/2011/layout/CircleProcess"/>
    <dgm:cxn modelId="{EBADA545-3D7A-4F3F-BF49-E2F13AAE3837}" type="presParOf" srcId="{D96091F0-3161-4D0A-8CB0-89307C62948A}" destId="{CEF6EFB0-511D-42A5-9BA0-586E8A797112}" srcOrd="0" destOrd="0" presId="urn:microsoft.com/office/officeart/2011/layout/CircleProcess"/>
    <dgm:cxn modelId="{506A53FB-6DF3-4CB1-8B01-F4DE1B5F0105}" type="presParOf" srcId="{9288FFD4-2A6B-414F-A14C-BCB06DC90B87}" destId="{ED13E07D-7898-4709-B651-DE3B4734866E}" srcOrd="5" destOrd="0" presId="urn:microsoft.com/office/officeart/2011/layout/CircleProcess"/>
    <dgm:cxn modelId="{857873EA-CA4D-48E9-9C98-096A5E046A38}" type="presParOf" srcId="{9288FFD4-2A6B-414F-A14C-BCB06DC90B87}" destId="{B0F4B19D-CC3D-4BAA-A615-A0A5FF377F67}" srcOrd="6" destOrd="0" presId="urn:microsoft.com/office/officeart/2011/layout/CircleProcess"/>
    <dgm:cxn modelId="{CE66394D-A52E-4633-9953-94E0354B8ED0}" type="presParOf" srcId="{B0F4B19D-CC3D-4BAA-A615-A0A5FF377F67}" destId="{8CC25CFF-A462-4FCA-9EE1-9F01364BE027}" srcOrd="0" destOrd="0" presId="urn:microsoft.com/office/officeart/2011/layout/CircleProcess"/>
    <dgm:cxn modelId="{29213643-8D39-43F1-BFCB-2F6F062844FA}" type="presParOf" srcId="{9288FFD4-2A6B-414F-A14C-BCB06DC90B87}" destId="{E5DE6F89-93E0-43D6-9D02-6B1191C9E70F}" srcOrd="7" destOrd="0" presId="urn:microsoft.com/office/officeart/2011/layout/CircleProcess"/>
    <dgm:cxn modelId="{6CA34B7D-8C06-4889-956F-E3C96B6940AD}" type="presParOf" srcId="{E5DE6F89-93E0-43D6-9D02-6B1191C9E70F}" destId="{21C7BAF2-4215-4EFB-B0F7-34DC94D5597C}" srcOrd="0" destOrd="0" presId="urn:microsoft.com/office/officeart/2011/layout/CircleProcess"/>
    <dgm:cxn modelId="{2922567D-621F-48BE-BAE8-1952FC354F3B}" type="presParOf" srcId="{9288FFD4-2A6B-414F-A14C-BCB06DC90B87}" destId="{2902DC0E-0764-406C-9741-6233AA041F2A}" srcOrd="8" destOrd="0" presId="urn:microsoft.com/office/officeart/2011/layout/CircleProcess"/>
    <dgm:cxn modelId="{0C2FDFF2-EF99-4F5D-A35B-C23AD77D0002}" type="presParOf" srcId="{9288FFD4-2A6B-414F-A14C-BCB06DC90B87}" destId="{3EA75F16-0655-4BEE-A432-CE419FF3AED8}" srcOrd="9" destOrd="0" presId="urn:microsoft.com/office/officeart/2011/layout/CircleProcess"/>
    <dgm:cxn modelId="{48C72E59-E7A2-4FF2-BFA0-B09EB52AABB5}" type="presParOf" srcId="{3EA75F16-0655-4BEE-A432-CE419FF3AED8}" destId="{B1F3D534-B481-49B2-B7DC-28C8C40DF1F2}" srcOrd="0" destOrd="0" presId="urn:microsoft.com/office/officeart/2011/layout/CircleProcess"/>
    <dgm:cxn modelId="{02E0058A-1460-477B-84C2-EB72C1594525}" type="presParOf" srcId="{9288FFD4-2A6B-414F-A14C-BCB06DC90B87}" destId="{A69C3E35-5BA5-4840-8F9D-EE0E4A90A70F}" srcOrd="10" destOrd="0" presId="urn:microsoft.com/office/officeart/2011/layout/CircleProcess"/>
    <dgm:cxn modelId="{196560C7-336A-41AE-B3DC-3C4E222AD108}" type="presParOf" srcId="{A69C3E35-5BA5-4840-8F9D-EE0E4A90A70F}" destId="{504BDDE5-BEEB-4D24-8F87-A2664D62FEAD}" srcOrd="0" destOrd="0" presId="urn:microsoft.com/office/officeart/2011/layout/CircleProcess"/>
    <dgm:cxn modelId="{4334C69C-7E4F-4EFA-A4B9-DC71469070D0}" type="presParOf" srcId="{9288FFD4-2A6B-414F-A14C-BCB06DC90B87}" destId="{1AE9B132-5917-4D31-8302-87436A9DE33D}" srcOrd="11"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B4D77-C883-41CB-BCE3-4BEFE45CB239}">
      <dsp:nvSpPr>
        <dsp:cNvPr id="0" name=""/>
        <dsp:cNvSpPr/>
      </dsp:nvSpPr>
      <dsp:spPr>
        <a:xfrm>
          <a:off x="2386725"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2631533" y="1600803"/>
        <a:ext cx="27379" cy="5481"/>
      </dsp:txXfrm>
    </dsp:sp>
    <dsp:sp modelId="{1C860BB0-2134-49A3-974B-5401EC22D42D}">
      <dsp:nvSpPr>
        <dsp:cNvPr id="0" name=""/>
        <dsp:cNvSpPr/>
      </dsp:nvSpPr>
      <dsp:spPr>
        <a:xfrm>
          <a:off x="7682" y="889291"/>
          <a:ext cx="2380843" cy="1428506"/>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1. Understand the context</a:t>
          </a:r>
        </a:p>
      </dsp:txBody>
      <dsp:txXfrm>
        <a:off x="77416" y="959025"/>
        <a:ext cx="2241375" cy="1289038"/>
      </dsp:txXfrm>
    </dsp:sp>
    <dsp:sp modelId="{59C55758-6B06-4584-967C-47530AF30A87}">
      <dsp:nvSpPr>
        <dsp:cNvPr id="0" name=""/>
        <dsp:cNvSpPr/>
      </dsp:nvSpPr>
      <dsp:spPr>
        <a:xfrm>
          <a:off x="5315163"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51704"/>
              <a:satOff val="-10456"/>
              <a:lumOff val="76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559970" y="1600803"/>
        <a:ext cx="27379" cy="5481"/>
      </dsp:txXfrm>
    </dsp:sp>
    <dsp:sp modelId="{B3857B58-84B7-41DA-AA1F-9C2912A38977}">
      <dsp:nvSpPr>
        <dsp:cNvPr id="0" name=""/>
        <dsp:cNvSpPr/>
      </dsp:nvSpPr>
      <dsp:spPr>
        <a:xfrm>
          <a:off x="2936119" y="889291"/>
          <a:ext cx="2380843" cy="1428506"/>
        </a:xfrm>
        <a:prstGeom prst="roundRect">
          <a:avLst/>
        </a:prstGeom>
        <a:solidFill>
          <a:schemeClr val="accent3">
            <a:shade val="80000"/>
            <a:hueOff val="-43000"/>
            <a:satOff val="-8831"/>
            <a:lumOff val="66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2. Develop a resilience and sustainability strategy for your business</a:t>
          </a:r>
        </a:p>
      </dsp:txBody>
      <dsp:txXfrm>
        <a:off x="3005853" y="959025"/>
        <a:ext cx="2241375" cy="1289038"/>
      </dsp:txXfrm>
    </dsp:sp>
    <dsp:sp modelId="{6EBCA2A7-D2F2-4A4B-A8D8-FB9B320B2AE5}">
      <dsp:nvSpPr>
        <dsp:cNvPr id="0" name=""/>
        <dsp:cNvSpPr/>
      </dsp:nvSpPr>
      <dsp:spPr>
        <a:xfrm>
          <a:off x="8243601" y="15578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103407"/>
              <a:satOff val="-20911"/>
              <a:lumOff val="153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8488408" y="1600803"/>
        <a:ext cx="27379" cy="5481"/>
      </dsp:txXfrm>
    </dsp:sp>
    <dsp:sp modelId="{BE8487EA-BD5B-424B-8891-2B784E7A4EE3}">
      <dsp:nvSpPr>
        <dsp:cNvPr id="0" name=""/>
        <dsp:cNvSpPr/>
      </dsp:nvSpPr>
      <dsp:spPr>
        <a:xfrm>
          <a:off x="5864557" y="889291"/>
          <a:ext cx="2380843" cy="1428506"/>
        </a:xfrm>
        <a:prstGeom prst="roundRect">
          <a:avLst/>
        </a:prstGeom>
        <a:solidFill>
          <a:schemeClr val="accent3">
            <a:shade val="80000"/>
            <a:hueOff val="-85999"/>
            <a:satOff val="-17662"/>
            <a:lumOff val="132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3. Identify the target audience of your MEL system</a:t>
          </a:r>
        </a:p>
      </dsp:txBody>
      <dsp:txXfrm>
        <a:off x="5934291" y="959025"/>
        <a:ext cx="2241375" cy="1289038"/>
      </dsp:txXfrm>
    </dsp:sp>
    <dsp:sp modelId="{88FD72F1-D504-4664-A094-50BCD9EA64A2}">
      <dsp:nvSpPr>
        <dsp:cNvPr id="0" name=""/>
        <dsp:cNvSpPr/>
      </dsp:nvSpPr>
      <dsp:spPr>
        <a:xfrm>
          <a:off x="1198104" y="2315997"/>
          <a:ext cx="8785312" cy="516994"/>
        </a:xfrm>
        <a:custGeom>
          <a:avLst/>
          <a:gdLst/>
          <a:ahLst/>
          <a:cxnLst/>
          <a:rect l="0" t="0" r="0" b="0"/>
          <a:pathLst>
            <a:path>
              <a:moveTo>
                <a:pt x="8785312" y="0"/>
              </a:moveTo>
              <a:lnTo>
                <a:pt x="8785312" y="275597"/>
              </a:lnTo>
              <a:lnTo>
                <a:pt x="0" y="275597"/>
              </a:lnTo>
              <a:lnTo>
                <a:pt x="0" y="516994"/>
              </a:lnTo>
            </a:path>
          </a:pathLst>
        </a:custGeom>
        <a:noFill/>
        <a:ln w="12700" cap="flat" cmpd="sng" algn="ctr">
          <a:solidFill>
            <a:schemeClr val="accent3">
              <a:shade val="90000"/>
              <a:hueOff val="-155111"/>
              <a:satOff val="-31367"/>
              <a:lumOff val="229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370701" y="2571753"/>
        <a:ext cx="440118" cy="5481"/>
      </dsp:txXfrm>
    </dsp:sp>
    <dsp:sp modelId="{0E02A569-8D6D-49CD-A610-B5D15AE0EE8D}">
      <dsp:nvSpPr>
        <dsp:cNvPr id="0" name=""/>
        <dsp:cNvSpPr/>
      </dsp:nvSpPr>
      <dsp:spPr>
        <a:xfrm>
          <a:off x="8792995" y="889291"/>
          <a:ext cx="2380843" cy="1428506"/>
        </a:xfrm>
        <a:prstGeom prst="roundRect">
          <a:avLst/>
        </a:prstGeom>
        <a:solidFill>
          <a:schemeClr val="accent3">
            <a:shade val="80000"/>
            <a:hueOff val="-128999"/>
            <a:satOff val="-26493"/>
            <a:lumOff val="19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4. Select the indicators</a:t>
          </a:r>
        </a:p>
      </dsp:txBody>
      <dsp:txXfrm>
        <a:off x="8862729" y="959025"/>
        <a:ext cx="2241375" cy="1289038"/>
      </dsp:txXfrm>
    </dsp:sp>
    <dsp:sp modelId="{8D79B990-7F7B-4307-84BF-4F012DD88A81}">
      <dsp:nvSpPr>
        <dsp:cNvPr id="0" name=""/>
        <dsp:cNvSpPr/>
      </dsp:nvSpPr>
      <dsp:spPr>
        <a:xfrm>
          <a:off x="2386725" y="35339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206814"/>
              <a:satOff val="-41822"/>
              <a:lumOff val="306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2631533" y="3576903"/>
        <a:ext cx="27379" cy="5481"/>
      </dsp:txXfrm>
    </dsp:sp>
    <dsp:sp modelId="{9CF4244A-5478-4D90-9C45-4925F48DC2BA}">
      <dsp:nvSpPr>
        <dsp:cNvPr id="0" name=""/>
        <dsp:cNvSpPr/>
      </dsp:nvSpPr>
      <dsp:spPr>
        <a:xfrm>
          <a:off x="7682" y="2865391"/>
          <a:ext cx="2380843" cy="1428506"/>
        </a:xfrm>
        <a:prstGeom prst="roundRect">
          <a:avLst/>
        </a:prstGeom>
        <a:solidFill>
          <a:schemeClr val="accent3">
            <a:shade val="80000"/>
            <a:hueOff val="-171999"/>
            <a:satOff val="-35324"/>
            <a:lumOff val="265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5. Select the MEL tools</a:t>
          </a:r>
        </a:p>
      </dsp:txBody>
      <dsp:txXfrm>
        <a:off x="77416" y="2935125"/>
        <a:ext cx="2241375" cy="1289038"/>
      </dsp:txXfrm>
    </dsp:sp>
    <dsp:sp modelId="{123926F0-D843-4DFB-B6A9-67DEE59CA4DF}">
      <dsp:nvSpPr>
        <dsp:cNvPr id="0" name=""/>
        <dsp:cNvSpPr/>
      </dsp:nvSpPr>
      <dsp:spPr>
        <a:xfrm>
          <a:off x="5315163" y="3533924"/>
          <a:ext cx="516994" cy="91440"/>
        </a:xfrm>
        <a:custGeom>
          <a:avLst/>
          <a:gdLst/>
          <a:ahLst/>
          <a:cxnLst/>
          <a:rect l="0" t="0" r="0" b="0"/>
          <a:pathLst>
            <a:path>
              <a:moveTo>
                <a:pt x="0" y="45720"/>
              </a:moveTo>
              <a:lnTo>
                <a:pt x="516994" y="45720"/>
              </a:lnTo>
            </a:path>
          </a:pathLst>
        </a:custGeom>
        <a:noFill/>
        <a:ln w="12700" cap="flat" cmpd="sng" algn="ctr">
          <a:solidFill>
            <a:schemeClr val="accent3">
              <a:shade val="90000"/>
              <a:hueOff val="-258518"/>
              <a:satOff val="-52278"/>
              <a:lumOff val="383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Poppins" panose="00000500000000000000" pitchFamily="2" charset="0"/>
            <a:cs typeface="Poppins" panose="00000500000000000000" pitchFamily="2" charset="0"/>
          </a:endParaRPr>
        </a:p>
      </dsp:txBody>
      <dsp:txXfrm>
        <a:off x="5559970" y="3576903"/>
        <a:ext cx="27379" cy="5481"/>
      </dsp:txXfrm>
    </dsp:sp>
    <dsp:sp modelId="{4A4259AC-898E-4EDE-9B19-1B93CF64E724}">
      <dsp:nvSpPr>
        <dsp:cNvPr id="0" name=""/>
        <dsp:cNvSpPr/>
      </dsp:nvSpPr>
      <dsp:spPr>
        <a:xfrm>
          <a:off x="2936119" y="2865391"/>
          <a:ext cx="2380843" cy="1428506"/>
        </a:xfrm>
        <a:prstGeom prst="roundRect">
          <a:avLst/>
        </a:prstGeom>
        <a:solidFill>
          <a:schemeClr val="accent3">
            <a:shade val="80000"/>
            <a:hueOff val="-214998"/>
            <a:satOff val="-44155"/>
            <a:lumOff val="331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6. </a:t>
          </a:r>
          <a:r>
            <a:rPr lang="en-US" sz="1600" kern="1200" dirty="0" err="1">
              <a:latin typeface="Poppins" panose="00000500000000000000" pitchFamily="2" charset="0"/>
              <a:cs typeface="Poppins" panose="00000500000000000000" pitchFamily="2" charset="0"/>
            </a:rPr>
            <a:t>Analyse</a:t>
          </a:r>
          <a:r>
            <a:rPr lang="en-US" sz="1600" kern="1200" dirty="0">
              <a:latin typeface="Poppins" panose="00000500000000000000" pitchFamily="2" charset="0"/>
              <a:cs typeface="Poppins" panose="00000500000000000000" pitchFamily="2" charset="0"/>
            </a:rPr>
            <a:t> the data collected</a:t>
          </a:r>
        </a:p>
      </dsp:txBody>
      <dsp:txXfrm>
        <a:off x="3005853" y="2935125"/>
        <a:ext cx="2241375" cy="1289038"/>
      </dsp:txXfrm>
    </dsp:sp>
    <dsp:sp modelId="{65F77483-ECF7-4911-A959-A2ED6C315112}">
      <dsp:nvSpPr>
        <dsp:cNvPr id="0" name=""/>
        <dsp:cNvSpPr/>
      </dsp:nvSpPr>
      <dsp:spPr>
        <a:xfrm>
          <a:off x="5864557" y="2865391"/>
          <a:ext cx="2380843" cy="1428506"/>
        </a:xfrm>
        <a:prstGeom prst="roundRect">
          <a:avLst/>
        </a:prstGeom>
        <a:solidFill>
          <a:schemeClr val="accent3">
            <a:shade val="80000"/>
            <a:hueOff val="-257998"/>
            <a:satOff val="-52986"/>
            <a:lumOff val="397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7. Report on the results and make decisions</a:t>
          </a:r>
        </a:p>
      </dsp:txBody>
      <dsp:txXfrm>
        <a:off x="5934291" y="2935125"/>
        <a:ext cx="2241375" cy="1289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F006B-DA8D-4FCC-983D-2D27FD063C8F}">
      <dsp:nvSpPr>
        <dsp:cNvPr id="0" name=""/>
        <dsp:cNvSpPr/>
      </dsp:nvSpPr>
      <dsp:spPr>
        <a:xfrm>
          <a:off x="7756651" y="817523"/>
          <a:ext cx="2165888" cy="21659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ADD3F-0189-4B43-BA6D-40144CA63D94}">
      <dsp:nvSpPr>
        <dsp:cNvPr id="0" name=""/>
        <dsp:cNvSpPr/>
      </dsp:nvSpPr>
      <dsp:spPr>
        <a:xfrm>
          <a:off x="7829095" y="889735"/>
          <a:ext cx="2021929" cy="2021573"/>
        </a:xfrm>
        <a:prstGeom prst="ellipse">
          <a:avLst/>
        </a:prstGeom>
        <a:solidFill>
          <a:schemeClr val="accent2">
            <a:lumMod val="50000"/>
            <a:alpha val="9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4.</a:t>
          </a:r>
        </a:p>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By when?</a:t>
          </a:r>
        </a:p>
      </dsp:txBody>
      <dsp:txXfrm>
        <a:off x="8117942" y="1178586"/>
        <a:ext cx="1444235" cy="1443872"/>
      </dsp:txXfrm>
    </dsp:sp>
    <dsp:sp modelId="{11918D20-DAA1-4122-A015-17FB0827D447}">
      <dsp:nvSpPr>
        <dsp:cNvPr id="0" name=""/>
        <dsp:cNvSpPr/>
      </dsp:nvSpPr>
      <dsp:spPr>
        <a:xfrm rot="2700000">
          <a:off x="5509014"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6EFB0-511D-42A5-9BA0-586E8A797112}">
      <dsp:nvSpPr>
        <dsp:cNvPr id="0" name=""/>
        <dsp:cNvSpPr/>
      </dsp:nvSpPr>
      <dsp:spPr>
        <a:xfrm>
          <a:off x="5590763" y="889735"/>
          <a:ext cx="2021929" cy="2021573"/>
        </a:xfrm>
        <a:prstGeom prst="ellipse">
          <a:avLst/>
        </a:prstGeom>
        <a:solidFill>
          <a:schemeClr val="accent2">
            <a:lumMod val="75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3. </a:t>
          </a:r>
        </a:p>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How much?</a:t>
          </a:r>
        </a:p>
      </dsp:txBody>
      <dsp:txXfrm>
        <a:off x="5879610" y="1178586"/>
        <a:ext cx="1444235" cy="1443872"/>
      </dsp:txXfrm>
    </dsp:sp>
    <dsp:sp modelId="{8CC25CFF-A462-4FCA-9EE1-9F01364BE027}">
      <dsp:nvSpPr>
        <dsp:cNvPr id="0" name=""/>
        <dsp:cNvSpPr/>
      </dsp:nvSpPr>
      <dsp:spPr>
        <a:xfrm rot="2700000">
          <a:off x="3279969"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7BAF2-4215-4EFB-B0F7-34DC94D5597C}">
      <dsp:nvSpPr>
        <dsp:cNvPr id="0" name=""/>
        <dsp:cNvSpPr/>
      </dsp:nvSpPr>
      <dsp:spPr>
        <a:xfrm>
          <a:off x="3352431" y="889735"/>
          <a:ext cx="2021929" cy="2021573"/>
        </a:xfrm>
        <a:prstGeom prst="ellipse">
          <a:avLst/>
        </a:prstGeom>
        <a:solidFill>
          <a:schemeClr val="accent2">
            <a:lumMod val="60000"/>
            <a:lumOff val="40000"/>
            <a:alpha val="9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2. </a:t>
          </a:r>
        </a:p>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Who?</a:t>
          </a:r>
        </a:p>
      </dsp:txBody>
      <dsp:txXfrm>
        <a:off x="3641278" y="1178586"/>
        <a:ext cx="1444235" cy="1443872"/>
      </dsp:txXfrm>
    </dsp:sp>
    <dsp:sp modelId="{B1F3D534-B481-49B2-B7DC-28C8C40DF1F2}">
      <dsp:nvSpPr>
        <dsp:cNvPr id="0" name=""/>
        <dsp:cNvSpPr/>
      </dsp:nvSpPr>
      <dsp:spPr>
        <a:xfrm rot="2700000">
          <a:off x="1041637" y="817370"/>
          <a:ext cx="2165923" cy="2165923"/>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BDDE5-BEEB-4D24-8F87-A2664D62FEAD}">
      <dsp:nvSpPr>
        <dsp:cNvPr id="0" name=""/>
        <dsp:cNvSpPr/>
      </dsp:nvSpPr>
      <dsp:spPr>
        <a:xfrm>
          <a:off x="1114099" y="889735"/>
          <a:ext cx="2021929" cy="2021573"/>
        </a:xfrm>
        <a:prstGeom prst="ellipse">
          <a:avLst/>
        </a:prstGeom>
        <a:solidFill>
          <a:schemeClr val="accent2">
            <a:lumMod val="40000"/>
            <a:lumOff val="60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1.</a:t>
          </a:r>
        </a:p>
        <a:p>
          <a:pPr marL="0" lvl="0" indent="0" algn="ctr" defTabSz="1022350">
            <a:lnSpc>
              <a:spcPct val="90000"/>
            </a:lnSpc>
            <a:spcBef>
              <a:spcPct val="0"/>
            </a:spcBef>
            <a:spcAft>
              <a:spcPct val="35000"/>
            </a:spcAft>
            <a:buNone/>
          </a:pPr>
          <a:r>
            <a:rPr lang="en-US" sz="2300" b="1" kern="1200" dirty="0">
              <a:solidFill>
                <a:schemeClr val="bg1"/>
              </a:solidFill>
              <a:latin typeface="Poppins" panose="00000500000000000000" pitchFamily="2" charset="0"/>
              <a:cs typeface="Poppins" panose="00000500000000000000" pitchFamily="2" charset="0"/>
            </a:rPr>
            <a:t>What?</a:t>
          </a:r>
        </a:p>
      </dsp:txBody>
      <dsp:txXfrm>
        <a:off x="1402946" y="1178586"/>
        <a:ext cx="1444235" cy="14438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0.9992</cdr:x>
      <cdr:y>0.23891</cdr:y>
    </cdr:to>
    <cdr:sp macro="" textlink="">
      <cdr:nvSpPr>
        <cdr:cNvPr id="2" name="Text Box 1"/>
        <cdr:cNvSpPr txBox="1"/>
      </cdr:nvSpPr>
      <cdr:spPr>
        <a:xfrm xmlns:a="http://schemas.openxmlformats.org/drawingml/2006/main">
          <a:off x="0" y="0"/>
          <a:ext cx="5685515" cy="905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ysClr val="windowText" lastClr="000000">
                  <a:lumMod val="65000"/>
                  <a:lumOff val="35000"/>
                </a:sysClr>
              </a:solidFill>
              <a:latin typeface="+mn-lt"/>
              <a:ea typeface="+mn-ea"/>
              <a:cs typeface="+mn-cs"/>
            </a:defRPr>
          </a:pPr>
          <a:r>
            <a:rPr lang="en-GB" sz="1600" b="1" dirty="0">
              <a:solidFill>
                <a:schemeClr val="tx1"/>
              </a:solidFill>
              <a:effectLst/>
              <a:latin typeface="Poppins" panose="00000500000000000000" pitchFamily="2" charset="0"/>
              <a:cs typeface="Poppins" panose="00000500000000000000" pitchFamily="2" charset="0"/>
            </a:rPr>
            <a:t>Frequency of farmers enrolled in a certification scheme</a:t>
          </a:r>
          <a:endParaRPr lang="en-US" sz="1600" b="1" dirty="0">
            <a:solidFill>
              <a:schemeClr val="tx1"/>
            </a:solidFill>
            <a:effectLst/>
            <a:latin typeface="Poppins" panose="00000500000000000000" pitchFamily="2" charset="0"/>
            <a:cs typeface="Poppins" panose="00000500000000000000" pitchFamily="2" charset="0"/>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ysClr val="windowText" lastClr="000000">
                  <a:lumMod val="65000"/>
                  <a:lumOff val="35000"/>
                </a:sysClr>
              </a:solidFill>
              <a:latin typeface="+mn-lt"/>
              <a:ea typeface="+mn-ea"/>
              <a:cs typeface="+mn-cs"/>
            </a:defRPr>
          </a:pPr>
          <a:r>
            <a:rPr lang="en-GB" sz="1400" dirty="0">
              <a:latin typeface="Poppins" panose="00000500000000000000" pitchFamily="2" charset="0"/>
              <a:cs typeface="Poppins" panose="00000500000000000000" pitchFamily="2" charset="0"/>
            </a:rPr>
            <a:t>Total number of farmers enrolled in the organization=54</a:t>
          </a:r>
          <a:endParaRPr lang="en-US" sz="1400" dirty="0">
            <a:latin typeface="Poppins" panose="00000500000000000000" pitchFamily="2" charset="0"/>
            <a:cs typeface="Poppins" panose="00000500000000000000" pitchFamily="2" charset="0"/>
          </a:endParaRPr>
        </a:p>
        <a:p xmlns:a="http://schemas.openxmlformats.org/drawingml/2006/main">
          <a:endParaRPr lang="en-US" sz="1600" dirty="0">
            <a:latin typeface="Poppins" panose="00000500000000000000" pitchFamily="2" charset="0"/>
            <a:cs typeface="Poppins" panose="00000500000000000000"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0.03534</cdr:x>
      <cdr:y>0</cdr:y>
    </cdr:from>
    <cdr:to>
      <cdr:x>0.96297</cdr:x>
      <cdr:y>0.17693</cdr:y>
    </cdr:to>
    <cdr:sp macro="" textlink="">
      <cdr:nvSpPr>
        <cdr:cNvPr id="2" name="TextBox 1">
          <a:extLst xmlns:a="http://schemas.openxmlformats.org/drawingml/2006/main">
            <a:ext uri="{FF2B5EF4-FFF2-40B4-BE49-F238E27FC236}">
              <a16:creationId xmlns:a16="http://schemas.microsoft.com/office/drawing/2014/main" id="{71A3C7BB-BE8D-FC3A-9AA6-222D7006159B}"/>
            </a:ext>
          </a:extLst>
        </cdr:cNvPr>
        <cdr:cNvSpPr txBox="1"/>
      </cdr:nvSpPr>
      <cdr:spPr>
        <a:xfrm xmlns:a="http://schemas.openxmlformats.org/drawingml/2006/main">
          <a:off x="197395" y="0"/>
          <a:ext cx="5181600" cy="670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GB" sz="1400" b="1" kern="1200" dirty="0">
              <a:latin typeface="Poppins" panose="00000500000000000000" pitchFamily="2" charset="0"/>
              <a:cs typeface="Poppins" panose="00000500000000000000" pitchFamily="2" charset="0"/>
            </a:rPr>
            <a:t>Average proportion of land under sustainable agricultural practices, by fruit supplier</a:t>
          </a:r>
          <a:endParaRPr lang="en-US" sz="1400" b="1" dirty="0">
            <a:latin typeface="Poppins" panose="00000500000000000000" pitchFamily="2" charset="0"/>
            <a:cs typeface="Poppins" panose="000005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8000A-3256-4984-8800-3F1F11CE5261}"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32AC3-8D11-44FB-B4FC-BF4F0D559060}" type="slidenum">
              <a:rPr lang="en-US" smtClean="0"/>
              <a:t>‹#›</a:t>
            </a:fld>
            <a:endParaRPr lang="en-US"/>
          </a:p>
        </p:txBody>
      </p:sp>
    </p:spTree>
    <p:extLst>
      <p:ext uri="{BB962C8B-B14F-4D97-AF65-F5344CB8AC3E}">
        <p14:creationId xmlns:p14="http://schemas.microsoft.com/office/powerpoint/2010/main" val="395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2</a:t>
            </a:fld>
            <a:endParaRPr lang="en-US" dirty="0"/>
          </a:p>
        </p:txBody>
      </p:sp>
    </p:spTree>
    <p:extLst>
      <p:ext uri="{BB962C8B-B14F-4D97-AF65-F5344CB8AC3E}">
        <p14:creationId xmlns:p14="http://schemas.microsoft.com/office/powerpoint/2010/main" val="8954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the trainer:</a:t>
            </a:r>
          </a:p>
          <a:p>
            <a:pPr marL="171450" indent="-171450">
              <a:buFont typeface="Arial" panose="020B0604020202020204" pitchFamily="34" charset="0"/>
              <a:buChar char="•"/>
            </a:pPr>
            <a:r>
              <a:rPr lang="en-US" dirty="0"/>
              <a:t>This slide contains embedded animations.</a:t>
            </a:r>
          </a:p>
          <a:p>
            <a:pPr marL="171450" indent="-171450">
              <a:buFont typeface="Arial" panose="020B0604020202020204" pitchFamily="34" charset="0"/>
              <a:buChar char="•"/>
            </a:pPr>
            <a:r>
              <a:rPr lang="en-US" dirty="0"/>
              <a:t>The trainer should explain that the </a:t>
            </a:r>
            <a:r>
              <a:rPr lang="en-US" b="1" dirty="0"/>
              <a:t>resilience and sustainability strategy is designed in reverse</a:t>
            </a:r>
            <a:r>
              <a:rPr lang="en-US" dirty="0"/>
              <a:t>. Businesses begin by setting their resilience and sustainability goals. Based on these goals, they will then determine how their programs, activities, and overall interventions will lead to achieving them. This process is illustrated by the orange arrow at the top of the image.</a:t>
            </a:r>
          </a:p>
          <a:p>
            <a:pPr marL="171450" indent="-171450">
              <a:buFont typeface="Arial" panose="020B0604020202020204" pitchFamily="34" charset="0"/>
              <a:buChar char="•"/>
            </a:pPr>
            <a:r>
              <a:rPr lang="en-US" dirty="0"/>
              <a:t>The trainer should also mention that, when designing the overarching strategy, </a:t>
            </a:r>
            <a:r>
              <a:rPr lang="en-US" b="1" dirty="0"/>
              <a:t>businesses should consider the shocks, stressors, and risks they aim to address, as well as the populations or landscapes that will benefit from this strategy</a:t>
            </a:r>
            <a:r>
              <a:rPr lang="en-US" dirty="0"/>
              <a:t>. By doing so, businesses can create strategies that effectively address areas potentially hindering their long-term sustainability and resilience. This is illustrated by the blue dotted line and blue text at the bottom of the image.</a:t>
            </a:r>
          </a:p>
        </p:txBody>
      </p:sp>
      <p:sp>
        <p:nvSpPr>
          <p:cNvPr id="4" name="Slide Number Placeholder 3"/>
          <p:cNvSpPr>
            <a:spLocks noGrp="1"/>
          </p:cNvSpPr>
          <p:nvPr>
            <p:ph type="sldNum" sz="quarter" idx="5"/>
          </p:nvPr>
        </p:nvSpPr>
        <p:spPr/>
        <p:txBody>
          <a:bodyPr/>
          <a:lstStyle/>
          <a:p>
            <a:fld id="{4FA32AC3-8D11-44FB-B4FC-BF4F0D559060}" type="slidenum">
              <a:rPr lang="en-US" smtClean="0"/>
              <a:t>16</a:t>
            </a:fld>
            <a:endParaRPr lang="en-US"/>
          </a:p>
        </p:txBody>
      </p:sp>
    </p:spTree>
    <p:extLst>
      <p:ext uri="{BB962C8B-B14F-4D97-AF65-F5344CB8AC3E}">
        <p14:creationId xmlns:p14="http://schemas.microsoft.com/office/powerpoint/2010/main" val="46118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17</a:t>
            </a:fld>
            <a:endParaRPr lang="en-US"/>
          </a:p>
        </p:txBody>
      </p:sp>
    </p:spTree>
    <p:extLst>
      <p:ext uri="{BB962C8B-B14F-4D97-AF65-F5344CB8AC3E}">
        <p14:creationId xmlns:p14="http://schemas.microsoft.com/office/powerpoint/2010/main" val="283966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the trainer:</a:t>
            </a:r>
          </a:p>
          <a:p>
            <a:pPr marL="171450" indent="-171450">
              <a:buFont typeface="Arial" panose="020B0604020202020204" pitchFamily="34" charset="0"/>
              <a:buChar char="•"/>
            </a:pPr>
            <a:r>
              <a:rPr lang="en-US" dirty="0"/>
              <a:t>This slide contains embedded animations.</a:t>
            </a:r>
          </a:p>
          <a:p>
            <a:pPr marL="171450" indent="-171450">
              <a:buFont typeface="Arial" panose="020B0604020202020204" pitchFamily="34" charset="0"/>
              <a:buChar char="•"/>
            </a:pPr>
            <a:r>
              <a:rPr lang="en-US" dirty="0"/>
              <a:t>Before going into each point, it is suggested that the trainer opens the floor so participants can share their thoughts and ideas for every single component. </a:t>
            </a:r>
          </a:p>
          <a:p>
            <a:pPr marL="171450" indent="-171450">
              <a:buFont typeface="Arial" panose="020B0604020202020204" pitchFamily="34" charset="0"/>
              <a:buChar char="•"/>
            </a:pPr>
            <a:r>
              <a:rPr lang="en-US" dirty="0"/>
              <a:t>The trainer should highlight that the blue text on the bottom refers to both </a:t>
            </a:r>
            <a:r>
              <a:rPr lang="en-US" b="1" dirty="0"/>
              <a:t>shocks, stressors, and risks Company A is aiming to address </a:t>
            </a:r>
            <a:r>
              <a:rPr lang="en-US" b="0" dirty="0"/>
              <a:t>i.e. extreme weather events and stricter environmental and social regulations in exporting markets)</a:t>
            </a:r>
            <a:r>
              <a:rPr lang="en-US" b="1" dirty="0"/>
              <a:t>, as well as the populations or landscapes that will benefit from this strategy </a:t>
            </a:r>
            <a:r>
              <a:rPr lang="en-US" b="0" dirty="0"/>
              <a:t>(i.e. the business as a whole and company growers and workers)</a:t>
            </a:r>
            <a:r>
              <a:rPr lang="en-US" dirty="0"/>
              <a:t>. This also makes a direct reference to Step 1 – context understating. </a:t>
            </a:r>
          </a:p>
        </p:txBody>
      </p:sp>
      <p:sp>
        <p:nvSpPr>
          <p:cNvPr id="4" name="Slide Number Placeholder 3"/>
          <p:cNvSpPr>
            <a:spLocks noGrp="1"/>
          </p:cNvSpPr>
          <p:nvPr>
            <p:ph type="sldNum" sz="quarter" idx="5"/>
          </p:nvPr>
        </p:nvSpPr>
        <p:spPr/>
        <p:txBody>
          <a:bodyPr/>
          <a:lstStyle/>
          <a:p>
            <a:fld id="{4FA32AC3-8D11-44FB-B4FC-BF4F0D559060}" type="slidenum">
              <a:rPr lang="en-US" smtClean="0"/>
              <a:t>18</a:t>
            </a:fld>
            <a:endParaRPr lang="en-US"/>
          </a:p>
        </p:txBody>
      </p:sp>
    </p:spTree>
    <p:extLst>
      <p:ext uri="{BB962C8B-B14F-4D97-AF65-F5344CB8AC3E}">
        <p14:creationId xmlns:p14="http://schemas.microsoft.com/office/powerpoint/2010/main" val="126360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the trainer:</a:t>
            </a:r>
          </a:p>
          <a:p>
            <a:pPr marL="171450" indent="-171450">
              <a:buFont typeface="Arial" panose="020B0604020202020204" pitchFamily="34" charset="0"/>
              <a:buChar char="•"/>
            </a:pPr>
            <a:r>
              <a:rPr lang="en-US" dirty="0"/>
              <a:t>This slide contains embedded 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19</a:t>
            </a:fld>
            <a:endParaRPr lang="en-US"/>
          </a:p>
        </p:txBody>
      </p:sp>
    </p:spTree>
    <p:extLst>
      <p:ext uri="{BB962C8B-B14F-4D97-AF65-F5344CB8AC3E}">
        <p14:creationId xmlns:p14="http://schemas.microsoft.com/office/powerpoint/2010/main" val="369724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20</a:t>
            </a:fld>
            <a:endParaRPr lang="en-US"/>
          </a:p>
        </p:txBody>
      </p:sp>
    </p:spTree>
    <p:extLst>
      <p:ext uri="{BB962C8B-B14F-4D97-AF65-F5344CB8AC3E}">
        <p14:creationId xmlns:p14="http://schemas.microsoft.com/office/powerpoint/2010/main" val="207607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22</a:t>
            </a:fld>
            <a:endParaRPr lang="en-US"/>
          </a:p>
        </p:txBody>
      </p:sp>
    </p:spTree>
    <p:extLst>
      <p:ext uri="{BB962C8B-B14F-4D97-AF65-F5344CB8AC3E}">
        <p14:creationId xmlns:p14="http://schemas.microsoft.com/office/powerpoint/2010/main" val="154633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23</a:t>
            </a:fld>
            <a:endParaRPr lang="en-US"/>
          </a:p>
        </p:txBody>
      </p:sp>
    </p:spTree>
    <p:extLst>
      <p:ext uri="{BB962C8B-B14F-4D97-AF65-F5344CB8AC3E}">
        <p14:creationId xmlns:p14="http://schemas.microsoft.com/office/powerpoint/2010/main" val="88908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2AC3-8D11-44FB-B4FC-BF4F0D559060}" type="slidenum">
              <a:rPr lang="en-US" smtClean="0"/>
              <a:t>24</a:t>
            </a:fld>
            <a:endParaRPr lang="en-US"/>
          </a:p>
        </p:txBody>
      </p:sp>
    </p:spTree>
    <p:extLst>
      <p:ext uri="{BB962C8B-B14F-4D97-AF65-F5344CB8AC3E}">
        <p14:creationId xmlns:p14="http://schemas.microsoft.com/office/powerpoint/2010/main" val="155995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Calibri" panose="020F0502020204030204" pitchFamily="34" charset="0"/>
                <a:cs typeface="Calibri Light" panose="020F0302020204030204" pitchFamily="34" charset="0"/>
              </a:rPr>
              <a:t>Data analysis is one of the most critical aspects of your resilience and sustainability strategy. Without a proper analysis and reporting of your results, evidence generation produced to inform your business’ strategy, the time and resources devoted to developing your </a:t>
            </a:r>
            <a:r>
              <a:rPr lang="en-GB" sz="1800" b="0" dirty="0" err="1">
                <a:effectLst/>
                <a:latin typeface="Calibri Light" panose="020F0302020204030204" pitchFamily="34" charset="0"/>
                <a:ea typeface="Calibri" panose="020F0502020204030204" pitchFamily="34" charset="0"/>
                <a:cs typeface="Calibri Light" panose="020F0302020204030204" pitchFamily="34" charset="0"/>
              </a:rPr>
              <a:t>ToC</a:t>
            </a:r>
            <a:r>
              <a:rPr lang="en-GB" sz="1800" b="0" dirty="0">
                <a:effectLst/>
                <a:latin typeface="Calibri Light" panose="020F0302020204030204" pitchFamily="34" charset="0"/>
                <a:ea typeface="Calibri" panose="020F0502020204030204" pitchFamily="34" charset="0"/>
                <a:cs typeface="Calibri Light" panose="020F0302020204030204" pitchFamily="34" charset="0"/>
              </a:rPr>
              <a:t> and collecting data will have been wasted.</a:t>
            </a:r>
            <a:endParaRPr lang="en-US" sz="1800" b="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26</a:t>
            </a:fld>
            <a:endParaRPr lang="en-US"/>
          </a:p>
        </p:txBody>
      </p:sp>
    </p:spTree>
    <p:extLst>
      <p:ext uri="{BB962C8B-B14F-4D97-AF65-F5344CB8AC3E}">
        <p14:creationId xmlns:p14="http://schemas.microsoft.com/office/powerpoint/2010/main" val="353301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Calibri" panose="020F0502020204030204" pitchFamily="34" charset="0"/>
                <a:cs typeface="Calibri Light" panose="020F0302020204030204" pitchFamily="34" charset="0"/>
              </a:rPr>
              <a:t>Data analysis is one of the most critical aspects of your resilience and sustainability strategy. Without a proper analysis and reporting of your results, evidence generation produced to inform your business’ strategy, the time and resources devoted to developing your </a:t>
            </a:r>
            <a:r>
              <a:rPr lang="en-GB" sz="1800" b="0" dirty="0" err="1">
                <a:effectLst/>
                <a:latin typeface="Calibri Light" panose="020F0302020204030204" pitchFamily="34" charset="0"/>
                <a:ea typeface="Calibri" panose="020F0502020204030204" pitchFamily="34" charset="0"/>
                <a:cs typeface="Calibri Light" panose="020F0302020204030204" pitchFamily="34" charset="0"/>
              </a:rPr>
              <a:t>ToC</a:t>
            </a:r>
            <a:r>
              <a:rPr lang="en-GB" sz="1800" b="0" dirty="0">
                <a:effectLst/>
                <a:latin typeface="Calibri Light" panose="020F0302020204030204" pitchFamily="34" charset="0"/>
                <a:ea typeface="Calibri" panose="020F0502020204030204" pitchFamily="34" charset="0"/>
                <a:cs typeface="Calibri Light" panose="020F0302020204030204" pitchFamily="34" charset="0"/>
              </a:rPr>
              <a:t> and collecting data will have been wasted.</a:t>
            </a:r>
            <a:endParaRPr lang="en-US" sz="1800" b="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27</a:t>
            </a:fld>
            <a:endParaRPr lang="en-US"/>
          </a:p>
        </p:txBody>
      </p:sp>
    </p:spTree>
    <p:extLst>
      <p:ext uri="{BB962C8B-B14F-4D97-AF65-F5344CB8AC3E}">
        <p14:creationId xmlns:p14="http://schemas.microsoft.com/office/powerpoint/2010/main" val="35934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 for trainers: </a:t>
            </a:r>
          </a:p>
          <a:p>
            <a:pPr marL="171450" marR="0" indent="-171450">
              <a:lnSpc>
                <a:spcPct val="107000"/>
              </a:lnSpc>
              <a:spcBef>
                <a:spcPts val="300"/>
              </a:spcBef>
              <a:spcAft>
                <a:spcPts val="300"/>
              </a:spcAft>
              <a:buFont typeface="Arial" panose="020B0604020202020204" pitchFamily="34" charset="0"/>
              <a:buChar char="•"/>
            </a:pPr>
            <a:r>
              <a:rPr lang="en-US" b="0"/>
              <a:t>This is an animated slide. </a:t>
            </a:r>
          </a:p>
          <a:p>
            <a:pPr marL="171450" marR="0" indent="-171450">
              <a:lnSpc>
                <a:spcPct val="107000"/>
              </a:lnSpc>
              <a:spcBef>
                <a:spcPts val="300"/>
              </a:spcBef>
              <a:spcAft>
                <a:spcPts val="300"/>
              </a:spcAft>
              <a:buFont typeface="Arial" panose="020B0604020202020204" pitchFamily="34" charset="0"/>
              <a:buChar char="•"/>
            </a:pPr>
            <a:r>
              <a:rPr lang="en-US" b="0"/>
              <a:t>Each box on the slide will appear as you click or press the ‘next’ button. It is advised that you click/press ‘next’ as you explain each box. </a:t>
            </a:r>
            <a:endParaRPr lang="en-US"/>
          </a:p>
        </p:txBody>
      </p:sp>
      <p:sp>
        <p:nvSpPr>
          <p:cNvPr id="4" name="Slide Number Placeholder 3"/>
          <p:cNvSpPr>
            <a:spLocks noGrp="1"/>
          </p:cNvSpPr>
          <p:nvPr>
            <p:ph type="sldNum" sz="quarter" idx="5"/>
          </p:nvPr>
        </p:nvSpPr>
        <p:spPr/>
        <p:txBody>
          <a:bodyPr/>
          <a:lstStyle/>
          <a:p>
            <a:fld id="{E3F1486E-F740-43D4-A1C2-4310F893FD87}" type="slidenum">
              <a:rPr lang="en-US" smtClean="0"/>
              <a:t>6</a:t>
            </a:fld>
            <a:endParaRPr lang="en-US"/>
          </a:p>
        </p:txBody>
      </p:sp>
    </p:spTree>
    <p:extLst>
      <p:ext uri="{BB962C8B-B14F-4D97-AF65-F5344CB8AC3E}">
        <p14:creationId xmlns:p14="http://schemas.microsoft.com/office/powerpoint/2010/main" val="396168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Calibri" panose="020F0502020204030204" pitchFamily="34" charset="0"/>
                <a:cs typeface="Calibri Light" panose="020F0302020204030204" pitchFamily="34" charset="0"/>
              </a:rPr>
              <a:t>Data analysis is one of the most critical aspects of your resilience and sustainability strategy. Without a proper analysis and reporting of your results, evidence generation produced to inform your business’ strategy, the time and resources devoted to developing your </a:t>
            </a:r>
            <a:r>
              <a:rPr lang="en-GB" sz="1800" b="0" dirty="0" err="1">
                <a:effectLst/>
                <a:latin typeface="Calibri Light" panose="020F0302020204030204" pitchFamily="34" charset="0"/>
                <a:ea typeface="Calibri" panose="020F0502020204030204" pitchFamily="34" charset="0"/>
                <a:cs typeface="Calibri Light" panose="020F0302020204030204" pitchFamily="34" charset="0"/>
              </a:rPr>
              <a:t>ToC</a:t>
            </a:r>
            <a:r>
              <a:rPr lang="en-GB" sz="1800" b="0" dirty="0">
                <a:effectLst/>
                <a:latin typeface="Calibri Light" panose="020F0302020204030204" pitchFamily="34" charset="0"/>
                <a:ea typeface="Calibri" panose="020F0502020204030204" pitchFamily="34" charset="0"/>
                <a:cs typeface="Calibri Light" panose="020F0302020204030204" pitchFamily="34" charset="0"/>
              </a:rPr>
              <a:t> and collecting data will have been wasted.</a:t>
            </a:r>
            <a:endParaRPr lang="en-US" sz="1800" b="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28</a:t>
            </a:fld>
            <a:endParaRPr lang="en-US"/>
          </a:p>
        </p:txBody>
      </p:sp>
    </p:spTree>
    <p:extLst>
      <p:ext uri="{BB962C8B-B14F-4D97-AF65-F5344CB8AC3E}">
        <p14:creationId xmlns:p14="http://schemas.microsoft.com/office/powerpoint/2010/main" val="4152132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Notes for the trainer: </a:t>
            </a:r>
          </a:p>
          <a:p>
            <a:pPr>
              <a:buFont typeface="Arial" panose="020B0604020202020204" pitchFamily="34" charset="0"/>
              <a:buNone/>
            </a:pPr>
            <a:r>
              <a:rPr lang="en-US" dirty="0"/>
              <a:t>In this slide, the trainer should remind participants that reporting:</a:t>
            </a:r>
          </a:p>
          <a:p>
            <a:pPr marL="171450" indent="-171450">
              <a:buFont typeface="Arial" panose="020B0604020202020204" pitchFamily="34" charset="0"/>
              <a:buChar char="•"/>
            </a:pPr>
            <a:r>
              <a:rPr lang="en-US" dirty="0"/>
              <a:t>Needs to be tailored based on stakeholder needs, as outlined in Step 3.</a:t>
            </a:r>
          </a:p>
          <a:p>
            <a:pPr marL="171450" indent="-171450">
              <a:buFont typeface="Arial" panose="020B0604020202020204" pitchFamily="34" charset="0"/>
              <a:buChar char="•"/>
            </a:pPr>
            <a:r>
              <a:rPr lang="en-US" dirty="0"/>
              <a:t>The communication frequency (e.g., annually or biannually) should be decided.</a:t>
            </a:r>
          </a:p>
          <a:p>
            <a:pPr marL="171450" indent="-171450">
              <a:buFont typeface="Arial" panose="020B0604020202020204" pitchFamily="34" charset="0"/>
              <a:buChar char="•"/>
            </a:pPr>
            <a:r>
              <a:rPr lang="en-US" dirty="0"/>
              <a:t>Companies might need to choose a reporting format: sustainability templates, VSS forms, company-designed mechanisms, or a combination.</a:t>
            </a:r>
          </a:p>
          <a:p>
            <a:pPr marL="171450" indent="-171450">
              <a:buFont typeface="Arial" panose="020B0604020202020204" pitchFamily="34" charset="0"/>
              <a:buChar char="•"/>
            </a:pPr>
            <a:r>
              <a:rPr lang="en-US" dirty="0"/>
              <a:t>Should consider business size, value chain partner information needs, and local/importing market reporting requirements when choosing communication methods.</a:t>
            </a:r>
          </a:p>
        </p:txBody>
      </p:sp>
      <p:sp>
        <p:nvSpPr>
          <p:cNvPr id="4" name="Slide Number Placeholder 3"/>
          <p:cNvSpPr>
            <a:spLocks noGrp="1"/>
          </p:cNvSpPr>
          <p:nvPr>
            <p:ph type="sldNum" sz="quarter" idx="5"/>
          </p:nvPr>
        </p:nvSpPr>
        <p:spPr/>
        <p:txBody>
          <a:bodyPr/>
          <a:lstStyle/>
          <a:p>
            <a:fld id="{4FA32AC3-8D11-44FB-B4FC-BF4F0D559060}" type="slidenum">
              <a:rPr lang="en-US" smtClean="0"/>
              <a:t>29</a:t>
            </a:fld>
            <a:endParaRPr lang="en-US"/>
          </a:p>
        </p:txBody>
      </p:sp>
    </p:spTree>
    <p:extLst>
      <p:ext uri="{BB962C8B-B14F-4D97-AF65-F5344CB8AC3E}">
        <p14:creationId xmlns:p14="http://schemas.microsoft.com/office/powerpoint/2010/main" val="808254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30</a:t>
            </a:fld>
            <a:endParaRPr lang="en-US"/>
          </a:p>
        </p:txBody>
      </p:sp>
    </p:spTree>
    <p:extLst>
      <p:ext uri="{BB962C8B-B14F-4D97-AF65-F5344CB8AC3E}">
        <p14:creationId xmlns:p14="http://schemas.microsoft.com/office/powerpoint/2010/main" val="239945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7935-D2C0-92C5-07FE-3867C99C6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3D05D-7158-F1F6-5564-5F6D3998A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EFF04-A3DB-1295-952A-A591BEBCFA5E}"/>
              </a:ext>
            </a:extLst>
          </p:cNvPr>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EA18B-81B2-5C14-35F7-E992BCBD676B}"/>
              </a:ext>
            </a:extLst>
          </p:cNvPr>
          <p:cNvSpPr>
            <a:spLocks noGrp="1"/>
          </p:cNvSpPr>
          <p:nvPr>
            <p:ph type="sldNum" sz="quarter" idx="5"/>
          </p:nvPr>
        </p:nvSpPr>
        <p:spPr/>
        <p:txBody>
          <a:bodyPr/>
          <a:lstStyle/>
          <a:p>
            <a:fld id="{4FA32AC3-8D11-44FB-B4FC-BF4F0D559060}" type="slidenum">
              <a:rPr lang="en-US" smtClean="0"/>
              <a:t>31</a:t>
            </a:fld>
            <a:endParaRPr lang="en-US"/>
          </a:p>
        </p:txBody>
      </p:sp>
    </p:spTree>
    <p:extLst>
      <p:ext uri="{BB962C8B-B14F-4D97-AF65-F5344CB8AC3E}">
        <p14:creationId xmlns:p14="http://schemas.microsoft.com/office/powerpoint/2010/main" val="392495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highlight>
                  <a:srgbClr val="00FF00"/>
                </a:highlight>
                <a:latin typeface="Aptos Display" panose="020B0004020202020204" pitchFamily="34" charset="0"/>
                <a:ea typeface="Aptos" panose="020B0004020202020204" pitchFamily="34" charset="0"/>
                <a:cs typeface="Times New Roman" panose="02020603050405020304" pitchFamily="18" charset="0"/>
              </a:rPr>
              <a:t>Notes for trainers</a:t>
            </a:r>
            <a:r>
              <a:rPr lang="en-US" sz="1200" dirty="0">
                <a:effectLst/>
                <a:highlight>
                  <a:srgbClr val="00FF00"/>
                </a:highlight>
                <a:latin typeface="Aptos Display" panose="020B0004020202020204" pitchFamily="34" charset="0"/>
                <a:ea typeface="Aptos" panose="020B0004020202020204" pitchFamily="34" charset="0"/>
                <a:cs typeface="Times New Roman" panose="02020603050405020304" pitchFamily="18" charset="0"/>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an automated slide.</a:t>
            </a:r>
          </a:p>
        </p:txBody>
      </p:sp>
      <p:sp>
        <p:nvSpPr>
          <p:cNvPr id="4" name="Slide Number Placeholder 3"/>
          <p:cNvSpPr>
            <a:spLocks noGrp="1"/>
          </p:cNvSpPr>
          <p:nvPr>
            <p:ph type="sldNum" sz="quarter" idx="5"/>
          </p:nvPr>
        </p:nvSpPr>
        <p:spPr/>
        <p:txBody>
          <a:bodyPr/>
          <a:lstStyle/>
          <a:p>
            <a:fld id="{E3F1486E-F740-43D4-A1C2-4310F893FD87}" type="slidenum">
              <a:rPr lang="en-US" smtClean="0"/>
              <a:t>32</a:t>
            </a:fld>
            <a:endParaRPr lang="en-US"/>
          </a:p>
        </p:txBody>
      </p:sp>
    </p:spTree>
    <p:extLst>
      <p:ext uri="{BB962C8B-B14F-4D97-AF65-F5344CB8AC3E}">
        <p14:creationId xmlns:p14="http://schemas.microsoft.com/office/powerpoint/2010/main" val="1995702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33</a:t>
            </a:fld>
            <a:endParaRPr lang="en-US"/>
          </a:p>
        </p:txBody>
      </p:sp>
    </p:spTree>
    <p:extLst>
      <p:ext uri="{BB962C8B-B14F-4D97-AF65-F5344CB8AC3E}">
        <p14:creationId xmlns:p14="http://schemas.microsoft.com/office/powerpoint/2010/main" val="203722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171450" indent="-171450">
              <a:buFont typeface="Arial" panose="020B0604020202020204" pitchFamily="34" charset="0"/>
              <a:buChar char="•"/>
            </a:pPr>
            <a:r>
              <a:rPr lang="en-US" sz="1200" kern="0" dirty="0">
                <a:latin typeface="Poppins" panose="00000500000000000000" pitchFamily="2" charset="0"/>
                <a:ea typeface="Calibri" panose="020F0502020204030204" pitchFamily="34" charset="0"/>
                <a:cs typeface="Poppins" panose="00000500000000000000" pitchFamily="2" charset="0"/>
              </a:rPr>
              <a:t>Establishes mechanisms and metrics to identify risks, track progress in addressing resilience and sustainability risks, and measure impact, so you can tell whether and how you’re contributing to sustainability and how your business is becoming better prepared to future shocks and stressors.</a:t>
            </a:r>
          </a:p>
          <a:p>
            <a:pPr marL="171450" indent="-171450">
              <a:buFont typeface="Arial" panose="020B0604020202020204" pitchFamily="34" charset="0"/>
              <a:buChar char="•"/>
            </a:pPr>
            <a:r>
              <a:rPr lang="en-US" sz="1200" kern="0" dirty="0">
                <a:latin typeface="Poppins" panose="00000500000000000000" pitchFamily="2" charset="0"/>
                <a:ea typeface="Calibri" panose="020F0502020204030204" pitchFamily="34" charset="0"/>
                <a:cs typeface="Poppins" panose="00000500000000000000" pitchFamily="2" charset="0"/>
              </a:rPr>
              <a:t>Supports the creation of a plan to address, mitigate, and prevent current and future risks.</a:t>
            </a:r>
          </a:p>
          <a:p>
            <a:pPr marL="171450" indent="-171450">
              <a:buFont typeface="Arial" panose="020B0604020202020204" pitchFamily="34" charset="0"/>
              <a:buChar char="•"/>
            </a:pPr>
            <a:r>
              <a:rPr lang="en-US" sz="1200" kern="0" dirty="0">
                <a:latin typeface="Poppins" panose="00000500000000000000" pitchFamily="2" charset="0"/>
                <a:ea typeface="Calibri" panose="020F0502020204030204" pitchFamily="34" charset="0"/>
                <a:cs typeface="Poppins" panose="00000500000000000000" pitchFamily="2" charset="0"/>
              </a:rPr>
              <a:t>Generates learning from results, guiding improvements in business operations to enhance resilience and sustainability.</a:t>
            </a:r>
          </a:p>
          <a:p>
            <a:pPr marL="171450" indent="-171450">
              <a:buFont typeface="Arial" panose="020B0604020202020204" pitchFamily="34" charset="0"/>
              <a:buChar char="•"/>
            </a:pPr>
            <a:r>
              <a:rPr lang="en-US" sz="1200" kern="0" dirty="0">
                <a:latin typeface="Poppins" panose="00000500000000000000" pitchFamily="2" charset="0"/>
                <a:ea typeface="Calibri" panose="020F0502020204030204" pitchFamily="34" charset="0"/>
                <a:cs typeface="Poppins" panose="00000500000000000000" pitchFamily="2" charset="0"/>
              </a:rPr>
              <a:t>Produces robust evidence to support sustainability claims and report on how your business is addressing concerns.</a:t>
            </a:r>
          </a:p>
          <a:p>
            <a:pPr marL="171450" indent="-171450">
              <a:buFont typeface="Arial" panose="020B0604020202020204" pitchFamily="34" charset="0"/>
              <a:buChar char="•"/>
            </a:pPr>
            <a:r>
              <a:rPr lang="en-US" sz="1200" kern="0" dirty="0">
                <a:latin typeface="Poppins" panose="00000500000000000000" pitchFamily="2" charset="0"/>
                <a:ea typeface="Calibri" panose="020F0502020204030204" pitchFamily="34" charset="0"/>
                <a:cs typeface="Poppins" panose="00000500000000000000" pitchFamily="2" charset="0"/>
              </a:rPr>
              <a:t>Improves accountability and transparency by sharing information with relevant stakeholders.</a:t>
            </a:r>
          </a:p>
          <a:p>
            <a:pPr marL="171450" indent="-171450">
              <a:buFont typeface="Arial" panose="020B0604020202020204" pitchFamily="34" charset="0"/>
              <a:buChar char="•"/>
            </a:pPr>
            <a:r>
              <a:rPr lang="en-US" sz="1200" kern="0" dirty="0">
                <a:latin typeface="Poppins" panose="00000500000000000000" pitchFamily="2" charset="0"/>
                <a:cs typeface="Poppins" panose="00000500000000000000" pitchFamily="2" charset="0"/>
              </a:rPr>
              <a:t>This all contributes to responsible business conduct practices and is directly connected to due diligence processes.</a:t>
            </a:r>
            <a:endParaRPr lang="en-US" dirty="0">
              <a:latin typeface="Poppins" panose="00000500000000000000" pitchFamily="2" charset="0"/>
              <a:cs typeface="Poppins"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8</a:t>
            </a:fld>
            <a:endParaRPr lang="en-US" dirty="0"/>
          </a:p>
        </p:txBody>
      </p:sp>
    </p:spTree>
    <p:extLst>
      <p:ext uri="{BB962C8B-B14F-4D97-AF65-F5344CB8AC3E}">
        <p14:creationId xmlns:p14="http://schemas.microsoft.com/office/powerpoint/2010/main" val="106827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MEL is an integral part of responsible business conduct (RBC) and due diligence processes. RBC means operating your business activities in a way that avoids negative social and environmental impacts resulting from your own business activities and those of your partners. Due diligence is the process through which businesses put their commitment to RBC into practice. The due diligence process usually follows 5 steps, and in step 4, companies track how they are progressing towards their actions toward address sustainability risks and the negative impacts of their activities and those produced by their business relationships on the environment and society.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As you know, adopting RBC practices is increasingly important as due diligence requirements are becoming mandatory for businesses in some of the main importing markets where tropical fruits are consumed.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l"/>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1486E-F740-43D4-A1C2-4310F893FD8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05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0" marR="0" indent="0" algn="just">
              <a:buFont typeface="Arial" panose="020B0604020202020204" pitchFamily="34" charset="0"/>
              <a:buNone/>
            </a:pPr>
            <a:endParaRPr lang="en-GB" sz="1200" b="1"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MEL systems need to be designed  before any activity takes place.</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By doing so, your business will be able to truly evaluate the effectiveness and impact of its activities and strategies and gather important lessons for improving operations in the future. </a:t>
            </a:r>
            <a:endParaRPr lang="en-US" sz="1200" b="0" kern="120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Engagement from senior management and other relevant staff is essential</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This commitment is vital to ensure that there is a common understanding of why generating robust evidence of your business resilience and sustainability strategy is needed for decision making and to improve the way your business operates. </a:t>
            </a:r>
            <a:endParaRPr lang="en-US" sz="1200" b="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Make traceability a reality</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Your business needs to be able to access information of the functioning of its different processes and activities. This requires strong internal business controls and transparency in the delivery of business operations. </a:t>
            </a:r>
            <a:endParaRPr lang="en-US" sz="1200" b="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Include MEL in your business’ budget.</a:t>
            </a:r>
            <a:r>
              <a:rPr lang="en-GB" sz="1200" dirty="0">
                <a:effectLst/>
                <a:latin typeface="Calibri Light" panose="020F0302020204030204" pitchFamily="34" charset="0"/>
                <a:ea typeface="Calibri" panose="020F0502020204030204" pitchFamily="34" charset="0"/>
                <a:cs typeface="Calibri Light" panose="020F0302020204030204" pitchFamily="34" charset="0"/>
              </a:rPr>
              <a:t> Tracking and assessment activities are usually underbudgeted as they are not perceived as essential to business operations. Adequate planning and budgeting for these tasks will allow your business to generate high-quality information needed to make more effective decisions, improve your activities as you learn from them, and to increase transparency. </a:t>
            </a:r>
            <a:endParaRPr lang="en-US" sz="1200" b="0" kern="1200" dirty="0">
              <a:effectLst/>
              <a:latin typeface="Calibri Light" panose="020F0302020204030204" pitchFamily="34" charset="0"/>
              <a:ea typeface="Calibri" panose="020F0502020204030204" pitchFamily="34" charset="0"/>
              <a:cs typeface="Calibri Light" panose="020F0302020204030204" pitchFamily="34" charset="0"/>
            </a:endParaRPr>
          </a:p>
          <a:p>
            <a:pPr marL="171450" marR="0" indent="-171450" algn="just">
              <a:buFont typeface="Arial" panose="020B0604020202020204" pitchFamily="34" charset="0"/>
              <a:buChar char="•"/>
            </a:pPr>
            <a:r>
              <a:rPr lang="en-GB" sz="1200" b="1" kern="0" dirty="0">
                <a:effectLst/>
                <a:latin typeface="Calibri Light" panose="020F0302020204030204" pitchFamily="34" charset="0"/>
                <a:ea typeface="Calibri" panose="020F0502020204030204" pitchFamily="34" charset="0"/>
              </a:rPr>
              <a:t>Assign responsibilities. </a:t>
            </a:r>
            <a:r>
              <a:rPr lang="en-GB" sz="1200" kern="0" dirty="0">
                <a:effectLst/>
                <a:latin typeface="Calibri Light" panose="020F0302020204030204" pitchFamily="34" charset="0"/>
                <a:ea typeface="Calibri" panose="020F0502020204030204" pitchFamily="34" charset="0"/>
              </a:rPr>
              <a:t>Your business should determine who will be responsible</a:t>
            </a:r>
            <a:r>
              <a:rPr lang="en-GB" sz="1200" b="1" kern="0" dirty="0">
                <a:effectLst/>
                <a:latin typeface="Calibri Light" panose="020F0302020204030204" pitchFamily="34" charset="0"/>
                <a:ea typeface="Calibri" panose="020F0502020204030204" pitchFamily="34" charset="0"/>
              </a:rPr>
              <a:t> </a:t>
            </a:r>
            <a:r>
              <a:rPr lang="en-GB" sz="1200" kern="0" dirty="0">
                <a:effectLst/>
                <a:latin typeface="Calibri Light" panose="020F0302020204030204" pitchFamily="34" charset="0"/>
                <a:ea typeface="Calibri" panose="020F0502020204030204" pitchFamily="34" charset="0"/>
              </a:rPr>
              <a:t>for tracking the implementation of activities and the results to different units or offices. This will be based on the nature of the information that needs to be collected. </a:t>
            </a:r>
          </a:p>
          <a:p>
            <a:pPr marL="171450" marR="0" indent="-171450" algn="just">
              <a:buFont typeface="Arial" panose="020B0604020202020204" pitchFamily="34" charset="0"/>
              <a:buChar char="•"/>
            </a:pPr>
            <a:r>
              <a:rPr lang="en-GB" sz="1800" b="1" kern="0" dirty="0">
                <a:effectLst/>
                <a:latin typeface="Calibri Light" panose="020F0302020204030204" pitchFamily="34" charset="0"/>
                <a:ea typeface="Calibri" panose="020F0502020204030204" pitchFamily="34" charset="0"/>
              </a:rPr>
              <a:t>Understand information requirements from different stakeholders. </a:t>
            </a:r>
            <a:r>
              <a:rPr lang="en-GB" sz="1800" kern="0" dirty="0">
                <a:effectLst/>
                <a:latin typeface="Calibri Light" panose="020F0302020204030204" pitchFamily="34" charset="0"/>
                <a:ea typeface="Calibri" panose="020F0502020204030204" pitchFamily="34" charset="0"/>
              </a:rPr>
              <a:t>This will allow you to generate the evidence that is required and prevent from generating evidence that might have no use. </a:t>
            </a:r>
            <a:endParaRPr lang="en-GB" sz="1200" kern="0" dirty="0">
              <a:effectLst/>
              <a:latin typeface="Calibri Light" panose="020F0302020204030204" pitchFamily="34" charset="0"/>
              <a:ea typeface="Calibri" panose="020F0502020204030204" pitchFamily="34" charset="0"/>
            </a:endParaRPr>
          </a:p>
          <a:p>
            <a:pPr marL="171450" marR="0" indent="-171450" algn="just">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FA32AC3-8D11-44FB-B4FC-BF4F0D559060}" type="slidenum">
              <a:rPr lang="en-US" smtClean="0"/>
              <a:t>10</a:t>
            </a:fld>
            <a:endParaRPr lang="en-US" dirty="0"/>
          </a:p>
        </p:txBody>
      </p:sp>
    </p:spTree>
    <p:extLst>
      <p:ext uri="{BB962C8B-B14F-4D97-AF65-F5344CB8AC3E}">
        <p14:creationId xmlns:p14="http://schemas.microsoft.com/office/powerpoint/2010/main" val="138661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0" dirty="0">
              <a:effectLst/>
              <a:latin typeface="Calibri Light" panose="020F0302020204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0" dirty="0">
                <a:effectLst/>
                <a:latin typeface="Calibri Light" panose="020F0302020204030204" pitchFamily="34" charset="0"/>
                <a:ea typeface="Calibri" panose="020F0502020204030204" pitchFamily="34" charset="0"/>
              </a:rPr>
              <a:t>It is advised that the design of your MEL system be largely based on internal processes </a:t>
            </a:r>
            <a:r>
              <a:rPr lang="en-GB" sz="1200" b="0" kern="0" dirty="0">
                <a:effectLst/>
                <a:latin typeface="Calibri Light" panose="020F0302020204030204" pitchFamily="34" charset="0"/>
                <a:ea typeface="Calibri" panose="020F0502020204030204" pitchFamily="34" charset="0"/>
              </a:rPr>
              <a:t>already undertaken by your business to comply with voluntary sustainability standards (e.g. certification schemes), audits, market regulations, legal obligations and/or other sustainability reporting requirements. Leveraging on existing information for your MEL system can help avoid assessment fatigue and increase efficiency in the way your business tracks and reports on progress made.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E3F1486E-F740-43D4-A1C2-4310F893FD87}" type="slidenum">
              <a:rPr lang="en-US" smtClean="0"/>
              <a:t>11</a:t>
            </a:fld>
            <a:endParaRPr lang="en-US" dirty="0"/>
          </a:p>
        </p:txBody>
      </p:sp>
    </p:spTree>
    <p:extLst>
      <p:ext uri="{BB962C8B-B14F-4D97-AF65-F5344CB8AC3E}">
        <p14:creationId xmlns:p14="http://schemas.microsoft.com/office/powerpoint/2010/main" val="26427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buFont typeface="Arial" panose="020B0604020202020204" pitchFamily="34" charset="0"/>
              <a:buNone/>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The development and implementation of a MEL system usually follows an approach like the one on the slide.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In this approach, businesses need to first have a very good understanding of the context in which they operate and identify the main issues they face (e.g. climate change, profitability, legal obligations).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This understanding allows them to determine their goals and objectives, and how to achieve them.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These components will all be outlined in a resilience and sustainability strategy.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The strategy will then be the basis for businesses to define how they will measure progress toward their objectives and assess their success in achieving them. </a:t>
            </a:r>
          </a:p>
          <a:p>
            <a:pPr marL="285750" marR="0" indent="-285750" algn="just">
              <a:buFont typeface="Arial" panose="020B0604020202020204" pitchFamily="34" charset="0"/>
              <a:buChar cha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Businesses will ideally report these findings to the relevant stakeholders, and if needed, make adjustments in their operations, process or policies to improve their performance or maximize their impact.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285750" marR="0" indent="-285750" algn="just">
              <a:buFont typeface="Arial" panose="020B0604020202020204" pitchFamily="34" charset="0"/>
              <a:buChar char="•"/>
            </a:pPr>
            <a:r>
              <a:rPr lang="en-US" dirty="0"/>
              <a:t>We will discuss each of these steps in detail in the following slides. </a:t>
            </a:r>
          </a:p>
          <a:p>
            <a:pPr marL="285750" marR="0" indent="-285750" algn="just">
              <a:buFont typeface="Arial" panose="020B0604020202020204" pitchFamily="34" charset="0"/>
              <a:buChar char="•"/>
            </a:pPr>
            <a:endParaRPr lang="en-US" dirty="0"/>
          </a:p>
          <a:p>
            <a:pPr marL="285750" marR="0" indent="-285750" algn="just">
              <a:buFont typeface="Arial" panose="020B0604020202020204" pitchFamily="34" charset="0"/>
              <a:buChar char="•"/>
            </a:pPr>
            <a:r>
              <a:rPr lang="en-GB" sz="1800" kern="0" dirty="0">
                <a:effectLst/>
                <a:latin typeface="Calibri Light" panose="020F0302020204030204" pitchFamily="34" charset="0"/>
                <a:ea typeface="Calibri" panose="020F0502020204030204" pitchFamily="34" charset="0"/>
              </a:rPr>
              <a:t>You should note that it is not always possible to follow the sequenced approach proposed in the figure, and in fact, </a:t>
            </a:r>
            <a:r>
              <a:rPr lang="en-GB" sz="1800" b="1" kern="0" dirty="0">
                <a:effectLst/>
                <a:latin typeface="Calibri Light" panose="020F0302020204030204" pitchFamily="34" charset="0"/>
                <a:ea typeface="Calibri" panose="020F0502020204030204" pitchFamily="34" charset="0"/>
              </a:rPr>
              <a:t>the process of developing a MEL system is iterative and not fully linear</a:t>
            </a:r>
            <a:r>
              <a:rPr lang="en-GB" sz="1800" kern="0" dirty="0">
                <a:effectLst/>
                <a:latin typeface="Calibri Light" panose="020F0302020204030204" pitchFamily="34" charset="0"/>
                <a:ea typeface="Calibri" panose="020F0502020204030204" pitchFamily="34" charset="0"/>
              </a:rPr>
              <a:t>. </a:t>
            </a:r>
          </a:p>
          <a:p>
            <a:pPr marL="285750" marR="0" indent="-285750" algn="just">
              <a:buFont typeface="Arial" panose="020B0604020202020204" pitchFamily="34" charset="0"/>
              <a:buChar char="•"/>
            </a:pPr>
            <a:r>
              <a:rPr lang="en-GB" sz="1800" kern="0" dirty="0">
                <a:effectLst/>
                <a:latin typeface="Calibri Light" panose="020F0302020204030204" pitchFamily="34" charset="0"/>
                <a:ea typeface="Calibri" panose="020F0502020204030204" pitchFamily="34" charset="0"/>
              </a:rPr>
              <a:t>That is, you might need to go back and forth between the different steps to adjust as you progress and learn from your operations, achievements and challenges. </a:t>
            </a:r>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13</a:t>
            </a:fld>
            <a:endParaRPr lang="en-US"/>
          </a:p>
        </p:txBody>
      </p:sp>
    </p:spTree>
    <p:extLst>
      <p:ext uri="{BB962C8B-B14F-4D97-AF65-F5344CB8AC3E}">
        <p14:creationId xmlns:p14="http://schemas.microsoft.com/office/powerpoint/2010/main" val="10575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Content extracted from the technical guide: </a:t>
            </a:r>
          </a:p>
          <a:p>
            <a:pPr marL="0" marR="0" algn="just"/>
            <a:r>
              <a:rPr lang="en-GB" sz="1800" dirty="0">
                <a:effectLst/>
                <a:latin typeface="Calibri Light" panose="020F0302020204030204" pitchFamily="34" charset="0"/>
                <a:ea typeface="Calibri" panose="020F0502020204030204" pitchFamily="34" charset="0"/>
                <a:cs typeface="Calibri Light" panose="020F0302020204030204" pitchFamily="34" charset="0"/>
              </a:rPr>
              <a:t>The starting point to develop a resilience and sustainability strategy for your business is to have a very good knowledge and understanding of the context in which its operations take place. This means, analysing the environmental and socioeconomic situation in which the main business activities (e.g. production, packing, processing, transporting, exporting) evolve. This includes the identification of:</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Main risks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b="1" dirty="0">
                <a:effectLst/>
                <a:latin typeface="Calibri Light" panose="020F0302020204030204" pitchFamily="34" charset="0"/>
                <a:ea typeface="Calibri" panose="020F0502020204030204" pitchFamily="34" charset="0"/>
                <a:cs typeface="Calibri Light" panose="020F0302020204030204" pitchFamily="34" charset="0"/>
              </a:rPr>
              <a:t>impacting the functionality of the operations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and how they will be affecting the continuity of your business in the future. These include shocks and stresses such as extreme weather events, upcoming changes in market regulations or laws, or reputational concerns.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Time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when</a:t>
            </a:r>
            <a:r>
              <a:rPr lang="en-GB" sz="1800" b="1"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the risks might take place, i.e. whether they will occur in the short, mid or long terms.</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Stakeholders and areas of your business</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that might be exposed to the effects of shocks, stresses and risks the most. For instance, small-scale producers you source fruits from or hire d migrant labourers working in your plantations.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just">
              <a:buFont typeface="Symbol" panose="05050102010706020507" pitchFamily="18" charset="2"/>
              <a:buChar char=""/>
            </a:pPr>
            <a:r>
              <a:rPr lang="en-GB" sz="1800" b="1" dirty="0">
                <a:effectLst/>
                <a:latin typeface="Calibri Light" panose="020F0302020204030204" pitchFamily="34" charset="0"/>
                <a:ea typeface="Calibri" panose="020F0502020204030204" pitchFamily="34" charset="0"/>
                <a:cs typeface="Calibri Light" panose="020F0302020204030204" pitchFamily="34" charset="0"/>
              </a:rPr>
              <a:t>Business’s capacities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(knowledge, skills and resources) available to address the issues identified, and which capacities your business still needs to develop to face future risks.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r>
              <a:rPr lang="en-GB" sz="1800" dirty="0">
                <a:effectLst/>
                <a:latin typeface="Calibri Light" panose="020F0302020204030204" pitchFamily="34" charset="0"/>
                <a:ea typeface="Calibri" panose="020F0502020204030204" pitchFamily="34" charset="0"/>
                <a:cs typeface="Calibri Light" panose="020F0302020204030204" pitchFamily="34" charset="0"/>
              </a:rPr>
              <a:t>By understanding the context of your operations, your business will be able to define its vision and ultimate goal for its resilience and sustainability strategy. This understanding will allow your business to set priorities for action in order to improve its performance and outline the steps needed to achieve these objectives.</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14</a:t>
            </a:fld>
            <a:endParaRPr lang="en-US"/>
          </a:p>
        </p:txBody>
      </p:sp>
    </p:spTree>
    <p:extLst>
      <p:ext uri="{BB962C8B-B14F-4D97-AF65-F5344CB8AC3E}">
        <p14:creationId xmlns:p14="http://schemas.microsoft.com/office/powerpoint/2010/main" val="114074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A32AC3-8D11-44FB-B4FC-BF4F0D559060}" type="slidenum">
              <a:rPr lang="en-US" smtClean="0"/>
              <a:t>15</a:t>
            </a:fld>
            <a:endParaRPr lang="en-US"/>
          </a:p>
        </p:txBody>
      </p:sp>
    </p:spTree>
    <p:extLst>
      <p:ext uri="{BB962C8B-B14F-4D97-AF65-F5344CB8AC3E}">
        <p14:creationId xmlns:p14="http://schemas.microsoft.com/office/powerpoint/2010/main" val="45755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9B8-4903-4500-55D9-22909AF3F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CBE1D7-C5FB-13D2-7A88-90EF666BA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E726EF-4BCF-094C-1E42-A183829A7219}"/>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2D0F651B-DCC4-92B6-7902-BBADCBF3D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AA82B-734B-9E56-315F-70CD2D04B86D}"/>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349664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AED1-5CFB-BC11-6960-5993E21DAD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B1FF8-6AF4-1DA6-74BA-583782DCD1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B1DFA-FFC4-746C-3B7A-9F8ADEA96813}"/>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614CD7C8-1A50-0284-D75C-F2CD8367A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35DE0-5001-775B-9137-1EE1BA6D3F0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1648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35738-886C-8B41-E5F9-F638540F0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C92AB-2B12-CF55-C855-67B03504C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84B7-0451-597D-360D-2FDC42446DD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70B263F0-68BB-3619-3F98-4F6E575B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C3321-ABB6-D3CD-A6BF-6CA965C4F08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83393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44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06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47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29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1048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59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373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05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549D-FCC7-18EE-AB11-DDFC0E3D1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F4615-DE24-6FA9-3A4A-B1F383857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900A9-E42B-F3C1-7773-177CC4785D0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689EDD7F-249A-C8FC-D6EC-B6414E0F0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AB0A8-9A9C-1E4A-140D-547D4470A66F}"/>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2280554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411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68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40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B775-3059-599D-7F14-D2A45A398B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2808D4-7F07-A3EE-7CF1-4A0986E8E6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7ABD5-735F-10C1-22A0-666F5179A452}"/>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03FB4CBF-5CF2-FE8D-92E1-2C2DC5501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34E26-A8DC-B22B-D9A9-B91348CF232C}"/>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88671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814D-BC86-073F-C1AB-9FD047610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75FC5-61DF-2F0A-0235-85662F1E67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1B04B-44C7-2021-3066-D23025C634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B5D37-D76C-5D7B-0CE7-498253922846}"/>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3B36E172-0A02-DE4E-889B-F243852E8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1260D-2402-C9D0-47DC-9D1974D4B046}"/>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5657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07F0-0F3C-9CAB-3249-986425497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CED000-B1EB-1972-E070-6E37DF5D0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0D9CD-82FB-4D12-A037-3A3171B576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F9669-9CBC-5700-7693-1089D92B4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B7F6A-9AB8-582A-3205-E60DA043EB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F5DED-ABDF-C86C-3A41-6F3F423C0AE1}"/>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8" name="Footer Placeholder 7">
            <a:extLst>
              <a:ext uri="{FF2B5EF4-FFF2-40B4-BE49-F238E27FC236}">
                <a16:creationId xmlns:a16="http://schemas.microsoft.com/office/drawing/2014/main" id="{F3729474-07CC-CF30-D453-27ABD081C0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4D85C1-41A1-20D9-60F8-BBF0C80777CE}"/>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54085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C668-12AC-7A6E-6F8A-3C20E9A6E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19F12-CDAF-D28F-2EE5-BAC21DE3BF4A}"/>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4" name="Footer Placeholder 3">
            <a:extLst>
              <a:ext uri="{FF2B5EF4-FFF2-40B4-BE49-F238E27FC236}">
                <a16:creationId xmlns:a16="http://schemas.microsoft.com/office/drawing/2014/main" id="{CCBDCCD5-9B39-32A6-A2EA-84F17AA3D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152867-5616-3077-537C-09935DFFA541}"/>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3979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DD8DB-0FE3-5182-003B-D7AB1CDF13BC}"/>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3" name="Footer Placeholder 2">
            <a:extLst>
              <a:ext uri="{FF2B5EF4-FFF2-40B4-BE49-F238E27FC236}">
                <a16:creationId xmlns:a16="http://schemas.microsoft.com/office/drawing/2014/main" id="{08678431-973C-F732-D92E-D760C6C839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326DC-E478-81E6-3711-711A30C2D4BA}"/>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43678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4AB9-3337-117C-938D-DA71970FC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80E6DA-E79D-C244-F640-AF9C3758A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48B062-7188-7F92-08BE-8463DA03E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330C1-A10D-A677-3C1C-D1BA7FC442A3}"/>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3542C551-B8C1-EF37-03BE-4BCEFA6A2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9839A-ABC6-2A37-D64C-771D66B2C6BF}"/>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138449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DDC-9CD1-A9B1-8E68-43CBB62BE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5ACCD-5521-98CA-89BE-974A62B85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1AA53-A2B4-3DEC-BE0E-0C16897DA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07D76-BD18-5A2F-8A56-F607BCD381FE}"/>
              </a:ext>
            </a:extLst>
          </p:cNvPr>
          <p:cNvSpPr>
            <a:spLocks noGrp="1"/>
          </p:cNvSpPr>
          <p:nvPr>
            <p:ph type="dt" sz="half" idx="10"/>
          </p:nvPr>
        </p:nvSpPr>
        <p:spPr/>
        <p:txBody>
          <a:bodyPr/>
          <a:lstStyle/>
          <a:p>
            <a:fld id="{96164476-E393-4286-8C61-06284C5A7C14}" type="datetimeFigureOut">
              <a:rPr lang="en-US" smtClean="0"/>
              <a:t>6/24/2025</a:t>
            </a:fld>
            <a:endParaRPr lang="en-US"/>
          </a:p>
        </p:txBody>
      </p:sp>
      <p:sp>
        <p:nvSpPr>
          <p:cNvPr id="6" name="Footer Placeholder 5">
            <a:extLst>
              <a:ext uri="{FF2B5EF4-FFF2-40B4-BE49-F238E27FC236}">
                <a16:creationId xmlns:a16="http://schemas.microsoft.com/office/drawing/2014/main" id="{FD4EA11B-E5A9-4D4B-D77B-2EB346806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82796-0D94-2C55-B8CF-06076086AE48}"/>
              </a:ext>
            </a:extLst>
          </p:cNvPr>
          <p:cNvSpPr>
            <a:spLocks noGrp="1"/>
          </p:cNvSpPr>
          <p:nvPr>
            <p:ph type="sldNum" sz="quarter" idx="12"/>
          </p:nvPr>
        </p:nvSpPr>
        <p:spPr/>
        <p:txBody>
          <a:bodyPr/>
          <a:lstStyle/>
          <a:p>
            <a:fld id="{3D0BE100-F659-429D-A37D-69C5050F2D69}" type="slidenum">
              <a:rPr lang="en-US" smtClean="0"/>
              <a:t>‹#›</a:t>
            </a:fld>
            <a:endParaRPr lang="en-US"/>
          </a:p>
        </p:txBody>
      </p:sp>
    </p:spTree>
    <p:extLst>
      <p:ext uri="{BB962C8B-B14F-4D97-AF65-F5344CB8AC3E}">
        <p14:creationId xmlns:p14="http://schemas.microsoft.com/office/powerpoint/2010/main" val="243144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34EC1-88C9-8B26-8215-7C9ED0730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E72E9-9BE2-3C38-002D-B597054B1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5483E-9D6D-79E6-9D0A-AEDFFFA03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164476-E393-4286-8C61-06284C5A7C14}" type="datetimeFigureOut">
              <a:rPr lang="en-US" smtClean="0"/>
              <a:t>6/24/2025</a:t>
            </a:fld>
            <a:endParaRPr lang="en-US"/>
          </a:p>
        </p:txBody>
      </p:sp>
      <p:sp>
        <p:nvSpPr>
          <p:cNvPr id="5" name="Footer Placeholder 4">
            <a:extLst>
              <a:ext uri="{FF2B5EF4-FFF2-40B4-BE49-F238E27FC236}">
                <a16:creationId xmlns:a16="http://schemas.microsoft.com/office/drawing/2014/main" id="{4944B5D4-23D7-CF20-8DA2-26A45D757A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E1EA97-8FE6-F567-6C4F-11033C8BB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0BE100-F659-429D-A37D-69C5050F2D69}" type="slidenum">
              <a:rPr lang="en-US" smtClean="0"/>
              <a:t>‹#›</a:t>
            </a:fld>
            <a:endParaRPr lang="en-US"/>
          </a:p>
        </p:txBody>
      </p:sp>
    </p:spTree>
    <p:extLst>
      <p:ext uri="{BB962C8B-B14F-4D97-AF65-F5344CB8AC3E}">
        <p14:creationId xmlns:p14="http://schemas.microsoft.com/office/powerpoint/2010/main" val="149628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460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2.svg"/><Relationship Id="rId9" Type="http://schemas.openxmlformats.org/officeDocument/2006/relationships/image" Target="../media/image26.svg"/><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8.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8.png"/><Relationship Id="rId9"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png"/><Relationship Id="rId7"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8.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finance.ec.europa.eu/news/commission-adopts-european-sustainability-reporting-standards-2023-07-31_en" TargetMode="External"/><Relationship Id="rId3" Type="http://schemas.openxmlformats.org/officeDocument/2006/relationships/image" Target="../media/image6.png"/><Relationship Id="rId7" Type="http://schemas.openxmlformats.org/officeDocument/2006/relationships/hyperlink" Target="https://eur-lex.europa.eu/legal-content/EN/TXT/?uri=CELEX:32022L246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lobalreporting.org/standards/standards-development/sector-standard-for-agriculture-aquaculture-and-fishing/" TargetMode="External"/><Relationship Id="rId5" Type="http://schemas.openxmlformats.org/officeDocument/2006/relationships/image" Target="../media/image59.jpeg"/><Relationship Id="rId4" Type="http://schemas.openxmlformats.org/officeDocument/2006/relationships/image" Target="../media/image8.png"/><Relationship Id="rId9" Type="http://schemas.openxmlformats.org/officeDocument/2006/relationships/hyperlink" Target="https://unglobalcompact.org/library/6107"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accountability-framework.org/use-the-accountability-framework/operational-guidance/" TargetMode="External"/><Relationship Id="rId3" Type="http://schemas.openxmlformats.org/officeDocument/2006/relationships/image" Target="../media/image6.png"/><Relationship Id="rId7" Type="http://schemas.openxmlformats.org/officeDocument/2006/relationships/hyperlink" Target="https://www.ifrs.org/projects/completed-projects/2023/general-sustainability-related-disclosures/#published-docum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dp.net/en/guidance/guidance-for-companies" TargetMode="External"/><Relationship Id="rId5" Type="http://schemas.openxmlformats.org/officeDocument/2006/relationships/image" Target="../media/image59.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4577B89-BA8E-967D-B407-F2FA1E5B49D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31749"/>
            <a:ext cx="12198096" cy="6794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63845A-CAE6-16B5-4553-32D63C62DE04}"/>
              </a:ext>
            </a:extLst>
          </p:cNvPr>
          <p:cNvSpPr/>
          <p:nvPr/>
        </p:nvSpPr>
        <p:spPr>
          <a:xfrm>
            <a:off x="0" y="-31747"/>
            <a:ext cx="12191999" cy="6857998"/>
          </a:xfrm>
          <a:prstGeom prst="rect">
            <a:avLst/>
          </a:prstGeom>
          <a:solidFill>
            <a:srgbClr val="3A3A3A">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DC62F-3A3F-0A5F-DFC2-5131222A7401}"/>
              </a:ext>
            </a:extLst>
          </p:cNvPr>
          <p:cNvSpPr>
            <a:spLocks noGrp="1"/>
          </p:cNvSpPr>
          <p:nvPr>
            <p:ph type="ctrTitle"/>
          </p:nvPr>
        </p:nvSpPr>
        <p:spPr>
          <a:xfrm>
            <a:off x="1524000" y="1570753"/>
            <a:ext cx="9144000" cy="2900518"/>
          </a:xfrm>
        </p:spPr>
        <p:txBody>
          <a:bodyPr>
            <a:normAutofit/>
          </a:bodyPr>
          <a:lstStyle/>
          <a:p>
            <a:r>
              <a:rPr lang="en-US" sz="5400" dirty="0">
                <a:solidFill>
                  <a:srgbClr val="FFFFFF"/>
                </a:solidFill>
                <a:latin typeface="Poppins" panose="00000500000000000000" pitchFamily="2" charset="0"/>
                <a:cs typeface="Poppins" panose="00000500000000000000" pitchFamily="2" charset="0"/>
              </a:rPr>
              <a:t>Monitoring, evaluation and learning</a:t>
            </a:r>
          </a:p>
        </p:txBody>
      </p:sp>
      <p:sp>
        <p:nvSpPr>
          <p:cNvPr id="3" name="Subtitle 2">
            <a:extLst>
              <a:ext uri="{FF2B5EF4-FFF2-40B4-BE49-F238E27FC236}">
                <a16:creationId xmlns:a16="http://schemas.microsoft.com/office/drawing/2014/main" id="{9C09AA36-E858-FB4E-6E88-928FE8F750A5}"/>
              </a:ext>
            </a:extLst>
          </p:cNvPr>
          <p:cNvSpPr>
            <a:spLocks noGrp="1"/>
          </p:cNvSpPr>
          <p:nvPr>
            <p:ph type="subTitle" idx="1"/>
          </p:nvPr>
        </p:nvSpPr>
        <p:spPr>
          <a:xfrm>
            <a:off x="1523990" y="4566239"/>
            <a:ext cx="9144000" cy="1098395"/>
          </a:xfrm>
        </p:spPr>
        <p:txBody>
          <a:bodyPr>
            <a:normAutofit/>
          </a:bodyPr>
          <a:lstStyle/>
          <a:p>
            <a:r>
              <a:rPr lang="en-US" sz="2000" dirty="0">
                <a:solidFill>
                  <a:srgbClr val="FFFFFF"/>
                </a:solidFill>
                <a:latin typeface="Poppins" panose="00000500000000000000" pitchFamily="2" charset="0"/>
                <a:cs typeface="Poppins" panose="00000500000000000000" pitchFamily="2" charset="0"/>
              </a:rPr>
              <a:t>Generating evidence for sustainability and resilience </a:t>
            </a:r>
          </a:p>
          <a:p>
            <a:r>
              <a:rPr lang="en-US" sz="2000" dirty="0">
                <a:solidFill>
                  <a:srgbClr val="FFFFFF"/>
                </a:solidFill>
                <a:latin typeface="Poppins" panose="00000500000000000000" pitchFamily="2" charset="0"/>
                <a:cs typeface="Poppins" panose="00000500000000000000" pitchFamily="2" charset="0"/>
              </a:rPr>
              <a:t>in the tropical fruit sector</a:t>
            </a:r>
          </a:p>
        </p:txBody>
      </p:sp>
      <p:pic>
        <p:nvPicPr>
          <p:cNvPr id="6" name="Picture 5" descr="A black and orange background&#10;&#10;Description automatically generated">
            <a:extLst>
              <a:ext uri="{FF2B5EF4-FFF2-40B4-BE49-F238E27FC236}">
                <a16:creationId xmlns:a16="http://schemas.microsoft.com/office/drawing/2014/main" id="{9A85025F-0B5E-2E96-071C-F9E3AC52B0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10" y="-1588"/>
            <a:ext cx="2246790" cy="2222500"/>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0B0DAB56-1769-B831-801C-4CD3E20A1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750"/>
            <a:ext cx="4102100" cy="1079500"/>
          </a:xfrm>
          <a:prstGeom prst="rect">
            <a:avLst/>
          </a:prstGeom>
        </p:spPr>
      </p:pic>
    </p:spTree>
    <p:extLst>
      <p:ext uri="{BB962C8B-B14F-4D97-AF65-F5344CB8AC3E}">
        <p14:creationId xmlns:p14="http://schemas.microsoft.com/office/powerpoint/2010/main" val="34032849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
            <a:extLst>
              <a:ext uri="{FF2B5EF4-FFF2-40B4-BE49-F238E27FC236}">
                <a16:creationId xmlns:a16="http://schemas.microsoft.com/office/drawing/2014/main" id="{AEB7898E-DC83-157A-05E6-525CCF099EB9}"/>
              </a:ext>
            </a:extLst>
          </p:cNvPr>
          <p:cNvSpPr/>
          <p:nvPr/>
        </p:nvSpPr>
        <p:spPr>
          <a:xfrm>
            <a:off x="0" y="1916363"/>
            <a:ext cx="12192000" cy="494163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8A986511-10DE-3249-B1AB-7EF29B175143}"/>
              </a:ext>
            </a:extLst>
          </p:cNvPr>
          <p:cNvSpPr>
            <a:spLocks noGrp="1"/>
          </p:cNvSpPr>
          <p:nvPr>
            <p:ph type="title"/>
          </p:nvPr>
        </p:nvSpPr>
        <p:spPr>
          <a:xfrm>
            <a:off x="159027" y="1055388"/>
            <a:ext cx="11622156" cy="649288"/>
          </a:xfrm>
        </p:spPr>
        <p:txBody>
          <a:bodyPr>
            <a:noAutofit/>
          </a:bodyPr>
          <a:lstStyle/>
          <a:p>
            <a:r>
              <a:rPr lang="en-US" sz="3200" b="1" dirty="0">
                <a:solidFill>
                  <a:srgbClr val="314C14"/>
                </a:solidFill>
                <a:latin typeface="Poppins" panose="00000500000000000000" pitchFamily="2" charset="0"/>
                <a:cs typeface="Poppins" panose="00000500000000000000" pitchFamily="2" charset="0"/>
              </a:rPr>
              <a:t>Key aspects to consider when designing a MEL system:</a:t>
            </a:r>
            <a:endParaRPr lang="en-US" sz="3600" b="1" dirty="0">
              <a:solidFill>
                <a:srgbClr val="314C14"/>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17F679DF-B2CA-7288-5989-D194DA86742D}"/>
              </a:ext>
            </a:extLst>
          </p:cNvPr>
          <p:cNvSpPr>
            <a:spLocks noGrp="1"/>
          </p:cNvSpPr>
          <p:nvPr>
            <p:ph idx="1"/>
          </p:nvPr>
        </p:nvSpPr>
        <p:spPr>
          <a:xfrm>
            <a:off x="1291379" y="2621467"/>
            <a:ext cx="4572000" cy="3043064"/>
          </a:xfrm>
        </p:spPr>
        <p:txBody>
          <a:bodyPr>
            <a:normAutofit/>
          </a:bodyPr>
          <a:lstStyle/>
          <a:p>
            <a:pPr marL="0" marR="0" indent="0">
              <a:buNone/>
            </a:pPr>
            <a:r>
              <a:rPr lang="en-US" sz="1800" dirty="0">
                <a:effectLst/>
                <a:latin typeface="Poppins" panose="00000500000000000000" pitchFamily="2" charset="0"/>
                <a:ea typeface="Calibri" panose="020F0502020204030204" pitchFamily="34" charset="0"/>
                <a:cs typeface="Poppins" panose="00000500000000000000" pitchFamily="2" charset="0"/>
              </a:rPr>
              <a:t>Design your MEL system </a:t>
            </a:r>
            <a:r>
              <a:rPr lang="en-US" sz="1800" b="1" dirty="0">
                <a:effectLst/>
                <a:latin typeface="Poppins" panose="00000500000000000000" pitchFamily="2" charset="0"/>
                <a:ea typeface="Calibri" panose="020F0502020204030204" pitchFamily="34" charset="0"/>
                <a:cs typeface="Poppins" panose="00000500000000000000" pitchFamily="2" charset="0"/>
              </a:rPr>
              <a:t>before</a:t>
            </a:r>
            <a:r>
              <a:rPr lang="en-US" sz="1800" dirty="0">
                <a:effectLst/>
                <a:latin typeface="Poppins" panose="00000500000000000000" pitchFamily="2" charset="0"/>
                <a:ea typeface="Calibri" panose="020F0502020204030204" pitchFamily="34" charset="0"/>
                <a:cs typeface="Poppins" panose="00000500000000000000" pitchFamily="2" charset="0"/>
              </a:rPr>
              <a:t> starting any activities.</a:t>
            </a:r>
          </a:p>
          <a:p>
            <a:pPr marL="0" marR="0" indent="0">
              <a:buNone/>
            </a:pP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marR="0" indent="0">
              <a:buNone/>
            </a:pPr>
            <a:r>
              <a:rPr lang="en-US" sz="1800" b="1" dirty="0">
                <a:effectLst/>
                <a:latin typeface="Poppins" panose="00000500000000000000" pitchFamily="2" charset="0"/>
                <a:ea typeface="Calibri" panose="020F0502020204030204" pitchFamily="34" charset="0"/>
                <a:cs typeface="Poppins" panose="00000500000000000000" pitchFamily="2" charset="0"/>
              </a:rPr>
              <a:t>Engage senior management </a:t>
            </a:r>
            <a:r>
              <a:rPr lang="en-US" sz="1800" dirty="0">
                <a:effectLst/>
                <a:latin typeface="Poppins" panose="00000500000000000000" pitchFamily="2" charset="0"/>
                <a:ea typeface="Calibri" panose="020F0502020204030204" pitchFamily="34" charset="0"/>
                <a:cs typeface="Poppins" panose="00000500000000000000" pitchFamily="2" charset="0"/>
              </a:rPr>
              <a:t>and key staff to align objectives and  improve decision-making.</a:t>
            </a:r>
            <a:r>
              <a:rPr lang="en-US" sz="1800" dirty="0">
                <a:latin typeface="Poppins" panose="00000500000000000000" pitchFamily="2" charset="0"/>
                <a:ea typeface="Calibri" panose="020F0502020204030204" pitchFamily="34" charset="0"/>
                <a:cs typeface="Poppins" panose="00000500000000000000" pitchFamily="2" charset="0"/>
              </a:rPr>
              <a:t> </a:t>
            </a:r>
          </a:p>
          <a:p>
            <a:pPr marL="0" marR="0" indent="0">
              <a:buNone/>
            </a:pP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indent="0">
              <a:buNone/>
            </a:pPr>
            <a:r>
              <a:rPr lang="en-US" sz="1800" dirty="0">
                <a:latin typeface="Poppins" panose="00000500000000000000" pitchFamily="2" charset="0"/>
                <a:ea typeface="Calibri" panose="020F0502020204030204" pitchFamily="34" charset="0"/>
                <a:cs typeface="Poppins" panose="00000500000000000000" pitchFamily="2" charset="0"/>
              </a:rPr>
              <a:t>Ensure </a:t>
            </a:r>
            <a:r>
              <a:rPr lang="en-US" sz="1800" b="1" dirty="0">
                <a:latin typeface="Poppins" panose="00000500000000000000" pitchFamily="2" charset="0"/>
                <a:ea typeface="Calibri" panose="020F0502020204030204" pitchFamily="34" charset="0"/>
                <a:cs typeface="Poppins" panose="00000500000000000000" pitchFamily="2" charset="0"/>
              </a:rPr>
              <a:t>traceability</a:t>
            </a:r>
            <a:r>
              <a:rPr lang="en-US" sz="1800" dirty="0">
                <a:latin typeface="Poppins" panose="00000500000000000000" pitchFamily="2" charset="0"/>
                <a:ea typeface="Calibri" panose="020F0502020204030204" pitchFamily="34" charset="0"/>
                <a:cs typeface="Poppins" panose="00000500000000000000" pitchFamily="2" charset="0"/>
              </a:rPr>
              <a:t> of your business processes and activities. </a:t>
            </a:r>
          </a:p>
        </p:txBody>
      </p:sp>
      <p:pic>
        <p:nvPicPr>
          <p:cNvPr id="4" name="Picture 3">
            <a:extLst>
              <a:ext uri="{FF2B5EF4-FFF2-40B4-BE49-F238E27FC236}">
                <a16:creationId xmlns:a16="http://schemas.microsoft.com/office/drawing/2014/main" id="{FA987365-2C99-AF94-7082-580605322B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grpSp>
        <p:nvGrpSpPr>
          <p:cNvPr id="14" name="Group 13">
            <a:extLst>
              <a:ext uri="{FF2B5EF4-FFF2-40B4-BE49-F238E27FC236}">
                <a16:creationId xmlns:a16="http://schemas.microsoft.com/office/drawing/2014/main" id="{1C693DF1-DC42-BF5B-9FD5-2ED56334D33F}"/>
              </a:ext>
            </a:extLst>
          </p:cNvPr>
          <p:cNvGrpSpPr/>
          <p:nvPr/>
        </p:nvGrpSpPr>
        <p:grpSpPr>
          <a:xfrm>
            <a:off x="614285" y="2677675"/>
            <a:ext cx="457200" cy="457200"/>
            <a:chOff x="2885829" y="4797991"/>
            <a:chExt cx="678128" cy="678128"/>
          </a:xfrm>
        </p:grpSpPr>
        <p:grpSp>
          <p:nvGrpSpPr>
            <p:cNvPr id="15" name="Group 14">
              <a:extLst>
                <a:ext uri="{FF2B5EF4-FFF2-40B4-BE49-F238E27FC236}">
                  <a16:creationId xmlns:a16="http://schemas.microsoft.com/office/drawing/2014/main" id="{26DC69CA-2132-351E-D274-C141BB2BDF27}"/>
                </a:ext>
              </a:extLst>
            </p:cNvPr>
            <p:cNvGrpSpPr/>
            <p:nvPr/>
          </p:nvGrpSpPr>
          <p:grpSpPr>
            <a:xfrm>
              <a:off x="2885829" y="4797991"/>
              <a:ext cx="678128" cy="678128"/>
              <a:chOff x="0" y="0"/>
              <a:chExt cx="178601" cy="178601"/>
            </a:xfrm>
          </p:grpSpPr>
          <p:sp>
            <p:nvSpPr>
              <p:cNvPr id="17" name="Freeform 15">
                <a:extLst>
                  <a:ext uri="{FF2B5EF4-FFF2-40B4-BE49-F238E27FC236}">
                    <a16:creationId xmlns:a16="http://schemas.microsoft.com/office/drawing/2014/main" id="{C740F3E9-07BB-E175-B4CF-239B9A5712AD}"/>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18" name="TextBox 16">
                <a:extLst>
                  <a:ext uri="{FF2B5EF4-FFF2-40B4-BE49-F238E27FC236}">
                    <a16:creationId xmlns:a16="http://schemas.microsoft.com/office/drawing/2014/main" id="{DE66A4EE-AB7C-3DE4-0444-B8DBD4F5D81C}"/>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16" name="Freeform 20">
              <a:extLst>
                <a:ext uri="{FF2B5EF4-FFF2-40B4-BE49-F238E27FC236}">
                  <a16:creationId xmlns:a16="http://schemas.microsoft.com/office/drawing/2014/main" id="{E075A17A-F88A-0934-2B59-F3DF7101F554}"/>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19" name="Group 18">
            <a:extLst>
              <a:ext uri="{FF2B5EF4-FFF2-40B4-BE49-F238E27FC236}">
                <a16:creationId xmlns:a16="http://schemas.microsoft.com/office/drawing/2014/main" id="{114BD382-71EB-46AD-FBB7-D863B29FE07C}"/>
              </a:ext>
            </a:extLst>
          </p:cNvPr>
          <p:cNvGrpSpPr/>
          <p:nvPr/>
        </p:nvGrpSpPr>
        <p:grpSpPr>
          <a:xfrm>
            <a:off x="624838" y="3525514"/>
            <a:ext cx="457200" cy="554732"/>
            <a:chOff x="2885829" y="4653330"/>
            <a:chExt cx="678128" cy="822789"/>
          </a:xfrm>
        </p:grpSpPr>
        <p:grpSp>
          <p:nvGrpSpPr>
            <p:cNvPr id="20" name="Group 19">
              <a:extLst>
                <a:ext uri="{FF2B5EF4-FFF2-40B4-BE49-F238E27FC236}">
                  <a16:creationId xmlns:a16="http://schemas.microsoft.com/office/drawing/2014/main" id="{635E5A6D-C63F-761C-DE57-F4E52DAA8EED}"/>
                </a:ext>
              </a:extLst>
            </p:cNvPr>
            <p:cNvGrpSpPr/>
            <p:nvPr/>
          </p:nvGrpSpPr>
          <p:grpSpPr>
            <a:xfrm>
              <a:off x="2885829" y="4653330"/>
              <a:ext cx="678128" cy="822789"/>
              <a:chOff x="0" y="-38100"/>
              <a:chExt cx="178601" cy="216701"/>
            </a:xfrm>
          </p:grpSpPr>
          <p:sp>
            <p:nvSpPr>
              <p:cNvPr id="22" name="Freeform 15">
                <a:extLst>
                  <a:ext uri="{FF2B5EF4-FFF2-40B4-BE49-F238E27FC236}">
                    <a16:creationId xmlns:a16="http://schemas.microsoft.com/office/drawing/2014/main" id="{F5E561B4-FEEE-2B94-A23D-99CE9B844A01}"/>
                  </a:ext>
                </a:extLst>
              </p:cNvPr>
              <p:cNvSpPr/>
              <p:nvPr/>
            </p:nvSpPr>
            <p:spPr>
              <a:xfrm>
                <a:off x="0" y="-1"/>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23" name="TextBox 16">
                <a:extLst>
                  <a:ext uri="{FF2B5EF4-FFF2-40B4-BE49-F238E27FC236}">
                    <a16:creationId xmlns:a16="http://schemas.microsoft.com/office/drawing/2014/main" id="{59683584-948F-145E-5D0A-F4279DE441C1}"/>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1" name="Freeform 20">
              <a:extLst>
                <a:ext uri="{FF2B5EF4-FFF2-40B4-BE49-F238E27FC236}">
                  <a16:creationId xmlns:a16="http://schemas.microsoft.com/office/drawing/2014/main" id="{2AAE1465-E51D-FF8D-D04B-D346C8EBFB61}"/>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24" name="Group 23">
            <a:extLst>
              <a:ext uri="{FF2B5EF4-FFF2-40B4-BE49-F238E27FC236}">
                <a16:creationId xmlns:a16="http://schemas.microsoft.com/office/drawing/2014/main" id="{909A7787-A6B6-9652-E52D-5237743CF88B}"/>
              </a:ext>
            </a:extLst>
          </p:cNvPr>
          <p:cNvGrpSpPr/>
          <p:nvPr/>
        </p:nvGrpSpPr>
        <p:grpSpPr>
          <a:xfrm>
            <a:off x="6385294" y="2618307"/>
            <a:ext cx="457200" cy="457200"/>
            <a:chOff x="2885829" y="4797991"/>
            <a:chExt cx="678128" cy="678128"/>
          </a:xfrm>
        </p:grpSpPr>
        <p:grpSp>
          <p:nvGrpSpPr>
            <p:cNvPr id="25" name="Group 24">
              <a:extLst>
                <a:ext uri="{FF2B5EF4-FFF2-40B4-BE49-F238E27FC236}">
                  <a16:creationId xmlns:a16="http://schemas.microsoft.com/office/drawing/2014/main" id="{FFB3604D-561A-E286-BF4C-52DCDF64BDCC}"/>
                </a:ext>
              </a:extLst>
            </p:cNvPr>
            <p:cNvGrpSpPr/>
            <p:nvPr/>
          </p:nvGrpSpPr>
          <p:grpSpPr>
            <a:xfrm>
              <a:off x="2885829" y="4797991"/>
              <a:ext cx="678128" cy="678128"/>
              <a:chOff x="0" y="0"/>
              <a:chExt cx="178601" cy="178601"/>
            </a:xfrm>
          </p:grpSpPr>
          <p:sp>
            <p:nvSpPr>
              <p:cNvPr id="27" name="Freeform 15">
                <a:extLst>
                  <a:ext uri="{FF2B5EF4-FFF2-40B4-BE49-F238E27FC236}">
                    <a16:creationId xmlns:a16="http://schemas.microsoft.com/office/drawing/2014/main" id="{6CFE3B95-E41E-CCEC-C0FF-A9650C5F46E7}"/>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28" name="TextBox 16">
                <a:extLst>
                  <a:ext uri="{FF2B5EF4-FFF2-40B4-BE49-F238E27FC236}">
                    <a16:creationId xmlns:a16="http://schemas.microsoft.com/office/drawing/2014/main" id="{42F0EA14-B40D-E498-3A54-DCA2C2D729AA}"/>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6" name="Freeform 20">
              <a:extLst>
                <a:ext uri="{FF2B5EF4-FFF2-40B4-BE49-F238E27FC236}">
                  <a16:creationId xmlns:a16="http://schemas.microsoft.com/office/drawing/2014/main" id="{D70C3848-1034-1529-8ABF-E06F8409EB3F}"/>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29" name="Group 28">
            <a:extLst>
              <a:ext uri="{FF2B5EF4-FFF2-40B4-BE49-F238E27FC236}">
                <a16:creationId xmlns:a16="http://schemas.microsoft.com/office/drawing/2014/main" id="{C405CF4C-CBA7-8DD1-B980-71F7CC327F8E}"/>
              </a:ext>
            </a:extLst>
          </p:cNvPr>
          <p:cNvGrpSpPr/>
          <p:nvPr/>
        </p:nvGrpSpPr>
        <p:grpSpPr>
          <a:xfrm>
            <a:off x="639200" y="4918868"/>
            <a:ext cx="457200" cy="457200"/>
            <a:chOff x="2885829" y="4797991"/>
            <a:chExt cx="678128" cy="678128"/>
          </a:xfrm>
        </p:grpSpPr>
        <p:grpSp>
          <p:nvGrpSpPr>
            <p:cNvPr id="30" name="Group 29">
              <a:extLst>
                <a:ext uri="{FF2B5EF4-FFF2-40B4-BE49-F238E27FC236}">
                  <a16:creationId xmlns:a16="http://schemas.microsoft.com/office/drawing/2014/main" id="{C82F09F5-C795-5F84-DF07-EA5883BE089C}"/>
                </a:ext>
              </a:extLst>
            </p:cNvPr>
            <p:cNvGrpSpPr/>
            <p:nvPr/>
          </p:nvGrpSpPr>
          <p:grpSpPr>
            <a:xfrm>
              <a:off x="2885829" y="4797991"/>
              <a:ext cx="678128" cy="678128"/>
              <a:chOff x="0" y="0"/>
              <a:chExt cx="178601" cy="178601"/>
            </a:xfrm>
          </p:grpSpPr>
          <p:sp>
            <p:nvSpPr>
              <p:cNvPr id="32" name="Freeform 15">
                <a:extLst>
                  <a:ext uri="{FF2B5EF4-FFF2-40B4-BE49-F238E27FC236}">
                    <a16:creationId xmlns:a16="http://schemas.microsoft.com/office/drawing/2014/main" id="{DECDD5B9-FDE8-E441-103C-B81D843F8CA8}"/>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33" name="TextBox 16">
                <a:extLst>
                  <a:ext uri="{FF2B5EF4-FFF2-40B4-BE49-F238E27FC236}">
                    <a16:creationId xmlns:a16="http://schemas.microsoft.com/office/drawing/2014/main" id="{24ED52A8-ADEC-0AE4-7F91-80F05AC415EE}"/>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1" name="Freeform 20">
              <a:extLst>
                <a:ext uri="{FF2B5EF4-FFF2-40B4-BE49-F238E27FC236}">
                  <a16:creationId xmlns:a16="http://schemas.microsoft.com/office/drawing/2014/main" id="{0C220EE1-A239-4492-E2D6-717B4A0F0B38}"/>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34" name="Group 33">
            <a:extLst>
              <a:ext uri="{FF2B5EF4-FFF2-40B4-BE49-F238E27FC236}">
                <a16:creationId xmlns:a16="http://schemas.microsoft.com/office/drawing/2014/main" id="{8E5C0AF3-FBFA-C0D5-F124-606DCA775E0D}"/>
              </a:ext>
            </a:extLst>
          </p:cNvPr>
          <p:cNvGrpSpPr/>
          <p:nvPr/>
        </p:nvGrpSpPr>
        <p:grpSpPr>
          <a:xfrm>
            <a:off x="6393211" y="3509401"/>
            <a:ext cx="457200" cy="457200"/>
            <a:chOff x="2885829" y="4797991"/>
            <a:chExt cx="678128" cy="678128"/>
          </a:xfrm>
        </p:grpSpPr>
        <p:grpSp>
          <p:nvGrpSpPr>
            <p:cNvPr id="35" name="Group 34">
              <a:extLst>
                <a:ext uri="{FF2B5EF4-FFF2-40B4-BE49-F238E27FC236}">
                  <a16:creationId xmlns:a16="http://schemas.microsoft.com/office/drawing/2014/main" id="{9A8D4501-02BE-7986-4A31-A2081C14CB94}"/>
                </a:ext>
              </a:extLst>
            </p:cNvPr>
            <p:cNvGrpSpPr/>
            <p:nvPr/>
          </p:nvGrpSpPr>
          <p:grpSpPr>
            <a:xfrm>
              <a:off x="2885829" y="4797991"/>
              <a:ext cx="678128" cy="678128"/>
              <a:chOff x="0" y="0"/>
              <a:chExt cx="178601" cy="178601"/>
            </a:xfrm>
          </p:grpSpPr>
          <p:sp>
            <p:nvSpPr>
              <p:cNvPr id="37" name="Freeform 15">
                <a:extLst>
                  <a:ext uri="{FF2B5EF4-FFF2-40B4-BE49-F238E27FC236}">
                    <a16:creationId xmlns:a16="http://schemas.microsoft.com/office/drawing/2014/main" id="{62EA4217-815A-864C-BCD4-90D170900FF8}"/>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38" name="TextBox 16">
                <a:extLst>
                  <a:ext uri="{FF2B5EF4-FFF2-40B4-BE49-F238E27FC236}">
                    <a16:creationId xmlns:a16="http://schemas.microsoft.com/office/drawing/2014/main" id="{69E8C265-5418-6D5C-1D1D-167B29F05F79}"/>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6" name="Freeform 20">
              <a:extLst>
                <a:ext uri="{FF2B5EF4-FFF2-40B4-BE49-F238E27FC236}">
                  <a16:creationId xmlns:a16="http://schemas.microsoft.com/office/drawing/2014/main" id="{8CCC4624-9CF3-4A21-143D-FF5D9222162C}"/>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grpSp>
        <p:nvGrpSpPr>
          <p:cNvPr id="39" name="Group 38">
            <a:extLst>
              <a:ext uri="{FF2B5EF4-FFF2-40B4-BE49-F238E27FC236}">
                <a16:creationId xmlns:a16="http://schemas.microsoft.com/office/drawing/2014/main" id="{47791F20-C2BE-4B01-B88D-A17725BB1F27}"/>
              </a:ext>
            </a:extLst>
          </p:cNvPr>
          <p:cNvGrpSpPr/>
          <p:nvPr/>
        </p:nvGrpSpPr>
        <p:grpSpPr>
          <a:xfrm>
            <a:off x="6393211" y="4794539"/>
            <a:ext cx="457200" cy="457200"/>
            <a:chOff x="2885829" y="4797991"/>
            <a:chExt cx="678128" cy="678128"/>
          </a:xfrm>
        </p:grpSpPr>
        <p:grpSp>
          <p:nvGrpSpPr>
            <p:cNvPr id="40" name="Group 39">
              <a:extLst>
                <a:ext uri="{FF2B5EF4-FFF2-40B4-BE49-F238E27FC236}">
                  <a16:creationId xmlns:a16="http://schemas.microsoft.com/office/drawing/2014/main" id="{44CCED84-587D-239B-B37A-B93A26921D24}"/>
                </a:ext>
              </a:extLst>
            </p:cNvPr>
            <p:cNvGrpSpPr/>
            <p:nvPr/>
          </p:nvGrpSpPr>
          <p:grpSpPr>
            <a:xfrm>
              <a:off x="2885829" y="4797991"/>
              <a:ext cx="678128" cy="678128"/>
              <a:chOff x="0" y="0"/>
              <a:chExt cx="178601" cy="178601"/>
            </a:xfrm>
          </p:grpSpPr>
          <p:sp>
            <p:nvSpPr>
              <p:cNvPr id="42" name="Freeform 15">
                <a:extLst>
                  <a:ext uri="{FF2B5EF4-FFF2-40B4-BE49-F238E27FC236}">
                    <a16:creationId xmlns:a16="http://schemas.microsoft.com/office/drawing/2014/main" id="{63BFA8C6-E816-526B-1426-8B8FAB65ECAF}"/>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43" name="TextBox 16">
                <a:extLst>
                  <a:ext uri="{FF2B5EF4-FFF2-40B4-BE49-F238E27FC236}">
                    <a16:creationId xmlns:a16="http://schemas.microsoft.com/office/drawing/2014/main" id="{F7EE882B-0F2C-0C15-9BB5-A59EA8806DC0}"/>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41" name="Freeform 20">
              <a:extLst>
                <a:ext uri="{FF2B5EF4-FFF2-40B4-BE49-F238E27FC236}">
                  <a16:creationId xmlns:a16="http://schemas.microsoft.com/office/drawing/2014/main" id="{88E812F0-E251-7BB2-F705-299A20A6DF44}"/>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sp>
        <p:nvSpPr>
          <p:cNvPr id="44" name="Content Placeholder 2">
            <a:extLst>
              <a:ext uri="{FF2B5EF4-FFF2-40B4-BE49-F238E27FC236}">
                <a16:creationId xmlns:a16="http://schemas.microsoft.com/office/drawing/2014/main" id="{84ABC2D5-F141-8796-FB3F-8F77B75C65D3}"/>
              </a:ext>
            </a:extLst>
          </p:cNvPr>
          <p:cNvSpPr txBox="1">
            <a:spLocks/>
          </p:cNvSpPr>
          <p:nvPr/>
        </p:nvSpPr>
        <p:spPr>
          <a:xfrm>
            <a:off x="6934204" y="2567653"/>
            <a:ext cx="4572000" cy="324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ea typeface="Calibri" panose="020F0502020204030204" pitchFamily="34" charset="0"/>
                <a:cs typeface="Poppins" panose="00000500000000000000" pitchFamily="2" charset="0"/>
              </a:rPr>
              <a:t>Include MEL in your </a:t>
            </a:r>
            <a:r>
              <a:rPr lang="en-US" sz="1800" b="1" dirty="0">
                <a:latin typeface="Poppins" panose="00000500000000000000" pitchFamily="2" charset="0"/>
                <a:ea typeface="Calibri" panose="020F0502020204030204" pitchFamily="34" charset="0"/>
                <a:cs typeface="Poppins" panose="00000500000000000000" pitchFamily="2" charset="0"/>
              </a:rPr>
              <a:t>budget</a:t>
            </a:r>
            <a:r>
              <a:rPr lang="en-US" sz="1800" dirty="0">
                <a:latin typeface="Poppins" panose="00000500000000000000" pitchFamily="2" charset="0"/>
                <a:ea typeface="Calibri" panose="020F0502020204030204" pitchFamily="34" charset="0"/>
                <a:cs typeface="Poppins" panose="00000500000000000000" pitchFamily="2" charset="0"/>
              </a:rPr>
              <a:t>.</a:t>
            </a:r>
          </a:p>
          <a:p>
            <a:pPr marL="0" indent="0">
              <a:buNone/>
            </a:pPr>
            <a:endParaRPr lang="en-US" sz="700" dirty="0">
              <a:latin typeface="Poppins" panose="00000500000000000000" pitchFamily="2" charset="0"/>
              <a:ea typeface="Calibri" panose="020F0502020204030204" pitchFamily="34" charset="0"/>
              <a:cs typeface="Poppins" panose="00000500000000000000" pitchFamily="2" charset="0"/>
            </a:endParaRPr>
          </a:p>
          <a:p>
            <a:pPr marL="0" indent="0">
              <a:buNone/>
            </a:pPr>
            <a:endParaRPr lang="en-US" sz="1600" dirty="0">
              <a:latin typeface="Poppins" panose="00000500000000000000" pitchFamily="2" charset="0"/>
              <a:ea typeface="Calibri" panose="020F0502020204030204" pitchFamily="34" charset="0"/>
              <a:cs typeface="Poppins" panose="00000500000000000000" pitchFamily="2" charset="0"/>
            </a:endParaRPr>
          </a:p>
          <a:p>
            <a:pPr marL="0" indent="0">
              <a:buNone/>
            </a:pPr>
            <a:r>
              <a:rPr lang="en-US" sz="1800" b="1" dirty="0">
                <a:latin typeface="Poppins" panose="00000500000000000000" pitchFamily="2" charset="0"/>
                <a:ea typeface="Calibri" panose="020F0502020204030204" pitchFamily="34" charset="0"/>
                <a:cs typeface="Poppins" panose="00000500000000000000" pitchFamily="2" charset="0"/>
              </a:rPr>
              <a:t>Assign clear responsibilities </a:t>
            </a:r>
            <a:r>
              <a:rPr lang="en-US" sz="1800" dirty="0">
                <a:latin typeface="Poppins" panose="00000500000000000000" pitchFamily="2" charset="0"/>
                <a:ea typeface="Calibri" panose="020F0502020204030204" pitchFamily="34" charset="0"/>
                <a:cs typeface="Poppins" panose="00000500000000000000" pitchFamily="2" charset="0"/>
              </a:rPr>
              <a:t>for tracking activities and results across your business. </a:t>
            </a:r>
          </a:p>
          <a:p>
            <a:pPr marL="0" indent="0">
              <a:buNone/>
            </a:pPr>
            <a:endParaRPr lang="en-US" sz="1800" dirty="0">
              <a:latin typeface="Poppins" panose="00000500000000000000" pitchFamily="2" charset="0"/>
              <a:ea typeface="Calibri" panose="020F0502020204030204" pitchFamily="34" charset="0"/>
              <a:cs typeface="Poppins" panose="00000500000000000000" pitchFamily="2" charset="0"/>
            </a:endParaRPr>
          </a:p>
          <a:p>
            <a:pPr marL="0" indent="0">
              <a:buNone/>
            </a:pPr>
            <a:r>
              <a:rPr lang="en-US" sz="1800" dirty="0">
                <a:latin typeface="Poppins" panose="00000500000000000000" pitchFamily="2" charset="0"/>
                <a:ea typeface="Calibri" panose="020F0502020204030204" pitchFamily="34" charset="0"/>
                <a:cs typeface="Poppins" panose="00000500000000000000" pitchFamily="2" charset="0"/>
              </a:rPr>
              <a:t>Understand </a:t>
            </a:r>
            <a:r>
              <a:rPr lang="en-US" sz="1800" b="1" dirty="0">
                <a:latin typeface="Poppins" panose="00000500000000000000" pitchFamily="2" charset="0"/>
                <a:ea typeface="Calibri" panose="020F0502020204030204" pitchFamily="34" charset="0"/>
                <a:cs typeface="Poppins" panose="00000500000000000000" pitchFamily="2" charset="0"/>
              </a:rPr>
              <a:t>stakeholder information needs </a:t>
            </a:r>
            <a:r>
              <a:rPr lang="en-US" sz="1800" dirty="0">
                <a:latin typeface="Poppins" panose="00000500000000000000" pitchFamily="2" charset="0"/>
                <a:ea typeface="Calibri" panose="020F0502020204030204" pitchFamily="34" charset="0"/>
                <a:cs typeface="Poppins" panose="00000500000000000000" pitchFamily="2" charset="0"/>
              </a:rPr>
              <a:t>to generate useful information only. </a:t>
            </a:r>
          </a:p>
        </p:txBody>
      </p:sp>
      <p:pic>
        <p:nvPicPr>
          <p:cNvPr id="53" name="Picture 52" descr="A black and orange background&#10;&#10;Description automatically generated">
            <a:extLst>
              <a:ext uri="{FF2B5EF4-FFF2-40B4-BE49-F238E27FC236}">
                <a16:creationId xmlns:a16="http://schemas.microsoft.com/office/drawing/2014/main" id="{652CB4CA-4D1B-6E48-75DB-0E378E7308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5" name="Group 4">
            <a:extLst>
              <a:ext uri="{FF2B5EF4-FFF2-40B4-BE49-F238E27FC236}">
                <a16:creationId xmlns:a16="http://schemas.microsoft.com/office/drawing/2014/main" id="{C69EE93B-0BBB-0708-0133-2D35270E1B16}"/>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950B62DC-6FEA-ACE3-1A5D-BA9AF0B81B6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C066F18B-DC5F-B274-02E9-88B6332C0EDA}"/>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BAB6F297-4FBD-0D1A-7211-1E458EA5F14B}"/>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5F0C8095-B9B0-EFFD-B31B-302070D795D1}"/>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370157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F786B372-7966-7C9D-5C92-1A65D261B45F}"/>
              </a:ext>
            </a:extLst>
          </p:cNvPr>
          <p:cNvSpPr/>
          <p:nvPr/>
        </p:nvSpPr>
        <p:spPr>
          <a:xfrm>
            <a:off x="9237" y="1704676"/>
            <a:ext cx="12195563" cy="5153324"/>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200" dirty="0"/>
          </a:p>
        </p:txBody>
      </p:sp>
      <p:sp>
        <p:nvSpPr>
          <p:cNvPr id="6" name="TextBox 20">
            <a:extLst>
              <a:ext uri="{FF2B5EF4-FFF2-40B4-BE49-F238E27FC236}">
                <a16:creationId xmlns:a16="http://schemas.microsoft.com/office/drawing/2014/main" id="{8B64DEFF-A7D4-1ADC-66D7-7F8C3A442D58}"/>
              </a:ext>
            </a:extLst>
          </p:cNvPr>
          <p:cNvSpPr txBox="1"/>
          <p:nvPr/>
        </p:nvSpPr>
        <p:spPr>
          <a:xfrm>
            <a:off x="4058224" y="2232040"/>
            <a:ext cx="5128591" cy="1477328"/>
          </a:xfrm>
          <a:prstGeom prst="rect">
            <a:avLst/>
          </a:prstGeom>
        </p:spPr>
        <p:txBody>
          <a:bodyPr wrap="square" lIns="0" tIns="0" rIns="0" bIns="0" rtlCol="0" anchor="t">
            <a:spAutoFit/>
          </a:bodyPr>
          <a:lstStyle/>
          <a:p>
            <a:r>
              <a:rPr lang="en-US" sz="2400" dirty="0">
                <a:solidFill>
                  <a:srgbClr val="314C14"/>
                </a:solidFill>
                <a:latin typeface="Poppins" panose="00000500000000000000" pitchFamily="2" charset="0"/>
                <a:cs typeface="Poppins" panose="00000500000000000000" pitchFamily="2" charset="0"/>
              </a:rPr>
              <a:t>Your MEL system for sustainability and resilience building activities should be </a:t>
            </a:r>
            <a:r>
              <a:rPr lang="en-US" sz="2400" b="1" dirty="0">
                <a:solidFill>
                  <a:srgbClr val="314C14"/>
                </a:solidFill>
                <a:latin typeface="Poppins" panose="00000500000000000000" pitchFamily="2" charset="0"/>
                <a:cs typeface="Poppins" panose="00000500000000000000" pitchFamily="2" charset="0"/>
              </a:rPr>
              <a:t>fully connected to your business’ own priorities</a:t>
            </a:r>
            <a:r>
              <a:rPr lang="en-US" sz="2400" b="1" dirty="0">
                <a:solidFill>
                  <a:srgbClr val="314C14"/>
                </a:solidFill>
                <a:latin typeface="Poppins" panose="00000500000000000000" pitchFamily="2" charset="0"/>
                <a:cs typeface="Poppins" panose="00000500000000000000" pitchFamily="2" charset="0"/>
                <a:sym typeface="Garet Bold"/>
              </a:rPr>
              <a:t>.</a:t>
            </a:r>
          </a:p>
        </p:txBody>
      </p:sp>
      <p:sp>
        <p:nvSpPr>
          <p:cNvPr id="2" name="TextBox 20">
            <a:extLst>
              <a:ext uri="{FF2B5EF4-FFF2-40B4-BE49-F238E27FC236}">
                <a16:creationId xmlns:a16="http://schemas.microsoft.com/office/drawing/2014/main" id="{9549CFE9-DC1A-EBB5-E546-24330069D681}"/>
              </a:ext>
            </a:extLst>
          </p:cNvPr>
          <p:cNvSpPr txBox="1"/>
          <p:nvPr/>
        </p:nvSpPr>
        <p:spPr>
          <a:xfrm>
            <a:off x="2580164" y="4687450"/>
            <a:ext cx="5255899" cy="1846659"/>
          </a:xfrm>
          <a:prstGeom prst="rect">
            <a:avLst/>
          </a:prstGeom>
        </p:spPr>
        <p:txBody>
          <a:bodyPr wrap="square" lIns="0" tIns="0" rIns="0" bIns="0" rtlCol="0" anchor="t">
            <a:spAutoFit/>
          </a:bodyPr>
          <a:lstStyle/>
          <a:p>
            <a:pPr algn="r"/>
            <a:r>
              <a:rPr lang="en-US" sz="2400" dirty="0">
                <a:solidFill>
                  <a:srgbClr val="314C14"/>
                </a:solidFill>
                <a:latin typeface="Poppins" panose="00000500000000000000" pitchFamily="2" charset="0"/>
                <a:ea typeface="Garet Bold"/>
                <a:cs typeface="Poppins" panose="00000500000000000000" pitchFamily="2" charset="0"/>
                <a:sym typeface="Garet Bold"/>
              </a:rPr>
              <a:t>The </a:t>
            </a:r>
            <a:r>
              <a:rPr lang="en-US" sz="2400" b="1" dirty="0">
                <a:solidFill>
                  <a:srgbClr val="314C14"/>
                </a:solidFill>
                <a:latin typeface="Poppins" panose="00000500000000000000" pitchFamily="2" charset="0"/>
                <a:ea typeface="Garet Bold"/>
                <a:cs typeface="Poppins" panose="00000500000000000000" pitchFamily="2" charset="0"/>
                <a:sym typeface="Garet Bold"/>
              </a:rPr>
              <a:t>capacity</a:t>
            </a:r>
            <a:r>
              <a:rPr lang="en-US" sz="2400" dirty="0">
                <a:solidFill>
                  <a:srgbClr val="314C14"/>
                </a:solidFill>
                <a:latin typeface="Poppins" panose="00000500000000000000" pitchFamily="2" charset="0"/>
                <a:ea typeface="Garet Bold"/>
                <a:cs typeface="Poppins" panose="00000500000000000000" pitchFamily="2" charset="0"/>
                <a:sym typeface="Garet Bold"/>
              </a:rPr>
              <a:t> and </a:t>
            </a:r>
            <a:r>
              <a:rPr lang="en-US" sz="2400" b="1" dirty="0">
                <a:solidFill>
                  <a:srgbClr val="314C14"/>
                </a:solidFill>
                <a:latin typeface="Poppins" panose="00000500000000000000" pitchFamily="2" charset="0"/>
                <a:ea typeface="Garet Bold"/>
                <a:cs typeface="Poppins" panose="00000500000000000000" pitchFamily="2" charset="0"/>
                <a:sym typeface="Garet Bold"/>
              </a:rPr>
              <a:t>resources</a:t>
            </a:r>
            <a:r>
              <a:rPr lang="en-US" sz="2400" dirty="0">
                <a:solidFill>
                  <a:srgbClr val="314C14"/>
                </a:solidFill>
                <a:latin typeface="Poppins" panose="00000500000000000000" pitchFamily="2" charset="0"/>
                <a:ea typeface="Garet Bold"/>
                <a:cs typeface="Poppins" panose="00000500000000000000" pitchFamily="2" charset="0"/>
                <a:sym typeface="Garet Bold"/>
              </a:rPr>
              <a:t> of your business also impact its development.  </a:t>
            </a:r>
            <a:r>
              <a:rPr lang="en-US" sz="2400" b="1" dirty="0">
                <a:solidFill>
                  <a:srgbClr val="314C14"/>
                </a:solidFill>
                <a:latin typeface="Poppins" panose="00000500000000000000" pitchFamily="2" charset="0"/>
                <a:ea typeface="Garet Bold"/>
                <a:cs typeface="Poppins" panose="00000500000000000000" pitchFamily="2" charset="0"/>
                <a:sym typeface="Garet Bold"/>
              </a:rPr>
              <a:t>MEL activities should build on existing processes</a:t>
            </a:r>
            <a:r>
              <a:rPr lang="en-US" sz="2400" dirty="0">
                <a:solidFill>
                  <a:srgbClr val="314C14"/>
                </a:solidFill>
                <a:latin typeface="Poppins" panose="00000500000000000000" pitchFamily="2" charset="0"/>
                <a:ea typeface="Garet Bold"/>
                <a:cs typeface="Poppins" panose="00000500000000000000" pitchFamily="2" charset="0"/>
                <a:sym typeface="Garet Bold"/>
              </a:rPr>
              <a:t>!</a:t>
            </a:r>
          </a:p>
        </p:txBody>
      </p:sp>
      <p:pic>
        <p:nvPicPr>
          <p:cNvPr id="3" name="Picture 2">
            <a:extLst>
              <a:ext uri="{FF2B5EF4-FFF2-40B4-BE49-F238E27FC236}">
                <a16:creationId xmlns:a16="http://schemas.microsoft.com/office/drawing/2014/main" id="{B6500724-D4EB-2939-20B5-AEC817BFD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9" y="1865540"/>
            <a:ext cx="2568941" cy="2560320"/>
          </a:xfrm>
          <a:prstGeom prst="ellipse">
            <a:avLst/>
          </a:prstGeom>
          <a:ln w="76200">
            <a:noFill/>
          </a:ln>
        </p:spPr>
      </p:pic>
      <p:pic>
        <p:nvPicPr>
          <p:cNvPr id="9" name="Picture 8">
            <a:extLst>
              <a:ext uri="{FF2B5EF4-FFF2-40B4-BE49-F238E27FC236}">
                <a16:creationId xmlns:a16="http://schemas.microsoft.com/office/drawing/2014/main" id="{AC8C5B70-F9A2-B416-1E3E-FF671CCB2D9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14" name="Title 1">
            <a:extLst>
              <a:ext uri="{FF2B5EF4-FFF2-40B4-BE49-F238E27FC236}">
                <a16:creationId xmlns:a16="http://schemas.microsoft.com/office/drawing/2014/main" id="{036074D4-695F-CE75-2F77-97E661835514}"/>
              </a:ext>
            </a:extLst>
          </p:cNvPr>
          <p:cNvSpPr txBox="1">
            <a:spLocks/>
          </p:cNvSpPr>
          <p:nvPr/>
        </p:nvSpPr>
        <p:spPr>
          <a:xfrm>
            <a:off x="752353" y="1055388"/>
            <a:ext cx="11028829" cy="64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Poppins" panose="00000500000000000000" pitchFamily="2" charset="0"/>
                <a:cs typeface="Poppins" panose="00000500000000000000" pitchFamily="2" charset="0"/>
              </a:rPr>
              <a:t>Note!</a:t>
            </a:r>
            <a:endParaRPr lang="en-US" sz="3600" b="1" dirty="0">
              <a:solidFill>
                <a:schemeClr val="accent2"/>
              </a:solidFill>
              <a:latin typeface="Poppins" panose="00000500000000000000" pitchFamily="2" charset="0"/>
              <a:cs typeface="Poppins" panose="00000500000000000000" pitchFamily="2" charset="0"/>
            </a:endParaRPr>
          </a:p>
        </p:txBody>
      </p:sp>
      <p:grpSp>
        <p:nvGrpSpPr>
          <p:cNvPr id="7" name="Group 6">
            <a:extLst>
              <a:ext uri="{FF2B5EF4-FFF2-40B4-BE49-F238E27FC236}">
                <a16:creationId xmlns:a16="http://schemas.microsoft.com/office/drawing/2014/main" id="{CBCDC807-2FF9-FB14-DEF7-A1CBEA93EBD1}"/>
              </a:ext>
            </a:extLst>
          </p:cNvPr>
          <p:cNvGrpSpPr/>
          <p:nvPr/>
        </p:nvGrpSpPr>
        <p:grpSpPr>
          <a:xfrm>
            <a:off x="8179571" y="4160317"/>
            <a:ext cx="2725335" cy="2560320"/>
            <a:chOff x="7913353" y="4160317"/>
            <a:chExt cx="2725335" cy="2560320"/>
          </a:xfrm>
        </p:grpSpPr>
        <p:sp>
          <p:nvSpPr>
            <p:cNvPr id="13" name="TextBox 12">
              <a:extLst>
                <a:ext uri="{FF2B5EF4-FFF2-40B4-BE49-F238E27FC236}">
                  <a16:creationId xmlns:a16="http://schemas.microsoft.com/office/drawing/2014/main" id="{6EE09B99-0A50-97F0-8665-EC6D97E1A1DC}"/>
                </a:ext>
              </a:extLst>
            </p:cNvPr>
            <p:cNvSpPr txBox="1"/>
            <p:nvPr/>
          </p:nvSpPr>
          <p:spPr>
            <a:xfrm>
              <a:off x="9959691" y="6461378"/>
              <a:ext cx="678997"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©iStock</a:t>
              </a:r>
            </a:p>
          </p:txBody>
        </p:sp>
        <p:pic>
          <p:nvPicPr>
            <p:cNvPr id="17" name="Picture 16">
              <a:extLst>
                <a:ext uri="{FF2B5EF4-FFF2-40B4-BE49-F238E27FC236}">
                  <a16:creationId xmlns:a16="http://schemas.microsoft.com/office/drawing/2014/main" id="{4EF6DFEE-73A9-C73C-9A22-B700AE7880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12"/>
            <a:stretch/>
          </p:blipFill>
          <p:spPr>
            <a:xfrm>
              <a:off x="7913353" y="4160317"/>
              <a:ext cx="2567020" cy="2560320"/>
            </a:xfrm>
            <a:prstGeom prst="ellipse">
              <a:avLst/>
            </a:prstGeom>
            <a:ln w="76200">
              <a:noFill/>
            </a:ln>
          </p:spPr>
        </p:pic>
      </p:grpSp>
      <p:sp>
        <p:nvSpPr>
          <p:cNvPr id="19" name="TextBox 18">
            <a:extLst>
              <a:ext uri="{FF2B5EF4-FFF2-40B4-BE49-F238E27FC236}">
                <a16:creationId xmlns:a16="http://schemas.microsoft.com/office/drawing/2014/main" id="{19AC02B8-F06F-CE8E-3D24-631AF0CF920E}"/>
              </a:ext>
            </a:extLst>
          </p:cNvPr>
          <p:cNvSpPr txBox="1"/>
          <p:nvPr/>
        </p:nvSpPr>
        <p:spPr>
          <a:xfrm>
            <a:off x="1072487" y="4201183"/>
            <a:ext cx="1898650"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©iStock</a:t>
            </a:r>
          </a:p>
        </p:txBody>
      </p:sp>
      <p:pic>
        <p:nvPicPr>
          <p:cNvPr id="20" name="Picture 19" descr="A black and orange background&#10;&#10;Description automatically generated">
            <a:extLst>
              <a:ext uri="{FF2B5EF4-FFF2-40B4-BE49-F238E27FC236}">
                <a16:creationId xmlns:a16="http://schemas.microsoft.com/office/drawing/2014/main" id="{679C7890-E5F1-19BD-46E3-8A2B4334BB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5" name="Graphic 4" descr="Warning with solid fill">
            <a:extLst>
              <a:ext uri="{FF2B5EF4-FFF2-40B4-BE49-F238E27FC236}">
                <a16:creationId xmlns:a16="http://schemas.microsoft.com/office/drawing/2014/main" id="{5DC3354C-6CA6-12F7-2461-DB8E63B524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9718" y="1038839"/>
            <a:ext cx="457200" cy="457200"/>
          </a:xfrm>
          <a:prstGeom prst="rect">
            <a:avLst/>
          </a:prstGeom>
        </p:spPr>
      </p:pic>
      <p:grpSp>
        <p:nvGrpSpPr>
          <p:cNvPr id="8" name="Group 7">
            <a:extLst>
              <a:ext uri="{FF2B5EF4-FFF2-40B4-BE49-F238E27FC236}">
                <a16:creationId xmlns:a16="http://schemas.microsoft.com/office/drawing/2014/main" id="{55E5B9FB-4340-F585-D8F7-23BEFD88B566}"/>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F4A35EEB-1B26-1EEA-8A2D-2B0E73E8E2EF}"/>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9F59EFE8-2EAC-4C3C-6301-AA80BBBA04B4}"/>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5" name="Rectangle 14">
              <a:extLst>
                <a:ext uri="{FF2B5EF4-FFF2-40B4-BE49-F238E27FC236}">
                  <a16:creationId xmlns:a16="http://schemas.microsoft.com/office/drawing/2014/main" id="{B4DD0B68-1E48-B3F6-551A-B3A2919A96B7}"/>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16" name="Rectangle 15">
              <a:extLst>
                <a:ext uri="{FF2B5EF4-FFF2-40B4-BE49-F238E27FC236}">
                  <a16:creationId xmlns:a16="http://schemas.microsoft.com/office/drawing/2014/main" id="{42F28D45-1CA3-967F-5D8F-7AF48A4ED649}"/>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37208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person looking at a tablet&#10;&#10;Description automatically generated">
            <a:extLst>
              <a:ext uri="{FF2B5EF4-FFF2-40B4-BE49-F238E27FC236}">
                <a16:creationId xmlns:a16="http://schemas.microsoft.com/office/drawing/2014/main" id="{9AB592C9-F1AA-A5BA-E8F1-AB373AEC4D6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2722"/>
            <a:ext cx="12191977" cy="6858022"/>
          </a:xfrm>
          <a:prstGeom prst="rect">
            <a:avLst/>
          </a:prstGeom>
          <a:effectLst>
            <a:innerShdw blurRad="63500" dist="50800" dir="5400000">
              <a:prstClr val="black">
                <a:alpha val="50000"/>
              </a:prstClr>
            </a:innerShdw>
          </a:effectLst>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148166" y="4229099"/>
            <a:ext cx="8259234" cy="1825109"/>
          </a:xfrm>
        </p:spPr>
        <p:txBody>
          <a:bodyPr vert="horz" lIns="91440" tIns="45720" rIns="91440" bIns="45720" rtlCol="0" anchor="t">
            <a:normAutofit/>
          </a:bodyPr>
          <a:lstStyle/>
          <a:p>
            <a:r>
              <a:rPr lang="en-US" sz="5000" dirty="0">
                <a:solidFill>
                  <a:srgbClr val="FFFFFF"/>
                </a:solidFill>
                <a:latin typeface="Poppins" panose="00000500000000000000" pitchFamily="2" charset="0"/>
                <a:cs typeface="Poppins" panose="00000500000000000000" pitchFamily="2" charset="0"/>
              </a:rPr>
              <a:t>Part 3. </a:t>
            </a:r>
            <a:br>
              <a:rPr lang="en-US" sz="5000" dirty="0">
                <a:solidFill>
                  <a:srgbClr val="FFFFFF"/>
                </a:solidFill>
                <a:latin typeface="Poppins" panose="00000500000000000000" pitchFamily="2" charset="0"/>
                <a:cs typeface="Poppins" panose="00000500000000000000" pitchFamily="2" charset="0"/>
              </a:rPr>
            </a:br>
            <a:r>
              <a:rPr lang="en-US" sz="5000" dirty="0">
                <a:solidFill>
                  <a:srgbClr val="FFFFFF"/>
                </a:solidFill>
                <a:latin typeface="Poppins" panose="00000500000000000000" pitchFamily="2" charset="0"/>
                <a:cs typeface="Poppins" panose="00000500000000000000" pitchFamily="2" charset="0"/>
              </a:rPr>
              <a:t>Putting MEL into practice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13A544-15F2-5B0E-D18A-590FEE97943A}"/>
              </a:ext>
            </a:extLst>
          </p:cNvPr>
          <p:cNvSpPr/>
          <p:nvPr/>
        </p:nvSpPr>
        <p:spPr>
          <a:xfrm>
            <a:off x="-6096" y="5715000"/>
            <a:ext cx="9416796" cy="635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DFD5DE-2F81-E5FA-65C9-BE772B3030A8}"/>
              </a:ext>
            </a:extLst>
          </p:cNvPr>
          <p:cNvSpPr txBox="1"/>
          <p:nvPr/>
        </p:nvSpPr>
        <p:spPr>
          <a:xfrm>
            <a:off x="10711787" y="6576083"/>
            <a:ext cx="1416713" cy="215444"/>
          </a:xfrm>
          <a:prstGeom prst="rect">
            <a:avLst/>
          </a:prstGeom>
          <a:noFill/>
        </p:spPr>
        <p:txBody>
          <a:bodyPr wrap="square">
            <a:spAutoFit/>
          </a:bodyPr>
          <a:lstStyle/>
          <a:p>
            <a:pPr algn="r"/>
            <a:r>
              <a:rPr lang="en-US" sz="800" dirty="0">
                <a:solidFill>
                  <a:schemeClr val="bg1"/>
                </a:solidFill>
                <a:latin typeface="Poppins" panose="00000500000000000000" pitchFamily="2" charset="0"/>
                <a:cs typeface="Poppins" panose="00000500000000000000" pitchFamily="2" charset="0"/>
              </a:rPr>
              <a:t>©FAO</a:t>
            </a:r>
          </a:p>
        </p:txBody>
      </p:sp>
      <p:pic>
        <p:nvPicPr>
          <p:cNvPr id="3" name="Picture 2" descr="A black and orange background&#10;&#10;Description automatically generated">
            <a:extLst>
              <a:ext uri="{FF2B5EF4-FFF2-40B4-BE49-F238E27FC236}">
                <a16:creationId xmlns:a16="http://schemas.microsoft.com/office/drawing/2014/main" id="{796D9BEF-9743-C482-888E-03540DF29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10" y="-1588"/>
            <a:ext cx="2246790" cy="22225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50722BF5-45EC-DE96-A345-DDBE250952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750"/>
            <a:ext cx="4102100" cy="1079500"/>
          </a:xfrm>
          <a:prstGeom prst="rect">
            <a:avLst/>
          </a:prstGeom>
        </p:spPr>
      </p:pic>
    </p:spTree>
    <p:extLst>
      <p:ext uri="{BB962C8B-B14F-4D97-AF65-F5344CB8AC3E}">
        <p14:creationId xmlns:p14="http://schemas.microsoft.com/office/powerpoint/2010/main" val="23668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52D2-7BE5-9B0B-0FB1-4C89E86C21E2}"/>
              </a:ext>
            </a:extLst>
          </p:cNvPr>
          <p:cNvSpPr>
            <a:spLocks noGrp="1"/>
          </p:cNvSpPr>
          <p:nvPr>
            <p:ph type="title"/>
          </p:nvPr>
        </p:nvSpPr>
        <p:spPr>
          <a:xfrm>
            <a:off x="172278" y="1335167"/>
            <a:ext cx="11181522" cy="649288"/>
          </a:xfrm>
        </p:spPr>
        <p:txBody>
          <a:bodyPr>
            <a:noAutofit/>
          </a:bodyPr>
          <a:lstStyle/>
          <a:p>
            <a:r>
              <a:rPr lang="en-US" sz="3200" b="1" dirty="0">
                <a:solidFill>
                  <a:srgbClr val="314C14"/>
                </a:solidFill>
                <a:latin typeface="Poppins" panose="00000500000000000000" pitchFamily="2" charset="0"/>
                <a:cs typeface="Poppins" panose="00000500000000000000" pitchFamily="2" charset="0"/>
              </a:rPr>
              <a:t>What’s the process to develop a MEL system?</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graphicFrame>
        <p:nvGraphicFramePr>
          <p:cNvPr id="5" name="Content Placeholder 4">
            <a:extLst>
              <a:ext uri="{FF2B5EF4-FFF2-40B4-BE49-F238E27FC236}">
                <a16:creationId xmlns:a16="http://schemas.microsoft.com/office/drawing/2014/main" id="{31FE7212-8F67-03F1-7BE7-684C2374DB1F}"/>
              </a:ext>
            </a:extLst>
          </p:cNvPr>
          <p:cNvGraphicFramePr>
            <a:graphicFrameLocks noGrp="1"/>
          </p:cNvGraphicFramePr>
          <p:nvPr>
            <p:ph idx="1"/>
            <p:extLst>
              <p:ext uri="{D42A27DB-BD31-4B8C-83A1-F6EECF244321}">
                <p14:modId xmlns:p14="http://schemas.microsoft.com/office/powerpoint/2010/main" val="2505427957"/>
              </p:ext>
            </p:extLst>
          </p:nvPr>
        </p:nvGraphicFramePr>
        <p:xfrm>
          <a:off x="328429" y="1485475"/>
          <a:ext cx="11181521" cy="5183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20">
            <a:extLst>
              <a:ext uri="{FF2B5EF4-FFF2-40B4-BE49-F238E27FC236}">
                <a16:creationId xmlns:a16="http://schemas.microsoft.com/office/drawing/2014/main" id="{DFCC81EF-16D3-0729-0660-B84841F29AE8}"/>
              </a:ext>
            </a:extLst>
          </p:cNvPr>
          <p:cNvSpPr txBox="1"/>
          <p:nvPr/>
        </p:nvSpPr>
        <p:spPr>
          <a:xfrm>
            <a:off x="9232901" y="5310267"/>
            <a:ext cx="2314530" cy="923330"/>
          </a:xfrm>
          <a:prstGeom prst="rect">
            <a:avLst/>
          </a:prstGeom>
        </p:spPr>
        <p:txBody>
          <a:bodyPr wrap="square" lIns="0" tIns="0" rIns="0" bIns="0" rtlCol="0" anchor="t">
            <a:spAutoFit/>
          </a:bodyPr>
          <a:lstStyle/>
          <a:p>
            <a:pPr algn="ctr"/>
            <a:r>
              <a:rPr lang="en-US" sz="2000" b="1" dirty="0">
                <a:solidFill>
                  <a:srgbClr val="314C14"/>
                </a:solidFill>
                <a:latin typeface="Poppins" panose="00000500000000000000" pitchFamily="2" charset="0"/>
                <a:cs typeface="Poppins" panose="00000500000000000000" pitchFamily="2" charset="0"/>
                <a:sym typeface="Garet Bold"/>
              </a:rPr>
              <a:t>The process is iterative and not always linear!</a:t>
            </a:r>
          </a:p>
        </p:txBody>
      </p:sp>
      <p:pic>
        <p:nvPicPr>
          <p:cNvPr id="9" name="Picture 8" descr="A black and orange background&#10;&#10;Description automatically generated">
            <a:extLst>
              <a:ext uri="{FF2B5EF4-FFF2-40B4-BE49-F238E27FC236}">
                <a16:creationId xmlns:a16="http://schemas.microsoft.com/office/drawing/2014/main" id="{256490F5-4EE5-E354-2B19-A0AE053A36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3" name="Group 2">
            <a:extLst>
              <a:ext uri="{FF2B5EF4-FFF2-40B4-BE49-F238E27FC236}">
                <a16:creationId xmlns:a16="http://schemas.microsoft.com/office/drawing/2014/main" id="{80A48330-C3F2-460D-8329-922181F9DC50}"/>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41E87362-C9E1-68FA-D729-45E6B5EE48DB}"/>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A78C1F42-9583-210E-1447-91B7A5A6DBA6}"/>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97E8D240-8D1E-F436-6642-0FB7D04B2B2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1" name="Rectangle 10">
              <a:extLst>
                <a:ext uri="{FF2B5EF4-FFF2-40B4-BE49-F238E27FC236}">
                  <a16:creationId xmlns:a16="http://schemas.microsoft.com/office/drawing/2014/main" id="{80D076E3-9037-726A-BF7A-6B043735021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5366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0F3DA6-1600-02CE-9D8D-220804B4CFF0}"/>
              </a:ext>
            </a:extLst>
          </p:cNvPr>
          <p:cNvGrpSpPr/>
          <p:nvPr/>
        </p:nvGrpSpPr>
        <p:grpSpPr>
          <a:xfrm>
            <a:off x="1379618" y="4729536"/>
            <a:ext cx="1188720" cy="1188720"/>
            <a:chOff x="933470" y="4586005"/>
            <a:chExt cx="1371600" cy="1371600"/>
          </a:xfrm>
          <a:solidFill>
            <a:schemeClr val="accent2">
              <a:lumMod val="20000"/>
              <a:lumOff val="80000"/>
            </a:schemeClr>
          </a:solidFill>
        </p:grpSpPr>
        <p:sp>
          <p:nvSpPr>
            <p:cNvPr id="17" name="Oval 16">
              <a:extLst>
                <a:ext uri="{FF2B5EF4-FFF2-40B4-BE49-F238E27FC236}">
                  <a16:creationId xmlns:a16="http://schemas.microsoft.com/office/drawing/2014/main" id="{9428C780-E970-6CF5-E5D7-8505D6E50C41}"/>
                </a:ext>
              </a:extLst>
            </p:cNvPr>
            <p:cNvSpPr/>
            <p:nvPr/>
          </p:nvSpPr>
          <p:spPr>
            <a:xfrm>
              <a:off x="933470" y="4586005"/>
              <a:ext cx="1371600" cy="137160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ourglass 90% with solid fill">
              <a:extLst>
                <a:ext uri="{FF2B5EF4-FFF2-40B4-BE49-F238E27FC236}">
                  <a16:creationId xmlns:a16="http://schemas.microsoft.com/office/drawing/2014/main" id="{6347A9C5-A821-42B5-8A4F-6C05B0E2B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2070" y="4803046"/>
              <a:ext cx="914400" cy="914400"/>
            </a:xfrm>
            <a:prstGeom prst="rect">
              <a:avLst/>
            </a:prstGeom>
          </p:spPr>
        </p:pic>
      </p:grpSp>
      <p:sp>
        <p:nvSpPr>
          <p:cNvPr id="2" name="Title 1">
            <a:extLst>
              <a:ext uri="{FF2B5EF4-FFF2-40B4-BE49-F238E27FC236}">
                <a16:creationId xmlns:a16="http://schemas.microsoft.com/office/drawing/2014/main" id="{306E52D2-7BE5-9B0B-0FB1-4C89E86C21E2}"/>
              </a:ext>
            </a:extLst>
          </p:cNvPr>
          <p:cNvSpPr>
            <a:spLocks noGrp="1"/>
          </p:cNvSpPr>
          <p:nvPr>
            <p:ph type="title"/>
          </p:nvPr>
        </p:nvSpPr>
        <p:spPr>
          <a:xfrm>
            <a:off x="159026" y="1041400"/>
            <a:ext cx="11137622" cy="649288"/>
          </a:xfrm>
        </p:spPr>
        <p:txBody>
          <a:bodyPr>
            <a:normAutofit/>
          </a:bodyPr>
          <a:lstStyle/>
          <a:p>
            <a:r>
              <a:rPr lang="en-US" sz="2800" b="1" dirty="0">
                <a:solidFill>
                  <a:srgbClr val="314C14"/>
                </a:solidFill>
                <a:latin typeface="Poppins" panose="00000500000000000000" pitchFamily="2" charset="0"/>
                <a:cs typeface="Poppins" panose="00000500000000000000" pitchFamily="2" charset="0"/>
              </a:rPr>
              <a:t>Step 1. </a:t>
            </a:r>
            <a:r>
              <a:rPr lang="en-US" sz="2800" dirty="0">
                <a:solidFill>
                  <a:srgbClr val="314C14"/>
                </a:solidFill>
                <a:latin typeface="Poppins" panose="00000500000000000000" pitchFamily="2" charset="0"/>
                <a:cs typeface="Poppins" panose="00000500000000000000" pitchFamily="2" charset="0"/>
              </a:rPr>
              <a:t>Understand the context</a:t>
            </a:r>
          </a:p>
        </p:txBody>
      </p:sp>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159026" y="2082800"/>
            <a:ext cx="11194774" cy="649288"/>
          </a:xfrm>
        </p:spPr>
        <p:txBody>
          <a:bodyPr>
            <a:normAutofit/>
          </a:bodyPr>
          <a:lstStyle/>
          <a:p>
            <a:pPr marL="0" indent="0">
              <a:buNone/>
            </a:pPr>
            <a:r>
              <a:rPr lang="en-US" sz="2000" dirty="0" err="1">
                <a:latin typeface="Poppins" panose="00000500000000000000" pitchFamily="2" charset="0"/>
                <a:cs typeface="Poppins" panose="00000500000000000000" pitchFamily="2" charset="0"/>
              </a:rPr>
              <a:t>Analyse</a:t>
            </a:r>
            <a:r>
              <a:rPr lang="en-US" sz="2000" dirty="0">
                <a:latin typeface="Poppins" panose="00000500000000000000" pitchFamily="2" charset="0"/>
                <a:cs typeface="Poppins" panose="00000500000000000000" pitchFamily="2" charset="0"/>
              </a:rPr>
              <a:t> the environmental and socioeconomic situation in which your main business activities evolve, including:</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0" y="18289"/>
            <a:ext cx="3017135" cy="825412"/>
          </a:xfrm>
          <a:prstGeom prst="rect">
            <a:avLst/>
          </a:prstGeom>
        </p:spPr>
      </p:pic>
      <p:grpSp>
        <p:nvGrpSpPr>
          <p:cNvPr id="19" name="Group 18">
            <a:extLst>
              <a:ext uri="{FF2B5EF4-FFF2-40B4-BE49-F238E27FC236}">
                <a16:creationId xmlns:a16="http://schemas.microsoft.com/office/drawing/2014/main" id="{93E15BFE-DBA6-650A-1983-A5F66495919A}"/>
              </a:ext>
            </a:extLst>
          </p:cNvPr>
          <p:cNvGrpSpPr/>
          <p:nvPr/>
        </p:nvGrpSpPr>
        <p:grpSpPr>
          <a:xfrm>
            <a:off x="1312927" y="3061027"/>
            <a:ext cx="1188720" cy="1188720"/>
            <a:chOff x="809627" y="2814643"/>
            <a:chExt cx="1371600" cy="1371600"/>
          </a:xfrm>
          <a:solidFill>
            <a:srgbClr val="B4C273"/>
          </a:solidFill>
        </p:grpSpPr>
        <p:sp>
          <p:nvSpPr>
            <p:cNvPr id="11" name="Oval 10">
              <a:extLst>
                <a:ext uri="{FF2B5EF4-FFF2-40B4-BE49-F238E27FC236}">
                  <a16:creationId xmlns:a16="http://schemas.microsoft.com/office/drawing/2014/main" id="{A2717F84-88C8-2860-66D0-03D777F0196F}"/>
                </a:ext>
              </a:extLst>
            </p:cNvPr>
            <p:cNvSpPr/>
            <p:nvPr/>
          </p:nvSpPr>
          <p:spPr>
            <a:xfrm>
              <a:off x="809627" y="2814643"/>
              <a:ext cx="1371600" cy="137160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742E63-865F-ED4E-1B40-C93C2E35AD00}"/>
                </a:ext>
              </a:extLst>
            </p:cNvPr>
            <p:cNvGrpSpPr/>
            <p:nvPr/>
          </p:nvGrpSpPr>
          <p:grpSpPr>
            <a:xfrm>
              <a:off x="901067" y="2930538"/>
              <a:ext cx="1144756" cy="1035148"/>
              <a:chOff x="838200" y="2874967"/>
              <a:chExt cx="1193221" cy="1138728"/>
            </a:xfrm>
            <a:grpFill/>
          </p:grpSpPr>
          <p:pic>
            <p:nvPicPr>
              <p:cNvPr id="7" name="Graphic 6" descr="Lightning with solid fill">
                <a:extLst>
                  <a:ext uri="{FF2B5EF4-FFF2-40B4-BE49-F238E27FC236}">
                    <a16:creationId xmlns:a16="http://schemas.microsoft.com/office/drawing/2014/main" id="{FE9A8639-CD1B-A39D-57BF-18CD48A42E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2874967"/>
                <a:ext cx="914400" cy="914400"/>
              </a:xfrm>
              <a:prstGeom prst="rect">
                <a:avLst/>
              </a:prstGeom>
            </p:spPr>
          </p:pic>
          <p:pic>
            <p:nvPicPr>
              <p:cNvPr id="9" name="Graphic 8" descr="Money with solid fill">
                <a:extLst>
                  <a:ext uri="{FF2B5EF4-FFF2-40B4-BE49-F238E27FC236}">
                    <a16:creationId xmlns:a16="http://schemas.microsoft.com/office/drawing/2014/main" id="{A106738E-B421-4825-106A-20625386A7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2133" y="3364407"/>
                <a:ext cx="649288" cy="649288"/>
              </a:xfrm>
              <a:prstGeom prst="rect">
                <a:avLst/>
              </a:prstGeom>
            </p:spPr>
          </p:pic>
        </p:grpSp>
      </p:grpSp>
      <p:sp>
        <p:nvSpPr>
          <p:cNvPr id="13" name="Content Placeholder 2">
            <a:extLst>
              <a:ext uri="{FF2B5EF4-FFF2-40B4-BE49-F238E27FC236}">
                <a16:creationId xmlns:a16="http://schemas.microsoft.com/office/drawing/2014/main" id="{05E46DE8-4892-E491-C76E-FBF57681BC8D}"/>
              </a:ext>
            </a:extLst>
          </p:cNvPr>
          <p:cNvSpPr txBox="1">
            <a:spLocks/>
          </p:cNvSpPr>
          <p:nvPr/>
        </p:nvSpPr>
        <p:spPr>
          <a:xfrm>
            <a:off x="2713121" y="3274712"/>
            <a:ext cx="2926080" cy="6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Main risks </a:t>
            </a:r>
            <a:r>
              <a:rPr lang="en-US" sz="2000" dirty="0">
                <a:latin typeface="Poppins" panose="00000500000000000000" pitchFamily="2" charset="0"/>
                <a:cs typeface="Poppins" panose="00000500000000000000" pitchFamily="2" charset="0"/>
              </a:rPr>
              <a:t>impacting your operations.</a:t>
            </a:r>
          </a:p>
        </p:txBody>
      </p:sp>
      <p:sp>
        <p:nvSpPr>
          <p:cNvPr id="14" name="Oval 13">
            <a:extLst>
              <a:ext uri="{FF2B5EF4-FFF2-40B4-BE49-F238E27FC236}">
                <a16:creationId xmlns:a16="http://schemas.microsoft.com/office/drawing/2014/main" id="{BA49300A-E5FE-DDC7-1163-18C6B877F04E}"/>
              </a:ext>
            </a:extLst>
          </p:cNvPr>
          <p:cNvSpPr/>
          <p:nvPr/>
        </p:nvSpPr>
        <p:spPr>
          <a:xfrm>
            <a:off x="6067440" y="3055027"/>
            <a:ext cx="1188720" cy="118872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860C8F7-8681-1DDB-D3DE-43DE510B999A}"/>
              </a:ext>
            </a:extLst>
          </p:cNvPr>
          <p:cNvSpPr/>
          <p:nvPr/>
        </p:nvSpPr>
        <p:spPr>
          <a:xfrm>
            <a:off x="6167456" y="4702180"/>
            <a:ext cx="1188720" cy="1188720"/>
          </a:xfrm>
          <a:prstGeom prst="ellipse">
            <a:avLst/>
          </a:prstGeom>
          <a:solidFill>
            <a:srgbClr val="EBF1DE"/>
          </a:solidFill>
          <a:ln w="28575">
            <a:solidFill>
              <a:srgbClr val="314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9EB3585E-8597-0145-728D-6FBF30EA6823}"/>
              </a:ext>
            </a:extLst>
          </p:cNvPr>
          <p:cNvSpPr txBox="1">
            <a:spLocks/>
          </p:cNvSpPr>
          <p:nvPr/>
        </p:nvSpPr>
        <p:spPr>
          <a:xfrm>
            <a:off x="2715527" y="5108952"/>
            <a:ext cx="2926080" cy="6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Timing</a:t>
            </a:r>
            <a:r>
              <a:rPr lang="en-US" sz="2000" dirty="0">
                <a:latin typeface="Poppins" panose="00000500000000000000" pitchFamily="2" charset="0"/>
                <a:cs typeface="Poppins" panose="00000500000000000000" pitchFamily="2" charset="0"/>
              </a:rPr>
              <a:t> of the risks.</a:t>
            </a:r>
          </a:p>
        </p:txBody>
      </p:sp>
      <p:sp>
        <p:nvSpPr>
          <p:cNvPr id="22" name="Content Placeholder 2">
            <a:extLst>
              <a:ext uri="{FF2B5EF4-FFF2-40B4-BE49-F238E27FC236}">
                <a16:creationId xmlns:a16="http://schemas.microsoft.com/office/drawing/2014/main" id="{035D5E23-9B7E-9236-4FBF-4161AC98863C}"/>
              </a:ext>
            </a:extLst>
          </p:cNvPr>
          <p:cNvSpPr txBox="1">
            <a:spLocks/>
          </p:cNvSpPr>
          <p:nvPr/>
        </p:nvSpPr>
        <p:spPr>
          <a:xfrm>
            <a:off x="7502949" y="3150670"/>
            <a:ext cx="2926080" cy="919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Operations and people exposed</a:t>
            </a:r>
            <a:r>
              <a:rPr lang="en-US" sz="2000" dirty="0">
                <a:latin typeface="Poppins" panose="00000500000000000000" pitchFamily="2" charset="0"/>
                <a:cs typeface="Poppins" panose="00000500000000000000" pitchFamily="2" charset="0"/>
              </a:rPr>
              <a:t> to the risks. </a:t>
            </a:r>
          </a:p>
        </p:txBody>
      </p:sp>
      <p:sp>
        <p:nvSpPr>
          <p:cNvPr id="23" name="Content Placeholder 2">
            <a:extLst>
              <a:ext uri="{FF2B5EF4-FFF2-40B4-BE49-F238E27FC236}">
                <a16:creationId xmlns:a16="http://schemas.microsoft.com/office/drawing/2014/main" id="{75996DA7-DA7F-ECDD-0914-5001E88E77E7}"/>
              </a:ext>
            </a:extLst>
          </p:cNvPr>
          <p:cNvSpPr txBox="1">
            <a:spLocks/>
          </p:cNvSpPr>
          <p:nvPr/>
        </p:nvSpPr>
        <p:spPr>
          <a:xfrm>
            <a:off x="7502949" y="4871880"/>
            <a:ext cx="2926080" cy="919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Capacity</a:t>
            </a:r>
            <a:r>
              <a:rPr lang="en-US" sz="2000" dirty="0">
                <a:latin typeface="Poppins" panose="00000500000000000000" pitchFamily="2" charset="0"/>
                <a:cs typeface="Poppins" panose="00000500000000000000" pitchFamily="2" charset="0"/>
              </a:rPr>
              <a:t> of your business to address the risks. </a:t>
            </a:r>
          </a:p>
        </p:txBody>
      </p:sp>
      <p:pic>
        <p:nvPicPr>
          <p:cNvPr id="25" name="Graphic 24" descr="Group with solid fill">
            <a:extLst>
              <a:ext uri="{FF2B5EF4-FFF2-40B4-BE49-F238E27FC236}">
                <a16:creationId xmlns:a16="http://schemas.microsoft.com/office/drawing/2014/main" id="{CFCF4387-5BA2-B451-F3DD-FC4246C6A9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0320" y="3203580"/>
            <a:ext cx="914400" cy="914400"/>
          </a:xfrm>
          <a:prstGeom prst="rect">
            <a:avLst/>
          </a:prstGeom>
        </p:spPr>
      </p:pic>
      <p:pic>
        <p:nvPicPr>
          <p:cNvPr id="27" name="Graphic 26" descr="Muscular arm with solid fill">
            <a:extLst>
              <a:ext uri="{FF2B5EF4-FFF2-40B4-BE49-F238E27FC236}">
                <a16:creationId xmlns:a16="http://schemas.microsoft.com/office/drawing/2014/main" id="{29478A4F-069B-EFB4-D9C0-0CAF63931F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41760" y="4840348"/>
            <a:ext cx="822960" cy="822960"/>
          </a:xfrm>
          <a:prstGeom prst="rect">
            <a:avLst/>
          </a:prstGeom>
        </p:spPr>
      </p:pic>
      <p:pic>
        <p:nvPicPr>
          <p:cNvPr id="33" name="Picture 32" descr="A black and orange background&#10;&#10;Description automatically generated">
            <a:extLst>
              <a:ext uri="{FF2B5EF4-FFF2-40B4-BE49-F238E27FC236}">
                <a16:creationId xmlns:a16="http://schemas.microsoft.com/office/drawing/2014/main" id="{43460626-F7D6-9670-837E-09750B5C919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4" name="Group 23">
            <a:extLst>
              <a:ext uri="{FF2B5EF4-FFF2-40B4-BE49-F238E27FC236}">
                <a16:creationId xmlns:a16="http://schemas.microsoft.com/office/drawing/2014/main" id="{026180C9-8E7A-748C-92E2-BDE3AAB64232}"/>
              </a:ext>
            </a:extLst>
          </p:cNvPr>
          <p:cNvGrpSpPr/>
          <p:nvPr/>
        </p:nvGrpSpPr>
        <p:grpSpPr>
          <a:xfrm>
            <a:off x="12006024" y="-2"/>
            <a:ext cx="182880" cy="6858000"/>
            <a:chOff x="17746367" y="0"/>
            <a:chExt cx="541633" cy="8191500"/>
          </a:xfrm>
        </p:grpSpPr>
        <p:sp>
          <p:nvSpPr>
            <p:cNvPr id="26" name="Rectangle 25">
              <a:extLst>
                <a:ext uri="{FF2B5EF4-FFF2-40B4-BE49-F238E27FC236}">
                  <a16:creationId xmlns:a16="http://schemas.microsoft.com/office/drawing/2014/main" id="{80A1D884-6938-C550-B69C-A5A050385338}"/>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28" name="Rectangle 27">
              <a:extLst>
                <a:ext uri="{FF2B5EF4-FFF2-40B4-BE49-F238E27FC236}">
                  <a16:creationId xmlns:a16="http://schemas.microsoft.com/office/drawing/2014/main" id="{376307BC-7144-04CF-29B1-0A63F371690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29" name="Rectangle 28">
              <a:extLst>
                <a:ext uri="{FF2B5EF4-FFF2-40B4-BE49-F238E27FC236}">
                  <a16:creationId xmlns:a16="http://schemas.microsoft.com/office/drawing/2014/main" id="{C76B0AB3-A6F5-6FA4-89F6-BF2DE86F4DF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30" name="Rectangle 29">
              <a:extLst>
                <a:ext uri="{FF2B5EF4-FFF2-40B4-BE49-F238E27FC236}">
                  <a16:creationId xmlns:a16="http://schemas.microsoft.com/office/drawing/2014/main" id="{4D179C5E-064E-B46D-8FDB-C6D688FE1D65}"/>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164329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42682" y="2578100"/>
            <a:ext cx="5129418" cy="3238500"/>
          </a:xfrm>
        </p:spPr>
        <p:txBody>
          <a:bodyPr>
            <a:normAutofit/>
          </a:bodyPr>
          <a:lstStyle/>
          <a:p>
            <a:pPr marL="0" indent="0">
              <a:buNone/>
            </a:pPr>
            <a:r>
              <a:rPr lang="en-US" sz="2000" dirty="0">
                <a:latin typeface="Poppins" panose="00000500000000000000" pitchFamily="2" charset="0"/>
                <a:cs typeface="Poppins" panose="00000500000000000000" pitchFamily="2" charset="0"/>
              </a:rPr>
              <a:t>The strategy lays out what your business </a:t>
            </a:r>
            <a:r>
              <a:rPr lang="en-US" sz="2000" b="1" dirty="0">
                <a:latin typeface="Poppins" panose="00000500000000000000" pitchFamily="2" charset="0"/>
                <a:cs typeface="Poppins" panose="00000500000000000000" pitchFamily="2" charset="0"/>
              </a:rPr>
              <a:t>wants to achieve</a:t>
            </a:r>
            <a:r>
              <a:rPr lang="en-US" sz="2000" dirty="0">
                <a:latin typeface="Poppins" panose="00000500000000000000" pitchFamily="2" charset="0"/>
                <a:cs typeface="Poppins" panose="00000500000000000000" pitchFamily="2" charset="0"/>
              </a:rPr>
              <a:t> and </a:t>
            </a:r>
            <a:r>
              <a:rPr lang="en-US" sz="2000" b="1" dirty="0">
                <a:latin typeface="Poppins" panose="00000500000000000000" pitchFamily="2" charset="0"/>
                <a:cs typeface="Poppins" panose="00000500000000000000" pitchFamily="2" charset="0"/>
              </a:rPr>
              <a:t>how it will get there</a:t>
            </a:r>
            <a:r>
              <a:rPr lang="en-US" sz="2000" dirty="0">
                <a:latin typeface="Poppins" panose="00000500000000000000" pitchFamily="2" charset="0"/>
                <a:cs typeface="Poppins" panose="00000500000000000000" pitchFamily="2" charset="0"/>
              </a:rPr>
              <a:t>:</a:t>
            </a:r>
          </a:p>
          <a:p>
            <a:pPr marL="0" indent="0">
              <a:buNone/>
            </a:pPr>
            <a:endParaRPr lang="en-US" sz="2000" dirty="0">
              <a:latin typeface="Poppins" panose="00000500000000000000" pitchFamily="2" charset="0"/>
              <a:cs typeface="Poppins" panose="00000500000000000000" pitchFamily="2" charset="0"/>
            </a:endParaRPr>
          </a:p>
          <a:p>
            <a:r>
              <a:rPr lang="en-US" sz="2000" dirty="0">
                <a:latin typeface="Poppins" panose="00000500000000000000" pitchFamily="2" charset="0"/>
                <a:cs typeface="Poppins" panose="00000500000000000000" pitchFamily="2" charset="0"/>
              </a:rPr>
              <a:t>Set out resilience and sustainability short- and long-term goals.</a:t>
            </a:r>
          </a:p>
          <a:p>
            <a:r>
              <a:rPr lang="en-US" sz="2000" dirty="0">
                <a:latin typeface="Poppins" panose="00000500000000000000" pitchFamily="2" charset="0"/>
                <a:cs typeface="Poppins" panose="00000500000000000000" pitchFamily="2" charset="0"/>
              </a:rPr>
              <a:t>Define how to achieve </a:t>
            </a:r>
            <a:r>
              <a:rPr lang="en-US" sz="2000">
                <a:latin typeface="Poppins" panose="00000500000000000000" pitchFamily="2" charset="0"/>
                <a:cs typeface="Poppins" panose="00000500000000000000" pitchFamily="2" charset="0"/>
              </a:rPr>
              <a:t>the goals</a:t>
            </a:r>
            <a:r>
              <a:rPr lang="en-US" sz="2000" dirty="0">
                <a:latin typeface="Poppins" panose="00000500000000000000" pitchFamily="2" charset="0"/>
                <a:cs typeface="Poppins" panose="00000500000000000000" pitchFamily="2" charset="0"/>
              </a:rPr>
              <a:t> (activities, actions, </a:t>
            </a:r>
            <a:r>
              <a:rPr lang="en-US" sz="2000" dirty="0" err="1">
                <a:latin typeface="Poppins" panose="00000500000000000000" pitchFamily="2" charset="0"/>
                <a:cs typeface="Poppins" panose="00000500000000000000" pitchFamily="2" charset="0"/>
              </a:rPr>
              <a:t>programmes</a:t>
            </a:r>
            <a:r>
              <a:rPr lang="en-US" sz="2000" dirty="0">
                <a:latin typeface="Poppins" panose="00000500000000000000" pitchFamily="2" charset="0"/>
                <a:cs typeface="Poppins" panose="00000500000000000000" pitchFamily="2" charset="0"/>
              </a:rPr>
              <a:t>, etc.)</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7" name="Title 1">
            <a:extLst>
              <a:ext uri="{FF2B5EF4-FFF2-40B4-BE49-F238E27FC236}">
                <a16:creationId xmlns:a16="http://schemas.microsoft.com/office/drawing/2014/main" id="{3621DF08-FFCE-6C30-5C4B-99FD53CD777B}"/>
              </a:ext>
            </a:extLst>
          </p:cNvPr>
          <p:cNvSpPr>
            <a:spLocks noGrp="1"/>
          </p:cNvSpPr>
          <p:nvPr>
            <p:ph type="title"/>
          </p:nvPr>
        </p:nvSpPr>
        <p:spPr>
          <a:xfrm>
            <a:off x="185530" y="1041399"/>
            <a:ext cx="11111118" cy="924367"/>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2. </a:t>
            </a:r>
            <a:r>
              <a:rPr lang="en-US" sz="2800" dirty="0">
                <a:solidFill>
                  <a:srgbClr val="314C14"/>
                </a:solidFill>
                <a:latin typeface="Poppins" panose="00000500000000000000" pitchFamily="2" charset="0"/>
                <a:cs typeface="Poppins" panose="00000500000000000000" pitchFamily="2" charset="0"/>
              </a:rPr>
              <a:t>Develop a resilience and sustainability strategy for your business</a:t>
            </a:r>
          </a:p>
        </p:txBody>
      </p:sp>
      <p:grpSp>
        <p:nvGrpSpPr>
          <p:cNvPr id="19" name="Group 18">
            <a:extLst>
              <a:ext uri="{FF2B5EF4-FFF2-40B4-BE49-F238E27FC236}">
                <a16:creationId xmlns:a16="http://schemas.microsoft.com/office/drawing/2014/main" id="{7F642477-5E82-F2DA-9565-19145C465A8F}"/>
              </a:ext>
            </a:extLst>
          </p:cNvPr>
          <p:cNvGrpSpPr/>
          <p:nvPr/>
        </p:nvGrpSpPr>
        <p:grpSpPr>
          <a:xfrm>
            <a:off x="6348883" y="2623117"/>
            <a:ext cx="4572000" cy="1346201"/>
            <a:chOff x="1231900" y="3562912"/>
            <a:chExt cx="5237897" cy="2521661"/>
          </a:xfrm>
          <a:solidFill>
            <a:srgbClr val="EBF1DE"/>
          </a:solidFill>
        </p:grpSpPr>
        <p:sp>
          <p:nvSpPr>
            <p:cNvPr id="17" name="Rectangle: Rounded Corners 16">
              <a:extLst>
                <a:ext uri="{FF2B5EF4-FFF2-40B4-BE49-F238E27FC236}">
                  <a16:creationId xmlns:a16="http://schemas.microsoft.com/office/drawing/2014/main" id="{AFFC53D7-C7C8-F9CA-FFFA-0290A4F6DE45}"/>
                </a:ext>
              </a:extLst>
            </p:cNvPr>
            <p:cNvSpPr/>
            <p:nvPr/>
          </p:nvSpPr>
          <p:spPr>
            <a:xfrm>
              <a:off x="1231900" y="3562912"/>
              <a:ext cx="5237897" cy="2521661"/>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CDDCE4-78AB-FBA1-01F6-EE9B40883F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34315" y="3902615"/>
              <a:ext cx="1325945" cy="1753049"/>
            </a:xfrm>
            <a:prstGeom prst="rect">
              <a:avLst/>
            </a:prstGeom>
            <a:grpFill/>
          </p:spPr>
        </p:pic>
        <p:sp>
          <p:nvSpPr>
            <p:cNvPr id="10" name="Content Placeholder 2">
              <a:extLst>
                <a:ext uri="{FF2B5EF4-FFF2-40B4-BE49-F238E27FC236}">
                  <a16:creationId xmlns:a16="http://schemas.microsoft.com/office/drawing/2014/main" id="{745EBC68-DDAB-1137-8986-6A63DAA8C52F}"/>
                </a:ext>
              </a:extLst>
            </p:cNvPr>
            <p:cNvSpPr txBox="1">
              <a:spLocks/>
            </p:cNvSpPr>
            <p:nvPr/>
          </p:nvSpPr>
          <p:spPr>
            <a:xfrm>
              <a:off x="2966345" y="3976940"/>
              <a:ext cx="2852355" cy="1753049"/>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Poppins" panose="00000500000000000000" pitchFamily="2" charset="0"/>
                  <a:cs typeface="Poppins" panose="00000500000000000000" pitchFamily="2" charset="0"/>
                </a:rPr>
                <a:t>Theory of change </a:t>
              </a:r>
            </a:p>
            <a:p>
              <a:pPr marL="0" indent="0" algn="ctr">
                <a:buFont typeface="Arial" panose="020B0604020202020204" pitchFamily="34" charset="0"/>
                <a:buNone/>
              </a:pPr>
              <a:r>
                <a:rPr lang="en-US" sz="2000" b="1" dirty="0">
                  <a:latin typeface="Poppins" panose="00000500000000000000" pitchFamily="2" charset="0"/>
                  <a:cs typeface="Poppins" panose="00000500000000000000" pitchFamily="2" charset="0"/>
                </a:rPr>
                <a:t>(</a:t>
              </a:r>
              <a:r>
                <a:rPr lang="en-US" sz="2000" b="1" dirty="0" err="1">
                  <a:latin typeface="Poppins" panose="00000500000000000000" pitchFamily="2" charset="0"/>
                  <a:cs typeface="Poppins" panose="00000500000000000000" pitchFamily="2" charset="0"/>
                </a:rPr>
                <a:t>ToC</a:t>
              </a:r>
              <a:r>
                <a:rPr lang="en-US" sz="2000" b="1" dirty="0">
                  <a:latin typeface="Poppins" panose="00000500000000000000" pitchFamily="2" charset="0"/>
                  <a:cs typeface="Poppins" panose="00000500000000000000" pitchFamily="2" charset="0"/>
                </a:rPr>
                <a:t>)</a:t>
              </a:r>
            </a:p>
          </p:txBody>
        </p:sp>
      </p:grpSp>
      <p:grpSp>
        <p:nvGrpSpPr>
          <p:cNvPr id="20" name="Group 19">
            <a:extLst>
              <a:ext uri="{FF2B5EF4-FFF2-40B4-BE49-F238E27FC236}">
                <a16:creationId xmlns:a16="http://schemas.microsoft.com/office/drawing/2014/main" id="{691B20DA-02EA-8458-A286-61C7EDD9B32D}"/>
              </a:ext>
            </a:extLst>
          </p:cNvPr>
          <p:cNvGrpSpPr/>
          <p:nvPr/>
        </p:nvGrpSpPr>
        <p:grpSpPr>
          <a:xfrm>
            <a:off x="6348883" y="4303313"/>
            <a:ext cx="4572000" cy="1346201"/>
            <a:chOff x="1231900" y="5118339"/>
            <a:chExt cx="5118101" cy="2531551"/>
          </a:xfrm>
          <a:solidFill>
            <a:srgbClr val="EBF1DE"/>
          </a:solidFill>
        </p:grpSpPr>
        <p:sp>
          <p:nvSpPr>
            <p:cNvPr id="18" name="Rectangle: Rounded Corners 17">
              <a:extLst>
                <a:ext uri="{FF2B5EF4-FFF2-40B4-BE49-F238E27FC236}">
                  <a16:creationId xmlns:a16="http://schemas.microsoft.com/office/drawing/2014/main" id="{4E49E4C2-E813-97BD-F15D-B1828845D1EF}"/>
                </a:ext>
              </a:extLst>
            </p:cNvPr>
            <p:cNvSpPr/>
            <p:nvPr/>
          </p:nvSpPr>
          <p:spPr>
            <a:xfrm>
              <a:off x="1231900" y="5118339"/>
              <a:ext cx="5118101" cy="2531551"/>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C00B7DB-2B4B-55FA-3A8A-7D7BD41605A7}"/>
                </a:ext>
              </a:extLst>
            </p:cNvPr>
            <p:cNvSpPr txBox="1">
              <a:spLocks/>
            </p:cNvSpPr>
            <p:nvPr/>
          </p:nvSpPr>
          <p:spPr>
            <a:xfrm>
              <a:off x="2655717" y="5613403"/>
              <a:ext cx="3329035" cy="2022702"/>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Poppins" panose="00000500000000000000" pitchFamily="2" charset="0"/>
                  <a:cs typeface="Poppins" panose="00000500000000000000" pitchFamily="2" charset="0"/>
                </a:rPr>
                <a:t>Logical framework </a:t>
              </a:r>
            </a:p>
            <a:p>
              <a:pPr marL="0" indent="0" algn="ctr">
                <a:buFont typeface="Arial" panose="020B0604020202020204" pitchFamily="34" charset="0"/>
                <a:buNone/>
              </a:pPr>
              <a:r>
                <a:rPr lang="en-US" sz="2000" b="1" dirty="0">
                  <a:latin typeface="Poppins" panose="00000500000000000000" pitchFamily="2" charset="0"/>
                  <a:cs typeface="Poppins" panose="00000500000000000000" pitchFamily="2" charset="0"/>
                </a:rPr>
                <a:t>(log frame)</a:t>
              </a:r>
            </a:p>
          </p:txBody>
        </p:sp>
        <p:pic>
          <p:nvPicPr>
            <p:cNvPr id="14" name="Picture 13">
              <a:extLst>
                <a:ext uri="{FF2B5EF4-FFF2-40B4-BE49-F238E27FC236}">
                  <a16:creationId xmlns:a16="http://schemas.microsoft.com/office/drawing/2014/main" id="{5EE8B150-22CB-E5DB-671B-38A66194D6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3741" y="5651555"/>
              <a:ext cx="1502935" cy="1465115"/>
            </a:xfrm>
            <a:prstGeom prst="rect">
              <a:avLst/>
            </a:prstGeom>
            <a:grpFill/>
          </p:spPr>
        </p:pic>
      </p:grpSp>
      <p:pic>
        <p:nvPicPr>
          <p:cNvPr id="2" name="Picture 1" descr="A black and orange background&#10;&#10;Description automatically generated">
            <a:extLst>
              <a:ext uri="{FF2B5EF4-FFF2-40B4-BE49-F238E27FC236}">
                <a16:creationId xmlns:a16="http://schemas.microsoft.com/office/drawing/2014/main" id="{F878BB0C-173F-93A8-D8A6-529E1D3E5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15" name="Group 14">
            <a:extLst>
              <a:ext uri="{FF2B5EF4-FFF2-40B4-BE49-F238E27FC236}">
                <a16:creationId xmlns:a16="http://schemas.microsoft.com/office/drawing/2014/main" id="{7922DDA0-F40E-C100-F2B7-7C3C2B9933C0}"/>
              </a:ext>
            </a:extLst>
          </p:cNvPr>
          <p:cNvGrpSpPr/>
          <p:nvPr/>
        </p:nvGrpSpPr>
        <p:grpSpPr>
          <a:xfrm>
            <a:off x="12006024" y="-2"/>
            <a:ext cx="182880" cy="6858000"/>
            <a:chOff x="17746367" y="0"/>
            <a:chExt cx="541633" cy="8191500"/>
          </a:xfrm>
        </p:grpSpPr>
        <p:sp>
          <p:nvSpPr>
            <p:cNvPr id="16" name="Rectangle 15">
              <a:extLst>
                <a:ext uri="{FF2B5EF4-FFF2-40B4-BE49-F238E27FC236}">
                  <a16:creationId xmlns:a16="http://schemas.microsoft.com/office/drawing/2014/main" id="{45D960BB-1EE1-1506-2A58-91AB690C4D2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21" name="Rectangle 20">
              <a:extLst>
                <a:ext uri="{FF2B5EF4-FFF2-40B4-BE49-F238E27FC236}">
                  <a16:creationId xmlns:a16="http://schemas.microsoft.com/office/drawing/2014/main" id="{BA40B794-18E9-BC4D-51A3-806A595CAD56}"/>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22" name="Rectangle 21">
              <a:extLst>
                <a:ext uri="{FF2B5EF4-FFF2-40B4-BE49-F238E27FC236}">
                  <a16:creationId xmlns:a16="http://schemas.microsoft.com/office/drawing/2014/main" id="{7769CD0B-F307-B586-8924-6DEA7BE4E6C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23" name="Rectangle 22">
              <a:extLst>
                <a:ext uri="{FF2B5EF4-FFF2-40B4-BE49-F238E27FC236}">
                  <a16:creationId xmlns:a16="http://schemas.microsoft.com/office/drawing/2014/main" id="{AAEFDC64-63CA-1086-8F48-4EBFE9222E72}"/>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2281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52CF2734-CD70-DA11-F488-30E4A52C398B}"/>
              </a:ext>
            </a:extLst>
          </p:cNvPr>
          <p:cNvSpPr/>
          <p:nvPr/>
        </p:nvSpPr>
        <p:spPr>
          <a:xfrm>
            <a:off x="556591" y="1961322"/>
            <a:ext cx="10986052" cy="4532243"/>
          </a:xfrm>
          <a:prstGeom prst="roundRect">
            <a:avLst/>
          </a:prstGeom>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Title 1">
            <a:extLst>
              <a:ext uri="{FF2B5EF4-FFF2-40B4-BE49-F238E27FC236}">
                <a16:creationId xmlns:a16="http://schemas.microsoft.com/office/drawing/2014/main" id="{F9271F5B-F3EC-B1AA-3DB8-89A3A54A1C59}"/>
              </a:ext>
            </a:extLst>
          </p:cNvPr>
          <p:cNvSpPr txBox="1">
            <a:spLocks/>
          </p:cNvSpPr>
          <p:nvPr/>
        </p:nvSpPr>
        <p:spPr>
          <a:xfrm>
            <a:off x="185530" y="1041400"/>
            <a:ext cx="11111118"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14C14"/>
                </a:solidFill>
                <a:latin typeface="Poppins" panose="00000500000000000000" pitchFamily="2" charset="0"/>
                <a:cs typeface="Poppins" panose="00000500000000000000" pitchFamily="2" charset="0"/>
              </a:rPr>
              <a:t>How to build a resilience and sustainability strategy?</a:t>
            </a:r>
            <a:endParaRPr lang="en-US" sz="2800" dirty="0">
              <a:solidFill>
                <a:srgbClr val="314C14"/>
              </a:solidFill>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076BF6BC-9393-4E81-2D35-97297E61F67D}"/>
              </a:ext>
            </a:extLst>
          </p:cNvPr>
          <p:cNvGrpSpPr/>
          <p:nvPr/>
        </p:nvGrpSpPr>
        <p:grpSpPr>
          <a:xfrm>
            <a:off x="7931188" y="2778550"/>
            <a:ext cx="2872381" cy="3615732"/>
            <a:chOff x="8643758" y="2554355"/>
            <a:chExt cx="3291840" cy="3829695"/>
          </a:xfrm>
        </p:grpSpPr>
        <p:sp>
          <p:nvSpPr>
            <p:cNvPr id="8" name="Arrow: Chevron 7">
              <a:extLst>
                <a:ext uri="{FF2B5EF4-FFF2-40B4-BE49-F238E27FC236}">
                  <a16:creationId xmlns:a16="http://schemas.microsoft.com/office/drawing/2014/main" id="{CCD73165-639A-6891-BDC0-C9572225F23C}"/>
                </a:ext>
              </a:extLst>
            </p:cNvPr>
            <p:cNvSpPr/>
            <p:nvPr/>
          </p:nvSpPr>
          <p:spPr>
            <a:xfrm>
              <a:off x="8643758" y="2554355"/>
              <a:ext cx="3291840" cy="1828800"/>
            </a:xfrm>
            <a:prstGeom prst="chevron">
              <a:avLst>
                <a:gd name="adj" fmla="val 3851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30766EC-1328-8D68-9509-4D8F554D5E2A}"/>
                </a:ext>
              </a:extLst>
            </p:cNvPr>
            <p:cNvSpPr txBox="1"/>
            <p:nvPr/>
          </p:nvSpPr>
          <p:spPr>
            <a:xfrm>
              <a:off x="9352859" y="2727051"/>
              <a:ext cx="2154526" cy="1508105"/>
            </a:xfrm>
            <a:prstGeom prst="rect">
              <a:avLst/>
            </a:prstGeom>
            <a:noFill/>
          </p:spPr>
          <p:txBody>
            <a:bodyPr wrap="square" rtlCol="0">
              <a:spAutoFit/>
            </a:bodyPr>
            <a:lstStyle/>
            <a:p>
              <a:pPr algn="ctr"/>
              <a:r>
                <a:rPr lang="en-US" sz="2000" b="1" dirty="0">
                  <a:solidFill>
                    <a:schemeClr val="bg1"/>
                  </a:solidFill>
                  <a:latin typeface="Poppins" panose="00000500000000000000" pitchFamily="2" charset="0"/>
                  <a:cs typeface="Poppins" panose="00000500000000000000" pitchFamily="2" charset="0"/>
                </a:rPr>
                <a:t>1. </a:t>
              </a:r>
            </a:p>
            <a:p>
              <a:pPr algn="ctr"/>
              <a:r>
                <a:rPr lang="en-US" b="1" dirty="0">
                  <a:solidFill>
                    <a:schemeClr val="bg1"/>
                  </a:solidFill>
                  <a:latin typeface="Poppins" panose="00000500000000000000" pitchFamily="2" charset="0"/>
                  <a:cs typeface="Poppins" panose="00000500000000000000" pitchFamily="2" charset="0"/>
                </a:rPr>
                <a:t>Set the resilience and sustainability goal</a:t>
              </a:r>
              <a:endParaRPr lang="en-US" dirty="0"/>
            </a:p>
          </p:txBody>
        </p:sp>
        <p:sp>
          <p:nvSpPr>
            <p:cNvPr id="15" name="Freeform: Shape 14">
              <a:extLst>
                <a:ext uri="{FF2B5EF4-FFF2-40B4-BE49-F238E27FC236}">
                  <a16:creationId xmlns:a16="http://schemas.microsoft.com/office/drawing/2014/main" id="{C785B7DF-F165-3FB7-9E6C-D62B71579C24}"/>
                </a:ext>
              </a:extLst>
            </p:cNvPr>
            <p:cNvSpPr/>
            <p:nvPr/>
          </p:nvSpPr>
          <p:spPr>
            <a:xfrm>
              <a:off x="8643758" y="4555251"/>
              <a:ext cx="2734142" cy="18287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dirty="0">
                  <a:latin typeface="Poppins" panose="00000500000000000000" pitchFamily="2" charset="0"/>
                  <a:cs typeface="Poppins" panose="00000500000000000000" pitchFamily="2" charset="0"/>
                </a:rPr>
                <a:t>What do you want to ultimately achieve?</a:t>
              </a:r>
            </a:p>
            <a:p>
              <a:pPr algn="ctr" defTabSz="488950">
                <a:spcBef>
                  <a:spcPct val="0"/>
                </a:spcBef>
                <a:spcAft>
                  <a:spcPct val="35000"/>
                </a:spcAft>
              </a:pPr>
              <a:r>
                <a:rPr lang="en-US" sz="1600" b="1" dirty="0">
                  <a:latin typeface="Poppins" panose="00000500000000000000" pitchFamily="2" charset="0"/>
                  <a:cs typeface="Poppins" panose="00000500000000000000" pitchFamily="2" charset="0"/>
                </a:rPr>
                <a:t>(NOT Fully controlled by your business!) </a:t>
              </a:r>
            </a:p>
            <a:p>
              <a:pPr marL="0" lvl="0" indent="0" algn="ctr" defTabSz="488950">
                <a:lnSpc>
                  <a:spcPct val="100000"/>
                </a:lnSpc>
                <a:spcBef>
                  <a:spcPct val="0"/>
                </a:spcBef>
                <a:spcAft>
                  <a:spcPct val="35000"/>
                </a:spcAft>
                <a:buNone/>
              </a:pPr>
              <a:endParaRPr lang="en-GB" sz="1600" dirty="0">
                <a:latin typeface="Poppins" panose="00000500000000000000" pitchFamily="2" charset="0"/>
                <a:cs typeface="Poppins" panose="00000500000000000000" pitchFamily="2" charset="0"/>
              </a:endParaRPr>
            </a:p>
          </p:txBody>
        </p:sp>
      </p:grpSp>
      <p:grpSp>
        <p:nvGrpSpPr>
          <p:cNvPr id="33" name="Group 32">
            <a:extLst>
              <a:ext uri="{FF2B5EF4-FFF2-40B4-BE49-F238E27FC236}">
                <a16:creationId xmlns:a16="http://schemas.microsoft.com/office/drawing/2014/main" id="{E8538641-2779-5EBB-BF7E-00F853B2F139}"/>
              </a:ext>
            </a:extLst>
          </p:cNvPr>
          <p:cNvGrpSpPr/>
          <p:nvPr/>
        </p:nvGrpSpPr>
        <p:grpSpPr>
          <a:xfrm>
            <a:off x="3292068" y="2786110"/>
            <a:ext cx="2872381" cy="3030491"/>
            <a:chOff x="3183660" y="2546645"/>
            <a:chExt cx="3291840" cy="3209821"/>
          </a:xfrm>
        </p:grpSpPr>
        <p:sp>
          <p:nvSpPr>
            <p:cNvPr id="11" name="Arrow: Chevron 10">
              <a:extLst>
                <a:ext uri="{FF2B5EF4-FFF2-40B4-BE49-F238E27FC236}">
                  <a16:creationId xmlns:a16="http://schemas.microsoft.com/office/drawing/2014/main" id="{1002D4F4-3A93-10C0-6C12-74DC851F76F4}"/>
                </a:ext>
              </a:extLst>
            </p:cNvPr>
            <p:cNvSpPr/>
            <p:nvPr/>
          </p:nvSpPr>
          <p:spPr>
            <a:xfrm>
              <a:off x="3183660" y="2546645"/>
              <a:ext cx="3291840" cy="1828800"/>
            </a:xfrm>
            <a:prstGeom prst="chevron">
              <a:avLst>
                <a:gd name="adj" fmla="val 3851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7" name="Freeform: Shape 16">
              <a:extLst>
                <a:ext uri="{FF2B5EF4-FFF2-40B4-BE49-F238E27FC236}">
                  <a16:creationId xmlns:a16="http://schemas.microsoft.com/office/drawing/2014/main" id="{6CB7EBF7-2CBB-F278-1BD6-2B866C91DC48}"/>
                </a:ext>
              </a:extLst>
            </p:cNvPr>
            <p:cNvSpPr/>
            <p:nvPr/>
          </p:nvSpPr>
          <p:spPr>
            <a:xfrm>
              <a:off x="3379207" y="4548083"/>
              <a:ext cx="2355951" cy="120838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600" dirty="0">
                  <a:latin typeface="Poppins" panose="00000500000000000000" pitchFamily="2" charset="0"/>
                  <a:cs typeface="Poppins" panose="00000500000000000000" pitchFamily="2" charset="0"/>
                </a:rPr>
                <a:t>What is your business doing to achieve the outcomes? </a:t>
              </a:r>
              <a:endParaRPr lang="en-US" sz="1600" kern="1200" dirty="0">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721DDFD-5BD9-1B0F-7CB6-9FDDC9035B2C}"/>
                </a:ext>
              </a:extLst>
            </p:cNvPr>
            <p:cNvSpPr txBox="1"/>
            <p:nvPr/>
          </p:nvSpPr>
          <p:spPr>
            <a:xfrm>
              <a:off x="4002935" y="2727051"/>
              <a:ext cx="1920957" cy="1754326"/>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3.</a:t>
              </a:r>
            </a:p>
            <a:p>
              <a:pPr algn="ctr"/>
              <a:r>
                <a:rPr lang="en-US" sz="1800" b="1" dirty="0">
                  <a:solidFill>
                    <a:schemeClr val="bg1"/>
                  </a:solidFill>
                  <a:latin typeface="Poppins" panose="00000500000000000000" pitchFamily="2" charset="0"/>
                  <a:cs typeface="Poppins" panose="00000500000000000000" pitchFamily="2" charset="0"/>
                </a:rPr>
                <a:t>Set the outputs (short-term targets)</a:t>
              </a:r>
            </a:p>
            <a:p>
              <a:pPr algn="ctr"/>
              <a:endParaRPr lang="en-US" sz="1800" b="1" dirty="0">
                <a:solidFill>
                  <a:schemeClr val="bg1"/>
                </a:solidFill>
                <a:latin typeface="Poppins" panose="00000500000000000000" pitchFamily="2" charset="0"/>
                <a:cs typeface="Poppins" panose="00000500000000000000" pitchFamily="2" charset="0"/>
              </a:endParaRPr>
            </a:p>
          </p:txBody>
        </p:sp>
      </p:grpSp>
      <p:grpSp>
        <p:nvGrpSpPr>
          <p:cNvPr id="34" name="Group 33">
            <a:extLst>
              <a:ext uri="{FF2B5EF4-FFF2-40B4-BE49-F238E27FC236}">
                <a16:creationId xmlns:a16="http://schemas.microsoft.com/office/drawing/2014/main" id="{86F8A605-6BE4-9F08-DA60-937376DB3506}"/>
              </a:ext>
            </a:extLst>
          </p:cNvPr>
          <p:cNvGrpSpPr/>
          <p:nvPr/>
        </p:nvGrpSpPr>
        <p:grpSpPr>
          <a:xfrm>
            <a:off x="882173" y="2789890"/>
            <a:ext cx="2935599" cy="3560499"/>
            <a:chOff x="360183" y="2541103"/>
            <a:chExt cx="3364290" cy="3771193"/>
          </a:xfrm>
        </p:grpSpPr>
        <p:sp>
          <p:nvSpPr>
            <p:cNvPr id="26" name="Arrow: Chevron 25">
              <a:extLst>
                <a:ext uri="{FF2B5EF4-FFF2-40B4-BE49-F238E27FC236}">
                  <a16:creationId xmlns:a16="http://schemas.microsoft.com/office/drawing/2014/main" id="{05731AAA-2AF0-D68D-F8E7-FE7BD8187CD5}"/>
                </a:ext>
              </a:extLst>
            </p:cNvPr>
            <p:cNvSpPr/>
            <p:nvPr/>
          </p:nvSpPr>
          <p:spPr>
            <a:xfrm>
              <a:off x="436035" y="2541103"/>
              <a:ext cx="3288438" cy="1828800"/>
            </a:xfrm>
            <a:prstGeom prst="chevron">
              <a:avLst>
                <a:gd name="adj" fmla="val 38513"/>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949DC4B8-E348-A4AB-0021-5D27980992AA}"/>
                </a:ext>
              </a:extLst>
            </p:cNvPr>
            <p:cNvSpPr txBox="1"/>
            <p:nvPr/>
          </p:nvSpPr>
          <p:spPr>
            <a:xfrm>
              <a:off x="1061460" y="2761968"/>
              <a:ext cx="2103120" cy="1200329"/>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4. </a:t>
              </a:r>
            </a:p>
            <a:p>
              <a:pPr algn="ctr"/>
              <a:r>
                <a:rPr lang="en-US" b="1" dirty="0">
                  <a:solidFill>
                    <a:schemeClr val="bg1"/>
                  </a:solidFill>
                  <a:latin typeface="Poppins" panose="00000500000000000000" pitchFamily="2" charset="0"/>
                  <a:cs typeface="Poppins" panose="00000500000000000000" pitchFamily="2" charset="0"/>
                </a:rPr>
                <a:t>Define the activities</a:t>
              </a:r>
              <a:endParaRPr lang="en-US" sz="1800" b="1" dirty="0">
                <a:solidFill>
                  <a:schemeClr val="bg1"/>
                </a:solidFill>
                <a:latin typeface="Poppins" panose="00000500000000000000" pitchFamily="2" charset="0"/>
                <a:cs typeface="Poppins" panose="00000500000000000000" pitchFamily="2" charset="0"/>
              </a:endParaRPr>
            </a:p>
            <a:p>
              <a:pPr algn="ctr"/>
              <a:endParaRPr lang="en-US" sz="1800" b="1" dirty="0">
                <a:solidFill>
                  <a:schemeClr val="bg1"/>
                </a:solidFill>
                <a:latin typeface="Poppins" panose="00000500000000000000" pitchFamily="2" charset="0"/>
                <a:cs typeface="Poppins" panose="00000500000000000000" pitchFamily="2" charset="0"/>
              </a:endParaRPr>
            </a:p>
          </p:txBody>
        </p:sp>
        <p:sp>
          <p:nvSpPr>
            <p:cNvPr id="28" name="Freeform: Shape 27">
              <a:extLst>
                <a:ext uri="{FF2B5EF4-FFF2-40B4-BE49-F238E27FC236}">
                  <a16:creationId xmlns:a16="http://schemas.microsoft.com/office/drawing/2014/main" id="{F9FC292F-9ECC-15D4-0666-B01F145B0DAE}"/>
                </a:ext>
              </a:extLst>
            </p:cNvPr>
            <p:cNvSpPr/>
            <p:nvPr/>
          </p:nvSpPr>
          <p:spPr>
            <a:xfrm>
              <a:off x="360183" y="4483497"/>
              <a:ext cx="2734142" cy="18287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600" dirty="0">
                  <a:latin typeface="Poppins" panose="00000500000000000000" pitchFamily="2" charset="0"/>
                  <a:cs typeface="Poppins" panose="00000500000000000000" pitchFamily="2" charset="0"/>
                </a:rPr>
                <a:t>What actions are you taking/implementing to deliver the outputs? </a:t>
              </a:r>
            </a:p>
            <a:p>
              <a:pPr marL="0" lvl="0" indent="0" algn="ctr" defTabSz="488950">
                <a:lnSpc>
                  <a:spcPct val="100000"/>
                </a:lnSpc>
                <a:spcBef>
                  <a:spcPct val="0"/>
                </a:spcBef>
                <a:spcAft>
                  <a:spcPct val="35000"/>
                </a:spcAft>
                <a:buNone/>
              </a:pPr>
              <a:r>
                <a:rPr lang="en-US" sz="1600" b="1" kern="1200" dirty="0">
                  <a:latin typeface="Poppins" panose="00000500000000000000" pitchFamily="2" charset="0"/>
                  <a:cs typeface="Poppins" panose="00000500000000000000" pitchFamily="2" charset="0"/>
                </a:rPr>
                <a:t>(Fully controlled by your business!) </a:t>
              </a:r>
            </a:p>
          </p:txBody>
        </p:sp>
      </p:grpSp>
      <p:sp>
        <p:nvSpPr>
          <p:cNvPr id="29" name="Arrow: Left 28">
            <a:extLst>
              <a:ext uri="{FF2B5EF4-FFF2-40B4-BE49-F238E27FC236}">
                <a16:creationId xmlns:a16="http://schemas.microsoft.com/office/drawing/2014/main" id="{B0775E65-E522-0690-0DD6-20576BB12AA2}"/>
              </a:ext>
            </a:extLst>
          </p:cNvPr>
          <p:cNvSpPr/>
          <p:nvPr/>
        </p:nvSpPr>
        <p:spPr>
          <a:xfrm>
            <a:off x="2216370" y="2308067"/>
            <a:ext cx="7273557" cy="379918"/>
          </a:xfrm>
          <a:prstGeom prst="lef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Designed in reverse order!</a:t>
            </a:r>
          </a:p>
        </p:txBody>
      </p:sp>
      <p:sp>
        <p:nvSpPr>
          <p:cNvPr id="30" name="TextBox 20">
            <a:extLst>
              <a:ext uri="{FF2B5EF4-FFF2-40B4-BE49-F238E27FC236}">
                <a16:creationId xmlns:a16="http://schemas.microsoft.com/office/drawing/2014/main" id="{C454DEE8-8BA8-C0DB-D4B8-CFD697E2390F}"/>
              </a:ext>
            </a:extLst>
          </p:cNvPr>
          <p:cNvSpPr txBox="1"/>
          <p:nvPr/>
        </p:nvSpPr>
        <p:spPr>
          <a:xfrm>
            <a:off x="2902155" y="6184914"/>
            <a:ext cx="6385531" cy="553998"/>
          </a:xfrm>
          <a:prstGeom prst="rect">
            <a:avLst/>
          </a:prstGeom>
          <a:solidFill>
            <a:schemeClr val="bg1"/>
          </a:solidFill>
        </p:spPr>
        <p:txBody>
          <a:bodyPr wrap="square" lIns="0" tIns="0" rIns="0" bIns="0" rtlCol="0" anchor="t">
            <a:spAutoFit/>
          </a:bodyPr>
          <a:lstStyle/>
          <a:p>
            <a:pPr algn="ctr"/>
            <a:r>
              <a:rPr lang="en-US" dirty="0">
                <a:solidFill>
                  <a:schemeClr val="accent4">
                    <a:lumMod val="75000"/>
                  </a:schemeClr>
                </a:solidFill>
                <a:latin typeface="Poppins" panose="00000500000000000000" pitchFamily="2" charset="0"/>
                <a:cs typeface="Poppins" panose="00000500000000000000" pitchFamily="2" charset="0"/>
                <a:sym typeface="Garet Bold"/>
              </a:rPr>
              <a:t>Shocks, stresses and risks</a:t>
            </a:r>
          </a:p>
          <a:p>
            <a:pPr algn="ctr"/>
            <a:r>
              <a:rPr lang="en-US" dirty="0">
                <a:solidFill>
                  <a:schemeClr val="accent4">
                    <a:lumMod val="75000"/>
                  </a:schemeClr>
                </a:solidFill>
                <a:latin typeface="Poppins" panose="00000500000000000000" pitchFamily="2" charset="0"/>
                <a:cs typeface="Poppins" panose="00000500000000000000" pitchFamily="2" charset="0"/>
                <a:sym typeface="Garet Bold"/>
              </a:rPr>
              <a:t>Populations or landscapes benefited from the strategy</a:t>
            </a:r>
          </a:p>
        </p:txBody>
      </p:sp>
      <p:grpSp>
        <p:nvGrpSpPr>
          <p:cNvPr id="31" name="Group 30">
            <a:extLst>
              <a:ext uri="{FF2B5EF4-FFF2-40B4-BE49-F238E27FC236}">
                <a16:creationId xmlns:a16="http://schemas.microsoft.com/office/drawing/2014/main" id="{7D17E22B-9D2F-2C13-47EF-E3E44C368411}"/>
              </a:ext>
            </a:extLst>
          </p:cNvPr>
          <p:cNvGrpSpPr/>
          <p:nvPr/>
        </p:nvGrpSpPr>
        <p:grpSpPr>
          <a:xfrm>
            <a:off x="5611628" y="2782330"/>
            <a:ext cx="2872381" cy="2716104"/>
            <a:chOff x="5882236" y="2546646"/>
            <a:chExt cx="3291840" cy="2876831"/>
          </a:xfrm>
        </p:grpSpPr>
        <p:sp>
          <p:nvSpPr>
            <p:cNvPr id="13" name="Arrow: Chevron 12">
              <a:extLst>
                <a:ext uri="{FF2B5EF4-FFF2-40B4-BE49-F238E27FC236}">
                  <a16:creationId xmlns:a16="http://schemas.microsoft.com/office/drawing/2014/main" id="{816BABFA-C044-7787-117B-4B6926697906}"/>
                </a:ext>
              </a:extLst>
            </p:cNvPr>
            <p:cNvSpPr/>
            <p:nvPr/>
          </p:nvSpPr>
          <p:spPr>
            <a:xfrm>
              <a:off x="5882236" y="2546646"/>
              <a:ext cx="3291840" cy="1828800"/>
            </a:xfrm>
            <a:prstGeom prst="chevron">
              <a:avLst>
                <a:gd name="adj" fmla="val 38513"/>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28A9D55D-26DD-E975-F429-B9E5323034E6}"/>
                </a:ext>
              </a:extLst>
            </p:cNvPr>
            <p:cNvSpPr txBox="1"/>
            <p:nvPr/>
          </p:nvSpPr>
          <p:spPr>
            <a:xfrm>
              <a:off x="6424418" y="2730091"/>
              <a:ext cx="2219340" cy="1477328"/>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2.</a:t>
              </a:r>
            </a:p>
            <a:p>
              <a:pPr algn="ctr"/>
              <a:r>
                <a:rPr lang="en-US" sz="1800" b="1" dirty="0">
                  <a:solidFill>
                    <a:schemeClr val="bg1"/>
                  </a:solidFill>
                  <a:latin typeface="Poppins" panose="00000500000000000000" pitchFamily="2" charset="0"/>
                  <a:cs typeface="Poppins" panose="00000500000000000000" pitchFamily="2" charset="0"/>
                </a:rPr>
                <a:t>Define the outcomes</a:t>
              </a:r>
            </a:p>
            <a:p>
              <a:pPr algn="ctr"/>
              <a:r>
                <a:rPr lang="en-US" sz="1800" b="1" dirty="0">
                  <a:solidFill>
                    <a:schemeClr val="bg1"/>
                  </a:solidFill>
                  <a:latin typeface="Poppins" panose="00000500000000000000" pitchFamily="2" charset="0"/>
                  <a:cs typeface="Poppins" panose="00000500000000000000" pitchFamily="2" charset="0"/>
                </a:rPr>
                <a:t>(mid-term targets)</a:t>
              </a:r>
            </a:p>
          </p:txBody>
        </p:sp>
        <p:sp>
          <p:nvSpPr>
            <p:cNvPr id="16" name="Freeform: Shape 15">
              <a:extLst>
                <a:ext uri="{FF2B5EF4-FFF2-40B4-BE49-F238E27FC236}">
                  <a16:creationId xmlns:a16="http://schemas.microsoft.com/office/drawing/2014/main" id="{8BFB652E-E645-E455-D121-10B00A85A132}"/>
                </a:ext>
              </a:extLst>
            </p:cNvPr>
            <p:cNvSpPr/>
            <p:nvPr/>
          </p:nvSpPr>
          <p:spPr>
            <a:xfrm>
              <a:off x="6035860" y="4592478"/>
              <a:ext cx="2355951" cy="83099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dirty="0">
                  <a:latin typeface="Poppins" panose="00000500000000000000" pitchFamily="2" charset="0"/>
                  <a:cs typeface="Poppins" panose="00000500000000000000" pitchFamily="2" charset="0"/>
                </a:rPr>
                <a:t>What needs to happen to reach your goal?</a:t>
              </a:r>
              <a:endParaRPr lang="en-US" sz="1600" kern="1200" dirty="0">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A5D3D6EF-5729-A5D0-7E66-E561C399F13B}"/>
              </a:ext>
            </a:extLst>
          </p:cNvPr>
          <p:cNvGrpSpPr/>
          <p:nvPr/>
        </p:nvGrpSpPr>
        <p:grpSpPr>
          <a:xfrm>
            <a:off x="12006024" y="-2"/>
            <a:ext cx="182880" cy="6858000"/>
            <a:chOff x="17746367" y="0"/>
            <a:chExt cx="541633" cy="8191500"/>
          </a:xfrm>
        </p:grpSpPr>
        <p:sp>
          <p:nvSpPr>
            <p:cNvPr id="3" name="Rectangle 2">
              <a:extLst>
                <a:ext uri="{FF2B5EF4-FFF2-40B4-BE49-F238E27FC236}">
                  <a16:creationId xmlns:a16="http://schemas.microsoft.com/office/drawing/2014/main" id="{10319EC0-2B9A-897B-9D98-0856DF804AB9}"/>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5" name="Rectangle 4">
              <a:extLst>
                <a:ext uri="{FF2B5EF4-FFF2-40B4-BE49-F238E27FC236}">
                  <a16:creationId xmlns:a16="http://schemas.microsoft.com/office/drawing/2014/main" id="{632EF429-8B40-D482-F422-5E003AC86625}"/>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9" name="Rectangle 8">
              <a:extLst>
                <a:ext uri="{FF2B5EF4-FFF2-40B4-BE49-F238E27FC236}">
                  <a16:creationId xmlns:a16="http://schemas.microsoft.com/office/drawing/2014/main" id="{DFBDE74B-EB64-EBBC-F3DB-630708B3461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2" name="Rectangle 11">
              <a:extLst>
                <a:ext uri="{FF2B5EF4-FFF2-40B4-BE49-F238E27FC236}">
                  <a16:creationId xmlns:a16="http://schemas.microsoft.com/office/drawing/2014/main" id="{1C4BFC42-14A9-93B8-C960-74AEC3FF4AE6}"/>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32409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76297F5D-07D8-B865-E957-69D8A0B1A94E}"/>
              </a:ext>
            </a:extLst>
          </p:cNvPr>
          <p:cNvSpPr>
            <a:spLocks noGrp="1"/>
          </p:cNvSpPr>
          <p:nvPr>
            <p:ph type="title"/>
          </p:nvPr>
        </p:nvSpPr>
        <p:spPr>
          <a:xfrm>
            <a:off x="1205948" y="1041400"/>
            <a:ext cx="10090700" cy="649288"/>
          </a:xfrm>
        </p:spPr>
        <p:txBody>
          <a:bodyPr>
            <a:noAutofit/>
          </a:bodyPr>
          <a:lstStyle/>
          <a:p>
            <a:r>
              <a:rPr lang="en-US" sz="2800" dirty="0">
                <a:latin typeface="Poppins" panose="00000500000000000000" pitchFamily="2" charset="0"/>
                <a:cs typeface="Poppins" panose="00000500000000000000" pitchFamily="2" charset="0"/>
              </a:rPr>
              <a:t>Let’s take this example of Company’s A goal:</a:t>
            </a:r>
          </a:p>
        </p:txBody>
      </p:sp>
      <p:sp>
        <p:nvSpPr>
          <p:cNvPr id="11" name="TextBox 13">
            <a:extLst>
              <a:ext uri="{FF2B5EF4-FFF2-40B4-BE49-F238E27FC236}">
                <a16:creationId xmlns:a16="http://schemas.microsoft.com/office/drawing/2014/main" id="{F04A1C30-8526-CFCA-3A3C-9FD51EC4CAEA}"/>
              </a:ext>
            </a:extLst>
          </p:cNvPr>
          <p:cNvSpPr txBox="1"/>
          <p:nvPr/>
        </p:nvSpPr>
        <p:spPr>
          <a:xfrm>
            <a:off x="6495886" y="4257542"/>
            <a:ext cx="452085" cy="548526"/>
          </a:xfrm>
          <a:prstGeom prst="rect">
            <a:avLst/>
          </a:prstGeom>
        </p:spPr>
        <p:txBody>
          <a:bodyPr lIns="33867" tIns="33867" rIns="33867" bIns="33867" rtlCol="0" anchor="ctr"/>
          <a:lstStyle/>
          <a:p>
            <a:pPr algn="ctr">
              <a:lnSpc>
                <a:spcPts val="1773"/>
              </a:lnSpc>
            </a:pPr>
            <a:endParaRPr sz="1200" dirty="0"/>
          </a:p>
        </p:txBody>
      </p:sp>
      <p:sp>
        <p:nvSpPr>
          <p:cNvPr id="24" name="TextBox 18">
            <a:extLst>
              <a:ext uri="{FF2B5EF4-FFF2-40B4-BE49-F238E27FC236}">
                <a16:creationId xmlns:a16="http://schemas.microsoft.com/office/drawing/2014/main" id="{CBF81ED8-D1DF-3B04-4655-234F9DC1F5A3}"/>
              </a:ext>
            </a:extLst>
          </p:cNvPr>
          <p:cNvSpPr txBox="1"/>
          <p:nvPr/>
        </p:nvSpPr>
        <p:spPr>
          <a:xfrm>
            <a:off x="5529944" y="3297216"/>
            <a:ext cx="5475514" cy="1829412"/>
          </a:xfrm>
          <a:prstGeom prst="rect">
            <a:avLst/>
          </a:prstGeom>
        </p:spPr>
        <p:txBody>
          <a:bodyPr wrap="square" lIns="0" tIns="0" rIns="0" bIns="0" rtlCol="0" anchor="t">
            <a:spAutoFit/>
          </a:bodyPr>
          <a:lstStyle/>
          <a:p>
            <a:pPr algn="ctr" defTabSz="1371600">
              <a:lnSpc>
                <a:spcPct val="107000"/>
              </a:lnSpc>
              <a:defRPr/>
            </a:pPr>
            <a:r>
              <a:rPr lang="en-US" sz="2800" dirty="0">
                <a:latin typeface="Poppins" panose="00000500000000000000" pitchFamily="2" charset="0"/>
                <a:ea typeface="Roboto Light"/>
                <a:cs typeface="Poppins" panose="00000500000000000000" pitchFamily="2" charset="0"/>
              </a:rPr>
              <a:t>What </a:t>
            </a:r>
            <a:r>
              <a:rPr lang="en-US" sz="2800" b="1" dirty="0">
                <a:latin typeface="Poppins" panose="00000500000000000000" pitchFamily="2" charset="0"/>
                <a:ea typeface="Roboto Light"/>
                <a:cs typeface="Poppins" panose="00000500000000000000" pitchFamily="2" charset="0"/>
              </a:rPr>
              <a:t>short- and mid-term steps </a:t>
            </a:r>
            <a:r>
              <a:rPr lang="en-US" sz="2800" dirty="0">
                <a:latin typeface="Poppins" panose="00000500000000000000" pitchFamily="2" charset="0"/>
                <a:ea typeface="Roboto Light"/>
                <a:cs typeface="Poppins" panose="00000500000000000000" pitchFamily="2" charset="0"/>
              </a:rPr>
              <a:t>and </a:t>
            </a:r>
            <a:r>
              <a:rPr lang="en-US" sz="2800" b="1" dirty="0">
                <a:latin typeface="Poppins" panose="00000500000000000000" pitchFamily="2" charset="0"/>
                <a:ea typeface="Roboto Light"/>
                <a:cs typeface="Poppins" panose="00000500000000000000" pitchFamily="2" charset="0"/>
              </a:rPr>
              <a:t>activities</a:t>
            </a:r>
            <a:r>
              <a:rPr lang="en-US" sz="2800" dirty="0">
                <a:latin typeface="Poppins" panose="00000500000000000000" pitchFamily="2" charset="0"/>
                <a:ea typeface="Roboto Light"/>
                <a:cs typeface="Poppins" panose="00000500000000000000" pitchFamily="2" charset="0"/>
              </a:rPr>
              <a:t> are necessary for Company A to achieve this goal?</a:t>
            </a:r>
            <a:endParaRPr lang="en-GB" sz="2800" dirty="0">
              <a:uFill>
                <a:solidFill>
                  <a:srgbClr val="000000"/>
                </a:solidFill>
              </a:uFill>
              <a:latin typeface="Poppins" panose="00000500000000000000" pitchFamily="2" charset="0"/>
              <a:ea typeface="Roboto Light"/>
              <a:cs typeface="Poppins" panose="00000500000000000000" pitchFamily="2" charset="0"/>
            </a:endParaRPr>
          </a:p>
        </p:txBody>
      </p:sp>
      <p:pic>
        <p:nvPicPr>
          <p:cNvPr id="9" name="Picture 8" descr="A black and orange background&#10;&#10;Description automatically generated">
            <a:extLst>
              <a:ext uri="{FF2B5EF4-FFF2-40B4-BE49-F238E27FC236}">
                <a16:creationId xmlns:a16="http://schemas.microsoft.com/office/drawing/2014/main" id="{8443AE4F-FF93-515B-D749-A79D7D00C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10" name="Graphic 3" descr="Storytelling with solid fill">
            <a:extLst>
              <a:ext uri="{FF2B5EF4-FFF2-40B4-BE49-F238E27FC236}">
                <a16:creationId xmlns:a16="http://schemas.microsoft.com/office/drawing/2014/main" id="{48AD8EE3-C019-CDCF-0ACE-0C8AB6A140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605" y="1000284"/>
            <a:ext cx="731520" cy="731520"/>
          </a:xfrm>
          <a:prstGeom prst="rect">
            <a:avLst/>
          </a:prstGeom>
        </p:spPr>
      </p:pic>
      <p:grpSp>
        <p:nvGrpSpPr>
          <p:cNvPr id="12" name="Group 11">
            <a:extLst>
              <a:ext uri="{FF2B5EF4-FFF2-40B4-BE49-F238E27FC236}">
                <a16:creationId xmlns:a16="http://schemas.microsoft.com/office/drawing/2014/main" id="{9C878012-6EB4-A365-73C3-BE8325D7811D}"/>
              </a:ext>
            </a:extLst>
          </p:cNvPr>
          <p:cNvGrpSpPr/>
          <p:nvPr/>
        </p:nvGrpSpPr>
        <p:grpSpPr>
          <a:xfrm>
            <a:off x="410008" y="2199905"/>
            <a:ext cx="4118449" cy="3917865"/>
            <a:chOff x="471208" y="2400301"/>
            <a:chExt cx="5048869" cy="3917865"/>
          </a:xfrm>
          <a:solidFill>
            <a:srgbClr val="EBF1DE"/>
          </a:solidFill>
        </p:grpSpPr>
        <p:sp>
          <p:nvSpPr>
            <p:cNvPr id="13" name="Rectangle: Rounded Corners 12">
              <a:extLst>
                <a:ext uri="{FF2B5EF4-FFF2-40B4-BE49-F238E27FC236}">
                  <a16:creationId xmlns:a16="http://schemas.microsoft.com/office/drawing/2014/main" id="{61A37EBF-916F-EF9C-290D-D3A4B29ED7BF}"/>
                </a:ext>
              </a:extLst>
            </p:cNvPr>
            <p:cNvSpPr/>
            <p:nvPr/>
          </p:nvSpPr>
          <p:spPr>
            <a:xfrm>
              <a:off x="471208" y="2400301"/>
              <a:ext cx="5048869" cy="3917865"/>
            </a:xfrm>
            <a:prstGeom prst="roundRect">
              <a:avLst>
                <a:gd name="adj" fmla="val 10853"/>
              </a:avLst>
            </a:prstGeom>
            <a:grpFill/>
            <a:ln>
              <a:solidFill>
                <a:srgbClr val="314C1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latin typeface="Poppins" panose="00000500000000000000" pitchFamily="2" charset="0"/>
                <a:ea typeface="Calibri" panose="020F0502020204030204" pitchFamily="34" charset="0"/>
                <a:cs typeface="Poppins" panose="00000500000000000000" pitchFamily="2" charset="0"/>
              </a:endParaRPr>
            </a:p>
            <a:p>
              <a:pPr algn="ctr"/>
              <a:endParaRPr lang="en-US" i="1" dirty="0">
                <a:effectLst/>
                <a:latin typeface="Poppins" panose="00000500000000000000" pitchFamily="2" charset="0"/>
                <a:ea typeface="Calibri" panose="020F0502020204030204" pitchFamily="34" charset="0"/>
                <a:cs typeface="Poppins" panose="00000500000000000000" pitchFamily="2" charset="0"/>
              </a:endParaRPr>
            </a:p>
            <a:p>
              <a:pPr algn="ctr"/>
              <a:r>
                <a:rPr lang="en-US" i="1" dirty="0">
                  <a:effectLst/>
                  <a:latin typeface="Poppins" panose="00000500000000000000" pitchFamily="2" charset="0"/>
                  <a:ea typeface="Calibri" panose="020F0502020204030204" pitchFamily="34" charset="0"/>
                  <a:cs typeface="Poppins" panose="00000500000000000000" pitchFamily="2" charset="0"/>
                </a:rPr>
                <a:t>“In the next decade – despite </a:t>
              </a:r>
              <a:r>
                <a:rPr lang="en-US" b="1" i="1" dirty="0">
                  <a:solidFill>
                    <a:schemeClr val="accent4"/>
                  </a:solidFill>
                  <a:effectLst/>
                  <a:latin typeface="Poppins" panose="00000500000000000000" pitchFamily="2" charset="0"/>
                  <a:ea typeface="Calibri" panose="020F0502020204030204" pitchFamily="34" charset="0"/>
                  <a:cs typeface="Poppins" panose="00000500000000000000" pitchFamily="2" charset="0"/>
                </a:rPr>
                <a:t>extreme weather events</a:t>
              </a:r>
              <a:r>
                <a:rPr lang="en-US" i="1" dirty="0">
                  <a:effectLst/>
                  <a:latin typeface="Poppins" panose="00000500000000000000" pitchFamily="2" charset="0"/>
                  <a:ea typeface="Calibri" panose="020F0502020204030204" pitchFamily="34" charset="0"/>
                  <a:cs typeface="Poppins" panose="00000500000000000000" pitchFamily="2" charset="0"/>
                </a:rPr>
                <a:t> – the company will consolidate its position in national and international markets, by </a:t>
              </a:r>
              <a:r>
                <a:rPr lang="en-US" b="1"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offering safe</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b="1"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healthy</a:t>
              </a:r>
              <a:r>
                <a:rPr lang="en-US"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i="1" dirty="0">
                  <a:effectLst/>
                  <a:latin typeface="Poppins" panose="00000500000000000000" pitchFamily="2" charset="0"/>
                  <a:ea typeface="Calibri" panose="020F0502020204030204" pitchFamily="34" charset="0"/>
                  <a:cs typeface="Poppins" panose="00000500000000000000" pitchFamily="2" charset="0"/>
                </a:rPr>
                <a:t>and </a:t>
              </a:r>
              <a:r>
                <a:rPr lang="en-US" b="1" i="1" dirty="0">
                  <a:solidFill>
                    <a:schemeClr val="accent6"/>
                  </a:solidFill>
                  <a:effectLst/>
                  <a:latin typeface="Poppins" panose="00000500000000000000" pitchFamily="2" charset="0"/>
                  <a:ea typeface="Calibri" panose="020F0502020204030204" pitchFamily="34" charset="0"/>
                  <a:cs typeface="Poppins" panose="00000500000000000000" pitchFamily="2" charset="0"/>
                </a:rPr>
                <a:t>sustainably</a:t>
              </a:r>
              <a:r>
                <a:rPr lang="en-US" i="1" dirty="0">
                  <a:effectLst/>
                  <a:latin typeface="Poppins" panose="00000500000000000000" pitchFamily="2" charset="0"/>
                  <a:ea typeface="Calibri" panose="020F0502020204030204" pitchFamily="34" charset="0"/>
                  <a:cs typeface="Poppins" panose="00000500000000000000" pitchFamily="2" charset="0"/>
                </a:rPr>
                <a:t> </a:t>
              </a:r>
              <a:r>
                <a:rPr lang="en-US" b="1" i="1" dirty="0">
                  <a:solidFill>
                    <a:schemeClr val="accent6"/>
                  </a:solidFill>
                  <a:effectLst/>
                  <a:latin typeface="Poppins" panose="00000500000000000000" pitchFamily="2" charset="0"/>
                  <a:ea typeface="Calibri" panose="020F0502020204030204" pitchFamily="34" charset="0"/>
                  <a:cs typeface="Poppins" panose="00000500000000000000" pitchFamily="2" charset="0"/>
                </a:rPr>
                <a:t>produced</a:t>
              </a:r>
              <a:r>
                <a:rPr lang="en-US" i="1" dirty="0">
                  <a:effectLst/>
                  <a:latin typeface="Poppins" panose="00000500000000000000" pitchFamily="2" charset="0"/>
                  <a:ea typeface="Calibri" panose="020F0502020204030204" pitchFamily="34" charset="0"/>
                  <a:cs typeface="Poppins" panose="00000500000000000000" pitchFamily="2" charset="0"/>
                </a:rPr>
                <a:t> fruits, increasing the </a:t>
              </a:r>
              <a:r>
                <a:rPr lang="en-US" b="1" i="1" dirty="0">
                  <a:solidFill>
                    <a:schemeClr val="accent1">
                      <a:lumMod val="75000"/>
                    </a:schemeClr>
                  </a:solidFill>
                  <a:effectLst/>
                  <a:latin typeface="Poppins" panose="00000500000000000000" pitchFamily="2" charset="0"/>
                  <a:ea typeface="Calibri" panose="020F0502020204030204" pitchFamily="34" charset="0"/>
                  <a:cs typeface="Poppins" panose="00000500000000000000" pitchFamily="2" charset="0"/>
                </a:rPr>
                <a:t>profitability of growers </a:t>
              </a:r>
              <a:r>
                <a:rPr lang="en-US" i="1" dirty="0">
                  <a:effectLst/>
                  <a:latin typeface="Poppins" panose="00000500000000000000" pitchFamily="2" charset="0"/>
                  <a:ea typeface="Calibri" panose="020F0502020204030204" pitchFamily="34" charset="0"/>
                  <a:cs typeface="Poppins" panose="00000500000000000000" pitchFamily="2" charset="0"/>
                </a:rPr>
                <a:t>and </a:t>
              </a:r>
              <a:r>
                <a:rPr lang="en-US" b="1" i="1" dirty="0">
                  <a:solidFill>
                    <a:schemeClr val="accent5"/>
                  </a:solidFill>
                  <a:effectLst/>
                  <a:latin typeface="Poppins" panose="00000500000000000000" pitchFamily="2" charset="0"/>
                  <a:ea typeface="Calibri" panose="020F0502020204030204" pitchFamily="34" charset="0"/>
                  <a:cs typeface="Poppins" panose="00000500000000000000" pitchFamily="2" charset="0"/>
                </a:rPr>
                <a:t>wellbeing of all workers</a:t>
              </a:r>
              <a:r>
                <a:rPr lang="en-US" i="1" dirty="0">
                  <a:effectLst/>
                  <a:latin typeface="Poppins" panose="00000500000000000000" pitchFamily="2" charset="0"/>
                  <a:ea typeface="Calibri" panose="020F0502020204030204" pitchFamily="34" charset="0"/>
                  <a:cs typeface="Poppins" panose="00000500000000000000" pitchFamily="2" charset="0"/>
                </a:rPr>
                <a:t>.”</a:t>
              </a:r>
            </a:p>
          </p:txBody>
        </p:sp>
        <p:pic>
          <p:nvPicPr>
            <p:cNvPr id="14" name="Picture 13">
              <a:extLst>
                <a:ext uri="{FF2B5EF4-FFF2-40B4-BE49-F238E27FC236}">
                  <a16:creationId xmlns:a16="http://schemas.microsoft.com/office/drawing/2014/main" id="{1543857C-9374-94D5-F17E-8905310B948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4383" y="2501673"/>
              <a:ext cx="1271838" cy="927898"/>
            </a:xfrm>
            <a:prstGeom prst="rect">
              <a:avLst/>
            </a:prstGeom>
            <a:grpFill/>
          </p:spPr>
        </p:pic>
        <p:sp>
          <p:nvSpPr>
            <p:cNvPr id="15" name="Content Placeholder 2">
              <a:extLst>
                <a:ext uri="{FF2B5EF4-FFF2-40B4-BE49-F238E27FC236}">
                  <a16:creationId xmlns:a16="http://schemas.microsoft.com/office/drawing/2014/main" id="{559EE7AA-7458-C64E-60F2-FFC5DFBFDC55}"/>
                </a:ext>
              </a:extLst>
            </p:cNvPr>
            <p:cNvSpPr txBox="1">
              <a:spLocks/>
            </p:cNvSpPr>
            <p:nvPr/>
          </p:nvSpPr>
          <p:spPr>
            <a:xfrm>
              <a:off x="1892587" y="2759781"/>
              <a:ext cx="3477950" cy="543777"/>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ea typeface="Calibri" panose="020F0502020204030204" pitchFamily="34" charset="0"/>
                  <a:cs typeface="Poppins" panose="00000500000000000000" pitchFamily="2" charset="0"/>
                </a:rPr>
                <a:t>Company A’s goal</a:t>
              </a:r>
            </a:p>
          </p:txBody>
        </p:sp>
      </p:grpSp>
    </p:spTree>
    <p:extLst>
      <p:ext uri="{BB962C8B-B14F-4D97-AF65-F5344CB8AC3E}">
        <p14:creationId xmlns:p14="http://schemas.microsoft.com/office/powerpoint/2010/main" val="22605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52CF2734-CD70-DA11-F488-30E4A52C398B}"/>
              </a:ext>
            </a:extLst>
          </p:cNvPr>
          <p:cNvSpPr/>
          <p:nvPr/>
        </p:nvSpPr>
        <p:spPr>
          <a:xfrm>
            <a:off x="317874" y="1592615"/>
            <a:ext cx="11556252" cy="4532243"/>
          </a:xfrm>
          <a:prstGeom prst="roundRect">
            <a:avLst/>
          </a:prstGeom>
          <a:noFill/>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0">
            <a:extLst>
              <a:ext uri="{FF2B5EF4-FFF2-40B4-BE49-F238E27FC236}">
                <a16:creationId xmlns:a16="http://schemas.microsoft.com/office/drawing/2014/main" id="{C454DEE8-8BA8-C0DB-D4B8-CFD697E2390F}"/>
              </a:ext>
            </a:extLst>
          </p:cNvPr>
          <p:cNvSpPr txBox="1"/>
          <p:nvPr/>
        </p:nvSpPr>
        <p:spPr>
          <a:xfrm>
            <a:off x="1176590" y="5866337"/>
            <a:ext cx="9936891" cy="553998"/>
          </a:xfrm>
          <a:prstGeom prst="rect">
            <a:avLst/>
          </a:prstGeom>
          <a:solidFill>
            <a:schemeClr val="bg1"/>
          </a:solidFill>
        </p:spPr>
        <p:txBody>
          <a:bodyPr wrap="square" lIns="0" tIns="0" rIns="0" bIns="0" rtlCol="0" anchor="t">
            <a:spAutoFit/>
          </a:bodyPr>
          <a:lstStyle/>
          <a:p>
            <a:pPr algn="ctr"/>
            <a:r>
              <a:rPr lang="en-US" dirty="0">
                <a:solidFill>
                  <a:schemeClr val="accent4">
                    <a:lumMod val="75000"/>
                  </a:schemeClr>
                </a:solidFill>
                <a:latin typeface="Poppins" panose="00000500000000000000" pitchFamily="2" charset="0"/>
                <a:cs typeface="Poppins" panose="00000500000000000000" pitchFamily="2" charset="0"/>
                <a:sym typeface="Garet Bold"/>
              </a:rPr>
              <a:t>Extreme weather events and stricter environmental and social regulations in markets</a:t>
            </a:r>
          </a:p>
          <a:p>
            <a:pPr algn="ctr"/>
            <a:r>
              <a:rPr lang="en-US" dirty="0">
                <a:solidFill>
                  <a:schemeClr val="accent4">
                    <a:lumMod val="75000"/>
                  </a:schemeClr>
                </a:solidFill>
                <a:latin typeface="Poppins" panose="00000500000000000000" pitchFamily="2" charset="0"/>
                <a:cs typeface="Poppins" panose="00000500000000000000" pitchFamily="2" charset="0"/>
                <a:sym typeface="Garet Bold"/>
              </a:rPr>
              <a:t>Beneficiaries: the business, company growers and workers</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Title 1">
            <a:extLst>
              <a:ext uri="{FF2B5EF4-FFF2-40B4-BE49-F238E27FC236}">
                <a16:creationId xmlns:a16="http://schemas.microsoft.com/office/drawing/2014/main" id="{F9271F5B-F3EC-B1AA-3DB8-89A3A54A1C59}"/>
              </a:ext>
            </a:extLst>
          </p:cNvPr>
          <p:cNvSpPr txBox="1">
            <a:spLocks/>
          </p:cNvSpPr>
          <p:nvPr/>
        </p:nvSpPr>
        <p:spPr>
          <a:xfrm>
            <a:off x="980825" y="1041400"/>
            <a:ext cx="9802557" cy="54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Poppins" panose="00000500000000000000" pitchFamily="2" charset="0"/>
                <a:cs typeface="Poppins" panose="00000500000000000000" pitchFamily="2" charset="0"/>
              </a:rPr>
              <a:t>Example (continued)</a:t>
            </a:r>
            <a:endParaRPr lang="en-US" sz="2800" dirty="0">
              <a:solidFill>
                <a:srgbClr val="314C14"/>
              </a:solidFill>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076BF6BC-9393-4E81-2D35-97297E61F67D}"/>
              </a:ext>
            </a:extLst>
          </p:cNvPr>
          <p:cNvGrpSpPr/>
          <p:nvPr/>
        </p:nvGrpSpPr>
        <p:grpSpPr>
          <a:xfrm>
            <a:off x="8660198" y="1867375"/>
            <a:ext cx="3017520" cy="3810577"/>
            <a:chOff x="8643757" y="2554355"/>
            <a:chExt cx="3458174" cy="4036070"/>
          </a:xfrm>
        </p:grpSpPr>
        <p:sp>
          <p:nvSpPr>
            <p:cNvPr id="8" name="Arrow: Chevron 7">
              <a:extLst>
                <a:ext uri="{FF2B5EF4-FFF2-40B4-BE49-F238E27FC236}">
                  <a16:creationId xmlns:a16="http://schemas.microsoft.com/office/drawing/2014/main" id="{CCD73165-639A-6891-BDC0-C9572225F23C}"/>
                </a:ext>
              </a:extLst>
            </p:cNvPr>
            <p:cNvSpPr/>
            <p:nvPr/>
          </p:nvSpPr>
          <p:spPr>
            <a:xfrm>
              <a:off x="8643757" y="2554355"/>
              <a:ext cx="3458174" cy="1507114"/>
            </a:xfrm>
            <a:prstGeom prst="chevron">
              <a:avLst>
                <a:gd name="adj" fmla="val 3851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30766EC-1328-8D68-9509-4D8F554D5E2A}"/>
                </a:ext>
              </a:extLst>
            </p:cNvPr>
            <p:cNvSpPr txBox="1"/>
            <p:nvPr/>
          </p:nvSpPr>
          <p:spPr>
            <a:xfrm>
              <a:off x="9352859" y="2727051"/>
              <a:ext cx="2154526" cy="717176"/>
            </a:xfrm>
            <a:prstGeom prst="rect">
              <a:avLst/>
            </a:prstGeom>
            <a:noFill/>
          </p:spPr>
          <p:txBody>
            <a:bodyPr wrap="square" rtlCol="0">
              <a:spAutoFit/>
            </a:bodyPr>
            <a:lstStyle/>
            <a:p>
              <a:pPr algn="ctr"/>
              <a:r>
                <a:rPr lang="en-US" sz="2000" b="1">
                  <a:solidFill>
                    <a:schemeClr val="bg1"/>
                  </a:solidFill>
                  <a:latin typeface="Poppins" panose="00000500000000000000" pitchFamily="2" charset="0"/>
                  <a:cs typeface="Poppins" panose="00000500000000000000" pitchFamily="2" charset="0"/>
                </a:rPr>
                <a:t>1. </a:t>
              </a:r>
            </a:p>
            <a:p>
              <a:pPr algn="ctr"/>
              <a:r>
                <a:rPr lang="en-US" b="1">
                  <a:solidFill>
                    <a:schemeClr val="bg1"/>
                  </a:solidFill>
                  <a:latin typeface="Poppins" panose="00000500000000000000" pitchFamily="2" charset="0"/>
                  <a:cs typeface="Poppins" panose="00000500000000000000" pitchFamily="2" charset="0"/>
                </a:rPr>
                <a:t>Goal</a:t>
              </a:r>
              <a:endParaRPr lang="en-US"/>
            </a:p>
          </p:txBody>
        </p:sp>
        <p:sp>
          <p:nvSpPr>
            <p:cNvPr id="15" name="Freeform: Shape 14">
              <a:extLst>
                <a:ext uri="{FF2B5EF4-FFF2-40B4-BE49-F238E27FC236}">
                  <a16:creationId xmlns:a16="http://schemas.microsoft.com/office/drawing/2014/main" id="{C785B7DF-F165-3FB7-9E6C-D62B71579C24}"/>
                </a:ext>
              </a:extLst>
            </p:cNvPr>
            <p:cNvSpPr/>
            <p:nvPr/>
          </p:nvSpPr>
          <p:spPr>
            <a:xfrm>
              <a:off x="8643759" y="4234166"/>
              <a:ext cx="3458171" cy="2356259"/>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a:r>
                <a:rPr lang="en-US" sz="1600" i="1" dirty="0">
                  <a:effectLst/>
                  <a:latin typeface="Poppins" panose="00000500000000000000" pitchFamily="2" charset="0"/>
                  <a:ea typeface="Calibri" panose="020F0502020204030204" pitchFamily="34" charset="0"/>
                  <a:cs typeface="Poppins" panose="00000500000000000000" pitchFamily="2" charset="0"/>
                </a:rPr>
                <a:t>“In the next decade – despite </a:t>
              </a:r>
              <a:r>
                <a:rPr lang="en-US" sz="1600" b="1" i="1" dirty="0">
                  <a:solidFill>
                    <a:schemeClr val="accent4"/>
                  </a:solidFill>
                  <a:effectLst/>
                  <a:latin typeface="Poppins" panose="00000500000000000000" pitchFamily="2" charset="0"/>
                  <a:ea typeface="Calibri" panose="020F0502020204030204" pitchFamily="34" charset="0"/>
                  <a:cs typeface="Poppins" panose="00000500000000000000" pitchFamily="2" charset="0"/>
                </a:rPr>
                <a:t>extreme weather events</a:t>
              </a:r>
              <a:r>
                <a:rPr lang="en-US" sz="1600" i="1" dirty="0">
                  <a:effectLst/>
                  <a:latin typeface="Poppins" panose="00000500000000000000" pitchFamily="2" charset="0"/>
                  <a:ea typeface="Calibri" panose="020F0502020204030204" pitchFamily="34" charset="0"/>
                  <a:cs typeface="Poppins" panose="00000500000000000000" pitchFamily="2" charset="0"/>
                </a:rPr>
                <a:t> – the company will consolidate its position in international markets, by </a:t>
              </a:r>
              <a:r>
                <a:rPr lang="en-US" sz="1600" b="1" i="1" dirty="0">
                  <a:solidFill>
                    <a:schemeClr val="accent2"/>
                  </a:solidFill>
                  <a:effectLst/>
                  <a:latin typeface="Poppins" panose="00000500000000000000" pitchFamily="2" charset="0"/>
                  <a:ea typeface="Calibri" panose="020F0502020204030204" pitchFamily="34" charset="0"/>
                  <a:cs typeface="Poppins" panose="00000500000000000000" pitchFamily="2" charset="0"/>
                </a:rPr>
                <a:t>offering safe</a:t>
              </a:r>
              <a:r>
                <a:rPr lang="en-US" sz="1600" b="1" i="1" dirty="0">
                  <a:solidFill>
                    <a:schemeClr val="accent2"/>
                  </a:solidFill>
                  <a:latin typeface="Poppins" panose="00000500000000000000" pitchFamily="2" charset="0"/>
                  <a:ea typeface="Calibri" panose="020F0502020204030204" pitchFamily="34" charset="0"/>
                  <a:cs typeface="Poppins" panose="00000500000000000000" pitchFamily="2" charset="0"/>
                </a:rPr>
                <a:t> </a:t>
              </a:r>
              <a:r>
                <a:rPr lang="en-US" sz="1600" i="1" dirty="0">
                  <a:effectLst/>
                  <a:latin typeface="Poppins" panose="00000500000000000000" pitchFamily="2" charset="0"/>
                  <a:ea typeface="Calibri" panose="020F0502020204030204" pitchFamily="34" charset="0"/>
                  <a:cs typeface="Poppins" panose="00000500000000000000" pitchFamily="2" charset="0"/>
                </a:rPr>
                <a:t>and </a:t>
              </a:r>
              <a:r>
                <a:rPr lang="en-US" sz="1600" b="1" i="1" dirty="0">
                  <a:solidFill>
                    <a:schemeClr val="accent6"/>
                  </a:solidFill>
                  <a:effectLst/>
                  <a:latin typeface="Poppins" panose="00000500000000000000" pitchFamily="2" charset="0"/>
                  <a:ea typeface="Calibri" panose="020F0502020204030204" pitchFamily="34" charset="0"/>
                  <a:cs typeface="Poppins" panose="00000500000000000000" pitchFamily="2" charset="0"/>
                </a:rPr>
                <a:t>sustainably</a:t>
              </a:r>
              <a:r>
                <a:rPr lang="en-US" sz="1600" i="1" dirty="0">
                  <a:effectLst/>
                  <a:latin typeface="Poppins" panose="00000500000000000000" pitchFamily="2" charset="0"/>
                  <a:ea typeface="Calibri" panose="020F0502020204030204" pitchFamily="34" charset="0"/>
                  <a:cs typeface="Poppins" panose="00000500000000000000" pitchFamily="2" charset="0"/>
                </a:rPr>
                <a:t> </a:t>
              </a:r>
              <a:r>
                <a:rPr lang="en-US" sz="1600" b="1" i="1" dirty="0">
                  <a:solidFill>
                    <a:schemeClr val="accent6"/>
                  </a:solidFill>
                  <a:effectLst/>
                  <a:latin typeface="Poppins" panose="00000500000000000000" pitchFamily="2" charset="0"/>
                  <a:ea typeface="Calibri" panose="020F0502020204030204" pitchFamily="34" charset="0"/>
                  <a:cs typeface="Poppins" panose="00000500000000000000" pitchFamily="2" charset="0"/>
                </a:rPr>
                <a:t>produced</a:t>
              </a:r>
              <a:r>
                <a:rPr lang="en-US" sz="1600" i="1" dirty="0">
                  <a:effectLst/>
                  <a:latin typeface="Poppins" panose="00000500000000000000" pitchFamily="2" charset="0"/>
                  <a:ea typeface="Calibri" panose="020F0502020204030204" pitchFamily="34" charset="0"/>
                  <a:cs typeface="Poppins" panose="00000500000000000000" pitchFamily="2" charset="0"/>
                </a:rPr>
                <a:t> fruits, increasing the </a:t>
              </a:r>
              <a:r>
                <a:rPr lang="en-US" sz="1600" b="1" i="1" dirty="0">
                  <a:solidFill>
                    <a:schemeClr val="accent1">
                      <a:lumMod val="75000"/>
                    </a:schemeClr>
                  </a:solidFill>
                  <a:effectLst/>
                  <a:latin typeface="Poppins" panose="00000500000000000000" pitchFamily="2" charset="0"/>
                  <a:ea typeface="Calibri" panose="020F0502020204030204" pitchFamily="34" charset="0"/>
                  <a:cs typeface="Poppins" panose="00000500000000000000" pitchFamily="2" charset="0"/>
                </a:rPr>
                <a:t>profitability of growers </a:t>
              </a:r>
              <a:r>
                <a:rPr lang="en-US" sz="1600" i="1" dirty="0">
                  <a:effectLst/>
                  <a:latin typeface="Poppins" panose="00000500000000000000" pitchFamily="2" charset="0"/>
                  <a:ea typeface="Calibri" panose="020F0502020204030204" pitchFamily="34" charset="0"/>
                  <a:cs typeface="Poppins" panose="00000500000000000000" pitchFamily="2" charset="0"/>
                </a:rPr>
                <a:t>and </a:t>
              </a:r>
              <a:r>
                <a:rPr lang="en-US" sz="1600" b="1" i="1" dirty="0">
                  <a:solidFill>
                    <a:schemeClr val="accent5"/>
                  </a:solidFill>
                  <a:effectLst/>
                  <a:latin typeface="Poppins" panose="00000500000000000000" pitchFamily="2" charset="0"/>
                  <a:ea typeface="Calibri" panose="020F0502020204030204" pitchFamily="34" charset="0"/>
                  <a:cs typeface="Poppins" panose="00000500000000000000" pitchFamily="2" charset="0"/>
                </a:rPr>
                <a:t>wellbeing of all workers</a:t>
              </a:r>
              <a:r>
                <a:rPr lang="en-US" sz="1600" i="1" dirty="0">
                  <a:effectLst/>
                  <a:latin typeface="Poppins" panose="00000500000000000000" pitchFamily="2" charset="0"/>
                  <a:ea typeface="Calibri" panose="020F0502020204030204" pitchFamily="34" charset="0"/>
                  <a:cs typeface="Poppins" panose="00000500000000000000" pitchFamily="2" charset="0"/>
                </a:rPr>
                <a:t>.”</a:t>
              </a:r>
            </a:p>
            <a:p>
              <a:pPr marL="0" lvl="0" indent="0" algn="ctr" defTabSz="488950">
                <a:lnSpc>
                  <a:spcPct val="100000"/>
                </a:lnSpc>
                <a:spcBef>
                  <a:spcPct val="0"/>
                </a:spcBef>
                <a:spcAft>
                  <a:spcPct val="35000"/>
                </a:spcAft>
                <a:buNone/>
              </a:pPr>
              <a:endParaRPr lang="en-GB" sz="1600" dirty="0">
                <a:latin typeface="Poppins" panose="00000500000000000000" pitchFamily="2" charset="0"/>
                <a:cs typeface="Poppins" panose="00000500000000000000" pitchFamily="2" charset="0"/>
              </a:endParaRPr>
            </a:p>
          </p:txBody>
        </p:sp>
      </p:grpSp>
      <p:sp>
        <p:nvSpPr>
          <p:cNvPr id="17" name="Freeform: Shape 16">
            <a:extLst>
              <a:ext uri="{FF2B5EF4-FFF2-40B4-BE49-F238E27FC236}">
                <a16:creationId xmlns:a16="http://schemas.microsoft.com/office/drawing/2014/main" id="{6CB7EBF7-2CBB-F278-1BD6-2B866C91DC48}"/>
              </a:ext>
            </a:extLst>
          </p:cNvPr>
          <p:cNvSpPr/>
          <p:nvPr/>
        </p:nvSpPr>
        <p:spPr>
          <a:xfrm>
            <a:off x="3565684" y="3459597"/>
            <a:ext cx="2312962" cy="1978147"/>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600" dirty="0">
                <a:latin typeface="Poppins" panose="00000500000000000000" pitchFamily="2" charset="0"/>
                <a:cs typeface="Poppins" panose="00000500000000000000" pitchFamily="2" charset="0"/>
              </a:rPr>
              <a:t>By 2025, at least 50 % of producers have reduced the use of agrochemicals by 15 % of annual consumption. </a:t>
            </a:r>
            <a:endParaRPr lang="en-US" sz="1600" kern="1200" dirty="0">
              <a:latin typeface="Poppins" panose="00000500000000000000" pitchFamily="2" charset="0"/>
              <a:cs typeface="Poppins" panose="00000500000000000000" pitchFamily="2" charset="0"/>
            </a:endParaRPr>
          </a:p>
        </p:txBody>
      </p:sp>
      <p:grpSp>
        <p:nvGrpSpPr>
          <p:cNvPr id="9" name="Group 8">
            <a:extLst>
              <a:ext uri="{FF2B5EF4-FFF2-40B4-BE49-F238E27FC236}">
                <a16:creationId xmlns:a16="http://schemas.microsoft.com/office/drawing/2014/main" id="{29A6F4FE-8642-323D-BB12-E70D3D9DAEA9}"/>
              </a:ext>
            </a:extLst>
          </p:cNvPr>
          <p:cNvGrpSpPr/>
          <p:nvPr/>
        </p:nvGrpSpPr>
        <p:grpSpPr>
          <a:xfrm>
            <a:off x="3464083" y="1867375"/>
            <a:ext cx="3017520" cy="1415352"/>
            <a:chOff x="3464083" y="2109749"/>
            <a:chExt cx="3017520" cy="1415352"/>
          </a:xfrm>
        </p:grpSpPr>
        <p:sp>
          <p:nvSpPr>
            <p:cNvPr id="11" name="Arrow: Chevron 10">
              <a:extLst>
                <a:ext uri="{FF2B5EF4-FFF2-40B4-BE49-F238E27FC236}">
                  <a16:creationId xmlns:a16="http://schemas.microsoft.com/office/drawing/2014/main" id="{1002D4F4-3A93-10C0-6C12-74DC851F76F4}"/>
                </a:ext>
              </a:extLst>
            </p:cNvPr>
            <p:cNvSpPr/>
            <p:nvPr/>
          </p:nvSpPr>
          <p:spPr>
            <a:xfrm>
              <a:off x="3464083" y="2109749"/>
              <a:ext cx="3017520" cy="1415352"/>
            </a:xfrm>
            <a:prstGeom prst="chevron">
              <a:avLst>
                <a:gd name="adj" fmla="val 3851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721DDFD-5BD9-1B0F-7CB6-9FDDC9035B2C}"/>
                </a:ext>
              </a:extLst>
            </p:cNvPr>
            <p:cNvSpPr txBox="1"/>
            <p:nvPr/>
          </p:nvSpPr>
          <p:spPr>
            <a:xfrm>
              <a:off x="4178964" y="2280076"/>
              <a:ext cx="1676181" cy="923330"/>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3.</a:t>
              </a:r>
            </a:p>
            <a:p>
              <a:pPr algn="ctr"/>
              <a:r>
                <a:rPr lang="en-US" sz="1800" b="1" dirty="0">
                  <a:solidFill>
                    <a:schemeClr val="bg1"/>
                  </a:solidFill>
                  <a:latin typeface="Poppins" panose="00000500000000000000" pitchFamily="2" charset="0"/>
                  <a:cs typeface="Poppins" panose="00000500000000000000" pitchFamily="2" charset="0"/>
                </a:rPr>
                <a:t>Set the outputs</a:t>
              </a:r>
            </a:p>
          </p:txBody>
        </p:sp>
      </p:grpSp>
      <p:grpSp>
        <p:nvGrpSpPr>
          <p:cNvPr id="12" name="Group 11">
            <a:extLst>
              <a:ext uri="{FF2B5EF4-FFF2-40B4-BE49-F238E27FC236}">
                <a16:creationId xmlns:a16="http://schemas.microsoft.com/office/drawing/2014/main" id="{52A98ECC-725D-A76E-6D4B-0FD59B6E5393}"/>
              </a:ext>
            </a:extLst>
          </p:cNvPr>
          <p:cNvGrpSpPr/>
          <p:nvPr/>
        </p:nvGrpSpPr>
        <p:grpSpPr>
          <a:xfrm>
            <a:off x="860534" y="1860421"/>
            <a:ext cx="3017522" cy="1415352"/>
            <a:chOff x="860534" y="2102795"/>
            <a:chExt cx="3017522" cy="1415352"/>
          </a:xfrm>
        </p:grpSpPr>
        <p:sp>
          <p:nvSpPr>
            <p:cNvPr id="26" name="Arrow: Chevron 25">
              <a:extLst>
                <a:ext uri="{FF2B5EF4-FFF2-40B4-BE49-F238E27FC236}">
                  <a16:creationId xmlns:a16="http://schemas.microsoft.com/office/drawing/2014/main" id="{05731AAA-2AF0-D68D-F8E7-FE7BD8187CD5}"/>
                </a:ext>
              </a:extLst>
            </p:cNvPr>
            <p:cNvSpPr/>
            <p:nvPr/>
          </p:nvSpPr>
          <p:spPr>
            <a:xfrm>
              <a:off x="860534" y="2102795"/>
              <a:ext cx="3017522" cy="1415352"/>
            </a:xfrm>
            <a:prstGeom prst="chevron">
              <a:avLst>
                <a:gd name="adj" fmla="val 38513"/>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949DC4B8-E348-A4AB-0021-5D27980992AA}"/>
                </a:ext>
              </a:extLst>
            </p:cNvPr>
            <p:cNvSpPr txBox="1"/>
            <p:nvPr/>
          </p:nvSpPr>
          <p:spPr>
            <a:xfrm>
              <a:off x="1482465" y="2311320"/>
              <a:ext cx="1835133" cy="1133267"/>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4. </a:t>
              </a:r>
            </a:p>
            <a:p>
              <a:pPr algn="ctr"/>
              <a:r>
                <a:rPr lang="en-US" b="1" dirty="0">
                  <a:solidFill>
                    <a:schemeClr val="bg1"/>
                  </a:solidFill>
                  <a:latin typeface="Poppins" panose="00000500000000000000" pitchFamily="2" charset="0"/>
                  <a:cs typeface="Poppins" panose="00000500000000000000" pitchFamily="2" charset="0"/>
                </a:rPr>
                <a:t>Define the activities</a:t>
              </a:r>
              <a:endParaRPr lang="en-US" sz="1800" b="1" dirty="0">
                <a:solidFill>
                  <a:schemeClr val="bg1"/>
                </a:solidFill>
                <a:latin typeface="Poppins" panose="00000500000000000000" pitchFamily="2" charset="0"/>
                <a:cs typeface="Poppins" panose="00000500000000000000" pitchFamily="2" charset="0"/>
              </a:endParaRPr>
            </a:p>
            <a:p>
              <a:pPr algn="ctr"/>
              <a:endParaRPr lang="en-US" sz="1800" b="1" dirty="0">
                <a:solidFill>
                  <a:schemeClr val="bg1"/>
                </a:solidFill>
                <a:latin typeface="Poppins" panose="00000500000000000000" pitchFamily="2" charset="0"/>
                <a:cs typeface="Poppins" panose="00000500000000000000" pitchFamily="2" charset="0"/>
              </a:endParaRPr>
            </a:p>
          </p:txBody>
        </p:sp>
      </p:grpSp>
      <p:sp>
        <p:nvSpPr>
          <p:cNvPr id="28" name="Freeform: Shape 27">
            <a:extLst>
              <a:ext uri="{FF2B5EF4-FFF2-40B4-BE49-F238E27FC236}">
                <a16:creationId xmlns:a16="http://schemas.microsoft.com/office/drawing/2014/main" id="{F9FC292F-9ECC-15D4-0666-B01F145B0DAE}"/>
              </a:ext>
            </a:extLst>
          </p:cNvPr>
          <p:cNvSpPr/>
          <p:nvPr/>
        </p:nvSpPr>
        <p:spPr>
          <a:xfrm>
            <a:off x="870547" y="3433383"/>
            <a:ext cx="2435909" cy="1987538"/>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defTabSz="488950">
              <a:lnSpc>
                <a:spcPct val="100000"/>
              </a:lnSpc>
              <a:spcBef>
                <a:spcPct val="0"/>
              </a:spcBef>
              <a:spcAft>
                <a:spcPct val="35000"/>
              </a:spcAft>
              <a:buFont typeface="Arial" panose="020B0604020202020204" pitchFamily="34" charset="0"/>
              <a:buChar char="•"/>
            </a:pPr>
            <a:r>
              <a:rPr lang="en-US" sz="1600" dirty="0">
                <a:latin typeface="Poppins" panose="00000500000000000000" pitchFamily="2" charset="0"/>
                <a:cs typeface="Poppins" panose="00000500000000000000" pitchFamily="2" charset="0"/>
              </a:rPr>
              <a:t>Training of farmers on IPM</a:t>
            </a:r>
          </a:p>
          <a:p>
            <a:pPr marL="285750" lvl="0" indent="-285750" defTabSz="488950">
              <a:lnSpc>
                <a:spcPct val="100000"/>
              </a:lnSpc>
              <a:spcBef>
                <a:spcPct val="0"/>
              </a:spcBef>
              <a:spcAft>
                <a:spcPct val="35000"/>
              </a:spcAft>
              <a:buFont typeface="Arial" panose="020B0604020202020204" pitchFamily="34" charset="0"/>
              <a:buChar char="•"/>
            </a:pPr>
            <a:r>
              <a:rPr lang="en-US" sz="1600" kern="1200" dirty="0">
                <a:latin typeface="Poppins" panose="00000500000000000000" pitchFamily="2" charset="0"/>
                <a:cs typeface="Poppins" panose="00000500000000000000" pitchFamily="2" charset="0"/>
              </a:rPr>
              <a:t>Purchase of inputs with lower chemical load</a:t>
            </a:r>
          </a:p>
          <a:p>
            <a:pPr marL="285750" lvl="0" indent="-285750" defTabSz="488950">
              <a:lnSpc>
                <a:spcPct val="100000"/>
              </a:lnSpc>
              <a:spcBef>
                <a:spcPct val="0"/>
              </a:spcBef>
              <a:spcAft>
                <a:spcPct val="35000"/>
              </a:spcAft>
              <a:buFont typeface="Arial" panose="020B0604020202020204" pitchFamily="34" charset="0"/>
              <a:buChar char="•"/>
            </a:pPr>
            <a:r>
              <a:rPr lang="en-US" sz="1600" dirty="0">
                <a:latin typeface="Poppins" panose="00000500000000000000" pitchFamily="2" charset="0"/>
                <a:cs typeface="Poppins" panose="00000500000000000000" pitchFamily="2" charset="0"/>
              </a:rPr>
              <a:t>S</a:t>
            </a:r>
            <a:r>
              <a:rPr lang="en-US" sz="1600" kern="1200" dirty="0">
                <a:latin typeface="Poppins" panose="00000500000000000000" pitchFamily="2" charset="0"/>
                <a:cs typeface="Poppins" panose="00000500000000000000" pitchFamily="2" charset="0"/>
              </a:rPr>
              <a:t>eminar delivered on phytosanitary regulations and MRL</a:t>
            </a:r>
          </a:p>
        </p:txBody>
      </p:sp>
      <p:grpSp>
        <p:nvGrpSpPr>
          <p:cNvPr id="5" name="Group 4">
            <a:extLst>
              <a:ext uri="{FF2B5EF4-FFF2-40B4-BE49-F238E27FC236}">
                <a16:creationId xmlns:a16="http://schemas.microsoft.com/office/drawing/2014/main" id="{C4723833-CD6B-88A7-4174-89F87B10ACA0}"/>
              </a:ext>
            </a:extLst>
          </p:cNvPr>
          <p:cNvGrpSpPr/>
          <p:nvPr/>
        </p:nvGrpSpPr>
        <p:grpSpPr>
          <a:xfrm>
            <a:off x="6069519" y="1867379"/>
            <a:ext cx="3017520" cy="1422912"/>
            <a:chOff x="6069519" y="2109753"/>
            <a:chExt cx="3017520" cy="1422912"/>
          </a:xfrm>
        </p:grpSpPr>
        <p:sp>
          <p:nvSpPr>
            <p:cNvPr id="13" name="Arrow: Chevron 12">
              <a:extLst>
                <a:ext uri="{FF2B5EF4-FFF2-40B4-BE49-F238E27FC236}">
                  <a16:creationId xmlns:a16="http://schemas.microsoft.com/office/drawing/2014/main" id="{816BABFA-C044-7787-117B-4B6926697906}"/>
                </a:ext>
              </a:extLst>
            </p:cNvPr>
            <p:cNvSpPr/>
            <p:nvPr/>
          </p:nvSpPr>
          <p:spPr>
            <a:xfrm>
              <a:off x="6069519" y="2109753"/>
              <a:ext cx="3017520" cy="1422912"/>
            </a:xfrm>
            <a:prstGeom prst="chevron">
              <a:avLst>
                <a:gd name="adj" fmla="val 38513"/>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28A9D55D-26DD-E975-F429-B9E5323034E6}"/>
                </a:ext>
              </a:extLst>
            </p:cNvPr>
            <p:cNvSpPr txBox="1"/>
            <p:nvPr/>
          </p:nvSpPr>
          <p:spPr>
            <a:xfrm>
              <a:off x="6669614" y="2282949"/>
              <a:ext cx="1936543" cy="923330"/>
            </a:xfrm>
            <a:prstGeom prst="rect">
              <a:avLst/>
            </a:prstGeom>
            <a:noFill/>
          </p:spPr>
          <p:txBody>
            <a:bodyPr wrap="square" rtlCol="0">
              <a:spAutoFit/>
            </a:bodyPr>
            <a:lstStyle/>
            <a:p>
              <a:pPr algn="ctr"/>
              <a:r>
                <a:rPr lang="en-US" sz="1800" b="1" dirty="0">
                  <a:solidFill>
                    <a:schemeClr val="bg1"/>
                  </a:solidFill>
                  <a:latin typeface="Poppins" panose="00000500000000000000" pitchFamily="2" charset="0"/>
                  <a:cs typeface="Poppins" panose="00000500000000000000" pitchFamily="2" charset="0"/>
                </a:rPr>
                <a:t>2.</a:t>
              </a:r>
            </a:p>
            <a:p>
              <a:pPr algn="ctr"/>
              <a:r>
                <a:rPr lang="en-US" sz="1800" b="1" dirty="0">
                  <a:solidFill>
                    <a:schemeClr val="bg1"/>
                  </a:solidFill>
                  <a:latin typeface="Poppins" panose="00000500000000000000" pitchFamily="2" charset="0"/>
                  <a:cs typeface="Poppins" panose="00000500000000000000" pitchFamily="2" charset="0"/>
                </a:rPr>
                <a:t>Define the outcomes</a:t>
              </a:r>
            </a:p>
          </p:txBody>
        </p:sp>
      </p:grpSp>
      <p:sp>
        <p:nvSpPr>
          <p:cNvPr id="16" name="Freeform: Shape 15">
            <a:extLst>
              <a:ext uri="{FF2B5EF4-FFF2-40B4-BE49-F238E27FC236}">
                <a16:creationId xmlns:a16="http://schemas.microsoft.com/office/drawing/2014/main" id="{8BFB652E-E645-E455-D121-10B00A85A132}"/>
              </a:ext>
            </a:extLst>
          </p:cNvPr>
          <p:cNvSpPr/>
          <p:nvPr/>
        </p:nvSpPr>
        <p:spPr>
          <a:xfrm>
            <a:off x="6196520" y="3452342"/>
            <a:ext cx="2255432" cy="204744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600" dirty="0">
                <a:latin typeface="Poppins" panose="00000500000000000000" pitchFamily="2" charset="0"/>
                <a:cs typeface="Poppins" panose="00000500000000000000" pitchFamily="2" charset="0"/>
              </a:rPr>
              <a:t>By 2030, at least 30 % of all fruit grown and sourced by the company is produced using sustainable agricultural practices. </a:t>
            </a:r>
            <a:endParaRPr lang="en-US" sz="1600" kern="1200" dirty="0">
              <a:latin typeface="Poppins" panose="00000500000000000000" pitchFamily="2"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589599D4-2DC3-6E76-A4B0-AD9618464C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305" y="922641"/>
            <a:ext cx="640931" cy="640931"/>
          </a:xfrm>
          <a:prstGeom prst="rect">
            <a:avLst/>
          </a:prstGeom>
        </p:spPr>
      </p:pic>
      <p:sp>
        <p:nvSpPr>
          <p:cNvPr id="3" name="TextBox 20">
            <a:extLst>
              <a:ext uri="{FF2B5EF4-FFF2-40B4-BE49-F238E27FC236}">
                <a16:creationId xmlns:a16="http://schemas.microsoft.com/office/drawing/2014/main" id="{F8F3748E-AC78-83D2-8664-B86E898AF469}"/>
              </a:ext>
            </a:extLst>
          </p:cNvPr>
          <p:cNvSpPr txBox="1"/>
          <p:nvPr/>
        </p:nvSpPr>
        <p:spPr>
          <a:xfrm>
            <a:off x="58516" y="6420335"/>
            <a:ext cx="6811133" cy="369332"/>
          </a:xfrm>
          <a:prstGeom prst="rect">
            <a:avLst/>
          </a:prstGeom>
        </p:spPr>
        <p:txBody>
          <a:bodyPr wrap="square" lIns="0" tIns="0" rIns="0" bIns="0" rtlCol="0" anchor="t">
            <a:spAutoFit/>
          </a:bodyPr>
          <a:lstStyle/>
          <a:p>
            <a:r>
              <a:rPr lang="en-US" sz="1200" i="1" dirty="0">
                <a:solidFill>
                  <a:srgbClr val="314C14"/>
                </a:solidFill>
                <a:latin typeface="Poppins" panose="00000500000000000000" pitchFamily="2" charset="0"/>
                <a:cs typeface="Poppins" panose="00000500000000000000" pitchFamily="2" charset="0"/>
                <a:sym typeface="Garet Bold"/>
              </a:rPr>
              <a:t>Notes</a:t>
            </a:r>
            <a:r>
              <a:rPr lang="en-US" sz="1200" dirty="0">
                <a:solidFill>
                  <a:srgbClr val="314C14"/>
                </a:solidFill>
                <a:latin typeface="Poppins" panose="00000500000000000000" pitchFamily="2" charset="0"/>
                <a:cs typeface="Poppins" panose="00000500000000000000" pitchFamily="2" charset="0"/>
                <a:sym typeface="Garet Bold"/>
              </a:rPr>
              <a:t>:</a:t>
            </a:r>
          </a:p>
          <a:p>
            <a:r>
              <a:rPr lang="en-US" sz="1200" dirty="0">
                <a:solidFill>
                  <a:srgbClr val="314C14"/>
                </a:solidFill>
                <a:latin typeface="Poppins" panose="00000500000000000000" pitchFamily="2" charset="0"/>
                <a:cs typeface="Poppins" panose="00000500000000000000" pitchFamily="2" charset="0"/>
                <a:sym typeface="Garet Bold"/>
              </a:rPr>
              <a:t>IPM=Integrated pest management; MRL=maximum residue limits</a:t>
            </a:r>
          </a:p>
        </p:txBody>
      </p:sp>
    </p:spTree>
    <p:extLst>
      <p:ext uri="{BB962C8B-B14F-4D97-AF65-F5344CB8AC3E}">
        <p14:creationId xmlns:p14="http://schemas.microsoft.com/office/powerpoint/2010/main" val="33424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 grpId="0" animBg="1"/>
      <p:bldP spid="17" grpId="0"/>
      <p:bldP spid="28"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11" name="TextBox 13">
            <a:extLst>
              <a:ext uri="{FF2B5EF4-FFF2-40B4-BE49-F238E27FC236}">
                <a16:creationId xmlns:a16="http://schemas.microsoft.com/office/drawing/2014/main" id="{F04A1C30-8526-CFCA-3A3C-9FD51EC4CAEA}"/>
              </a:ext>
            </a:extLst>
          </p:cNvPr>
          <p:cNvSpPr txBox="1"/>
          <p:nvPr/>
        </p:nvSpPr>
        <p:spPr>
          <a:xfrm>
            <a:off x="6278172" y="4694157"/>
            <a:ext cx="452085" cy="548526"/>
          </a:xfrm>
          <a:prstGeom prst="rect">
            <a:avLst/>
          </a:prstGeom>
        </p:spPr>
        <p:txBody>
          <a:bodyPr lIns="33867" tIns="33867" rIns="33867" bIns="33867" rtlCol="0" anchor="ctr"/>
          <a:lstStyle/>
          <a:p>
            <a:pPr algn="ctr">
              <a:lnSpc>
                <a:spcPts val="1773"/>
              </a:lnSpc>
            </a:pPr>
            <a:endParaRPr sz="1200" dirty="0"/>
          </a:p>
        </p:txBody>
      </p:sp>
      <p:sp>
        <p:nvSpPr>
          <p:cNvPr id="2" name="TextBox 18">
            <a:extLst>
              <a:ext uri="{FF2B5EF4-FFF2-40B4-BE49-F238E27FC236}">
                <a16:creationId xmlns:a16="http://schemas.microsoft.com/office/drawing/2014/main" id="{0191E927-EF0D-35D2-5C5E-360AAD7B5F6B}"/>
              </a:ext>
            </a:extLst>
          </p:cNvPr>
          <p:cNvSpPr txBox="1"/>
          <p:nvPr/>
        </p:nvSpPr>
        <p:spPr>
          <a:xfrm>
            <a:off x="4974944" y="4969407"/>
            <a:ext cx="3288873" cy="1045479"/>
          </a:xfrm>
          <a:prstGeom prst="rect">
            <a:avLst/>
          </a:prstGeom>
        </p:spPr>
        <p:txBody>
          <a:bodyPr wrap="square" lIns="0" tIns="0" rIns="0" bIns="0" rtlCol="0" anchor="t">
            <a:spAutoFit/>
          </a:bodyPr>
          <a:lstStyle/>
          <a:p>
            <a:pPr defTabSz="1371600">
              <a:lnSpc>
                <a:spcPct val="107000"/>
              </a:lnSpc>
              <a:defRPr/>
            </a:pPr>
            <a:r>
              <a:rPr lang="en-US" sz="1600" dirty="0">
                <a:latin typeface="Poppins" panose="00000500000000000000" pitchFamily="2" charset="0"/>
                <a:ea typeface="Roboto Light"/>
                <a:cs typeface="Poppins" panose="00000500000000000000" pitchFamily="2" charset="0"/>
              </a:rPr>
              <a:t>To </a:t>
            </a:r>
            <a:r>
              <a:rPr lang="en-US" sz="1600" b="1" dirty="0">
                <a:solidFill>
                  <a:schemeClr val="accent6"/>
                </a:solidFill>
                <a:latin typeface="Poppins" panose="00000500000000000000" pitchFamily="2" charset="0"/>
                <a:ea typeface="Roboto Light"/>
                <a:cs typeface="Poppins" panose="00000500000000000000" pitchFamily="2" charset="0"/>
              </a:rPr>
              <a:t>produce sustainably</a:t>
            </a:r>
            <a:r>
              <a:rPr lang="en-US" sz="1600" dirty="0">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n-US" sz="1600" dirty="0">
                <a:latin typeface="Poppins" panose="00000500000000000000" pitchFamily="2" charset="0"/>
                <a:ea typeface="Roboto Light"/>
                <a:cs typeface="Poppins" panose="00000500000000000000" pitchFamily="2" charset="0"/>
              </a:rPr>
              <a:t>Increase capacity of growers to reduce water use (training</a:t>
            </a:r>
            <a:r>
              <a:rPr lang="en-US" sz="1600">
                <a:latin typeface="Poppins" panose="00000500000000000000" pitchFamily="2" charset="0"/>
                <a:ea typeface="Roboto Light"/>
                <a:cs typeface="Poppins" panose="00000500000000000000" pitchFamily="2" charset="0"/>
              </a:rPr>
              <a:t>)</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13" name="TextBox 18">
            <a:extLst>
              <a:ext uri="{FF2B5EF4-FFF2-40B4-BE49-F238E27FC236}">
                <a16:creationId xmlns:a16="http://schemas.microsoft.com/office/drawing/2014/main" id="{0C253F61-3DFB-1584-40DB-5DA02943D81C}"/>
              </a:ext>
            </a:extLst>
          </p:cNvPr>
          <p:cNvSpPr txBox="1"/>
          <p:nvPr/>
        </p:nvSpPr>
        <p:spPr>
          <a:xfrm>
            <a:off x="8654142" y="2120052"/>
            <a:ext cx="3351513" cy="1308948"/>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To improve </a:t>
            </a:r>
            <a:r>
              <a:rPr lang="en-GB" sz="1600" b="1" dirty="0">
                <a:solidFill>
                  <a:schemeClr val="accent5"/>
                </a:solidFill>
                <a:uFill>
                  <a:solidFill>
                    <a:srgbClr val="000000"/>
                  </a:solidFill>
                </a:uFill>
                <a:latin typeface="Poppins" panose="00000500000000000000" pitchFamily="2" charset="0"/>
                <a:ea typeface="Roboto Light"/>
                <a:cs typeface="Poppins" panose="00000500000000000000" pitchFamily="2" charset="0"/>
              </a:rPr>
              <a:t>workers’ wellbeing</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n-GB" sz="1600" dirty="0">
                <a:uFill>
                  <a:solidFill>
                    <a:srgbClr val="000000"/>
                  </a:solidFill>
                </a:uFill>
                <a:latin typeface="Poppins" panose="00000500000000000000" pitchFamily="2" charset="0"/>
                <a:ea typeface="Roboto Light"/>
                <a:cs typeface="Poppins" panose="00000500000000000000" pitchFamily="2" charset="0"/>
              </a:rPr>
              <a:t>Put occupational health and safety protocols in place</a:t>
            </a:r>
          </a:p>
          <a:p>
            <a:pPr marL="285750" indent="-285750" defTabSz="1371600">
              <a:lnSpc>
                <a:spcPct val="107000"/>
              </a:lnSpc>
              <a:buFont typeface="Arial" panose="020B0604020202020204" pitchFamily="34" charset="0"/>
              <a:buChar char="•"/>
              <a:defRPr/>
            </a:pPr>
            <a:r>
              <a:rPr lang="en-GB" sz="1600" dirty="0">
                <a:uFill>
                  <a:solidFill>
                    <a:srgbClr val="000000"/>
                  </a:solidFill>
                </a:uFill>
                <a:latin typeface="Poppins" panose="00000500000000000000" pitchFamily="2" charset="0"/>
                <a:ea typeface="Roboto Light"/>
                <a:cs typeface="Poppins" panose="00000500000000000000" pitchFamily="2" charset="0"/>
              </a:rPr>
              <a:t>Provide fair and formal contractual arrangements</a:t>
            </a:r>
          </a:p>
        </p:txBody>
      </p:sp>
      <p:grpSp>
        <p:nvGrpSpPr>
          <p:cNvPr id="47" name="Group 46">
            <a:extLst>
              <a:ext uri="{FF2B5EF4-FFF2-40B4-BE49-F238E27FC236}">
                <a16:creationId xmlns:a16="http://schemas.microsoft.com/office/drawing/2014/main" id="{10DDACE3-9CB0-B3D9-393E-9751B2934C2F}"/>
              </a:ext>
            </a:extLst>
          </p:cNvPr>
          <p:cNvGrpSpPr/>
          <p:nvPr/>
        </p:nvGrpSpPr>
        <p:grpSpPr>
          <a:xfrm>
            <a:off x="410008" y="2199905"/>
            <a:ext cx="4118449" cy="3917865"/>
            <a:chOff x="471208" y="2400301"/>
            <a:chExt cx="5048869" cy="3917865"/>
          </a:xfrm>
          <a:solidFill>
            <a:srgbClr val="EBF1DE"/>
          </a:solidFill>
        </p:grpSpPr>
        <p:sp>
          <p:nvSpPr>
            <p:cNvPr id="48" name="Rectangle: Rounded Corners 47">
              <a:extLst>
                <a:ext uri="{FF2B5EF4-FFF2-40B4-BE49-F238E27FC236}">
                  <a16:creationId xmlns:a16="http://schemas.microsoft.com/office/drawing/2014/main" id="{4313C744-FFB6-D92A-ACF3-E20EDC2ECEE2}"/>
                </a:ext>
              </a:extLst>
            </p:cNvPr>
            <p:cNvSpPr/>
            <p:nvPr/>
          </p:nvSpPr>
          <p:spPr>
            <a:xfrm>
              <a:off x="471208" y="2400301"/>
              <a:ext cx="5048869" cy="3917865"/>
            </a:xfrm>
            <a:prstGeom prst="roundRect">
              <a:avLst>
                <a:gd name="adj" fmla="val 10853"/>
              </a:avLst>
            </a:prstGeom>
            <a:grpFill/>
            <a:ln>
              <a:solidFill>
                <a:srgbClr val="314C1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i="1">
                <a:effectLst/>
                <a:latin typeface="Poppins" panose="00000500000000000000" pitchFamily="2" charset="0"/>
                <a:ea typeface="Calibri" panose="020F0502020204030204" pitchFamily="34" charset="0"/>
                <a:cs typeface="Poppins" panose="00000500000000000000" pitchFamily="2" charset="0"/>
              </a:endParaRPr>
            </a:p>
            <a:p>
              <a:pPr algn="ctr"/>
              <a:endParaRPr lang="en-US" i="1">
                <a:latin typeface="Poppins" panose="00000500000000000000" pitchFamily="2" charset="0"/>
                <a:ea typeface="Calibri" panose="020F0502020204030204" pitchFamily="34" charset="0"/>
                <a:cs typeface="Poppins" panose="00000500000000000000" pitchFamily="2" charset="0"/>
              </a:endParaRPr>
            </a:p>
            <a:p>
              <a:pPr algn="ctr"/>
              <a:endParaRPr lang="en-US" i="1">
                <a:latin typeface="Poppins" panose="00000500000000000000" pitchFamily="2" charset="0"/>
                <a:ea typeface="Calibri" panose="020F0502020204030204" pitchFamily="34" charset="0"/>
                <a:cs typeface="Poppins" panose="00000500000000000000" pitchFamily="2" charset="0"/>
              </a:endParaRPr>
            </a:p>
            <a:p>
              <a:pPr algn="ctr"/>
              <a:endParaRPr lang="en-US" i="1">
                <a:effectLst/>
                <a:latin typeface="Poppins" panose="00000500000000000000" pitchFamily="2" charset="0"/>
                <a:ea typeface="Calibri" panose="020F0502020204030204" pitchFamily="34" charset="0"/>
                <a:cs typeface="Poppins" panose="00000500000000000000" pitchFamily="2" charset="0"/>
              </a:endParaRPr>
            </a:p>
            <a:p>
              <a:pPr algn="ctr"/>
              <a:r>
                <a:rPr lang="en-US" i="1">
                  <a:effectLst/>
                  <a:latin typeface="Poppins" panose="00000500000000000000" pitchFamily="2" charset="0"/>
                  <a:ea typeface="Calibri" panose="020F0502020204030204" pitchFamily="34" charset="0"/>
                  <a:cs typeface="Poppins" panose="00000500000000000000" pitchFamily="2" charset="0"/>
                </a:rPr>
                <a:t>“In the next decade – despite </a:t>
              </a:r>
              <a:r>
                <a:rPr lang="en-US" b="1" i="1">
                  <a:solidFill>
                    <a:schemeClr val="accent4"/>
                  </a:solidFill>
                  <a:effectLst/>
                  <a:latin typeface="Poppins" panose="00000500000000000000" pitchFamily="2" charset="0"/>
                  <a:ea typeface="Calibri" panose="020F0502020204030204" pitchFamily="34" charset="0"/>
                  <a:cs typeface="Poppins" panose="00000500000000000000" pitchFamily="2" charset="0"/>
                </a:rPr>
                <a:t>extreme weather events</a:t>
              </a:r>
              <a:r>
                <a:rPr lang="en-US" i="1">
                  <a:effectLst/>
                  <a:latin typeface="Poppins" panose="00000500000000000000" pitchFamily="2" charset="0"/>
                  <a:ea typeface="Calibri" panose="020F0502020204030204" pitchFamily="34" charset="0"/>
                  <a:cs typeface="Poppins" panose="00000500000000000000" pitchFamily="2" charset="0"/>
                </a:rPr>
                <a:t> – the company will consolidate its position in national and international markets, by </a:t>
              </a:r>
              <a:r>
                <a:rPr lang="en-US" b="1" i="1">
                  <a:solidFill>
                    <a:schemeClr val="accent2"/>
                  </a:solidFill>
                  <a:effectLst/>
                  <a:latin typeface="Poppins" panose="00000500000000000000" pitchFamily="2" charset="0"/>
                  <a:ea typeface="Calibri" panose="020F0502020204030204" pitchFamily="34" charset="0"/>
                  <a:cs typeface="Poppins" panose="00000500000000000000" pitchFamily="2" charset="0"/>
                </a:rPr>
                <a:t>offering safe</a:t>
              </a:r>
              <a:r>
                <a:rPr lang="en-US" i="1">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b="1" i="1">
                  <a:solidFill>
                    <a:schemeClr val="accent2"/>
                  </a:solidFill>
                  <a:effectLst/>
                  <a:latin typeface="Poppins" panose="00000500000000000000" pitchFamily="2" charset="0"/>
                  <a:ea typeface="Calibri" panose="020F0502020204030204" pitchFamily="34" charset="0"/>
                  <a:cs typeface="Poppins" panose="00000500000000000000" pitchFamily="2" charset="0"/>
                </a:rPr>
                <a:t>healthy</a:t>
              </a:r>
              <a:r>
                <a:rPr lang="en-US" i="1">
                  <a:solidFill>
                    <a:schemeClr val="accent2"/>
                  </a:solidFill>
                  <a:effectLst/>
                  <a:latin typeface="Poppins" panose="00000500000000000000" pitchFamily="2" charset="0"/>
                  <a:ea typeface="Calibri" panose="020F0502020204030204" pitchFamily="34" charset="0"/>
                  <a:cs typeface="Poppins" panose="00000500000000000000" pitchFamily="2" charset="0"/>
                </a:rPr>
                <a:t> </a:t>
              </a:r>
              <a:r>
                <a:rPr lang="en-US" i="1">
                  <a:effectLst/>
                  <a:latin typeface="Poppins" panose="00000500000000000000" pitchFamily="2" charset="0"/>
                  <a:ea typeface="Calibri" panose="020F0502020204030204" pitchFamily="34" charset="0"/>
                  <a:cs typeface="Poppins" panose="00000500000000000000" pitchFamily="2" charset="0"/>
                </a:rPr>
                <a:t>and </a:t>
              </a:r>
              <a:r>
                <a:rPr lang="en-US" b="1" i="1">
                  <a:solidFill>
                    <a:schemeClr val="accent6"/>
                  </a:solidFill>
                  <a:effectLst/>
                  <a:latin typeface="Poppins" panose="00000500000000000000" pitchFamily="2" charset="0"/>
                  <a:ea typeface="Calibri" panose="020F0502020204030204" pitchFamily="34" charset="0"/>
                  <a:cs typeface="Poppins" panose="00000500000000000000" pitchFamily="2" charset="0"/>
                </a:rPr>
                <a:t>sustainably</a:t>
              </a:r>
              <a:r>
                <a:rPr lang="en-US" i="1">
                  <a:effectLst/>
                  <a:latin typeface="Poppins" panose="00000500000000000000" pitchFamily="2" charset="0"/>
                  <a:ea typeface="Calibri" panose="020F0502020204030204" pitchFamily="34" charset="0"/>
                  <a:cs typeface="Poppins" panose="00000500000000000000" pitchFamily="2" charset="0"/>
                </a:rPr>
                <a:t> </a:t>
              </a:r>
              <a:r>
                <a:rPr lang="en-US" b="1" i="1">
                  <a:solidFill>
                    <a:schemeClr val="accent6"/>
                  </a:solidFill>
                  <a:effectLst/>
                  <a:latin typeface="Poppins" panose="00000500000000000000" pitchFamily="2" charset="0"/>
                  <a:ea typeface="Calibri" panose="020F0502020204030204" pitchFamily="34" charset="0"/>
                  <a:cs typeface="Poppins" panose="00000500000000000000" pitchFamily="2" charset="0"/>
                </a:rPr>
                <a:t>produced</a:t>
              </a:r>
              <a:r>
                <a:rPr lang="en-US" i="1">
                  <a:effectLst/>
                  <a:latin typeface="Poppins" panose="00000500000000000000" pitchFamily="2" charset="0"/>
                  <a:ea typeface="Calibri" panose="020F0502020204030204" pitchFamily="34" charset="0"/>
                  <a:cs typeface="Poppins" panose="00000500000000000000" pitchFamily="2" charset="0"/>
                </a:rPr>
                <a:t> fruits, increasing the </a:t>
              </a:r>
              <a:r>
                <a:rPr lang="en-US" b="1" i="1">
                  <a:solidFill>
                    <a:schemeClr val="accent1">
                      <a:lumMod val="75000"/>
                    </a:schemeClr>
                  </a:solidFill>
                  <a:effectLst/>
                  <a:latin typeface="Poppins" panose="00000500000000000000" pitchFamily="2" charset="0"/>
                  <a:ea typeface="Calibri" panose="020F0502020204030204" pitchFamily="34" charset="0"/>
                  <a:cs typeface="Poppins" panose="00000500000000000000" pitchFamily="2" charset="0"/>
                </a:rPr>
                <a:t>profitability of growers </a:t>
              </a:r>
              <a:r>
                <a:rPr lang="en-US" i="1">
                  <a:effectLst/>
                  <a:latin typeface="Poppins" panose="00000500000000000000" pitchFamily="2" charset="0"/>
                  <a:ea typeface="Calibri" panose="020F0502020204030204" pitchFamily="34" charset="0"/>
                  <a:cs typeface="Poppins" panose="00000500000000000000" pitchFamily="2" charset="0"/>
                </a:rPr>
                <a:t>and </a:t>
              </a:r>
              <a:r>
                <a:rPr lang="en-US" b="1" i="1">
                  <a:solidFill>
                    <a:schemeClr val="accent5"/>
                  </a:solidFill>
                  <a:effectLst/>
                  <a:latin typeface="Poppins" panose="00000500000000000000" pitchFamily="2" charset="0"/>
                  <a:ea typeface="Calibri" panose="020F0502020204030204" pitchFamily="34" charset="0"/>
                  <a:cs typeface="Poppins" panose="00000500000000000000" pitchFamily="2" charset="0"/>
                </a:rPr>
                <a:t>wellbeing of all workers</a:t>
              </a:r>
              <a:r>
                <a:rPr lang="en-US" i="1">
                  <a:effectLst/>
                  <a:latin typeface="Poppins" panose="00000500000000000000" pitchFamily="2" charset="0"/>
                  <a:ea typeface="Calibri" panose="020F0502020204030204" pitchFamily="34" charset="0"/>
                  <a:cs typeface="Poppins" panose="00000500000000000000" pitchFamily="2" charset="0"/>
                </a:rPr>
                <a:t>.”</a:t>
              </a:r>
            </a:p>
          </p:txBody>
        </p:sp>
        <p:pic>
          <p:nvPicPr>
            <p:cNvPr id="49" name="Picture 48">
              <a:extLst>
                <a:ext uri="{FF2B5EF4-FFF2-40B4-BE49-F238E27FC236}">
                  <a16:creationId xmlns:a16="http://schemas.microsoft.com/office/drawing/2014/main" id="{48594201-2B20-3C81-E00C-999BA17AF0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83" y="2501673"/>
              <a:ext cx="1271838" cy="927898"/>
            </a:xfrm>
            <a:prstGeom prst="rect">
              <a:avLst/>
            </a:prstGeom>
            <a:grpFill/>
          </p:spPr>
        </p:pic>
        <p:sp>
          <p:nvSpPr>
            <p:cNvPr id="50" name="Content Placeholder 2">
              <a:extLst>
                <a:ext uri="{FF2B5EF4-FFF2-40B4-BE49-F238E27FC236}">
                  <a16:creationId xmlns:a16="http://schemas.microsoft.com/office/drawing/2014/main" id="{2138730F-2134-1EEB-9D87-9D9B998933E3}"/>
                </a:ext>
              </a:extLst>
            </p:cNvPr>
            <p:cNvSpPr txBox="1">
              <a:spLocks/>
            </p:cNvSpPr>
            <p:nvPr/>
          </p:nvSpPr>
          <p:spPr>
            <a:xfrm>
              <a:off x="1892587" y="2759781"/>
              <a:ext cx="3477950" cy="543777"/>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latin typeface="Poppins" panose="00000500000000000000" pitchFamily="2" charset="0"/>
                  <a:ea typeface="Calibri" panose="020F0502020204030204" pitchFamily="34" charset="0"/>
                  <a:cs typeface="Poppins" panose="00000500000000000000" pitchFamily="2" charset="0"/>
                </a:rPr>
                <a:t>Company A’s goal</a:t>
              </a:r>
            </a:p>
          </p:txBody>
        </p:sp>
      </p:grpSp>
      <p:pic>
        <p:nvPicPr>
          <p:cNvPr id="56" name="Picture 55" descr="A black and orange background&#10;&#10;Description automatically generated">
            <a:extLst>
              <a:ext uri="{FF2B5EF4-FFF2-40B4-BE49-F238E27FC236}">
                <a16:creationId xmlns:a16="http://schemas.microsoft.com/office/drawing/2014/main" id="{224D6D68-24AB-07CC-BC75-CD5F8A4A36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6" name="TextBox 18">
            <a:extLst>
              <a:ext uri="{FF2B5EF4-FFF2-40B4-BE49-F238E27FC236}">
                <a16:creationId xmlns:a16="http://schemas.microsoft.com/office/drawing/2014/main" id="{8990B62D-6A5F-D3BB-01FF-57F141F6D900}"/>
              </a:ext>
            </a:extLst>
          </p:cNvPr>
          <p:cNvSpPr txBox="1"/>
          <p:nvPr/>
        </p:nvSpPr>
        <p:spPr>
          <a:xfrm>
            <a:off x="4974944" y="2120052"/>
            <a:ext cx="3396172" cy="1308948"/>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To address </a:t>
            </a:r>
            <a:r>
              <a:rPr lang="en-GB" sz="1600" b="1" dirty="0">
                <a:solidFill>
                  <a:schemeClr val="accent4"/>
                </a:solidFill>
                <a:uFill>
                  <a:solidFill>
                    <a:srgbClr val="000000"/>
                  </a:solidFill>
                </a:uFill>
                <a:latin typeface="Poppins" panose="00000500000000000000" pitchFamily="2" charset="0"/>
                <a:ea typeface="Roboto Light"/>
                <a:cs typeface="Poppins" panose="00000500000000000000" pitchFamily="2" charset="0"/>
              </a:rPr>
              <a:t>extreme weather events</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n-US" sz="1600" dirty="0">
                <a:latin typeface="Poppins" panose="00000500000000000000" pitchFamily="2" charset="0"/>
                <a:ea typeface="Roboto Light"/>
                <a:cs typeface="Poppins" panose="00000500000000000000" pitchFamily="2" charset="0"/>
              </a:rPr>
              <a:t>Invest in climate-proofing technologies (irrigation, inputs, etc</a:t>
            </a:r>
            <a:r>
              <a:rPr lang="en-US" sz="1600">
                <a:latin typeface="Poppins" panose="00000500000000000000" pitchFamily="2" charset="0"/>
                <a:ea typeface="Roboto Light"/>
                <a:cs typeface="Poppins" panose="00000500000000000000" pitchFamily="2" charset="0"/>
              </a:rPr>
              <a:t>.)</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67" name="TextBox 18">
            <a:extLst>
              <a:ext uri="{FF2B5EF4-FFF2-40B4-BE49-F238E27FC236}">
                <a16:creationId xmlns:a16="http://schemas.microsoft.com/office/drawing/2014/main" id="{33753D81-CF7E-4A91-FE82-80F533A859F7}"/>
              </a:ext>
            </a:extLst>
          </p:cNvPr>
          <p:cNvSpPr txBox="1"/>
          <p:nvPr/>
        </p:nvSpPr>
        <p:spPr>
          <a:xfrm>
            <a:off x="4974944" y="3774523"/>
            <a:ext cx="3351512" cy="782009"/>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To produce </a:t>
            </a:r>
            <a:r>
              <a:rPr lang="en-GB" sz="1600" b="1" dirty="0">
                <a:solidFill>
                  <a:schemeClr val="accent2"/>
                </a:solidFill>
                <a:uFill>
                  <a:solidFill>
                    <a:srgbClr val="000000"/>
                  </a:solidFill>
                </a:uFill>
                <a:latin typeface="Poppins" panose="00000500000000000000" pitchFamily="2" charset="0"/>
                <a:ea typeface="Roboto Light"/>
                <a:cs typeface="Poppins" panose="00000500000000000000" pitchFamily="2" charset="0"/>
              </a:rPr>
              <a:t>safe and healthy food</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n-US" sz="1600" dirty="0">
                <a:latin typeface="Poppins" panose="00000500000000000000" pitchFamily="2" charset="0"/>
                <a:ea typeface="Roboto Light"/>
                <a:cs typeface="Poppins" panose="00000500000000000000" pitchFamily="2" charset="0"/>
              </a:rPr>
              <a:t>Reduce agrochemical use</a:t>
            </a:r>
            <a:endParaRPr lang="en-GB" sz="1600" dirty="0">
              <a:uFill>
                <a:solidFill>
                  <a:srgbClr val="000000"/>
                </a:solidFill>
              </a:uFill>
              <a:latin typeface="Poppins" panose="00000500000000000000" pitchFamily="2" charset="0"/>
              <a:ea typeface="Roboto Light"/>
              <a:cs typeface="Poppins" panose="00000500000000000000" pitchFamily="2" charset="0"/>
            </a:endParaRPr>
          </a:p>
        </p:txBody>
      </p:sp>
      <p:sp>
        <p:nvSpPr>
          <p:cNvPr id="68" name="TextBox 18">
            <a:extLst>
              <a:ext uri="{FF2B5EF4-FFF2-40B4-BE49-F238E27FC236}">
                <a16:creationId xmlns:a16="http://schemas.microsoft.com/office/drawing/2014/main" id="{AE593D9A-9A5D-F0D2-315B-3093E2AA6453}"/>
              </a:ext>
            </a:extLst>
          </p:cNvPr>
          <p:cNvSpPr txBox="1"/>
          <p:nvPr/>
        </p:nvSpPr>
        <p:spPr>
          <a:xfrm>
            <a:off x="8654143" y="3962297"/>
            <a:ext cx="3351513" cy="2099357"/>
          </a:xfrm>
          <a:prstGeom prst="rect">
            <a:avLst/>
          </a:prstGeom>
        </p:spPr>
        <p:txBody>
          <a:bodyPr wrap="square" lIns="0" tIns="0" rIns="0" bIns="0" rtlCol="0" anchor="t">
            <a:spAutoFit/>
          </a:bodyPr>
          <a:lstStyle/>
          <a:p>
            <a:pPr defTabSz="1371600">
              <a:lnSpc>
                <a:spcPct val="107000"/>
              </a:lnSpc>
              <a:defRPr/>
            </a:pPr>
            <a:r>
              <a:rPr lang="en-GB" sz="1600" dirty="0">
                <a:uFill>
                  <a:solidFill>
                    <a:srgbClr val="000000"/>
                  </a:solidFill>
                </a:uFill>
                <a:latin typeface="Poppins" panose="00000500000000000000" pitchFamily="2" charset="0"/>
                <a:ea typeface="Roboto Light"/>
                <a:cs typeface="Poppins" panose="00000500000000000000" pitchFamily="2" charset="0"/>
              </a:rPr>
              <a:t>To improve </a:t>
            </a:r>
            <a:r>
              <a:rPr lang="en-GB" sz="1600" b="1" dirty="0">
                <a:solidFill>
                  <a:schemeClr val="accent1">
                    <a:lumMod val="75000"/>
                  </a:schemeClr>
                </a:solidFill>
                <a:uFill>
                  <a:solidFill>
                    <a:srgbClr val="000000"/>
                  </a:solidFill>
                </a:uFill>
                <a:latin typeface="Poppins" panose="00000500000000000000" pitchFamily="2" charset="0"/>
                <a:ea typeface="Roboto Light"/>
                <a:cs typeface="Poppins" panose="00000500000000000000" pitchFamily="2" charset="0"/>
              </a:rPr>
              <a:t>grower’s profitability</a:t>
            </a:r>
            <a:r>
              <a:rPr lang="en-GB" sz="1600" dirty="0">
                <a:uFill>
                  <a:solidFill>
                    <a:srgbClr val="000000"/>
                  </a:solidFill>
                </a:uFill>
                <a:latin typeface="Poppins" panose="00000500000000000000" pitchFamily="2" charset="0"/>
                <a:ea typeface="Roboto Light"/>
                <a:cs typeface="Poppins" panose="00000500000000000000" pitchFamily="2" charset="0"/>
              </a:rPr>
              <a:t>:</a:t>
            </a:r>
          </a:p>
          <a:p>
            <a:pPr marL="285750" indent="-285750" defTabSz="1371600">
              <a:lnSpc>
                <a:spcPct val="107000"/>
              </a:lnSpc>
              <a:buFont typeface="Arial" panose="020B0604020202020204" pitchFamily="34" charset="0"/>
              <a:buChar char="•"/>
              <a:defRPr/>
            </a:pPr>
            <a:r>
              <a:rPr lang="en-GB" sz="1600" dirty="0">
                <a:uFill>
                  <a:solidFill>
                    <a:srgbClr val="000000"/>
                  </a:solidFill>
                </a:uFill>
                <a:latin typeface="Poppins" panose="00000500000000000000" pitchFamily="2" charset="0"/>
                <a:ea typeface="Roboto Light"/>
                <a:cs typeface="Poppins" panose="00000500000000000000" pitchFamily="2" charset="0"/>
              </a:rPr>
              <a:t>Establish fair and formal contractual arrangements with growers and suppliers</a:t>
            </a:r>
          </a:p>
          <a:p>
            <a:pPr marL="285750" indent="-285750" defTabSz="1371600">
              <a:lnSpc>
                <a:spcPct val="107000"/>
              </a:lnSpc>
              <a:buFont typeface="Arial" panose="020B0604020202020204" pitchFamily="34" charset="0"/>
              <a:buChar char="•"/>
              <a:defRPr/>
            </a:pPr>
            <a:r>
              <a:rPr lang="en-GB" sz="1600" dirty="0">
                <a:uFill>
                  <a:solidFill>
                    <a:srgbClr val="000000"/>
                  </a:solidFill>
                </a:uFill>
                <a:latin typeface="Poppins" panose="00000500000000000000" pitchFamily="2" charset="0"/>
                <a:ea typeface="Roboto Light"/>
                <a:cs typeface="Poppins" panose="00000500000000000000" pitchFamily="2" charset="0"/>
              </a:rPr>
              <a:t>Improve </a:t>
            </a:r>
            <a:r>
              <a:rPr lang="en-US" sz="1600" dirty="0">
                <a:latin typeface="Poppins" panose="00000500000000000000" pitchFamily="2" charset="0"/>
                <a:ea typeface="Roboto Light"/>
                <a:cs typeface="Poppins" panose="00000500000000000000" pitchFamily="2" charset="0"/>
              </a:rPr>
              <a:t>consumer awareness on production challenges</a:t>
            </a:r>
          </a:p>
        </p:txBody>
      </p:sp>
      <p:sp>
        <p:nvSpPr>
          <p:cNvPr id="10" name="Title 1">
            <a:extLst>
              <a:ext uri="{FF2B5EF4-FFF2-40B4-BE49-F238E27FC236}">
                <a16:creationId xmlns:a16="http://schemas.microsoft.com/office/drawing/2014/main" id="{E3D3D676-8881-86CE-1BDE-10040298253F}"/>
              </a:ext>
            </a:extLst>
          </p:cNvPr>
          <p:cNvSpPr txBox="1">
            <a:spLocks/>
          </p:cNvSpPr>
          <p:nvPr/>
        </p:nvSpPr>
        <p:spPr>
          <a:xfrm>
            <a:off x="980825" y="1041400"/>
            <a:ext cx="9802557" cy="54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Poppins" panose="00000500000000000000" pitchFamily="2" charset="0"/>
                <a:cs typeface="Poppins" panose="00000500000000000000" pitchFamily="2" charset="0"/>
              </a:rPr>
              <a:t>Example (continued)</a:t>
            </a:r>
            <a:endParaRPr lang="en-US" sz="2800" dirty="0">
              <a:solidFill>
                <a:srgbClr val="314C14"/>
              </a:solidFill>
              <a:latin typeface="Poppins" panose="00000500000000000000" pitchFamily="2" charset="0"/>
              <a:cs typeface="Poppins" panose="00000500000000000000" pitchFamily="2" charset="0"/>
            </a:endParaRPr>
          </a:p>
        </p:txBody>
      </p:sp>
      <p:pic>
        <p:nvPicPr>
          <p:cNvPr id="12" name="Graphic 3" descr="Storytelling with solid fill">
            <a:extLst>
              <a:ext uri="{FF2B5EF4-FFF2-40B4-BE49-F238E27FC236}">
                <a16:creationId xmlns:a16="http://schemas.microsoft.com/office/drawing/2014/main" id="{5FB05717-28AD-A435-0578-E00C0CDD40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305" y="922641"/>
            <a:ext cx="731520" cy="731520"/>
          </a:xfrm>
          <a:prstGeom prst="rect">
            <a:avLst/>
          </a:prstGeom>
        </p:spPr>
      </p:pic>
    </p:spTree>
    <p:extLst>
      <p:ext uri="{BB962C8B-B14F-4D97-AF65-F5344CB8AC3E}">
        <p14:creationId xmlns:p14="http://schemas.microsoft.com/office/powerpoint/2010/main" val="400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267906"/>
            <a:ext cx="12192000" cy="359961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600" dirty="0"/>
          </a:p>
        </p:txBody>
      </p:sp>
      <p:grpSp>
        <p:nvGrpSpPr>
          <p:cNvPr id="7" name="Group 6">
            <a:extLst>
              <a:ext uri="{FF2B5EF4-FFF2-40B4-BE49-F238E27FC236}">
                <a16:creationId xmlns:a16="http://schemas.microsoft.com/office/drawing/2014/main" id="{3F4746F7-CF75-4045-E44D-C7B54A3EF279}"/>
              </a:ext>
            </a:extLst>
          </p:cNvPr>
          <p:cNvGrpSpPr/>
          <p:nvPr/>
        </p:nvGrpSpPr>
        <p:grpSpPr>
          <a:xfrm>
            <a:off x="5797386" y="3834209"/>
            <a:ext cx="452085" cy="548526"/>
            <a:chOff x="5797386" y="3834209"/>
            <a:chExt cx="452085" cy="548526"/>
          </a:xfrm>
        </p:grpSpPr>
        <p:grpSp>
          <p:nvGrpSpPr>
            <p:cNvPr id="11" name="Group 11"/>
            <p:cNvGrpSpPr/>
            <p:nvPr/>
          </p:nvGrpSpPr>
          <p:grpSpPr>
            <a:xfrm>
              <a:off x="5797386" y="3834209"/>
              <a:ext cx="452085" cy="548526"/>
              <a:chOff x="0" y="-38100"/>
              <a:chExt cx="178601" cy="216701"/>
            </a:xfrm>
          </p:grpSpPr>
          <p:sp>
            <p:nvSpPr>
              <p:cNvPr id="12" name="Freeform 12"/>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sz="1200" dirty="0"/>
              </a:p>
            </p:txBody>
          </p:sp>
          <p:sp>
            <p:nvSpPr>
              <p:cNvPr id="13" name="TextBox 13"/>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19" name="Freeform 19"/>
            <p:cNvSpPr/>
            <p:nvPr/>
          </p:nvSpPr>
          <p:spPr>
            <a:xfrm>
              <a:off x="5868097" y="4041465"/>
              <a:ext cx="310663" cy="230455"/>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grpSp>
        <p:nvGrpSpPr>
          <p:cNvPr id="5" name="Group 4">
            <a:extLst>
              <a:ext uri="{FF2B5EF4-FFF2-40B4-BE49-F238E27FC236}">
                <a16:creationId xmlns:a16="http://schemas.microsoft.com/office/drawing/2014/main" id="{49A90AF8-3058-92D0-7B49-7911D73A8C3F}"/>
              </a:ext>
            </a:extLst>
          </p:cNvPr>
          <p:cNvGrpSpPr/>
          <p:nvPr/>
        </p:nvGrpSpPr>
        <p:grpSpPr>
          <a:xfrm>
            <a:off x="5818263" y="4692841"/>
            <a:ext cx="452085" cy="548526"/>
            <a:chOff x="5797386" y="5246882"/>
            <a:chExt cx="452085" cy="548526"/>
          </a:xfrm>
        </p:grpSpPr>
        <p:grpSp>
          <p:nvGrpSpPr>
            <p:cNvPr id="14" name="Group 14"/>
            <p:cNvGrpSpPr/>
            <p:nvPr/>
          </p:nvGrpSpPr>
          <p:grpSpPr>
            <a:xfrm>
              <a:off x="5797386" y="5246882"/>
              <a:ext cx="452085" cy="548526"/>
              <a:chOff x="0" y="-38100"/>
              <a:chExt cx="178601" cy="216701"/>
            </a:xfrm>
          </p:grpSpPr>
          <p:sp>
            <p:nvSpPr>
              <p:cNvPr id="15" name="Freeform 15"/>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sz="1200" dirty="0"/>
              </a:p>
            </p:txBody>
          </p:sp>
          <p:sp>
            <p:nvSpPr>
              <p:cNvPr id="16" name="TextBox 16"/>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20" name="Freeform 20"/>
            <p:cNvSpPr/>
            <p:nvPr/>
          </p:nvSpPr>
          <p:spPr>
            <a:xfrm>
              <a:off x="5868097" y="5454139"/>
              <a:ext cx="310663" cy="230455"/>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sp>
        <p:nvSpPr>
          <p:cNvPr id="22" name="TextBox 22"/>
          <p:cNvSpPr txBox="1"/>
          <p:nvPr/>
        </p:nvSpPr>
        <p:spPr>
          <a:xfrm>
            <a:off x="5517987" y="2017428"/>
            <a:ext cx="5480214" cy="902683"/>
          </a:xfrm>
          <a:prstGeom prst="rect">
            <a:avLst/>
          </a:prstGeom>
        </p:spPr>
        <p:txBody>
          <a:bodyPr wrap="square" lIns="0" tIns="0" rIns="0" bIns="0" rtlCol="0" anchor="t">
            <a:spAutoFit/>
          </a:bodyPr>
          <a:lstStyle/>
          <a:p>
            <a:pPr algn="r"/>
            <a:r>
              <a:rPr lang="en-US" sz="2933" b="1" dirty="0">
                <a:solidFill>
                  <a:srgbClr val="314C14"/>
                </a:solidFill>
                <a:latin typeface="Poppins" panose="00000500000000000000" pitchFamily="2" charset="0"/>
                <a:ea typeface="Garet Bold"/>
                <a:cs typeface="Poppins" panose="00000500000000000000" pitchFamily="2" charset="0"/>
                <a:sym typeface="Garet Bold"/>
              </a:rPr>
              <a:t>What will you learn in this course?</a:t>
            </a:r>
          </a:p>
        </p:txBody>
      </p:sp>
      <p:sp>
        <p:nvSpPr>
          <p:cNvPr id="25" name="TextBox 25"/>
          <p:cNvSpPr txBox="1"/>
          <p:nvPr/>
        </p:nvSpPr>
        <p:spPr>
          <a:xfrm>
            <a:off x="6560776" y="3992222"/>
            <a:ext cx="4437425" cy="487313"/>
          </a:xfrm>
          <a:prstGeom prst="rect">
            <a:avLst/>
          </a:prstGeom>
        </p:spPr>
        <p:txBody>
          <a:bodyPr lIns="0" tIns="0" rIns="0" bIns="0" rtlCol="0" anchor="t">
            <a:spAutoFit/>
          </a:bodyPr>
          <a:lstStyle/>
          <a:p>
            <a:pPr>
              <a:lnSpc>
                <a:spcPts val="1941"/>
              </a:lnSpc>
              <a:spcBef>
                <a:spcPct val="0"/>
              </a:spcBef>
            </a:pPr>
            <a:r>
              <a:rPr lang="en-US" dirty="0">
                <a:solidFill>
                  <a:srgbClr val="487307"/>
                </a:solidFill>
                <a:latin typeface="Poppins"/>
                <a:ea typeface="Poppins"/>
                <a:cs typeface="Poppins"/>
                <a:sym typeface="Poppins"/>
              </a:rPr>
              <a:t>What is </a:t>
            </a:r>
            <a:r>
              <a:rPr lang="en-US" b="1" dirty="0">
                <a:solidFill>
                  <a:srgbClr val="487307"/>
                </a:solidFill>
                <a:latin typeface="Poppins"/>
                <a:ea typeface="Poppins"/>
                <a:cs typeface="Poppins"/>
                <a:sym typeface="Poppins"/>
              </a:rPr>
              <a:t>monitoring, evaluation and learning </a:t>
            </a:r>
            <a:r>
              <a:rPr lang="en-US" dirty="0">
                <a:solidFill>
                  <a:srgbClr val="487307"/>
                </a:solidFill>
                <a:latin typeface="Poppins"/>
                <a:ea typeface="Poppins"/>
                <a:cs typeface="Poppins"/>
                <a:sym typeface="Poppins"/>
              </a:rPr>
              <a:t>(MEL).</a:t>
            </a:r>
          </a:p>
        </p:txBody>
      </p:sp>
      <p:sp>
        <p:nvSpPr>
          <p:cNvPr id="26" name="TextBox 26"/>
          <p:cNvSpPr txBox="1"/>
          <p:nvPr/>
        </p:nvSpPr>
        <p:spPr>
          <a:xfrm>
            <a:off x="6560776" y="5674458"/>
            <a:ext cx="4437425" cy="487313"/>
          </a:xfrm>
          <a:prstGeom prst="rect">
            <a:avLst/>
          </a:prstGeom>
        </p:spPr>
        <p:txBody>
          <a:bodyPr lIns="0" tIns="0" rIns="0" bIns="0" rtlCol="0" anchor="t">
            <a:spAutoFit/>
          </a:bodyPr>
          <a:lstStyle/>
          <a:p>
            <a:pPr>
              <a:lnSpc>
                <a:spcPts val="1941"/>
              </a:lnSpc>
              <a:spcBef>
                <a:spcPct val="0"/>
              </a:spcBef>
            </a:pPr>
            <a:r>
              <a:rPr lang="en-US" dirty="0">
                <a:solidFill>
                  <a:srgbClr val="487307"/>
                </a:solidFill>
                <a:latin typeface="Poppins"/>
                <a:ea typeface="Poppins"/>
                <a:cs typeface="Poppins"/>
                <a:sym typeface="Poppins"/>
              </a:rPr>
              <a:t>How to </a:t>
            </a:r>
            <a:r>
              <a:rPr lang="en-US" b="1" dirty="0">
                <a:solidFill>
                  <a:srgbClr val="487307"/>
                </a:solidFill>
                <a:latin typeface="Poppins"/>
                <a:ea typeface="Poppins"/>
                <a:cs typeface="Poppins"/>
                <a:sym typeface="Poppins"/>
              </a:rPr>
              <a:t>start developing a MEL system </a:t>
            </a:r>
            <a:r>
              <a:rPr lang="en-US" dirty="0">
                <a:solidFill>
                  <a:srgbClr val="487307"/>
                </a:solidFill>
                <a:latin typeface="Poppins"/>
                <a:ea typeface="Poppins"/>
                <a:cs typeface="Poppins"/>
                <a:sym typeface="Poppins"/>
              </a:rPr>
              <a:t>for your business. </a:t>
            </a:r>
          </a:p>
        </p:txBody>
      </p:sp>
      <p:pic>
        <p:nvPicPr>
          <p:cNvPr id="31" name="Picture 30">
            <a:extLst>
              <a:ext uri="{FF2B5EF4-FFF2-40B4-BE49-F238E27FC236}">
                <a16:creationId xmlns:a16="http://schemas.microsoft.com/office/drawing/2014/main" id="{71B3B5BA-1520-5051-F6D7-FFDCD6BB29FE}"/>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36" name="Freeform 35">
            <a:extLst>
              <a:ext uri="{FF2B5EF4-FFF2-40B4-BE49-F238E27FC236}">
                <a16:creationId xmlns:a16="http://schemas.microsoft.com/office/drawing/2014/main" id="{1231CBD1-013B-D919-0B2A-F7E48E0BC3C3}"/>
              </a:ext>
            </a:extLst>
          </p:cNvPr>
          <p:cNvSpPr/>
          <p:nvPr/>
        </p:nvSpPr>
        <p:spPr>
          <a:xfrm>
            <a:off x="2864969" y="902510"/>
            <a:ext cx="2206119" cy="1967233"/>
          </a:xfrm>
          <a:custGeom>
            <a:avLst/>
            <a:gdLst>
              <a:gd name="connsiteX0" fmla="*/ 0 w 3309178"/>
              <a:gd name="connsiteY0" fmla="*/ 0 h 2950849"/>
              <a:gd name="connsiteX1" fmla="*/ 3309178 w 3309178"/>
              <a:gd name="connsiteY1" fmla="*/ 0 h 2950849"/>
              <a:gd name="connsiteX2" fmla="*/ 3309178 w 3309178"/>
              <a:gd name="connsiteY2" fmla="*/ 2950849 h 2950849"/>
              <a:gd name="connsiteX3" fmla="*/ 3246733 w 3309178"/>
              <a:gd name="connsiteY3" fmla="*/ 2950849 h 2950849"/>
              <a:gd name="connsiteX4" fmla="*/ 3246733 w 3309178"/>
              <a:gd name="connsiteY4" fmla="*/ 1870410 h 2950849"/>
              <a:gd name="connsiteX5" fmla="*/ 3248958 w 3309178"/>
              <a:gd name="connsiteY5" fmla="*/ 1820068 h 2950849"/>
              <a:gd name="connsiteX6" fmla="*/ 1483658 w 3309178"/>
              <a:gd name="connsiteY6" fmla="*/ 54768 h 2950849"/>
              <a:gd name="connsiteX7" fmla="*/ 1439383 w 3309178"/>
              <a:gd name="connsiteY7" fmla="*/ 57561 h 2950849"/>
              <a:gd name="connsiteX8" fmla="*/ 0 w 3309178"/>
              <a:gd name="connsiteY8" fmla="*/ 57561 h 2950849"/>
              <a:gd name="connsiteX9" fmla="*/ 0 w 3309178"/>
              <a:gd name="connsiteY9" fmla="*/ 0 h 295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9178" h="2950849">
                <a:moveTo>
                  <a:pt x="0" y="0"/>
                </a:moveTo>
                <a:lnTo>
                  <a:pt x="3309178" y="0"/>
                </a:lnTo>
                <a:lnTo>
                  <a:pt x="3309178" y="2950849"/>
                </a:lnTo>
                <a:lnTo>
                  <a:pt x="3246733" y="2950849"/>
                </a:lnTo>
                <a:lnTo>
                  <a:pt x="3246733" y="1870410"/>
                </a:lnTo>
                <a:lnTo>
                  <a:pt x="3248958" y="1820068"/>
                </a:lnTo>
                <a:cubicBezTo>
                  <a:pt x="3248958" y="845120"/>
                  <a:pt x="2458606" y="54768"/>
                  <a:pt x="1483658" y="54768"/>
                </a:cubicBezTo>
                <a:lnTo>
                  <a:pt x="1439383" y="57561"/>
                </a:lnTo>
                <a:lnTo>
                  <a:pt x="0" y="5756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T" sz="1200"/>
          </a:p>
        </p:txBody>
      </p:sp>
      <p:sp>
        <p:nvSpPr>
          <p:cNvPr id="6" name="TextBox 25">
            <a:extLst>
              <a:ext uri="{FF2B5EF4-FFF2-40B4-BE49-F238E27FC236}">
                <a16:creationId xmlns:a16="http://schemas.microsoft.com/office/drawing/2014/main" id="{2983DAE0-DA8F-A29E-A6CE-3848A14268ED}"/>
              </a:ext>
            </a:extLst>
          </p:cNvPr>
          <p:cNvSpPr txBox="1"/>
          <p:nvPr/>
        </p:nvSpPr>
        <p:spPr>
          <a:xfrm>
            <a:off x="6560776" y="4772933"/>
            <a:ext cx="4437425" cy="734688"/>
          </a:xfrm>
          <a:prstGeom prst="rect">
            <a:avLst/>
          </a:prstGeom>
        </p:spPr>
        <p:txBody>
          <a:bodyPr lIns="0" tIns="0" rIns="0" bIns="0" rtlCol="0" anchor="t">
            <a:spAutoFit/>
          </a:bodyPr>
          <a:lstStyle/>
          <a:p>
            <a:pPr>
              <a:lnSpc>
                <a:spcPts val="1941"/>
              </a:lnSpc>
              <a:spcBef>
                <a:spcPct val="0"/>
              </a:spcBef>
            </a:pPr>
            <a:r>
              <a:rPr lang="en-US" dirty="0">
                <a:solidFill>
                  <a:srgbClr val="487307"/>
                </a:solidFill>
                <a:latin typeface="Poppins"/>
                <a:ea typeface="Poppins"/>
                <a:cs typeface="Poppins"/>
                <a:sym typeface="Poppins"/>
              </a:rPr>
              <a:t>Why MEL can support your business to </a:t>
            </a:r>
            <a:r>
              <a:rPr lang="en-US" b="1" dirty="0">
                <a:solidFill>
                  <a:srgbClr val="487307"/>
                </a:solidFill>
                <a:latin typeface="Poppins"/>
                <a:ea typeface="Poppins"/>
                <a:cs typeface="Poppins"/>
                <a:sym typeface="Poppins"/>
              </a:rPr>
              <a:t>become more resilient and sustainable.</a:t>
            </a:r>
          </a:p>
        </p:txBody>
      </p:sp>
      <p:grpSp>
        <p:nvGrpSpPr>
          <p:cNvPr id="9" name="Group 8">
            <a:extLst>
              <a:ext uri="{FF2B5EF4-FFF2-40B4-BE49-F238E27FC236}">
                <a16:creationId xmlns:a16="http://schemas.microsoft.com/office/drawing/2014/main" id="{068A22E8-E723-ECC5-D6E8-2C463DA51609}"/>
              </a:ext>
            </a:extLst>
          </p:cNvPr>
          <p:cNvGrpSpPr/>
          <p:nvPr/>
        </p:nvGrpSpPr>
        <p:grpSpPr>
          <a:xfrm>
            <a:off x="5818263" y="5633213"/>
            <a:ext cx="452085" cy="452085"/>
            <a:chOff x="5797386" y="3930650"/>
            <a:chExt cx="452085" cy="452085"/>
          </a:xfrm>
        </p:grpSpPr>
        <p:grpSp>
          <p:nvGrpSpPr>
            <p:cNvPr id="10" name="Group 11">
              <a:extLst>
                <a:ext uri="{FF2B5EF4-FFF2-40B4-BE49-F238E27FC236}">
                  <a16:creationId xmlns:a16="http://schemas.microsoft.com/office/drawing/2014/main" id="{F5977BA7-37A7-F3ED-3D1A-09B1F88E435C}"/>
                </a:ext>
              </a:extLst>
            </p:cNvPr>
            <p:cNvGrpSpPr/>
            <p:nvPr/>
          </p:nvGrpSpPr>
          <p:grpSpPr>
            <a:xfrm>
              <a:off x="5797386" y="3930650"/>
              <a:ext cx="452085" cy="452085"/>
              <a:chOff x="0" y="0"/>
              <a:chExt cx="178601" cy="178601"/>
            </a:xfrm>
          </p:grpSpPr>
          <p:sp>
            <p:nvSpPr>
              <p:cNvPr id="18" name="Freeform 12">
                <a:extLst>
                  <a:ext uri="{FF2B5EF4-FFF2-40B4-BE49-F238E27FC236}">
                    <a16:creationId xmlns:a16="http://schemas.microsoft.com/office/drawing/2014/main" id="{9C7F6062-963C-CC62-EF3D-25FB44274561}"/>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sz="1200" dirty="0"/>
              </a:p>
            </p:txBody>
          </p:sp>
          <p:sp>
            <p:nvSpPr>
              <p:cNvPr id="21" name="TextBox 13">
                <a:extLst>
                  <a:ext uri="{FF2B5EF4-FFF2-40B4-BE49-F238E27FC236}">
                    <a16:creationId xmlns:a16="http://schemas.microsoft.com/office/drawing/2014/main" id="{828BD876-B44F-D877-16E6-C3F04DA3403C}"/>
                  </a:ext>
                </a:extLst>
              </p:cNvPr>
              <p:cNvSpPr txBox="1"/>
              <p:nvPr/>
            </p:nvSpPr>
            <p:spPr>
              <a:xfrm>
                <a:off x="0" y="-38100"/>
                <a:ext cx="178601" cy="216701"/>
              </a:xfrm>
              <a:prstGeom prst="rect">
                <a:avLst/>
              </a:prstGeom>
            </p:spPr>
            <p:txBody>
              <a:bodyPr lIns="33867" tIns="33867" rIns="33867" bIns="33867" rtlCol="0" anchor="ctr"/>
              <a:lstStyle/>
              <a:p>
                <a:pPr algn="ctr">
                  <a:lnSpc>
                    <a:spcPts val="1773"/>
                  </a:lnSpc>
                </a:pPr>
                <a:endParaRPr sz="1200" dirty="0"/>
              </a:p>
            </p:txBody>
          </p:sp>
        </p:grpSp>
        <p:sp>
          <p:nvSpPr>
            <p:cNvPr id="17" name="Freeform 19">
              <a:extLst>
                <a:ext uri="{FF2B5EF4-FFF2-40B4-BE49-F238E27FC236}">
                  <a16:creationId xmlns:a16="http://schemas.microsoft.com/office/drawing/2014/main" id="{42FEDD5E-E880-1423-066F-E388E954B334}"/>
                </a:ext>
              </a:extLst>
            </p:cNvPr>
            <p:cNvSpPr/>
            <p:nvPr/>
          </p:nvSpPr>
          <p:spPr>
            <a:xfrm>
              <a:off x="5868097" y="4041465"/>
              <a:ext cx="310663" cy="230455"/>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grpSp>
      <p:pic>
        <p:nvPicPr>
          <p:cNvPr id="33" name="Picture 32" descr="A person looking through a microscope&#10;&#10;Description automatically generated">
            <a:extLst>
              <a:ext uri="{FF2B5EF4-FFF2-40B4-BE49-F238E27FC236}">
                <a16:creationId xmlns:a16="http://schemas.microsoft.com/office/drawing/2014/main" id="{9393B748-0E27-5706-0FE3-2D1B1E9401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868" y="1560085"/>
            <a:ext cx="4211596" cy="4144831"/>
          </a:xfrm>
          <a:prstGeom prst="ellipse">
            <a:avLst/>
          </a:prstGeom>
        </p:spPr>
      </p:pic>
      <p:sp>
        <p:nvSpPr>
          <p:cNvPr id="35" name="TextBox 34">
            <a:extLst>
              <a:ext uri="{FF2B5EF4-FFF2-40B4-BE49-F238E27FC236}">
                <a16:creationId xmlns:a16="http://schemas.microsoft.com/office/drawing/2014/main" id="{02CF6A36-0A3E-AC04-B6DB-5FD1853C5CE4}"/>
              </a:ext>
            </a:extLst>
          </p:cNvPr>
          <p:cNvSpPr txBox="1"/>
          <p:nvPr/>
        </p:nvSpPr>
        <p:spPr>
          <a:xfrm>
            <a:off x="353995" y="5703502"/>
            <a:ext cx="1950929" cy="276999"/>
          </a:xfrm>
          <a:prstGeom prst="rect">
            <a:avLst/>
          </a:prstGeom>
          <a:noFill/>
        </p:spPr>
        <p:txBody>
          <a:bodyPr wrap="square">
            <a:spAutoFit/>
          </a:bodyPr>
          <a:lstStyle/>
          <a:p>
            <a:r>
              <a:rPr lang="en-US" sz="1200" dirty="0"/>
              <a:t>© FAO/Ezequiel Becerra</a:t>
            </a:r>
          </a:p>
        </p:txBody>
      </p:sp>
      <p:pic>
        <p:nvPicPr>
          <p:cNvPr id="43" name="Picture 42" descr="A black and orange background&#10;&#10;Description automatically generated">
            <a:extLst>
              <a:ext uri="{FF2B5EF4-FFF2-40B4-BE49-F238E27FC236}">
                <a16:creationId xmlns:a16="http://schemas.microsoft.com/office/drawing/2014/main" id="{6ECED18C-B04A-D0AF-648E-A7C88E17C0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8" name="Group 27">
            <a:extLst>
              <a:ext uri="{FF2B5EF4-FFF2-40B4-BE49-F238E27FC236}">
                <a16:creationId xmlns:a16="http://schemas.microsoft.com/office/drawing/2014/main" id="{45F26B71-1FC0-D177-9C7B-9E33D5D20987}"/>
              </a:ext>
            </a:extLst>
          </p:cNvPr>
          <p:cNvGrpSpPr/>
          <p:nvPr/>
        </p:nvGrpSpPr>
        <p:grpSpPr>
          <a:xfrm>
            <a:off x="12006024" y="-2"/>
            <a:ext cx="182880" cy="6858000"/>
            <a:chOff x="17746367" y="0"/>
            <a:chExt cx="541633" cy="8191500"/>
          </a:xfrm>
        </p:grpSpPr>
        <p:sp>
          <p:nvSpPr>
            <p:cNvPr id="29" name="Rectangle 28">
              <a:extLst>
                <a:ext uri="{FF2B5EF4-FFF2-40B4-BE49-F238E27FC236}">
                  <a16:creationId xmlns:a16="http://schemas.microsoft.com/office/drawing/2014/main" id="{C20A7C32-7DE9-140D-0089-3BF774C4D74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1</a:t>
              </a:r>
            </a:p>
          </p:txBody>
        </p:sp>
        <p:sp>
          <p:nvSpPr>
            <p:cNvPr id="30" name="Rectangle 29">
              <a:extLst>
                <a:ext uri="{FF2B5EF4-FFF2-40B4-BE49-F238E27FC236}">
                  <a16:creationId xmlns:a16="http://schemas.microsoft.com/office/drawing/2014/main" id="{69775604-9DF7-3CD2-F2C2-5EEB57531FFC}"/>
                </a:ext>
              </a:extLst>
            </p:cNvPr>
            <p:cNvSpPr/>
            <p:nvPr/>
          </p:nvSpPr>
          <p:spPr>
            <a:xfrm>
              <a:off x="17746367" y="0"/>
              <a:ext cx="541633" cy="2052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i</a:t>
              </a:r>
            </a:p>
          </p:txBody>
        </p:sp>
        <p:sp>
          <p:nvSpPr>
            <p:cNvPr id="32" name="Rectangle 31">
              <a:extLst>
                <a:ext uri="{FF2B5EF4-FFF2-40B4-BE49-F238E27FC236}">
                  <a16:creationId xmlns:a16="http://schemas.microsoft.com/office/drawing/2014/main" id="{381653A8-4788-9F9D-83BA-F040C9547C10}"/>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34" name="Rectangle 33">
              <a:extLst>
                <a:ext uri="{FF2B5EF4-FFF2-40B4-BE49-F238E27FC236}">
                  <a16:creationId xmlns:a16="http://schemas.microsoft.com/office/drawing/2014/main" id="{4B76A7CF-99A8-48A1-DBD0-A8AC870423F4}"/>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431799" y="1825625"/>
            <a:ext cx="11106147" cy="1218035"/>
          </a:xfrm>
        </p:spPr>
        <p:txBody>
          <a:bodyPr>
            <a:normAutofit/>
          </a:bodyPr>
          <a:lstStyle/>
          <a:p>
            <a:pPr marL="0" indent="0">
              <a:buNone/>
            </a:pPr>
            <a:r>
              <a:rPr lang="en-US" sz="2400" dirty="0">
                <a:latin typeface="Poppins" panose="00000500000000000000" pitchFamily="2" charset="0"/>
                <a:cs typeface="Poppins" panose="00000500000000000000" pitchFamily="2" charset="0"/>
              </a:rPr>
              <a:t>Identify and prioritize the stakeholders who will use the information and learning generated through your MEL system.</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90500" y="1041400"/>
            <a:ext cx="11106148"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3. </a:t>
            </a:r>
            <a:r>
              <a:rPr lang="en-US" sz="2800" dirty="0">
                <a:solidFill>
                  <a:srgbClr val="314C14"/>
                </a:solidFill>
                <a:latin typeface="Poppins" panose="00000500000000000000" pitchFamily="2" charset="0"/>
                <a:cs typeface="Poppins" panose="00000500000000000000" pitchFamily="2" charset="0"/>
              </a:rPr>
              <a:t>Identify the target audience of your MEL system</a:t>
            </a:r>
          </a:p>
        </p:txBody>
      </p:sp>
      <p:sp>
        <p:nvSpPr>
          <p:cNvPr id="20" name="Rectangle: Rounded Corners 19">
            <a:extLst>
              <a:ext uri="{FF2B5EF4-FFF2-40B4-BE49-F238E27FC236}">
                <a16:creationId xmlns:a16="http://schemas.microsoft.com/office/drawing/2014/main" id="{0327930F-5E89-550C-DC33-FD0136E378B9}"/>
              </a:ext>
            </a:extLst>
          </p:cNvPr>
          <p:cNvSpPr/>
          <p:nvPr/>
        </p:nvSpPr>
        <p:spPr>
          <a:xfrm>
            <a:off x="6365784" y="3043659"/>
            <a:ext cx="4572000" cy="3255541"/>
          </a:xfrm>
          <a:prstGeom prst="roundRect">
            <a:avLst/>
          </a:prstGeom>
          <a:solidFill>
            <a:srgbClr val="EBF1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CA3A100-2B10-854E-4D8F-FBAA298A13A3}"/>
              </a:ext>
            </a:extLst>
          </p:cNvPr>
          <p:cNvSpPr txBox="1">
            <a:spLocks/>
          </p:cNvSpPr>
          <p:nvPr/>
        </p:nvSpPr>
        <p:spPr>
          <a:xfrm>
            <a:off x="7740060" y="3276599"/>
            <a:ext cx="2489733" cy="51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External users</a:t>
            </a:r>
          </a:p>
        </p:txBody>
      </p:sp>
      <p:sp>
        <p:nvSpPr>
          <p:cNvPr id="22" name="Content Placeholder 2">
            <a:extLst>
              <a:ext uri="{FF2B5EF4-FFF2-40B4-BE49-F238E27FC236}">
                <a16:creationId xmlns:a16="http://schemas.microsoft.com/office/drawing/2014/main" id="{F77BB3C1-472D-EC88-E7DB-8F34ADFBE74E}"/>
              </a:ext>
            </a:extLst>
          </p:cNvPr>
          <p:cNvSpPr txBox="1">
            <a:spLocks/>
          </p:cNvSpPr>
          <p:nvPr/>
        </p:nvSpPr>
        <p:spPr>
          <a:xfrm>
            <a:off x="7765460" y="3695869"/>
            <a:ext cx="2995972" cy="1082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Poppins" panose="00000500000000000000" pitchFamily="2" charset="0"/>
                <a:cs typeface="Poppins" panose="00000500000000000000" pitchFamily="2" charset="0"/>
              </a:rPr>
              <a:t>Those not directly engaged with the business but with an interest in its activities. </a:t>
            </a:r>
          </a:p>
        </p:txBody>
      </p:sp>
      <p:grpSp>
        <p:nvGrpSpPr>
          <p:cNvPr id="24" name="Group 23">
            <a:extLst>
              <a:ext uri="{FF2B5EF4-FFF2-40B4-BE49-F238E27FC236}">
                <a16:creationId xmlns:a16="http://schemas.microsoft.com/office/drawing/2014/main" id="{707EDCFE-ABD5-6A0B-4C6B-2B0379FC093B}"/>
              </a:ext>
            </a:extLst>
          </p:cNvPr>
          <p:cNvGrpSpPr/>
          <p:nvPr/>
        </p:nvGrpSpPr>
        <p:grpSpPr>
          <a:xfrm>
            <a:off x="714462" y="3030959"/>
            <a:ext cx="4639473" cy="3268241"/>
            <a:chOff x="714462" y="3030959"/>
            <a:chExt cx="4639473" cy="3268241"/>
          </a:xfrm>
        </p:grpSpPr>
        <p:grpSp>
          <p:nvGrpSpPr>
            <p:cNvPr id="23" name="Group 22">
              <a:extLst>
                <a:ext uri="{FF2B5EF4-FFF2-40B4-BE49-F238E27FC236}">
                  <a16:creationId xmlns:a16="http://schemas.microsoft.com/office/drawing/2014/main" id="{01F950A4-5BFF-6F72-B353-5F5FA08344E1}"/>
                </a:ext>
              </a:extLst>
            </p:cNvPr>
            <p:cNvGrpSpPr/>
            <p:nvPr/>
          </p:nvGrpSpPr>
          <p:grpSpPr>
            <a:xfrm>
              <a:off x="781935" y="3030959"/>
              <a:ext cx="4572000" cy="3268241"/>
              <a:chOff x="622708" y="3043659"/>
              <a:chExt cx="4572000" cy="3268241"/>
            </a:xfrm>
          </p:grpSpPr>
          <p:sp>
            <p:nvSpPr>
              <p:cNvPr id="13" name="Rectangle: Rounded Corners 12">
                <a:extLst>
                  <a:ext uri="{FF2B5EF4-FFF2-40B4-BE49-F238E27FC236}">
                    <a16:creationId xmlns:a16="http://schemas.microsoft.com/office/drawing/2014/main" id="{B2C9E22E-12FE-C8C3-1C58-D26325E64043}"/>
                  </a:ext>
                </a:extLst>
              </p:cNvPr>
              <p:cNvSpPr/>
              <p:nvPr/>
            </p:nvSpPr>
            <p:spPr>
              <a:xfrm>
                <a:off x="622708" y="3043659"/>
                <a:ext cx="4572000" cy="3268241"/>
              </a:xfrm>
              <a:prstGeom prst="roundRect">
                <a:avLst/>
              </a:prstGeom>
              <a:solidFill>
                <a:srgbClr val="B4C27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2D79695-4166-C3BE-2521-1950C877D7CC}"/>
                  </a:ext>
                </a:extLst>
              </p:cNvPr>
              <p:cNvSpPr txBox="1">
                <a:spLocks/>
              </p:cNvSpPr>
              <p:nvPr/>
            </p:nvSpPr>
            <p:spPr>
              <a:xfrm>
                <a:off x="1841642" y="3301999"/>
                <a:ext cx="2489733" cy="51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Internal users</a:t>
                </a:r>
              </a:p>
            </p:txBody>
          </p:sp>
          <p:sp>
            <p:nvSpPr>
              <p:cNvPr id="16" name="Content Placeholder 2">
                <a:extLst>
                  <a:ext uri="{FF2B5EF4-FFF2-40B4-BE49-F238E27FC236}">
                    <a16:creationId xmlns:a16="http://schemas.microsoft.com/office/drawing/2014/main" id="{369F799C-6CAE-25F3-8CAA-8AC0776967A1}"/>
                  </a:ext>
                </a:extLst>
              </p:cNvPr>
              <p:cNvSpPr txBox="1">
                <a:spLocks/>
              </p:cNvSpPr>
              <p:nvPr/>
            </p:nvSpPr>
            <p:spPr>
              <a:xfrm>
                <a:off x="1793784" y="3708569"/>
                <a:ext cx="3133928" cy="857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Poppins" panose="00000500000000000000" pitchFamily="2" charset="0"/>
                    <a:cs typeface="Poppins" panose="00000500000000000000" pitchFamily="2" charset="0"/>
                  </a:rPr>
                  <a:t>Those with a high stake in the business activities and who make decisions.</a:t>
                </a:r>
              </a:p>
            </p:txBody>
          </p:sp>
          <p:pic>
            <p:nvPicPr>
              <p:cNvPr id="11" name="Picture 10">
                <a:extLst>
                  <a:ext uri="{FF2B5EF4-FFF2-40B4-BE49-F238E27FC236}">
                    <a16:creationId xmlns:a16="http://schemas.microsoft.com/office/drawing/2014/main" id="{CB98C2E4-4EC1-6552-0AF0-DE7EF0095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8301" y="3315392"/>
                <a:ext cx="987418" cy="857677"/>
              </a:xfrm>
              <a:prstGeom prst="rect">
                <a:avLst/>
              </a:prstGeom>
            </p:spPr>
          </p:pic>
          <p:sp>
            <p:nvSpPr>
              <p:cNvPr id="18" name="Content Placeholder 2">
                <a:extLst>
                  <a:ext uri="{FF2B5EF4-FFF2-40B4-BE49-F238E27FC236}">
                    <a16:creationId xmlns:a16="http://schemas.microsoft.com/office/drawing/2014/main" id="{22133DD9-3D78-CBA8-FB3F-852B997D8770}"/>
                  </a:ext>
                </a:extLst>
              </p:cNvPr>
              <p:cNvSpPr txBox="1">
                <a:spLocks/>
              </p:cNvSpPr>
              <p:nvPr/>
            </p:nvSpPr>
            <p:spPr>
              <a:xfrm>
                <a:off x="968301" y="4969104"/>
                <a:ext cx="3959412" cy="111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latin typeface="Poppins" panose="00000500000000000000" pitchFamily="2" charset="0"/>
                    <a:cs typeface="Poppins" panose="00000500000000000000" pitchFamily="2" charset="0"/>
                  </a:rPr>
                  <a:t>Ex: board of directors, senior management, divisional directors, and local communities (if applicable).  </a:t>
                </a:r>
              </a:p>
            </p:txBody>
          </p:sp>
        </p:grpSp>
        <p:pic>
          <p:nvPicPr>
            <p:cNvPr id="9" name="Picture 8">
              <a:extLst>
                <a:ext uri="{FF2B5EF4-FFF2-40B4-BE49-F238E27FC236}">
                  <a16:creationId xmlns:a16="http://schemas.microsoft.com/office/drawing/2014/main" id="{6EDDB51E-0B02-BF59-5A4B-F10E2CB622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4462" y="3307454"/>
              <a:ext cx="983104" cy="857678"/>
            </a:xfrm>
            <a:prstGeom prst="rect">
              <a:avLst/>
            </a:prstGeom>
          </p:spPr>
        </p:pic>
      </p:grpSp>
      <p:sp>
        <p:nvSpPr>
          <p:cNvPr id="25" name="Content Placeholder 2">
            <a:extLst>
              <a:ext uri="{FF2B5EF4-FFF2-40B4-BE49-F238E27FC236}">
                <a16:creationId xmlns:a16="http://schemas.microsoft.com/office/drawing/2014/main" id="{4905D14E-C31A-D53C-9690-F9A85564CFEF}"/>
              </a:ext>
            </a:extLst>
          </p:cNvPr>
          <p:cNvSpPr txBox="1">
            <a:spLocks/>
          </p:cNvSpPr>
          <p:nvPr/>
        </p:nvSpPr>
        <p:spPr>
          <a:xfrm>
            <a:off x="6802020" y="4978034"/>
            <a:ext cx="3959412" cy="111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latin typeface="Poppins" panose="00000500000000000000" pitchFamily="2" charset="0"/>
                <a:cs typeface="Poppins" panose="00000500000000000000" pitchFamily="2" charset="0"/>
              </a:rPr>
              <a:t>Ex: importing companies, consumers, service providers, retailers, certification bodies, policymakers, researchers, etc.</a:t>
            </a:r>
          </a:p>
        </p:txBody>
      </p:sp>
      <p:pic>
        <p:nvPicPr>
          <p:cNvPr id="27" name="Picture 26">
            <a:extLst>
              <a:ext uri="{FF2B5EF4-FFF2-40B4-BE49-F238E27FC236}">
                <a16:creationId xmlns:a16="http://schemas.microsoft.com/office/drawing/2014/main" id="{1CCE75F2-29A8-A482-2348-F998CE1576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25011" y="3208722"/>
            <a:ext cx="1217895" cy="996354"/>
          </a:xfrm>
          <a:prstGeom prst="rect">
            <a:avLst/>
          </a:prstGeom>
        </p:spPr>
      </p:pic>
      <p:pic>
        <p:nvPicPr>
          <p:cNvPr id="28" name="Picture 27" descr="A black and orange background&#10;&#10;Description automatically generated">
            <a:extLst>
              <a:ext uri="{FF2B5EF4-FFF2-40B4-BE49-F238E27FC236}">
                <a16:creationId xmlns:a16="http://schemas.microsoft.com/office/drawing/2014/main" id="{8F5CA085-97AA-FE3A-F4EC-61F5115C5D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 name="Group 1">
            <a:extLst>
              <a:ext uri="{FF2B5EF4-FFF2-40B4-BE49-F238E27FC236}">
                <a16:creationId xmlns:a16="http://schemas.microsoft.com/office/drawing/2014/main" id="{DB196699-0F1F-7138-AF6A-EA0A2F96DD3E}"/>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370641E3-8ED4-F263-CAEC-62E4F29CCBD1}"/>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0554FF0E-0732-8475-36C8-57212BBAF08E}"/>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66AAF3D5-2ACF-DC94-0417-8D4B2FC8518F}"/>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0" name="Rectangle 9">
              <a:extLst>
                <a:ext uri="{FF2B5EF4-FFF2-40B4-BE49-F238E27FC236}">
                  <a16:creationId xmlns:a16="http://schemas.microsoft.com/office/drawing/2014/main" id="{BB9D9F3F-71D0-F28D-67E8-9E31303BC417}"/>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29929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04799" y="1935563"/>
            <a:ext cx="6135189" cy="3020749"/>
          </a:xfrm>
        </p:spPr>
        <p:txBody>
          <a:bodyPr>
            <a:normAutofit/>
          </a:bodyPr>
          <a:lstStyle/>
          <a:p>
            <a:pPr marL="0" indent="0">
              <a:buNone/>
            </a:pPr>
            <a:r>
              <a:rPr lang="en-GB" sz="2400" b="1" dirty="0">
                <a:effectLst/>
                <a:latin typeface="Poppins" panose="00000500000000000000" pitchFamily="2" charset="0"/>
                <a:ea typeface="Calibri" panose="020F0502020204030204" pitchFamily="34" charset="0"/>
                <a:cs typeface="Poppins" panose="00000500000000000000" pitchFamily="2" charset="0"/>
              </a:rPr>
              <a:t>What is an indicator?</a:t>
            </a:r>
          </a:p>
          <a:p>
            <a:pPr marL="0" indent="0">
              <a:buNone/>
            </a:pPr>
            <a:endParaRPr lang="en-GB" sz="1100" dirty="0">
              <a:effectLst/>
              <a:latin typeface="Poppins" panose="00000500000000000000" pitchFamily="2" charset="0"/>
              <a:ea typeface="Calibri" panose="020F0502020204030204" pitchFamily="34" charset="0"/>
              <a:cs typeface="Poppins" panose="00000500000000000000" pitchFamily="2" charset="0"/>
            </a:endParaRPr>
          </a:p>
          <a:p>
            <a:r>
              <a:rPr lang="en-GB" sz="2000" dirty="0">
                <a:latin typeface="Poppins" panose="00000500000000000000" pitchFamily="2" charset="0"/>
                <a:ea typeface="Calibri" panose="020F0502020204030204" pitchFamily="34" charset="0"/>
                <a:cs typeface="Poppins" panose="00000500000000000000" pitchFamily="2" charset="0"/>
              </a:rPr>
              <a:t>A tool to </a:t>
            </a:r>
            <a:r>
              <a:rPr lang="en-GB" sz="2000" b="1" dirty="0">
                <a:latin typeface="Poppins" panose="00000500000000000000" pitchFamily="2" charset="0"/>
                <a:ea typeface="Calibri" panose="020F0502020204030204" pitchFamily="34" charset="0"/>
                <a:cs typeface="Poppins" panose="00000500000000000000" pitchFamily="2" charset="0"/>
              </a:rPr>
              <a:t>a</a:t>
            </a:r>
            <a:r>
              <a:rPr lang="en-GB" sz="2000" b="1" dirty="0">
                <a:effectLst/>
                <a:latin typeface="Poppins" panose="00000500000000000000" pitchFamily="2" charset="0"/>
                <a:ea typeface="Calibri" panose="020F0502020204030204" pitchFamily="34" charset="0"/>
                <a:cs typeface="Poppins" panose="00000500000000000000" pitchFamily="2" charset="0"/>
              </a:rPr>
              <a:t>ssess the performance and success</a:t>
            </a:r>
            <a:r>
              <a:rPr lang="en-GB" sz="2000" dirty="0">
                <a:effectLst/>
                <a:latin typeface="Poppins" panose="00000500000000000000" pitchFamily="2" charset="0"/>
                <a:ea typeface="Calibri" panose="020F0502020204030204" pitchFamily="34" charset="0"/>
                <a:cs typeface="Poppins" panose="00000500000000000000" pitchFamily="2" charset="0"/>
              </a:rPr>
              <a:t> of business activities;</a:t>
            </a:r>
            <a:r>
              <a:rPr lang="en-GB" sz="2000" b="1" dirty="0">
                <a:effectLst/>
                <a:latin typeface="Poppins" panose="00000500000000000000" pitchFamily="2" charset="0"/>
                <a:ea typeface="Calibri" panose="020F0502020204030204" pitchFamily="34" charset="0"/>
                <a:cs typeface="Poppins" panose="00000500000000000000" pitchFamily="2" charset="0"/>
              </a:rPr>
              <a:t> </a:t>
            </a:r>
            <a:endParaRPr lang="en-GB" sz="2000" dirty="0">
              <a:effectLst/>
              <a:latin typeface="Poppins" panose="00000500000000000000" pitchFamily="2" charset="0"/>
              <a:ea typeface="Calibri" panose="020F0502020204030204" pitchFamily="34" charset="0"/>
              <a:cs typeface="Poppins" panose="00000500000000000000" pitchFamily="2" charset="0"/>
            </a:endParaRPr>
          </a:p>
          <a:p>
            <a:r>
              <a:rPr lang="en-GB" sz="2000" dirty="0">
                <a:latin typeface="Poppins" panose="00000500000000000000" pitchFamily="2" charset="0"/>
                <a:ea typeface="Calibri" panose="020F0502020204030204" pitchFamily="34" charset="0"/>
                <a:cs typeface="Poppins" panose="00000500000000000000" pitchFamily="2" charset="0"/>
              </a:rPr>
              <a:t>an instrument </a:t>
            </a:r>
            <a:r>
              <a:rPr lang="en-GB" sz="2000" dirty="0">
                <a:effectLst/>
                <a:latin typeface="Poppins" panose="00000500000000000000" pitchFamily="2" charset="0"/>
                <a:ea typeface="Calibri" panose="020F0502020204030204" pitchFamily="34" charset="0"/>
                <a:cs typeface="Poppins" panose="00000500000000000000" pitchFamily="2" charset="0"/>
              </a:rPr>
              <a:t>to </a:t>
            </a:r>
            <a:r>
              <a:rPr lang="en-GB" sz="2000" b="1" dirty="0">
                <a:effectLst/>
                <a:latin typeface="Poppins" panose="00000500000000000000" pitchFamily="2" charset="0"/>
                <a:ea typeface="Calibri" panose="020F0502020204030204" pitchFamily="34" charset="0"/>
                <a:cs typeface="Poppins" panose="00000500000000000000" pitchFamily="2" charset="0"/>
              </a:rPr>
              <a:t>measure progress</a:t>
            </a:r>
            <a:r>
              <a:rPr lang="en-GB" sz="2000" dirty="0">
                <a:effectLst/>
                <a:latin typeface="Poppins" panose="00000500000000000000" pitchFamily="2" charset="0"/>
                <a:ea typeface="Calibri" panose="020F0502020204030204" pitchFamily="34" charset="0"/>
                <a:cs typeface="Poppins" panose="00000500000000000000" pitchFamily="2" charset="0"/>
              </a:rPr>
              <a:t> towards specific objectives; and,</a:t>
            </a:r>
          </a:p>
          <a:p>
            <a:r>
              <a:rPr lang="en-GB" sz="2000" dirty="0">
                <a:effectLst/>
                <a:latin typeface="Poppins" panose="00000500000000000000" pitchFamily="2" charset="0"/>
                <a:ea typeface="Calibri" panose="020F0502020204030204" pitchFamily="34" charset="0"/>
                <a:cs typeface="Poppins" panose="00000500000000000000" pitchFamily="2" charset="0"/>
              </a:rPr>
              <a:t>it is based on </a:t>
            </a:r>
            <a:r>
              <a:rPr lang="en-GB" sz="2000" b="1" dirty="0">
                <a:effectLst/>
                <a:latin typeface="Poppins" panose="00000500000000000000" pitchFamily="2" charset="0"/>
                <a:ea typeface="Calibri" panose="020F0502020204030204" pitchFamily="34" charset="0"/>
                <a:cs typeface="Poppins" panose="00000500000000000000" pitchFamily="2" charset="0"/>
              </a:rPr>
              <a:t>objective</a:t>
            </a:r>
            <a:r>
              <a:rPr lang="en-GB" sz="2000" dirty="0">
                <a:effectLst/>
                <a:latin typeface="Poppins" panose="00000500000000000000" pitchFamily="2" charset="0"/>
                <a:ea typeface="Calibri" panose="020F0502020204030204" pitchFamily="34" charset="0"/>
                <a:cs typeface="Poppins" panose="00000500000000000000" pitchFamily="2" charset="0"/>
              </a:rPr>
              <a:t> and </a:t>
            </a:r>
            <a:r>
              <a:rPr lang="en-GB" sz="2000" b="1" dirty="0">
                <a:effectLst/>
                <a:latin typeface="Poppins" panose="00000500000000000000" pitchFamily="2" charset="0"/>
                <a:ea typeface="Calibri" panose="020F0502020204030204" pitchFamily="34" charset="0"/>
                <a:cs typeface="Poppins" panose="00000500000000000000" pitchFamily="2" charset="0"/>
              </a:rPr>
              <a:t>concise</a:t>
            </a:r>
            <a:r>
              <a:rPr lang="en-GB" sz="2000" dirty="0">
                <a:effectLst/>
                <a:latin typeface="Poppins" panose="00000500000000000000" pitchFamily="2" charset="0"/>
                <a:ea typeface="Calibri" panose="020F0502020204030204" pitchFamily="34" charset="0"/>
                <a:cs typeface="Poppins" panose="00000500000000000000" pitchFamily="2" charset="0"/>
              </a:rPr>
              <a:t> </a:t>
            </a:r>
            <a:r>
              <a:rPr lang="en-GB" sz="2000" b="1" dirty="0">
                <a:effectLst/>
                <a:latin typeface="Poppins" panose="00000500000000000000" pitchFamily="2" charset="0"/>
                <a:ea typeface="Calibri" panose="020F0502020204030204" pitchFamily="34" charset="0"/>
                <a:cs typeface="Poppins" panose="00000500000000000000" pitchFamily="2" charset="0"/>
              </a:rPr>
              <a:t>information.</a:t>
            </a:r>
            <a:r>
              <a:rPr lang="en-GB" sz="2000" dirty="0">
                <a:effectLst/>
                <a:latin typeface="Poppins" panose="00000500000000000000" pitchFamily="2" charset="0"/>
                <a:ea typeface="Calibri" panose="020F0502020204030204" pitchFamily="34" charset="0"/>
                <a:cs typeface="Poppins" panose="00000500000000000000" pitchFamily="2" charset="0"/>
              </a:rPr>
              <a:t> </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76463" y="1041400"/>
            <a:ext cx="11120185"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4. </a:t>
            </a:r>
            <a:r>
              <a:rPr lang="en-US" sz="2800" dirty="0">
                <a:solidFill>
                  <a:srgbClr val="314C14"/>
                </a:solidFill>
                <a:latin typeface="Poppins" panose="00000500000000000000" pitchFamily="2" charset="0"/>
                <a:cs typeface="Poppins" panose="00000500000000000000" pitchFamily="2" charset="0"/>
              </a:rPr>
              <a:t>Select the indicators</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8" name="Content Placeholder 2">
            <a:extLst>
              <a:ext uri="{FF2B5EF4-FFF2-40B4-BE49-F238E27FC236}">
                <a16:creationId xmlns:a16="http://schemas.microsoft.com/office/drawing/2014/main" id="{8629FAC6-B828-9339-EAB4-D2961233A2A9}"/>
              </a:ext>
            </a:extLst>
          </p:cNvPr>
          <p:cNvSpPr txBox="1">
            <a:spLocks/>
          </p:cNvSpPr>
          <p:nvPr/>
        </p:nvSpPr>
        <p:spPr>
          <a:xfrm>
            <a:off x="738809" y="5420138"/>
            <a:ext cx="4923182" cy="11396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rPr>
              <a:t>Indicators should generate </a:t>
            </a:r>
            <a:r>
              <a:rPr lang="en-GB" sz="2000" b="1" dirty="0">
                <a:solidFill>
                  <a:srgbClr val="C00000"/>
                </a:solidFill>
                <a:latin typeface="Poppins" panose="00000500000000000000" pitchFamily="2" charset="0"/>
                <a:ea typeface="Calibri" panose="020F0502020204030204" pitchFamily="34" charset="0"/>
                <a:cs typeface="Poppins" panose="00000500000000000000" pitchFamily="2" charset="0"/>
              </a:rPr>
              <a:t>consistent</a:t>
            </a:r>
            <a:r>
              <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rPr>
              <a:t> results and track</a:t>
            </a:r>
            <a:r>
              <a:rPr lang="en-GB" sz="2000" b="1" dirty="0">
                <a:solidFill>
                  <a:srgbClr val="C00000"/>
                </a:solidFill>
                <a:latin typeface="Poppins" panose="00000500000000000000" pitchFamily="2" charset="0"/>
                <a:ea typeface="Calibri" panose="020F0502020204030204" pitchFamily="34" charset="0"/>
                <a:cs typeface="Poppins" panose="00000500000000000000" pitchFamily="2" charset="0"/>
              </a:rPr>
              <a:t> progress</a:t>
            </a:r>
            <a:r>
              <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rPr>
              <a:t> under the </a:t>
            </a:r>
            <a:r>
              <a:rPr lang="en-GB" sz="2000" b="1" dirty="0">
                <a:solidFill>
                  <a:srgbClr val="C00000"/>
                </a:solidFill>
                <a:latin typeface="Poppins" panose="00000500000000000000" pitchFamily="2" charset="0"/>
                <a:ea typeface="Calibri" panose="020F0502020204030204" pitchFamily="34" charset="0"/>
                <a:cs typeface="Poppins" panose="00000500000000000000" pitchFamily="2" charset="0"/>
              </a:rPr>
              <a:t>same conditions over time</a:t>
            </a:r>
            <a:r>
              <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rPr>
              <a:t>!</a:t>
            </a:r>
            <a:r>
              <a:rPr lang="en-GB" sz="2000" b="1" dirty="0">
                <a:solidFill>
                  <a:srgbClr val="C00000"/>
                </a:solidFill>
                <a:latin typeface="Poppins" panose="00000500000000000000" pitchFamily="2" charset="0"/>
                <a:ea typeface="Calibri" panose="020F0502020204030204" pitchFamily="34" charset="0"/>
                <a:cs typeface="Poppins" panose="00000500000000000000" pitchFamily="2" charset="0"/>
              </a:rPr>
              <a:t> </a:t>
            </a:r>
            <a:endParaRPr lang="en-GB" sz="2000" dirty="0">
              <a:solidFill>
                <a:srgbClr val="C00000"/>
              </a:solidFill>
              <a:latin typeface="Poppins" panose="00000500000000000000" pitchFamily="2" charset="0"/>
              <a:ea typeface="Calibri" panose="020F0502020204030204" pitchFamily="34" charset="0"/>
              <a:cs typeface="Poppins" panose="00000500000000000000" pitchFamily="2" charset="0"/>
            </a:endParaRPr>
          </a:p>
        </p:txBody>
      </p:sp>
      <p:pic>
        <p:nvPicPr>
          <p:cNvPr id="11" name="Picture 10" descr="People in a factory with pineapples&#10;&#10;Description automatically generated">
            <a:extLst>
              <a:ext uri="{FF2B5EF4-FFF2-40B4-BE49-F238E27FC236}">
                <a16:creationId xmlns:a16="http://schemas.microsoft.com/office/drawing/2014/main" id="{13FA9447-84D0-64DF-B46D-5EF5DF1253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6783" y="1594272"/>
            <a:ext cx="4872446" cy="4730990"/>
          </a:xfrm>
          <a:prstGeom prst="round2DiagRect">
            <a:avLst/>
          </a:prstGeom>
        </p:spPr>
      </p:pic>
      <p:sp>
        <p:nvSpPr>
          <p:cNvPr id="12" name="TextBox 11">
            <a:extLst>
              <a:ext uri="{FF2B5EF4-FFF2-40B4-BE49-F238E27FC236}">
                <a16:creationId xmlns:a16="http://schemas.microsoft.com/office/drawing/2014/main" id="{3534F8B0-095B-33C5-3DD5-1ED2E4332E0D}"/>
              </a:ext>
            </a:extLst>
          </p:cNvPr>
          <p:cNvSpPr txBox="1"/>
          <p:nvPr/>
        </p:nvSpPr>
        <p:spPr>
          <a:xfrm>
            <a:off x="9824708" y="6325262"/>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2" name="Group 1">
            <a:extLst>
              <a:ext uri="{FF2B5EF4-FFF2-40B4-BE49-F238E27FC236}">
                <a16:creationId xmlns:a16="http://schemas.microsoft.com/office/drawing/2014/main" id="{77880CD4-7256-75E0-4880-E7A8E94A32A7}"/>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1FF10ABB-77BC-6FCD-D789-C437FE68BE6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9" name="Rectangle 8">
              <a:extLst>
                <a:ext uri="{FF2B5EF4-FFF2-40B4-BE49-F238E27FC236}">
                  <a16:creationId xmlns:a16="http://schemas.microsoft.com/office/drawing/2014/main" id="{C9C483DB-7BD4-6174-F76B-8BDBCF8BA947}"/>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72D2A6D3-1128-128D-71EE-393DC189796F}"/>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3" name="Rectangle 12">
              <a:extLst>
                <a:ext uri="{FF2B5EF4-FFF2-40B4-BE49-F238E27FC236}">
                  <a16:creationId xmlns:a16="http://schemas.microsoft.com/office/drawing/2014/main" id="{50F04188-DFED-11A1-93D2-FC6C630E789A}"/>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4872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556DBD0-7E7E-61C7-C8D0-4579C5D38A4E}"/>
              </a:ext>
            </a:extLst>
          </p:cNvPr>
          <p:cNvSpPr/>
          <p:nvPr/>
        </p:nvSpPr>
        <p:spPr>
          <a:xfrm>
            <a:off x="378917" y="2091779"/>
            <a:ext cx="3285369" cy="467232"/>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How to define them?</a:t>
            </a:r>
            <a:endParaRPr lang="en-US" sz="2000" kern="1200"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76463" y="1041400"/>
            <a:ext cx="11120185"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4. </a:t>
            </a:r>
            <a:r>
              <a:rPr lang="en-US" sz="2800" dirty="0">
                <a:solidFill>
                  <a:srgbClr val="314C14"/>
                </a:solidFill>
                <a:latin typeface="Poppins" panose="00000500000000000000" pitchFamily="2" charset="0"/>
                <a:cs typeface="Poppins" panose="00000500000000000000" pitchFamily="2" charset="0"/>
              </a:rPr>
              <a:t>Select the indicators (continued)</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1" name="Freeform: Shape 20">
            <a:extLst>
              <a:ext uri="{FF2B5EF4-FFF2-40B4-BE49-F238E27FC236}">
                <a16:creationId xmlns:a16="http://schemas.microsoft.com/office/drawing/2014/main" id="{37E1B823-79DC-DA62-BE56-FC38F22492C7}"/>
              </a:ext>
            </a:extLst>
          </p:cNvPr>
          <p:cNvSpPr/>
          <p:nvPr/>
        </p:nvSpPr>
        <p:spPr>
          <a:xfrm>
            <a:off x="1342884" y="5019889"/>
            <a:ext cx="2001081" cy="132790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dirty="0">
                <a:latin typeface="Poppins" panose="00000500000000000000" pitchFamily="2" charset="0"/>
                <a:cs typeface="Poppins" panose="00000500000000000000" pitchFamily="2" charset="0"/>
              </a:rPr>
              <a:t>What do you want to measure in your strategy.</a:t>
            </a:r>
            <a:endParaRPr lang="en-US" kern="1200" dirty="0">
              <a:latin typeface="Poppins" panose="00000500000000000000" pitchFamily="2" charset="0"/>
              <a:cs typeface="Poppins" panose="00000500000000000000" pitchFamily="2" charset="0"/>
            </a:endParaRPr>
          </a:p>
        </p:txBody>
      </p:sp>
      <p:sp>
        <p:nvSpPr>
          <p:cNvPr id="22" name="Freeform: Shape 21">
            <a:extLst>
              <a:ext uri="{FF2B5EF4-FFF2-40B4-BE49-F238E27FC236}">
                <a16:creationId xmlns:a16="http://schemas.microsoft.com/office/drawing/2014/main" id="{2666563A-582D-C51B-E142-3DA2DBD2B0F6}"/>
              </a:ext>
            </a:extLst>
          </p:cNvPr>
          <p:cNvSpPr/>
          <p:nvPr/>
        </p:nvSpPr>
        <p:spPr>
          <a:xfrm>
            <a:off x="3759805" y="5023827"/>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dirty="0">
                <a:latin typeface="Poppins" panose="00000500000000000000" pitchFamily="2" charset="0"/>
                <a:cs typeface="Poppins" panose="00000500000000000000" pitchFamily="2" charset="0"/>
              </a:rPr>
              <a:t>Who is your business targeting as part of its strategy.</a:t>
            </a:r>
            <a:endParaRPr lang="en-US" kern="1200" dirty="0">
              <a:latin typeface="Poppins" panose="00000500000000000000" pitchFamily="2" charset="0"/>
              <a:cs typeface="Poppins" panose="00000500000000000000" pitchFamily="2" charset="0"/>
            </a:endParaRPr>
          </a:p>
        </p:txBody>
      </p:sp>
      <p:sp>
        <p:nvSpPr>
          <p:cNvPr id="23" name="Freeform: Shape 22">
            <a:extLst>
              <a:ext uri="{FF2B5EF4-FFF2-40B4-BE49-F238E27FC236}">
                <a16:creationId xmlns:a16="http://schemas.microsoft.com/office/drawing/2014/main" id="{9C9034B9-5D46-7197-3DE0-31AC4A256DCC}"/>
              </a:ext>
            </a:extLst>
          </p:cNvPr>
          <p:cNvSpPr/>
          <p:nvPr/>
        </p:nvSpPr>
        <p:spPr>
          <a:xfrm>
            <a:off x="5994950" y="5023827"/>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dirty="0">
                <a:latin typeface="Poppins" panose="00000500000000000000" pitchFamily="2" charset="0"/>
                <a:cs typeface="Poppins" panose="00000500000000000000" pitchFamily="2" charset="0"/>
              </a:rPr>
              <a:t>Quantify what success looks like.</a:t>
            </a:r>
            <a:endParaRPr lang="en-US" kern="1200" dirty="0">
              <a:latin typeface="Poppins" panose="00000500000000000000" pitchFamily="2" charset="0"/>
              <a:cs typeface="Poppins" panose="00000500000000000000" pitchFamily="2" charset="0"/>
            </a:endParaRPr>
          </a:p>
        </p:txBody>
      </p:sp>
      <p:sp>
        <p:nvSpPr>
          <p:cNvPr id="25" name="Freeform: Shape 24">
            <a:extLst>
              <a:ext uri="{FF2B5EF4-FFF2-40B4-BE49-F238E27FC236}">
                <a16:creationId xmlns:a16="http://schemas.microsoft.com/office/drawing/2014/main" id="{95105F50-578A-5057-36A6-F91BBCEF624D}"/>
              </a:ext>
            </a:extLst>
          </p:cNvPr>
          <p:cNvSpPr/>
          <p:nvPr/>
        </p:nvSpPr>
        <p:spPr>
          <a:xfrm>
            <a:off x="8153895" y="5019889"/>
            <a:ext cx="2001081" cy="1569133"/>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dirty="0">
                <a:latin typeface="Poppins" panose="00000500000000000000" pitchFamily="2" charset="0"/>
                <a:cs typeface="Poppins" panose="00000500000000000000" pitchFamily="2" charset="0"/>
              </a:rPr>
              <a:t>Timeframe by which you are expecting to reach the target.</a:t>
            </a:r>
            <a:endParaRPr lang="en-US" kern="1200" dirty="0">
              <a:latin typeface="Poppins" panose="00000500000000000000" pitchFamily="2"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DF9A1371-6FB6-B5C0-DBEE-69705F1C14E2}"/>
              </a:ext>
            </a:extLst>
          </p:cNvPr>
          <p:cNvGraphicFramePr/>
          <p:nvPr>
            <p:extLst>
              <p:ext uri="{D42A27DB-BD31-4B8C-83A1-F6EECF244321}">
                <p14:modId xmlns:p14="http://schemas.microsoft.com/office/powerpoint/2010/main" val="310103900"/>
              </p:ext>
            </p:extLst>
          </p:nvPr>
        </p:nvGraphicFramePr>
        <p:xfrm>
          <a:off x="308526" y="1834173"/>
          <a:ext cx="10515600" cy="38006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 name="Group 2">
            <a:extLst>
              <a:ext uri="{FF2B5EF4-FFF2-40B4-BE49-F238E27FC236}">
                <a16:creationId xmlns:a16="http://schemas.microsoft.com/office/drawing/2014/main" id="{22300919-16FA-E3ED-EC73-1028EE72F76D}"/>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27886B4D-CECE-054D-155B-044DE736CE2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8" name="Rectangle 7">
              <a:extLst>
                <a:ext uri="{FF2B5EF4-FFF2-40B4-BE49-F238E27FC236}">
                  <a16:creationId xmlns:a16="http://schemas.microsoft.com/office/drawing/2014/main" id="{8E168CEF-74CD-AF65-6616-5B7DB261D17E}"/>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0" name="Rectangle 9">
              <a:extLst>
                <a:ext uri="{FF2B5EF4-FFF2-40B4-BE49-F238E27FC236}">
                  <a16:creationId xmlns:a16="http://schemas.microsoft.com/office/drawing/2014/main" id="{2F9674AA-E888-6A1E-E6C3-ABB7E169836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1" name="Rectangle 10">
              <a:extLst>
                <a:ext uri="{FF2B5EF4-FFF2-40B4-BE49-F238E27FC236}">
                  <a16:creationId xmlns:a16="http://schemas.microsoft.com/office/drawing/2014/main" id="{F14BA032-C05B-D480-38D5-BDBCA7982A0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157482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258957" y="1041400"/>
            <a:ext cx="10037691" cy="649288"/>
          </a:xfrm>
        </p:spPr>
        <p:txBody>
          <a:bodyPr>
            <a:noAutofit/>
          </a:bodyPr>
          <a:lstStyle/>
          <a:p>
            <a:r>
              <a:rPr lang="en-US" sz="2800" dirty="0">
                <a:latin typeface="Poppins" panose="00000500000000000000" pitchFamily="2" charset="0"/>
                <a:cs typeface="Poppins" panose="00000500000000000000" pitchFamily="2" charset="0"/>
              </a:rPr>
              <a:t>Let’s take this example:</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2" name="Freeform: Shape 21">
            <a:extLst>
              <a:ext uri="{FF2B5EF4-FFF2-40B4-BE49-F238E27FC236}">
                <a16:creationId xmlns:a16="http://schemas.microsoft.com/office/drawing/2014/main" id="{2666563A-582D-C51B-E142-3DA2DBD2B0F6}"/>
              </a:ext>
            </a:extLst>
          </p:cNvPr>
          <p:cNvSpPr/>
          <p:nvPr/>
        </p:nvSpPr>
        <p:spPr>
          <a:xfrm>
            <a:off x="611860" y="2727051"/>
            <a:ext cx="4174744" cy="2534062"/>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a:r>
              <a:rPr lang="en-GB" sz="2400" b="1" dirty="0">
                <a:effectLst/>
                <a:latin typeface="Poppins" panose="00000500000000000000" pitchFamily="2" charset="0"/>
                <a:ea typeface="Calibri" panose="020F0502020204030204" pitchFamily="34" charset="0"/>
                <a:cs typeface="Poppins" panose="00000500000000000000" pitchFamily="2" charset="0"/>
              </a:rPr>
              <a:t>Company A’s short-term goal (output): </a:t>
            </a:r>
          </a:p>
          <a:p>
            <a:pPr marL="0" marR="0" algn="just"/>
            <a:endParaRPr lang="en-GB" sz="2400" b="1" dirty="0">
              <a:latin typeface="Poppins" panose="00000500000000000000" pitchFamily="2" charset="0"/>
              <a:ea typeface="Calibri" panose="020F0502020204030204" pitchFamily="34" charset="0"/>
              <a:cs typeface="Poppins" panose="00000500000000000000" pitchFamily="2" charset="0"/>
            </a:endParaRPr>
          </a:p>
          <a:p>
            <a:pPr marL="0" marR="0"/>
            <a:r>
              <a:rPr lang="en-GB" sz="2400" dirty="0">
                <a:effectLst/>
                <a:latin typeface="Poppins" panose="00000500000000000000" pitchFamily="2" charset="0"/>
                <a:ea typeface="Calibri" panose="020F0502020204030204" pitchFamily="34" charset="0"/>
                <a:cs typeface="Poppins" panose="00000500000000000000" pitchFamily="2" charset="0"/>
              </a:rPr>
              <a:t>By 2027, all farmers and growers have increased their efficiency in water use for irrigation.</a:t>
            </a:r>
            <a:endParaRPr lang="en-US" sz="2400" dirty="0">
              <a:effectLst/>
              <a:latin typeface="Poppins" panose="00000500000000000000" pitchFamily="2" charset="0"/>
              <a:ea typeface="Calibri" panose="020F0502020204030204" pitchFamily="34" charset="0"/>
              <a:cs typeface="Poppins" panose="00000500000000000000" pitchFamily="2" charset="0"/>
            </a:endParaRPr>
          </a:p>
        </p:txBody>
      </p:sp>
      <p:sp>
        <p:nvSpPr>
          <p:cNvPr id="25" name="Freeform: Shape 24">
            <a:extLst>
              <a:ext uri="{FF2B5EF4-FFF2-40B4-BE49-F238E27FC236}">
                <a16:creationId xmlns:a16="http://schemas.microsoft.com/office/drawing/2014/main" id="{95105F50-578A-5057-36A6-F91BBCEF624D}"/>
              </a:ext>
            </a:extLst>
          </p:cNvPr>
          <p:cNvSpPr/>
          <p:nvPr/>
        </p:nvSpPr>
        <p:spPr>
          <a:xfrm>
            <a:off x="6591300" y="2183612"/>
            <a:ext cx="4988840" cy="3461714"/>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950">
              <a:spcBef>
                <a:spcPct val="0"/>
              </a:spcBef>
              <a:spcAft>
                <a:spcPct val="35000"/>
              </a:spcAft>
            </a:pPr>
            <a:endParaRPr lang="en-GB" sz="2400" dirty="0">
              <a:effectLst/>
              <a:latin typeface="Poppins" panose="00000500000000000000" pitchFamily="2" charset="0"/>
              <a:ea typeface="Calibri" panose="020F0502020204030204" pitchFamily="34" charset="0"/>
              <a:cs typeface="Poppins" panose="00000500000000000000" pitchFamily="2" charset="0"/>
            </a:endParaRPr>
          </a:p>
          <a:p>
            <a:pPr defTabSz="488950">
              <a:spcBef>
                <a:spcPct val="0"/>
              </a:spcBef>
              <a:spcAft>
                <a:spcPct val="35000"/>
              </a:spcAft>
            </a:pPr>
            <a:r>
              <a:rPr lang="en-GB" sz="2400" dirty="0">
                <a:effectLst/>
                <a:latin typeface="Poppins" panose="00000500000000000000" pitchFamily="2" charset="0"/>
                <a:ea typeface="Calibri" panose="020F0502020204030204" pitchFamily="34" charset="0"/>
                <a:cs typeface="Poppins" panose="00000500000000000000" pitchFamily="2" charset="0"/>
              </a:rPr>
              <a:t>The indicator(s) needs to: </a:t>
            </a:r>
          </a:p>
          <a:p>
            <a:pPr marL="457200" indent="-457200" defTabSz="488950">
              <a:spcBef>
                <a:spcPct val="0"/>
              </a:spcBef>
              <a:spcAft>
                <a:spcPct val="35000"/>
              </a:spcAft>
              <a:buAutoNum type="alphaLcParenR"/>
            </a:pPr>
            <a:r>
              <a:rPr lang="en-GB" sz="2400" dirty="0">
                <a:effectLst/>
                <a:latin typeface="Poppins" panose="00000500000000000000" pitchFamily="2" charset="0"/>
                <a:ea typeface="Calibri" panose="020F0502020204030204" pitchFamily="34" charset="0"/>
                <a:cs typeface="Poppins" panose="00000500000000000000" pitchFamily="2" charset="0"/>
              </a:rPr>
              <a:t>measure if </a:t>
            </a:r>
            <a:r>
              <a:rPr lang="en-GB" sz="2400" b="1" dirty="0">
                <a:effectLst/>
                <a:latin typeface="Poppins" panose="00000500000000000000" pitchFamily="2" charset="0"/>
                <a:ea typeface="Calibri" panose="020F0502020204030204" pitchFamily="34" charset="0"/>
                <a:cs typeface="Poppins" panose="00000500000000000000" pitchFamily="2" charset="0"/>
              </a:rPr>
              <a:t>company farmers and external growers </a:t>
            </a:r>
            <a:r>
              <a:rPr lang="en-GB" sz="2400" dirty="0">
                <a:effectLst/>
                <a:latin typeface="Poppins" panose="00000500000000000000" pitchFamily="2" charset="0"/>
                <a:ea typeface="Calibri" panose="020F0502020204030204" pitchFamily="34" charset="0"/>
                <a:cs typeface="Poppins" panose="00000500000000000000" pitchFamily="2" charset="0"/>
              </a:rPr>
              <a:t>improved their </a:t>
            </a:r>
            <a:r>
              <a:rPr lang="en-GB" sz="2400" dirty="0">
                <a:latin typeface="Poppins" panose="00000500000000000000" pitchFamily="2" charset="0"/>
                <a:cs typeface="Poppins" panose="00000500000000000000" pitchFamily="2" charset="0"/>
              </a:rPr>
              <a:t>efficiency</a:t>
            </a:r>
            <a:r>
              <a:rPr lang="en-GB" sz="2400" dirty="0">
                <a:effectLst/>
                <a:latin typeface="Poppins" panose="00000500000000000000" pitchFamily="2" charset="0"/>
                <a:ea typeface="Calibri" panose="020F0502020204030204" pitchFamily="34" charset="0"/>
                <a:cs typeface="Poppins" panose="00000500000000000000" pitchFamily="2" charset="0"/>
              </a:rPr>
              <a:t> on water used for irrigation.</a:t>
            </a:r>
          </a:p>
          <a:p>
            <a:pPr marL="457200" indent="-457200" defTabSz="488950">
              <a:spcBef>
                <a:spcPct val="0"/>
              </a:spcBef>
              <a:spcAft>
                <a:spcPct val="35000"/>
              </a:spcAft>
              <a:buAutoNum type="alphaLcParenR"/>
            </a:pPr>
            <a:r>
              <a:rPr lang="en-GB" sz="2400" b="1" dirty="0">
                <a:latin typeface="Poppins" panose="00000500000000000000" pitchFamily="2" charset="0"/>
                <a:ea typeface="Calibri" panose="020F0502020204030204" pitchFamily="34" charset="0"/>
                <a:cs typeface="Poppins" panose="00000500000000000000" pitchFamily="2" charset="0"/>
              </a:rPr>
              <a:t>inform</a:t>
            </a:r>
            <a:r>
              <a:rPr lang="en-GB" sz="2400" dirty="0">
                <a:effectLst/>
                <a:latin typeface="Poppins" panose="00000500000000000000" pitchFamily="2" charset="0"/>
                <a:ea typeface="Calibri" panose="020F0502020204030204" pitchFamily="34" charset="0"/>
                <a:cs typeface="Poppins" panose="00000500000000000000" pitchFamily="2" charset="0"/>
              </a:rPr>
              <a:t> due diligenc</a:t>
            </a:r>
            <a:r>
              <a:rPr lang="en-GB" sz="2400" dirty="0">
                <a:latin typeface="Poppins" panose="00000500000000000000" pitchFamily="2" charset="0"/>
                <a:ea typeface="Calibri" panose="020F0502020204030204" pitchFamily="34" charset="0"/>
                <a:cs typeface="Poppins" panose="00000500000000000000" pitchFamily="2" charset="0"/>
              </a:rPr>
              <a:t>e and certification </a:t>
            </a:r>
            <a:r>
              <a:rPr lang="en-GB" sz="2400" b="1" dirty="0">
                <a:latin typeface="Poppins" panose="00000500000000000000" pitchFamily="2" charset="0"/>
                <a:ea typeface="Calibri" panose="020F0502020204030204" pitchFamily="34" charset="0"/>
                <a:cs typeface="Poppins" panose="00000500000000000000" pitchFamily="2" charset="0"/>
              </a:rPr>
              <a:t>requirements</a:t>
            </a:r>
            <a:r>
              <a:rPr lang="en-GB" sz="2400" dirty="0">
                <a:latin typeface="Poppins" panose="00000500000000000000" pitchFamily="2" charset="0"/>
                <a:ea typeface="Calibri" panose="020F0502020204030204" pitchFamily="34" charset="0"/>
                <a:cs typeface="Poppins" panose="00000500000000000000" pitchFamily="2" charset="0"/>
              </a:rPr>
              <a:t>.</a:t>
            </a:r>
          </a:p>
          <a:p>
            <a:pPr defTabSz="488950">
              <a:spcBef>
                <a:spcPct val="0"/>
              </a:spcBef>
              <a:spcAft>
                <a:spcPct val="35000"/>
              </a:spcAft>
            </a:pPr>
            <a:endParaRPr lang="en-US" sz="2400" kern="1200" dirty="0">
              <a:latin typeface="Poppins" panose="00000500000000000000" pitchFamily="2"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2DC4716D-6382-3D49-0B2D-974F85F756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605" y="1000284"/>
            <a:ext cx="731520" cy="731520"/>
          </a:xfrm>
          <a:prstGeom prst="rect">
            <a:avLst/>
          </a:prstGeom>
        </p:spPr>
      </p:pic>
    </p:spTree>
    <p:extLst>
      <p:ext uri="{BB962C8B-B14F-4D97-AF65-F5344CB8AC3E}">
        <p14:creationId xmlns:p14="http://schemas.microsoft.com/office/powerpoint/2010/main" val="12554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1258957" y="1041400"/>
            <a:ext cx="10037691" cy="649288"/>
          </a:xfrm>
        </p:spPr>
        <p:txBody>
          <a:bodyPr>
            <a:noAutofit/>
          </a:bodyPr>
          <a:lstStyle/>
          <a:p>
            <a:r>
              <a:rPr lang="en-US" sz="2800">
                <a:latin typeface="Poppins" panose="00000500000000000000" pitchFamily="2" charset="0"/>
                <a:cs typeface="Poppins" panose="00000500000000000000" pitchFamily="2" charset="0"/>
              </a:rPr>
              <a:t>Example (continued)</a:t>
            </a:r>
          </a:p>
        </p:txBody>
      </p:sp>
      <p:pic>
        <p:nvPicPr>
          <p:cNvPr id="7" name="Picture 6" descr="A black and orange background&#10;&#10;Description automatically generated">
            <a:extLst>
              <a:ext uri="{FF2B5EF4-FFF2-40B4-BE49-F238E27FC236}">
                <a16:creationId xmlns:a16="http://schemas.microsoft.com/office/drawing/2014/main" id="{2CADE40F-6D70-B63E-D615-0CA5DB27A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22" name="Freeform: Shape 21">
            <a:extLst>
              <a:ext uri="{FF2B5EF4-FFF2-40B4-BE49-F238E27FC236}">
                <a16:creationId xmlns:a16="http://schemas.microsoft.com/office/drawing/2014/main" id="{2666563A-582D-C51B-E142-3DA2DBD2B0F6}"/>
              </a:ext>
            </a:extLst>
          </p:cNvPr>
          <p:cNvSpPr/>
          <p:nvPr/>
        </p:nvSpPr>
        <p:spPr>
          <a:xfrm>
            <a:off x="1920592" y="1964433"/>
            <a:ext cx="3049344" cy="2534062"/>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algn="ctr"/>
            <a:r>
              <a:rPr lang="en-GB" sz="2400" b="1">
                <a:effectLst/>
                <a:latin typeface="Poppins" panose="00000500000000000000" pitchFamily="2" charset="0"/>
                <a:ea typeface="Calibri" panose="020F0502020204030204" pitchFamily="34" charset="0"/>
                <a:cs typeface="Poppins" panose="00000500000000000000" pitchFamily="2" charset="0"/>
              </a:rPr>
              <a:t>Company’s output: </a:t>
            </a:r>
          </a:p>
          <a:p>
            <a:pPr marL="0" marR="0" algn="ctr"/>
            <a:endParaRPr lang="en-GB" sz="2400" b="1">
              <a:effectLst/>
              <a:latin typeface="Poppins" panose="00000500000000000000" pitchFamily="2" charset="0"/>
              <a:ea typeface="Calibri" panose="020F0502020204030204" pitchFamily="34" charset="0"/>
              <a:cs typeface="Poppins" panose="00000500000000000000" pitchFamily="2" charset="0"/>
            </a:endParaRPr>
          </a:p>
          <a:p>
            <a:pPr marL="0" marR="0" algn="ctr"/>
            <a:endParaRPr lang="en-GB" sz="2400" b="1">
              <a:effectLst/>
              <a:latin typeface="Poppins" panose="00000500000000000000" pitchFamily="2" charset="0"/>
              <a:ea typeface="Calibri" panose="020F0502020204030204" pitchFamily="34" charset="0"/>
              <a:cs typeface="Poppins" panose="00000500000000000000" pitchFamily="2" charset="0"/>
            </a:endParaRPr>
          </a:p>
          <a:p>
            <a:pPr marL="0" marR="0" algn="ctr"/>
            <a:r>
              <a:rPr lang="en-GB" sz="2400">
                <a:effectLst/>
                <a:latin typeface="Poppins" panose="00000500000000000000" pitchFamily="2" charset="0"/>
                <a:ea typeface="Calibri" panose="020F0502020204030204" pitchFamily="34" charset="0"/>
                <a:cs typeface="Poppins" panose="00000500000000000000" pitchFamily="2" charset="0"/>
              </a:rPr>
              <a:t>By 2027, all farmers have increased the efficiency in water use for irrigation </a:t>
            </a:r>
          </a:p>
          <a:p>
            <a:pPr marL="0" marR="0" algn="ctr"/>
            <a:r>
              <a:rPr lang="en-GB" sz="2400">
                <a:latin typeface="Poppins" panose="00000500000000000000" pitchFamily="2" charset="0"/>
                <a:ea typeface="Calibri" panose="020F0502020204030204" pitchFamily="34" charset="0"/>
                <a:cs typeface="Poppins" panose="00000500000000000000" pitchFamily="2" charset="0"/>
              </a:rPr>
              <a:t>by 30%.</a:t>
            </a:r>
            <a:endParaRPr lang="en-US" sz="2400">
              <a:effectLst/>
              <a:latin typeface="Poppins" panose="00000500000000000000" pitchFamily="2" charset="0"/>
              <a:ea typeface="Calibri" panose="020F0502020204030204" pitchFamily="34" charset="0"/>
              <a:cs typeface="Poppins" panose="00000500000000000000" pitchFamily="2" charset="0"/>
            </a:endParaRPr>
          </a:p>
        </p:txBody>
      </p:sp>
      <p:pic>
        <p:nvPicPr>
          <p:cNvPr id="2" name="Graphic 3" descr="Storytelling with solid fill">
            <a:extLst>
              <a:ext uri="{FF2B5EF4-FFF2-40B4-BE49-F238E27FC236}">
                <a16:creationId xmlns:a16="http://schemas.microsoft.com/office/drawing/2014/main" id="{2DC4716D-6382-3D49-0B2D-974F85F756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605" y="1000284"/>
            <a:ext cx="731520" cy="731520"/>
          </a:xfrm>
          <a:prstGeom prst="rect">
            <a:avLst/>
          </a:prstGeom>
        </p:spPr>
      </p:pic>
      <p:pic>
        <p:nvPicPr>
          <p:cNvPr id="15" name="Picture 14">
            <a:extLst>
              <a:ext uri="{FF2B5EF4-FFF2-40B4-BE49-F238E27FC236}">
                <a16:creationId xmlns:a16="http://schemas.microsoft.com/office/drawing/2014/main" id="{57EB4405-5DDF-9E2C-E059-7FB3D7BAA8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091732">
            <a:off x="1198049" y="4218376"/>
            <a:ext cx="702414" cy="325304"/>
          </a:xfrm>
          <a:prstGeom prst="rect">
            <a:avLst/>
          </a:prstGeom>
        </p:spPr>
      </p:pic>
      <p:grpSp>
        <p:nvGrpSpPr>
          <p:cNvPr id="39" name="Group 38">
            <a:extLst>
              <a:ext uri="{FF2B5EF4-FFF2-40B4-BE49-F238E27FC236}">
                <a16:creationId xmlns:a16="http://schemas.microsoft.com/office/drawing/2014/main" id="{E6063643-B5E4-C0BE-529F-9D761227D163}"/>
              </a:ext>
            </a:extLst>
          </p:cNvPr>
          <p:cNvGrpSpPr/>
          <p:nvPr/>
        </p:nvGrpSpPr>
        <p:grpSpPr>
          <a:xfrm>
            <a:off x="3196021" y="2655511"/>
            <a:ext cx="3088630" cy="1257544"/>
            <a:chOff x="3196021" y="2655511"/>
            <a:chExt cx="3088630" cy="1257544"/>
          </a:xfrm>
        </p:grpSpPr>
        <p:sp>
          <p:nvSpPr>
            <p:cNvPr id="6" name="Rectangle: Rounded Corners 5">
              <a:extLst>
                <a:ext uri="{FF2B5EF4-FFF2-40B4-BE49-F238E27FC236}">
                  <a16:creationId xmlns:a16="http://schemas.microsoft.com/office/drawing/2014/main" id="{3ECFB93D-6920-82FD-2E2F-DBF55C3496E3}"/>
                </a:ext>
              </a:extLst>
            </p:cNvPr>
            <p:cNvSpPr/>
            <p:nvPr/>
          </p:nvSpPr>
          <p:spPr>
            <a:xfrm>
              <a:off x="3196021" y="3071940"/>
              <a:ext cx="1817879" cy="34011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2BCACA-C1C5-E965-48A3-AD42EED6BD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9074302">
              <a:off x="4457795" y="2655511"/>
              <a:ext cx="960855" cy="324944"/>
            </a:xfrm>
            <a:prstGeom prst="rect">
              <a:avLst/>
            </a:prstGeom>
          </p:spPr>
        </p:pic>
        <p:sp>
          <p:nvSpPr>
            <p:cNvPr id="19" name="Freeform: Shape 18">
              <a:extLst>
                <a:ext uri="{FF2B5EF4-FFF2-40B4-BE49-F238E27FC236}">
                  <a16:creationId xmlns:a16="http://schemas.microsoft.com/office/drawing/2014/main" id="{DCF10052-9BC0-E72B-72BE-9EDD94601F95}"/>
                </a:ext>
              </a:extLst>
            </p:cNvPr>
            <p:cNvSpPr/>
            <p:nvPr/>
          </p:nvSpPr>
          <p:spPr>
            <a:xfrm>
              <a:off x="5181120" y="2925350"/>
              <a:ext cx="1103531" cy="98770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r>
                <a:rPr lang="en-GB" sz="2000" i="1" dirty="0">
                  <a:latin typeface="Poppins" panose="00000500000000000000" pitchFamily="2" charset="0"/>
                  <a:cs typeface="Poppins" panose="00000500000000000000" pitchFamily="2" charset="0"/>
                </a:rPr>
                <a:t>2. Who? &amp; </a:t>
              </a:r>
            </a:p>
            <a:p>
              <a:pPr marL="0" lvl="0" indent="0" defTabSz="488950">
                <a:lnSpc>
                  <a:spcPct val="100000"/>
                </a:lnSpc>
                <a:spcBef>
                  <a:spcPct val="0"/>
                </a:spcBef>
                <a:spcAft>
                  <a:spcPct val="35000"/>
                </a:spcAft>
                <a:buNone/>
              </a:pPr>
              <a:r>
                <a:rPr lang="en-GB" sz="2000" i="1" dirty="0">
                  <a:latin typeface="Poppins" panose="00000500000000000000" pitchFamily="2" charset="0"/>
                  <a:cs typeface="Poppins" panose="00000500000000000000" pitchFamily="2" charset="0"/>
                </a:rPr>
                <a:t>3. How much?</a:t>
              </a:r>
            </a:p>
          </p:txBody>
        </p:sp>
      </p:grpSp>
      <p:grpSp>
        <p:nvGrpSpPr>
          <p:cNvPr id="37" name="Group 36">
            <a:extLst>
              <a:ext uri="{FF2B5EF4-FFF2-40B4-BE49-F238E27FC236}">
                <a16:creationId xmlns:a16="http://schemas.microsoft.com/office/drawing/2014/main" id="{593941EB-4233-8D4A-945A-E4B9867AB622}"/>
              </a:ext>
            </a:extLst>
          </p:cNvPr>
          <p:cNvGrpSpPr/>
          <p:nvPr/>
        </p:nvGrpSpPr>
        <p:grpSpPr>
          <a:xfrm>
            <a:off x="6906638" y="1992090"/>
            <a:ext cx="4893671" cy="4211003"/>
            <a:chOff x="6906638" y="1992090"/>
            <a:chExt cx="4893671" cy="4211003"/>
          </a:xfrm>
        </p:grpSpPr>
        <p:sp>
          <p:nvSpPr>
            <p:cNvPr id="18" name="Freeform: Shape 17">
              <a:extLst>
                <a:ext uri="{FF2B5EF4-FFF2-40B4-BE49-F238E27FC236}">
                  <a16:creationId xmlns:a16="http://schemas.microsoft.com/office/drawing/2014/main" id="{1ABE5C7E-E7D4-34C9-83C1-AEBB4EF9E140}"/>
                </a:ext>
              </a:extLst>
            </p:cNvPr>
            <p:cNvSpPr/>
            <p:nvPr/>
          </p:nvSpPr>
          <p:spPr>
            <a:xfrm>
              <a:off x="7483555" y="1992090"/>
              <a:ext cx="4084986" cy="546575"/>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2400" b="1">
                  <a:latin typeface="Poppins" panose="00000500000000000000" pitchFamily="2" charset="0"/>
                  <a:cs typeface="Poppins" panose="00000500000000000000" pitchFamily="2" charset="0"/>
                </a:rPr>
                <a:t>Indicators:</a:t>
              </a:r>
            </a:p>
          </p:txBody>
        </p:sp>
        <p:sp>
          <p:nvSpPr>
            <p:cNvPr id="26" name="Freeform: Shape 25">
              <a:extLst>
                <a:ext uri="{FF2B5EF4-FFF2-40B4-BE49-F238E27FC236}">
                  <a16:creationId xmlns:a16="http://schemas.microsoft.com/office/drawing/2014/main" id="{31C7EA76-6D10-B862-68E9-95E0B30591C6}"/>
                </a:ext>
              </a:extLst>
            </p:cNvPr>
            <p:cNvSpPr/>
            <p:nvPr/>
          </p:nvSpPr>
          <p:spPr>
            <a:xfrm>
              <a:off x="6906638" y="2966679"/>
              <a:ext cx="4893671" cy="3236414"/>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57200" lvl="0" indent="-457200" defTabSz="488950">
                <a:spcBef>
                  <a:spcPct val="0"/>
                </a:spcBef>
                <a:spcAft>
                  <a:spcPct val="35000"/>
                </a:spcAft>
                <a:buFont typeface="+mj-lt"/>
                <a:buAutoNum type="arabicPeriod"/>
              </a:pPr>
              <a:r>
                <a:rPr lang="en-US" sz="2000" dirty="0">
                  <a:latin typeface="Poppins" panose="00000500000000000000" pitchFamily="2" charset="0"/>
                  <a:cs typeface="Poppins" panose="00000500000000000000" pitchFamily="2" charset="0"/>
                </a:rPr>
                <a:t>Number of farmers with high-water efficiency irrigation systems and/or using good water management practices</a:t>
              </a:r>
            </a:p>
            <a:p>
              <a:pPr lvl="1" defTabSz="488950">
                <a:spcBef>
                  <a:spcPct val="0"/>
                </a:spcBef>
                <a:spcAft>
                  <a:spcPct val="35000"/>
                </a:spcAft>
              </a:pPr>
              <a:r>
                <a:rPr lang="en-US" sz="2000" i="1" dirty="0">
                  <a:latin typeface="Poppins" panose="00000500000000000000" pitchFamily="2" charset="0"/>
                  <a:cs typeface="Poppins" panose="00000500000000000000" pitchFamily="2" charset="0"/>
                  <a:sym typeface="Wingdings" panose="05000000000000000000" pitchFamily="2" charset="2"/>
                </a:rPr>
                <a:t> Measures quantity of farmers</a:t>
              </a:r>
              <a:endParaRPr lang="en-US" sz="2000" i="1" dirty="0">
                <a:latin typeface="Poppins" panose="00000500000000000000" pitchFamily="2" charset="0"/>
                <a:cs typeface="Poppins" panose="00000500000000000000" pitchFamily="2" charset="0"/>
              </a:endParaRPr>
            </a:p>
            <a:p>
              <a:pPr marL="457200" lvl="0" indent="-457200" defTabSz="488950">
                <a:spcBef>
                  <a:spcPct val="0"/>
                </a:spcBef>
                <a:spcAft>
                  <a:spcPct val="35000"/>
                </a:spcAft>
                <a:buFont typeface="+mj-lt"/>
                <a:buAutoNum type="arabicPeriod"/>
              </a:pPr>
              <a:r>
                <a:rPr lang="en-US" sz="2000" dirty="0">
                  <a:latin typeface="Poppins" panose="00000500000000000000" pitchFamily="2" charset="0"/>
                  <a:cs typeface="Poppins" panose="00000500000000000000" pitchFamily="2" charset="0"/>
                </a:rPr>
                <a:t>Water used for irrigation per hectare</a:t>
              </a:r>
            </a:p>
            <a:p>
              <a:pPr lvl="1" defTabSz="488950">
                <a:spcBef>
                  <a:spcPct val="0"/>
                </a:spcBef>
                <a:spcAft>
                  <a:spcPct val="35000"/>
                </a:spcAft>
              </a:pPr>
              <a:r>
                <a:rPr lang="en-US" sz="2000" i="1" dirty="0">
                  <a:latin typeface="Poppins" panose="00000500000000000000" pitchFamily="2" charset="0"/>
                  <a:cs typeface="Poppins" panose="00000500000000000000" pitchFamily="2" charset="0"/>
                  <a:sym typeface="Wingdings" panose="05000000000000000000" pitchFamily="2" charset="2"/>
                </a:rPr>
                <a:t> Quantifies water used (aligned with certification requirements)</a:t>
              </a:r>
              <a:endParaRPr lang="en-US" sz="2000" dirty="0">
                <a:latin typeface="Poppins" panose="00000500000000000000" pitchFamily="2" charset="0"/>
                <a:cs typeface="Poppins" panose="00000500000000000000" pitchFamily="2" charset="0"/>
              </a:endParaRPr>
            </a:p>
          </p:txBody>
        </p:sp>
      </p:grpSp>
      <p:sp>
        <p:nvSpPr>
          <p:cNvPr id="27" name="Rectangle: Rounded Corners 26">
            <a:extLst>
              <a:ext uri="{FF2B5EF4-FFF2-40B4-BE49-F238E27FC236}">
                <a16:creationId xmlns:a16="http://schemas.microsoft.com/office/drawing/2014/main" id="{2F638ED4-3DF7-F671-C776-91410564CCE5}"/>
              </a:ext>
            </a:extLst>
          </p:cNvPr>
          <p:cNvSpPr/>
          <p:nvPr/>
        </p:nvSpPr>
        <p:spPr>
          <a:xfrm>
            <a:off x="1876628" y="3468063"/>
            <a:ext cx="3137272" cy="1030432"/>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5DF941C-7D91-DE87-E0F9-95711E26B7EE}"/>
              </a:ext>
            </a:extLst>
          </p:cNvPr>
          <p:cNvSpPr/>
          <p:nvPr/>
        </p:nvSpPr>
        <p:spPr>
          <a:xfrm>
            <a:off x="439111" y="4588270"/>
            <a:ext cx="1477618" cy="334590"/>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r>
              <a:rPr lang="en-GB" sz="2000" i="1" dirty="0">
                <a:latin typeface="Poppins" panose="00000500000000000000" pitchFamily="2" charset="0"/>
                <a:cs typeface="Poppins" panose="00000500000000000000" pitchFamily="2" charset="0"/>
              </a:rPr>
              <a:t>1. What?</a:t>
            </a:r>
            <a:endParaRPr lang="en-US" sz="2000" i="1" kern="1200" dirty="0">
              <a:latin typeface="Poppins" panose="00000500000000000000" pitchFamily="2" charset="0"/>
              <a:cs typeface="Poppins" panose="00000500000000000000" pitchFamily="2" charset="0"/>
            </a:endParaRPr>
          </a:p>
        </p:txBody>
      </p:sp>
      <p:grpSp>
        <p:nvGrpSpPr>
          <p:cNvPr id="40" name="Group 39">
            <a:extLst>
              <a:ext uri="{FF2B5EF4-FFF2-40B4-BE49-F238E27FC236}">
                <a16:creationId xmlns:a16="http://schemas.microsoft.com/office/drawing/2014/main" id="{3A925E92-9CCB-20D7-E058-2BEF0C66C783}"/>
              </a:ext>
            </a:extLst>
          </p:cNvPr>
          <p:cNvGrpSpPr/>
          <p:nvPr/>
        </p:nvGrpSpPr>
        <p:grpSpPr>
          <a:xfrm>
            <a:off x="363605" y="2781659"/>
            <a:ext cx="2773569" cy="637544"/>
            <a:chOff x="363605" y="2781659"/>
            <a:chExt cx="2773569" cy="637544"/>
          </a:xfrm>
        </p:grpSpPr>
        <p:sp>
          <p:nvSpPr>
            <p:cNvPr id="30" name="Rectangle: Rounded Corners 29">
              <a:extLst>
                <a:ext uri="{FF2B5EF4-FFF2-40B4-BE49-F238E27FC236}">
                  <a16:creationId xmlns:a16="http://schemas.microsoft.com/office/drawing/2014/main" id="{A1181ECB-13B9-7288-1B7A-FA504BC567B5}"/>
                </a:ext>
              </a:extLst>
            </p:cNvPr>
            <p:cNvSpPr/>
            <p:nvPr/>
          </p:nvSpPr>
          <p:spPr>
            <a:xfrm>
              <a:off x="1876627" y="3084640"/>
              <a:ext cx="1260547" cy="33456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5E40CAC-06AD-932B-C3D9-B06665443689}"/>
                </a:ext>
              </a:extLst>
            </p:cNvPr>
            <p:cNvSpPr/>
            <p:nvPr/>
          </p:nvSpPr>
          <p:spPr>
            <a:xfrm>
              <a:off x="363605" y="2781659"/>
              <a:ext cx="1125300" cy="630396"/>
            </a:xfrm>
            <a:custGeom>
              <a:avLst/>
              <a:gdLst>
                <a:gd name="connsiteX0" fmla="*/ 0 w 1279687"/>
                <a:gd name="connsiteY0" fmla="*/ 0 h 511875"/>
                <a:gd name="connsiteX1" fmla="*/ 1279687 w 1279687"/>
                <a:gd name="connsiteY1" fmla="*/ 0 h 511875"/>
                <a:gd name="connsiteX2" fmla="*/ 1279687 w 1279687"/>
                <a:gd name="connsiteY2" fmla="*/ 511875 h 511875"/>
                <a:gd name="connsiteX3" fmla="*/ 0 w 1279687"/>
                <a:gd name="connsiteY3" fmla="*/ 511875 h 511875"/>
                <a:gd name="connsiteX4" fmla="*/ 0 w 1279687"/>
                <a:gd name="connsiteY4" fmla="*/ 0 h 51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87" h="511875">
                  <a:moveTo>
                    <a:pt x="0" y="0"/>
                  </a:moveTo>
                  <a:lnTo>
                    <a:pt x="1279687" y="0"/>
                  </a:lnTo>
                  <a:lnTo>
                    <a:pt x="1279687" y="511875"/>
                  </a:lnTo>
                  <a:lnTo>
                    <a:pt x="0" y="511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r>
                <a:rPr lang="en-GB" sz="2000" i="1" dirty="0">
                  <a:latin typeface="Poppins" panose="00000500000000000000" pitchFamily="2" charset="0"/>
                  <a:cs typeface="Poppins" panose="00000500000000000000" pitchFamily="2" charset="0"/>
                </a:rPr>
                <a:t>4. By when?</a:t>
              </a:r>
              <a:endParaRPr lang="en-US" sz="2000" i="1" kern="1200" dirty="0">
                <a:latin typeface="Poppins" panose="00000500000000000000" pitchFamily="2" charset="0"/>
                <a:cs typeface="Poppins" panose="00000500000000000000" pitchFamily="2" charset="0"/>
              </a:endParaRPr>
            </a:p>
          </p:txBody>
        </p:sp>
        <p:pic>
          <p:nvPicPr>
            <p:cNvPr id="33" name="Picture 32">
              <a:extLst>
                <a:ext uri="{FF2B5EF4-FFF2-40B4-BE49-F238E27FC236}">
                  <a16:creationId xmlns:a16="http://schemas.microsoft.com/office/drawing/2014/main" id="{0F35A7EE-38D4-0977-7943-EF7D961C34B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167512">
              <a:off x="1310831" y="3099613"/>
              <a:ext cx="585971" cy="271377"/>
            </a:xfrm>
            <a:prstGeom prst="rect">
              <a:avLst/>
            </a:prstGeom>
          </p:spPr>
        </p:pic>
      </p:grpSp>
      <p:sp>
        <p:nvSpPr>
          <p:cNvPr id="41" name="Rectangle: Rounded Corners 40">
            <a:extLst>
              <a:ext uri="{FF2B5EF4-FFF2-40B4-BE49-F238E27FC236}">
                <a16:creationId xmlns:a16="http://schemas.microsoft.com/office/drawing/2014/main" id="{DD3EA7E8-56A2-2882-643F-DA9149E1F3EC}"/>
              </a:ext>
            </a:extLst>
          </p:cNvPr>
          <p:cNvSpPr/>
          <p:nvPr/>
        </p:nvSpPr>
        <p:spPr>
          <a:xfrm>
            <a:off x="2494742" y="4539410"/>
            <a:ext cx="1817879" cy="34011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B938B7BB-D1F0-C83D-1AC8-2D107E7F413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0640070" flipH="1">
            <a:off x="4406062" y="4526214"/>
            <a:ext cx="999421" cy="337986"/>
          </a:xfrm>
          <a:prstGeom prst="rect">
            <a:avLst/>
          </a:prstGeom>
        </p:spPr>
      </p:pic>
    </p:spTree>
    <p:extLst>
      <p:ext uri="{BB962C8B-B14F-4D97-AF65-F5344CB8AC3E}">
        <p14:creationId xmlns:p14="http://schemas.microsoft.com/office/powerpoint/2010/main" val="18421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48343" y="1759427"/>
            <a:ext cx="7466097" cy="1527176"/>
          </a:xfrm>
        </p:spPr>
        <p:txBody>
          <a:bodyPr>
            <a:normAutofit/>
          </a:bodyPr>
          <a:lstStyle/>
          <a:p>
            <a:pPr marL="0" indent="0">
              <a:buNone/>
            </a:pPr>
            <a:r>
              <a:rPr lang="en-US" sz="2400" b="1" dirty="0">
                <a:latin typeface="Poppins" panose="00000500000000000000" pitchFamily="2" charset="0"/>
                <a:cs typeface="Poppins" panose="00000500000000000000" pitchFamily="2" charset="0"/>
              </a:rPr>
              <a:t>What are MEL tools?</a:t>
            </a:r>
          </a:p>
          <a:p>
            <a:pPr marL="0" indent="0">
              <a:buNone/>
            </a:pPr>
            <a:r>
              <a:rPr lang="en-US" sz="1800" dirty="0">
                <a:latin typeface="Poppins" panose="00000500000000000000" pitchFamily="2" charset="0"/>
                <a:cs typeface="Poppins" panose="00000500000000000000" pitchFamily="2" charset="0"/>
              </a:rPr>
              <a:t>Instruments to generate data to measure indicators.</a:t>
            </a:r>
          </a:p>
          <a:p>
            <a:pPr lvl="1"/>
            <a:r>
              <a:rPr lang="en-US" sz="1800" dirty="0">
                <a:latin typeface="Poppins" panose="00000500000000000000" pitchFamily="2" charset="0"/>
                <a:cs typeface="Poppins" panose="00000500000000000000" pitchFamily="2" charset="0"/>
              </a:rPr>
              <a:t>Surveys, lab tests, reports, check lists, interviews, geospatial information, etc.</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269420" y="1033589"/>
            <a:ext cx="10515600"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5. </a:t>
            </a:r>
            <a:r>
              <a:rPr lang="en-US" sz="2800" dirty="0">
                <a:solidFill>
                  <a:srgbClr val="314C14"/>
                </a:solidFill>
                <a:latin typeface="Poppins" panose="00000500000000000000" pitchFamily="2" charset="0"/>
                <a:cs typeface="Poppins" panose="00000500000000000000" pitchFamily="2" charset="0"/>
              </a:rPr>
              <a:t>Select the MEL tools and collect data</a:t>
            </a:r>
          </a:p>
        </p:txBody>
      </p:sp>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6" name="Content Placeholder 2">
            <a:extLst>
              <a:ext uri="{FF2B5EF4-FFF2-40B4-BE49-F238E27FC236}">
                <a16:creationId xmlns:a16="http://schemas.microsoft.com/office/drawing/2014/main" id="{105B45B9-9C3F-484E-ECA2-BF568626432D}"/>
              </a:ext>
            </a:extLst>
          </p:cNvPr>
          <p:cNvSpPr txBox="1">
            <a:spLocks/>
          </p:cNvSpPr>
          <p:nvPr/>
        </p:nvSpPr>
        <p:spPr>
          <a:xfrm>
            <a:off x="348343" y="3583581"/>
            <a:ext cx="7369629" cy="456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Poppins" panose="00000500000000000000" pitchFamily="2" charset="0"/>
                <a:cs typeface="Poppins" panose="00000500000000000000" pitchFamily="2" charset="0"/>
              </a:rPr>
              <a:t>How to select them? </a:t>
            </a:r>
          </a:p>
        </p:txBody>
      </p:sp>
      <p:pic>
        <p:nvPicPr>
          <p:cNvPr id="7" name="Picture 6">
            <a:extLst>
              <a:ext uri="{FF2B5EF4-FFF2-40B4-BE49-F238E27FC236}">
                <a16:creationId xmlns:a16="http://schemas.microsoft.com/office/drawing/2014/main" id="{C1B15B15-D57B-67CB-03B2-7EAACCFBBD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4440" y="1564177"/>
            <a:ext cx="3850546" cy="3815983"/>
          </a:xfrm>
          <a:prstGeom prst="ellipse">
            <a:avLst/>
          </a:prstGeom>
        </p:spPr>
      </p:pic>
      <p:grpSp>
        <p:nvGrpSpPr>
          <p:cNvPr id="33" name="Group 32">
            <a:extLst>
              <a:ext uri="{FF2B5EF4-FFF2-40B4-BE49-F238E27FC236}">
                <a16:creationId xmlns:a16="http://schemas.microsoft.com/office/drawing/2014/main" id="{FD1F8D17-40B7-CC66-A0BA-8A334B16812D}"/>
              </a:ext>
            </a:extLst>
          </p:cNvPr>
          <p:cNvGrpSpPr/>
          <p:nvPr/>
        </p:nvGrpSpPr>
        <p:grpSpPr>
          <a:xfrm>
            <a:off x="348343" y="4198728"/>
            <a:ext cx="7978342" cy="711949"/>
            <a:chOff x="899855" y="4374994"/>
            <a:chExt cx="7978342" cy="711949"/>
          </a:xfrm>
        </p:grpSpPr>
        <p:grpSp>
          <p:nvGrpSpPr>
            <p:cNvPr id="10" name="Group 9">
              <a:extLst>
                <a:ext uri="{FF2B5EF4-FFF2-40B4-BE49-F238E27FC236}">
                  <a16:creationId xmlns:a16="http://schemas.microsoft.com/office/drawing/2014/main" id="{92FCCDE2-5727-3268-B7F7-D9C760210B48}"/>
                </a:ext>
              </a:extLst>
            </p:cNvPr>
            <p:cNvGrpSpPr/>
            <p:nvPr/>
          </p:nvGrpSpPr>
          <p:grpSpPr>
            <a:xfrm>
              <a:off x="899855" y="4374994"/>
              <a:ext cx="365760" cy="365760"/>
              <a:chOff x="2885829" y="4797991"/>
              <a:chExt cx="678128" cy="678128"/>
            </a:xfrm>
          </p:grpSpPr>
          <p:grpSp>
            <p:nvGrpSpPr>
              <p:cNvPr id="11" name="Group 10">
                <a:extLst>
                  <a:ext uri="{FF2B5EF4-FFF2-40B4-BE49-F238E27FC236}">
                    <a16:creationId xmlns:a16="http://schemas.microsoft.com/office/drawing/2014/main" id="{A115AE44-B780-E6D3-9B60-5AC649E756CB}"/>
                  </a:ext>
                </a:extLst>
              </p:cNvPr>
              <p:cNvGrpSpPr/>
              <p:nvPr/>
            </p:nvGrpSpPr>
            <p:grpSpPr>
              <a:xfrm>
                <a:off x="2885829" y="4797991"/>
                <a:ext cx="678128" cy="678128"/>
                <a:chOff x="0" y="0"/>
                <a:chExt cx="178601" cy="178601"/>
              </a:xfrm>
            </p:grpSpPr>
            <p:sp>
              <p:nvSpPr>
                <p:cNvPr id="13" name="Freeform 15">
                  <a:extLst>
                    <a:ext uri="{FF2B5EF4-FFF2-40B4-BE49-F238E27FC236}">
                      <a16:creationId xmlns:a16="http://schemas.microsoft.com/office/drawing/2014/main" id="{5861037C-1D09-37BE-D35F-129DA8265326}"/>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14" name="TextBox 16">
                  <a:extLst>
                    <a:ext uri="{FF2B5EF4-FFF2-40B4-BE49-F238E27FC236}">
                      <a16:creationId xmlns:a16="http://schemas.microsoft.com/office/drawing/2014/main" id="{2B9A0CA5-B7D0-DCF6-B308-A323D0427E9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12" name="Freeform 20">
                <a:extLst>
                  <a:ext uri="{FF2B5EF4-FFF2-40B4-BE49-F238E27FC236}">
                    <a16:creationId xmlns:a16="http://schemas.microsoft.com/office/drawing/2014/main" id="{D97C7A90-6A33-BA30-A6AA-78D2FE85C440}"/>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
          <p:nvSpPr>
            <p:cNvPr id="15" name="Content Placeholder 2">
              <a:extLst>
                <a:ext uri="{FF2B5EF4-FFF2-40B4-BE49-F238E27FC236}">
                  <a16:creationId xmlns:a16="http://schemas.microsoft.com/office/drawing/2014/main" id="{A4DC4909-57AF-829F-D1A0-FD4EC6AF87C7}"/>
                </a:ext>
              </a:extLst>
            </p:cNvPr>
            <p:cNvSpPr txBox="1">
              <a:spLocks/>
            </p:cNvSpPr>
            <p:nvPr/>
          </p:nvSpPr>
          <p:spPr>
            <a:xfrm>
              <a:off x="1330525" y="4388014"/>
              <a:ext cx="7547672" cy="69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cs typeface="Poppins" panose="00000500000000000000" pitchFamily="2" charset="0"/>
                </a:rPr>
                <a:t>Identify the </a:t>
              </a:r>
              <a:r>
                <a:rPr lang="en-US" sz="1800" b="1" dirty="0">
                  <a:latin typeface="Poppins" panose="00000500000000000000" pitchFamily="2" charset="0"/>
                  <a:cs typeface="Poppins" panose="00000500000000000000" pitchFamily="2" charset="0"/>
                </a:rPr>
                <a:t>type and size </a:t>
              </a:r>
              <a:r>
                <a:rPr lang="en-US" sz="1800" dirty="0">
                  <a:latin typeface="Poppins" panose="00000500000000000000" pitchFamily="2" charset="0"/>
                  <a:cs typeface="Poppins" panose="00000500000000000000" pitchFamily="2" charset="0"/>
                </a:rPr>
                <a:t>of the implemented activity (e.g. individual, plot, watershed).</a:t>
              </a:r>
            </a:p>
            <a:p>
              <a:pPr marL="0" indent="0">
                <a:buFont typeface="Arial" panose="020B0604020202020204" pitchFamily="34" charset="0"/>
                <a:buNone/>
              </a:pPr>
              <a:endParaRPr lang="en-US" dirty="0">
                <a:latin typeface="Poppins" panose="00000500000000000000" pitchFamily="2" charset="0"/>
                <a:cs typeface="Poppins" panose="00000500000000000000" pitchFamily="2" charset="0"/>
              </a:endParaRPr>
            </a:p>
          </p:txBody>
        </p:sp>
      </p:grpSp>
      <p:grpSp>
        <p:nvGrpSpPr>
          <p:cNvPr id="34" name="Group 33">
            <a:extLst>
              <a:ext uri="{FF2B5EF4-FFF2-40B4-BE49-F238E27FC236}">
                <a16:creationId xmlns:a16="http://schemas.microsoft.com/office/drawing/2014/main" id="{28FA1344-3DD9-BBB9-A8CD-1F2E8A230911}"/>
              </a:ext>
            </a:extLst>
          </p:cNvPr>
          <p:cNvGrpSpPr/>
          <p:nvPr/>
        </p:nvGrpSpPr>
        <p:grpSpPr>
          <a:xfrm>
            <a:off x="356043" y="4842131"/>
            <a:ext cx="8573902" cy="508977"/>
            <a:chOff x="907555" y="5018397"/>
            <a:chExt cx="7970642" cy="508977"/>
          </a:xfrm>
        </p:grpSpPr>
        <p:sp>
          <p:nvSpPr>
            <p:cNvPr id="9" name="Content Placeholder 2">
              <a:extLst>
                <a:ext uri="{FF2B5EF4-FFF2-40B4-BE49-F238E27FC236}">
                  <a16:creationId xmlns:a16="http://schemas.microsoft.com/office/drawing/2014/main" id="{81CDC4E5-6B34-7EC0-020D-C06DD37863D0}"/>
                </a:ext>
              </a:extLst>
            </p:cNvPr>
            <p:cNvSpPr txBox="1">
              <a:spLocks/>
            </p:cNvSpPr>
            <p:nvPr/>
          </p:nvSpPr>
          <p:spPr>
            <a:xfrm>
              <a:off x="1330525" y="5129084"/>
              <a:ext cx="7547672" cy="398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cs typeface="Poppins" panose="00000500000000000000" pitchFamily="2" charset="0"/>
                </a:rPr>
                <a:t>Define the </a:t>
              </a:r>
              <a:r>
                <a:rPr lang="en-US" sz="1800" b="1" dirty="0">
                  <a:latin typeface="Poppins" panose="00000500000000000000" pitchFamily="2" charset="0"/>
                  <a:cs typeface="Poppins" panose="00000500000000000000" pitchFamily="2" charset="0"/>
                </a:rPr>
                <a:t>complexity and accuracy </a:t>
              </a:r>
              <a:r>
                <a:rPr lang="en-US" sz="1800" dirty="0">
                  <a:latin typeface="Poppins" panose="00000500000000000000" pitchFamily="2" charset="0"/>
                  <a:cs typeface="Poppins" panose="00000500000000000000" pitchFamily="2" charset="0"/>
                </a:rPr>
                <a:t>of information required.</a:t>
              </a:r>
            </a:p>
          </p:txBody>
        </p:sp>
        <p:grpSp>
          <p:nvGrpSpPr>
            <p:cNvPr id="18" name="Group 17">
              <a:extLst>
                <a:ext uri="{FF2B5EF4-FFF2-40B4-BE49-F238E27FC236}">
                  <a16:creationId xmlns:a16="http://schemas.microsoft.com/office/drawing/2014/main" id="{052D4C7C-274E-B1DE-C51E-43DA0176EED3}"/>
                </a:ext>
              </a:extLst>
            </p:cNvPr>
            <p:cNvGrpSpPr/>
            <p:nvPr/>
          </p:nvGrpSpPr>
          <p:grpSpPr>
            <a:xfrm>
              <a:off x="907555" y="5018397"/>
              <a:ext cx="365760" cy="443785"/>
              <a:chOff x="2885829" y="4653330"/>
              <a:chExt cx="678128" cy="822789"/>
            </a:xfrm>
          </p:grpSpPr>
          <p:grpSp>
            <p:nvGrpSpPr>
              <p:cNvPr id="19" name="Group 18">
                <a:extLst>
                  <a:ext uri="{FF2B5EF4-FFF2-40B4-BE49-F238E27FC236}">
                    <a16:creationId xmlns:a16="http://schemas.microsoft.com/office/drawing/2014/main" id="{7046F2F6-702E-1AA9-85EB-CA43E2F94174}"/>
                  </a:ext>
                </a:extLst>
              </p:cNvPr>
              <p:cNvGrpSpPr/>
              <p:nvPr/>
            </p:nvGrpSpPr>
            <p:grpSpPr>
              <a:xfrm>
                <a:off x="2885829" y="4653330"/>
                <a:ext cx="678128" cy="822789"/>
                <a:chOff x="0" y="-38100"/>
                <a:chExt cx="178601" cy="216701"/>
              </a:xfrm>
            </p:grpSpPr>
            <p:sp>
              <p:nvSpPr>
                <p:cNvPr id="21" name="Freeform 15">
                  <a:extLst>
                    <a:ext uri="{FF2B5EF4-FFF2-40B4-BE49-F238E27FC236}">
                      <a16:creationId xmlns:a16="http://schemas.microsoft.com/office/drawing/2014/main" id="{C671753B-C67F-6DB1-9F1B-AF89A64C334D}"/>
                    </a:ext>
                  </a:extLst>
                </p:cNvPr>
                <p:cNvSpPr/>
                <p:nvPr/>
              </p:nvSpPr>
              <p:spPr>
                <a:xfrm>
                  <a:off x="0" y="0"/>
                  <a:ext cx="166034"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2" name="TextBox 16">
                  <a:extLst>
                    <a:ext uri="{FF2B5EF4-FFF2-40B4-BE49-F238E27FC236}">
                      <a16:creationId xmlns:a16="http://schemas.microsoft.com/office/drawing/2014/main" id="{1A3D2DD5-504F-A09E-FF95-26BA1BC5EDDE}"/>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0" name="Freeform 20">
                <a:extLst>
                  <a:ext uri="{FF2B5EF4-FFF2-40B4-BE49-F238E27FC236}">
                    <a16:creationId xmlns:a16="http://schemas.microsoft.com/office/drawing/2014/main" id="{54CCAE70-56C3-DF1E-A02D-D0A98544A667}"/>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grpSp>
        <p:nvGrpSpPr>
          <p:cNvPr id="35" name="Group 34">
            <a:extLst>
              <a:ext uri="{FF2B5EF4-FFF2-40B4-BE49-F238E27FC236}">
                <a16:creationId xmlns:a16="http://schemas.microsoft.com/office/drawing/2014/main" id="{6DDBCC3D-AB50-2A6D-8808-BC5611BD08CA}"/>
              </a:ext>
            </a:extLst>
          </p:cNvPr>
          <p:cNvGrpSpPr/>
          <p:nvPr/>
        </p:nvGrpSpPr>
        <p:grpSpPr>
          <a:xfrm>
            <a:off x="356043" y="5458186"/>
            <a:ext cx="7792598" cy="417838"/>
            <a:chOff x="907555" y="5721504"/>
            <a:chExt cx="7792598" cy="417838"/>
          </a:xfrm>
        </p:grpSpPr>
        <p:sp>
          <p:nvSpPr>
            <p:cNvPr id="16" name="Content Placeholder 2">
              <a:extLst>
                <a:ext uri="{FF2B5EF4-FFF2-40B4-BE49-F238E27FC236}">
                  <a16:creationId xmlns:a16="http://schemas.microsoft.com/office/drawing/2014/main" id="{C62F9B1A-41F8-57F7-A4FA-CCB337E722C9}"/>
                </a:ext>
              </a:extLst>
            </p:cNvPr>
            <p:cNvSpPr txBox="1">
              <a:spLocks/>
            </p:cNvSpPr>
            <p:nvPr/>
          </p:nvSpPr>
          <p:spPr>
            <a:xfrm>
              <a:off x="1330524" y="5773582"/>
              <a:ext cx="7369629" cy="365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cs typeface="Poppins" panose="00000500000000000000" pitchFamily="2" charset="0"/>
                </a:rPr>
                <a:t>Set a </a:t>
              </a:r>
              <a:r>
                <a:rPr lang="en-US" sz="1800" b="1" dirty="0">
                  <a:latin typeface="Poppins" panose="00000500000000000000" pitchFamily="2" charset="0"/>
                  <a:cs typeface="Poppins" panose="00000500000000000000" pitchFamily="2" charset="0"/>
                </a:rPr>
                <a:t>budget.</a:t>
              </a:r>
            </a:p>
          </p:txBody>
        </p:sp>
        <p:grpSp>
          <p:nvGrpSpPr>
            <p:cNvPr id="23" name="Group 22">
              <a:extLst>
                <a:ext uri="{FF2B5EF4-FFF2-40B4-BE49-F238E27FC236}">
                  <a16:creationId xmlns:a16="http://schemas.microsoft.com/office/drawing/2014/main" id="{EA142772-2E30-B105-B6BF-BE78D9283AF0}"/>
                </a:ext>
              </a:extLst>
            </p:cNvPr>
            <p:cNvGrpSpPr/>
            <p:nvPr/>
          </p:nvGrpSpPr>
          <p:grpSpPr>
            <a:xfrm>
              <a:off x="907555" y="5721504"/>
              <a:ext cx="365760" cy="365760"/>
              <a:chOff x="2885829" y="4797991"/>
              <a:chExt cx="678128" cy="678128"/>
            </a:xfrm>
          </p:grpSpPr>
          <p:grpSp>
            <p:nvGrpSpPr>
              <p:cNvPr id="24" name="Group 23">
                <a:extLst>
                  <a:ext uri="{FF2B5EF4-FFF2-40B4-BE49-F238E27FC236}">
                    <a16:creationId xmlns:a16="http://schemas.microsoft.com/office/drawing/2014/main" id="{78FE347B-EFBD-527C-2866-43F1955A1CC3}"/>
                  </a:ext>
                </a:extLst>
              </p:cNvPr>
              <p:cNvGrpSpPr/>
              <p:nvPr/>
            </p:nvGrpSpPr>
            <p:grpSpPr>
              <a:xfrm>
                <a:off x="2885829" y="4797991"/>
                <a:ext cx="678128" cy="678128"/>
                <a:chOff x="0" y="0"/>
                <a:chExt cx="178601" cy="178601"/>
              </a:xfrm>
            </p:grpSpPr>
            <p:sp>
              <p:nvSpPr>
                <p:cNvPr id="26" name="Freeform 15">
                  <a:extLst>
                    <a:ext uri="{FF2B5EF4-FFF2-40B4-BE49-F238E27FC236}">
                      <a16:creationId xmlns:a16="http://schemas.microsoft.com/office/drawing/2014/main" id="{14C836CA-2212-D42E-2D02-7D0A52EE2DB3}"/>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7" name="TextBox 16">
                  <a:extLst>
                    <a:ext uri="{FF2B5EF4-FFF2-40B4-BE49-F238E27FC236}">
                      <a16:creationId xmlns:a16="http://schemas.microsoft.com/office/drawing/2014/main" id="{172690A8-3B70-8E40-1EE6-19C98BB7CDE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25" name="Freeform 20">
                <a:extLst>
                  <a:ext uri="{FF2B5EF4-FFF2-40B4-BE49-F238E27FC236}">
                    <a16:creationId xmlns:a16="http://schemas.microsoft.com/office/drawing/2014/main" id="{724E8C0C-45D6-B159-5821-037DD1A71592}"/>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grpSp>
        <p:nvGrpSpPr>
          <p:cNvPr id="36" name="Group 35">
            <a:extLst>
              <a:ext uri="{FF2B5EF4-FFF2-40B4-BE49-F238E27FC236}">
                <a16:creationId xmlns:a16="http://schemas.microsoft.com/office/drawing/2014/main" id="{624E3395-F348-FD22-FC9C-3B99BF906734}"/>
              </a:ext>
            </a:extLst>
          </p:cNvPr>
          <p:cNvGrpSpPr/>
          <p:nvPr/>
        </p:nvGrpSpPr>
        <p:grpSpPr>
          <a:xfrm>
            <a:off x="356043" y="5999720"/>
            <a:ext cx="7792597" cy="490735"/>
            <a:chOff x="907555" y="6252188"/>
            <a:chExt cx="7792597" cy="490735"/>
          </a:xfrm>
        </p:grpSpPr>
        <p:sp>
          <p:nvSpPr>
            <p:cNvPr id="17" name="Content Placeholder 2">
              <a:extLst>
                <a:ext uri="{FF2B5EF4-FFF2-40B4-BE49-F238E27FC236}">
                  <a16:creationId xmlns:a16="http://schemas.microsoft.com/office/drawing/2014/main" id="{2DA29174-F0A0-9BA8-FB6B-32F87671B9A8}"/>
                </a:ext>
              </a:extLst>
            </p:cNvPr>
            <p:cNvSpPr txBox="1">
              <a:spLocks/>
            </p:cNvSpPr>
            <p:nvPr/>
          </p:nvSpPr>
          <p:spPr>
            <a:xfrm>
              <a:off x="1330523" y="6286090"/>
              <a:ext cx="7369629" cy="456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849240"/>
                  </a:solidFill>
                  <a:latin typeface="Poppins" panose="00000500000000000000" pitchFamily="2" charset="0"/>
                  <a:cs typeface="Poppins" panose="00000500000000000000" pitchFamily="2" charset="0"/>
                </a:rPr>
                <a:t>Focus on the actual data needs of your business!</a:t>
              </a:r>
              <a:endParaRPr lang="en-US" sz="2400" dirty="0">
                <a:solidFill>
                  <a:srgbClr val="849240"/>
                </a:solidFill>
                <a:latin typeface="Poppins" panose="00000500000000000000" pitchFamily="2" charset="0"/>
                <a:cs typeface="Poppins" panose="00000500000000000000" pitchFamily="2" charset="0"/>
              </a:endParaRPr>
            </a:p>
            <a:p>
              <a:pPr marL="0" indent="0">
                <a:buFont typeface="Arial" panose="020B0604020202020204" pitchFamily="34" charset="0"/>
                <a:buNone/>
              </a:pPr>
              <a:endParaRPr lang="en-US" sz="2400" dirty="0">
                <a:latin typeface="Poppins" panose="00000500000000000000" pitchFamily="2" charset="0"/>
                <a:cs typeface="Poppins" panose="00000500000000000000" pitchFamily="2" charset="0"/>
              </a:endParaRPr>
            </a:p>
          </p:txBody>
        </p:sp>
        <p:grpSp>
          <p:nvGrpSpPr>
            <p:cNvPr id="28" name="Group 27">
              <a:extLst>
                <a:ext uri="{FF2B5EF4-FFF2-40B4-BE49-F238E27FC236}">
                  <a16:creationId xmlns:a16="http://schemas.microsoft.com/office/drawing/2014/main" id="{0C4BB5E7-BEFD-03D5-68B3-8A4D7365A34B}"/>
                </a:ext>
              </a:extLst>
            </p:cNvPr>
            <p:cNvGrpSpPr/>
            <p:nvPr/>
          </p:nvGrpSpPr>
          <p:grpSpPr>
            <a:xfrm>
              <a:off x="907555" y="6252188"/>
              <a:ext cx="365760" cy="365760"/>
              <a:chOff x="2885829" y="4797991"/>
              <a:chExt cx="678128" cy="678128"/>
            </a:xfrm>
          </p:grpSpPr>
          <p:grpSp>
            <p:nvGrpSpPr>
              <p:cNvPr id="29" name="Group 28">
                <a:extLst>
                  <a:ext uri="{FF2B5EF4-FFF2-40B4-BE49-F238E27FC236}">
                    <a16:creationId xmlns:a16="http://schemas.microsoft.com/office/drawing/2014/main" id="{2F671A41-5643-1070-F4F5-E58DEF968BAE}"/>
                  </a:ext>
                </a:extLst>
              </p:cNvPr>
              <p:cNvGrpSpPr/>
              <p:nvPr/>
            </p:nvGrpSpPr>
            <p:grpSpPr>
              <a:xfrm>
                <a:off x="2885829" y="4797991"/>
                <a:ext cx="678128" cy="678128"/>
                <a:chOff x="0" y="0"/>
                <a:chExt cx="178601" cy="178601"/>
              </a:xfrm>
            </p:grpSpPr>
            <p:sp>
              <p:nvSpPr>
                <p:cNvPr id="31" name="Freeform 15">
                  <a:extLst>
                    <a:ext uri="{FF2B5EF4-FFF2-40B4-BE49-F238E27FC236}">
                      <a16:creationId xmlns:a16="http://schemas.microsoft.com/office/drawing/2014/main" id="{6DC4DDB4-2348-9C34-66B7-BDCAB995E223}"/>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32" name="TextBox 16">
                  <a:extLst>
                    <a:ext uri="{FF2B5EF4-FFF2-40B4-BE49-F238E27FC236}">
                      <a16:creationId xmlns:a16="http://schemas.microsoft.com/office/drawing/2014/main" id="{4FBF5590-5E9D-0EF1-AFD5-74EEC76422C3}"/>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30" name="Freeform 20">
                <a:extLst>
                  <a:ext uri="{FF2B5EF4-FFF2-40B4-BE49-F238E27FC236}">
                    <a16:creationId xmlns:a16="http://schemas.microsoft.com/office/drawing/2014/main" id="{2907F2AE-C1E0-0AE3-D25E-2D99C97A2487}"/>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sp>
        <p:nvSpPr>
          <p:cNvPr id="37" name="TextBox 36">
            <a:extLst>
              <a:ext uri="{FF2B5EF4-FFF2-40B4-BE49-F238E27FC236}">
                <a16:creationId xmlns:a16="http://schemas.microsoft.com/office/drawing/2014/main" id="{EFCBA500-4561-13EF-8446-BFF27DF0BBCA}"/>
              </a:ext>
            </a:extLst>
          </p:cNvPr>
          <p:cNvSpPr txBox="1"/>
          <p:nvPr/>
        </p:nvSpPr>
        <p:spPr>
          <a:xfrm>
            <a:off x="9643671" y="5044241"/>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©iStock</a:t>
            </a:r>
          </a:p>
        </p:txBody>
      </p:sp>
      <p:grpSp>
        <p:nvGrpSpPr>
          <p:cNvPr id="8" name="Group 7">
            <a:extLst>
              <a:ext uri="{FF2B5EF4-FFF2-40B4-BE49-F238E27FC236}">
                <a16:creationId xmlns:a16="http://schemas.microsoft.com/office/drawing/2014/main" id="{769EB256-A643-2ADA-EA61-C4B56D6F5B22}"/>
              </a:ext>
            </a:extLst>
          </p:cNvPr>
          <p:cNvGrpSpPr/>
          <p:nvPr/>
        </p:nvGrpSpPr>
        <p:grpSpPr>
          <a:xfrm>
            <a:off x="12006024" y="-2"/>
            <a:ext cx="182880" cy="6858000"/>
            <a:chOff x="17746367" y="0"/>
            <a:chExt cx="541633" cy="8191500"/>
          </a:xfrm>
        </p:grpSpPr>
        <p:sp>
          <p:nvSpPr>
            <p:cNvPr id="38" name="Rectangle 37">
              <a:extLst>
                <a:ext uri="{FF2B5EF4-FFF2-40B4-BE49-F238E27FC236}">
                  <a16:creationId xmlns:a16="http://schemas.microsoft.com/office/drawing/2014/main" id="{FDD1A1B8-7A89-F464-C205-E3ED07C84B70}"/>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39" name="Rectangle 38">
              <a:extLst>
                <a:ext uri="{FF2B5EF4-FFF2-40B4-BE49-F238E27FC236}">
                  <a16:creationId xmlns:a16="http://schemas.microsoft.com/office/drawing/2014/main" id="{771251CF-DE18-2067-78FC-B320E6F73644}"/>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40" name="Rectangle 39">
              <a:extLst>
                <a:ext uri="{FF2B5EF4-FFF2-40B4-BE49-F238E27FC236}">
                  <a16:creationId xmlns:a16="http://schemas.microsoft.com/office/drawing/2014/main" id="{3AEFD691-E80E-D19D-FC15-79BB4C5844D9}"/>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41" name="Rectangle 40">
              <a:extLst>
                <a:ext uri="{FF2B5EF4-FFF2-40B4-BE49-F238E27FC236}">
                  <a16:creationId xmlns:a16="http://schemas.microsoft.com/office/drawing/2014/main" id="{EFA5C314-2EBD-B686-626A-575525FA39F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27097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4670726" y="1823956"/>
            <a:ext cx="7053943" cy="649288"/>
          </a:xfrm>
        </p:spPr>
        <p:txBody>
          <a:bodyPr>
            <a:normAutofit/>
          </a:bodyPr>
          <a:lstStyle/>
          <a:p>
            <a:pPr marL="0" indent="0">
              <a:buNone/>
            </a:pPr>
            <a:r>
              <a:rPr lang="en-US" sz="2000" b="1" dirty="0">
                <a:latin typeface="Poppins" panose="00000500000000000000" pitchFamily="2" charset="0"/>
                <a:cs typeface="Poppins" panose="00000500000000000000" pitchFamily="2" charset="0"/>
              </a:rPr>
              <a:t>Why </a:t>
            </a:r>
            <a:r>
              <a:rPr lang="en-US" sz="2000" b="1" dirty="0" err="1">
                <a:latin typeface="Poppins" panose="00000500000000000000" pitchFamily="2" charset="0"/>
                <a:cs typeface="Poppins" panose="00000500000000000000" pitchFamily="2" charset="0"/>
              </a:rPr>
              <a:t>analyse</a:t>
            </a:r>
            <a:r>
              <a:rPr lang="en-US" sz="2000" b="1" dirty="0">
                <a:latin typeface="Poppins" panose="00000500000000000000" pitchFamily="2" charset="0"/>
                <a:cs typeface="Poppins" panose="00000500000000000000" pitchFamily="2" charset="0"/>
              </a:rPr>
              <a:t> data?</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14C14"/>
                </a:solidFill>
                <a:latin typeface="Poppins"/>
                <a:cs typeface="Poppins"/>
              </a:rPr>
              <a:t>Step 6. </a:t>
            </a:r>
            <a:r>
              <a:rPr lang="en-US" sz="2800" dirty="0">
                <a:solidFill>
                  <a:srgbClr val="314C14"/>
                </a:solidFill>
                <a:latin typeface="Poppins"/>
                <a:cs typeface="Poppins"/>
              </a:rPr>
              <a:t>Analyse the data</a:t>
            </a:r>
          </a:p>
        </p:txBody>
      </p:sp>
      <p:sp>
        <p:nvSpPr>
          <p:cNvPr id="11" name="Content Placeholder 2">
            <a:extLst>
              <a:ext uri="{FF2B5EF4-FFF2-40B4-BE49-F238E27FC236}">
                <a16:creationId xmlns:a16="http://schemas.microsoft.com/office/drawing/2014/main" id="{D2238F52-A4DD-400F-0A2D-42BD4DDC78A4}"/>
              </a:ext>
            </a:extLst>
          </p:cNvPr>
          <p:cNvSpPr txBox="1">
            <a:spLocks/>
          </p:cNvSpPr>
          <p:nvPr/>
        </p:nvSpPr>
        <p:spPr>
          <a:xfrm>
            <a:off x="5248444" y="5523079"/>
            <a:ext cx="6671845" cy="1221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00000"/>
                </a:solidFill>
                <a:latin typeface="Poppins" panose="00000500000000000000" pitchFamily="2" charset="0"/>
                <a:cs typeface="Poppins" panose="00000500000000000000" pitchFamily="2" charset="0"/>
              </a:rPr>
              <a:t>… without a proper analysis of your results, the time and resources devoted to developing your strategy and collecting data will be wasted.</a:t>
            </a:r>
          </a:p>
        </p:txBody>
      </p:sp>
      <p:pic>
        <p:nvPicPr>
          <p:cNvPr id="12" name="Picture Placeholder 8" descr="A pile of avocados&#10;&#10;Description automatically generated">
            <a:extLst>
              <a:ext uri="{FF2B5EF4-FFF2-40B4-BE49-F238E27FC236}">
                <a16:creationId xmlns:a16="http://schemas.microsoft.com/office/drawing/2014/main" id="{F77BD5C9-9DCA-6B1A-5A57-1CC16B943A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48"/>
          <a:stretch/>
        </p:blipFill>
        <p:spPr>
          <a:xfrm>
            <a:off x="242445" y="1717951"/>
            <a:ext cx="3200400" cy="3200400"/>
          </a:xfrm>
          <a:prstGeom prst="ellipse">
            <a:avLst/>
          </a:prstGeom>
        </p:spPr>
      </p:pic>
      <p:pic>
        <p:nvPicPr>
          <p:cNvPr id="13" name="Picture Placeholder 10" descr="A pineapple growing on a plant&#10;&#10;Description automatically generated">
            <a:extLst>
              <a:ext uri="{FF2B5EF4-FFF2-40B4-BE49-F238E27FC236}">
                <a16:creationId xmlns:a16="http://schemas.microsoft.com/office/drawing/2014/main" id="{91E8519C-E4D4-6829-9E99-F8588E50B4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59"/>
          <a:stretch/>
        </p:blipFill>
        <p:spPr>
          <a:xfrm rot="477469">
            <a:off x="1803154" y="3841511"/>
            <a:ext cx="2743200" cy="2743200"/>
          </a:xfrm>
          <a:prstGeom prst="ellipse">
            <a:avLst/>
          </a:prstGeom>
        </p:spPr>
      </p:pic>
      <p:grpSp>
        <p:nvGrpSpPr>
          <p:cNvPr id="5" name="Group 4">
            <a:extLst>
              <a:ext uri="{FF2B5EF4-FFF2-40B4-BE49-F238E27FC236}">
                <a16:creationId xmlns:a16="http://schemas.microsoft.com/office/drawing/2014/main" id="{1AE10EFA-2456-027A-1F8A-96691CDBE46C}"/>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062E0736-D35E-9752-AD1A-BEA252B97473}"/>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745EAB18-FBDA-39FD-53B3-1BA0E280992D}"/>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EECEEFBF-6243-68E9-E2F2-86218D06A99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ED314994-C1CE-1F64-C4CF-E47835F8E3E3}"/>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pic>
        <p:nvPicPr>
          <p:cNvPr id="15" name="Picture 14">
            <a:extLst>
              <a:ext uri="{FF2B5EF4-FFF2-40B4-BE49-F238E27FC236}">
                <a16:creationId xmlns:a16="http://schemas.microsoft.com/office/drawing/2014/main" id="{6B801ADB-6AA3-D60E-5A4D-4F4D728F4934}"/>
              </a:ext>
            </a:extLst>
          </p:cNvPr>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791863" y="2574047"/>
            <a:ext cx="640080" cy="541748"/>
          </a:xfrm>
          <a:prstGeom prst="rect">
            <a:avLst/>
          </a:prstGeom>
        </p:spPr>
      </p:pic>
      <p:sp>
        <p:nvSpPr>
          <p:cNvPr id="16" name="Content Placeholder 2">
            <a:extLst>
              <a:ext uri="{FF2B5EF4-FFF2-40B4-BE49-F238E27FC236}">
                <a16:creationId xmlns:a16="http://schemas.microsoft.com/office/drawing/2014/main" id="{99EDE8FA-98E7-6C6F-6D12-6FFDB2B2FA93}"/>
              </a:ext>
            </a:extLst>
          </p:cNvPr>
          <p:cNvSpPr txBox="1">
            <a:spLocks/>
          </p:cNvSpPr>
          <p:nvPr/>
        </p:nvSpPr>
        <p:spPr>
          <a:xfrm>
            <a:off x="5444066" y="2559641"/>
            <a:ext cx="6280603" cy="21663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dirty="0">
                <a:latin typeface="Poppins" panose="00000500000000000000" pitchFamily="2" charset="0"/>
                <a:cs typeface="Poppins" panose="00000500000000000000" pitchFamily="2" charset="0"/>
              </a:rPr>
              <a:t>To get insights on </a:t>
            </a:r>
            <a:r>
              <a:rPr lang="en-US" sz="2000" b="1" dirty="0">
                <a:latin typeface="Poppins" panose="00000500000000000000" pitchFamily="2" charset="0"/>
                <a:cs typeface="Poppins" panose="00000500000000000000" pitchFamily="2" charset="0"/>
              </a:rPr>
              <a:t>what has worked </a:t>
            </a:r>
            <a:r>
              <a:rPr lang="en-US" sz="2000" dirty="0">
                <a:latin typeface="Poppins" panose="00000500000000000000" pitchFamily="2" charset="0"/>
                <a:cs typeface="Poppins" panose="00000500000000000000" pitchFamily="2" charset="0"/>
              </a:rPr>
              <a:t>and what has not worked in your strategy</a:t>
            </a:r>
          </a:p>
          <a:p>
            <a:pPr marL="0" indent="0">
              <a:spcAft>
                <a:spcPts val="1200"/>
              </a:spcAft>
              <a:buNone/>
            </a:pPr>
            <a:r>
              <a:rPr lang="en-US" sz="2000" dirty="0">
                <a:latin typeface="Poppins" panose="00000500000000000000" pitchFamily="2" charset="0"/>
                <a:cs typeface="Poppins" panose="00000500000000000000" pitchFamily="2" charset="0"/>
              </a:rPr>
              <a:t>To </a:t>
            </a:r>
            <a:r>
              <a:rPr lang="en-US" sz="2000" b="1" dirty="0">
                <a:latin typeface="Poppins" panose="00000500000000000000" pitchFamily="2" charset="0"/>
                <a:cs typeface="Poppins" panose="00000500000000000000" pitchFamily="2" charset="0"/>
              </a:rPr>
              <a:t>facilitate learning </a:t>
            </a:r>
            <a:r>
              <a:rPr lang="en-US" sz="2000" dirty="0">
                <a:latin typeface="Poppins" panose="00000500000000000000" pitchFamily="2" charset="0"/>
                <a:cs typeface="Poppins" panose="00000500000000000000" pitchFamily="2" charset="0"/>
              </a:rPr>
              <a:t>and enable strategy and operational adjustments.</a:t>
            </a:r>
          </a:p>
          <a:p>
            <a:pPr marL="0" indent="0">
              <a:spcAft>
                <a:spcPts val="1200"/>
              </a:spcAft>
              <a:buNone/>
            </a:pPr>
            <a:r>
              <a:rPr lang="en-US" sz="2000" dirty="0">
                <a:latin typeface="Poppins" panose="00000500000000000000" pitchFamily="2" charset="0"/>
                <a:cs typeface="Poppins" panose="00000500000000000000" pitchFamily="2" charset="0"/>
              </a:rPr>
              <a:t>To </a:t>
            </a:r>
            <a:r>
              <a:rPr lang="en-US" sz="2000" b="1" dirty="0">
                <a:latin typeface="Poppins" panose="00000500000000000000" pitchFamily="2" charset="0"/>
                <a:cs typeface="Poppins" panose="00000500000000000000" pitchFamily="2" charset="0"/>
              </a:rPr>
              <a:t>guide decision-making</a:t>
            </a:r>
            <a:r>
              <a:rPr lang="en-US" sz="2000" dirty="0">
                <a:latin typeface="Poppins" panose="00000500000000000000" pitchFamily="2" charset="0"/>
                <a:cs typeface="Poppins" panose="00000500000000000000" pitchFamily="2" charset="0"/>
              </a:rPr>
              <a:t>, including investment decisions.</a:t>
            </a:r>
          </a:p>
        </p:txBody>
      </p:sp>
      <p:pic>
        <p:nvPicPr>
          <p:cNvPr id="18" name="Graphic 17" descr="Mining tools with solid fill">
            <a:extLst>
              <a:ext uri="{FF2B5EF4-FFF2-40B4-BE49-F238E27FC236}">
                <a16:creationId xmlns:a16="http://schemas.microsoft.com/office/drawing/2014/main" id="{791474E0-4AB9-FD87-685D-1876E9B3D6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7483" y="3308184"/>
            <a:ext cx="548640" cy="548640"/>
          </a:xfrm>
          <a:prstGeom prst="rect">
            <a:avLst/>
          </a:prstGeom>
        </p:spPr>
      </p:pic>
      <p:pic>
        <p:nvPicPr>
          <p:cNvPr id="20" name="Picture 19">
            <a:extLst>
              <a:ext uri="{FF2B5EF4-FFF2-40B4-BE49-F238E27FC236}">
                <a16:creationId xmlns:a16="http://schemas.microsoft.com/office/drawing/2014/main" id="{F649F423-24E4-719D-FB1A-6EE33D4370B7}"/>
              </a:ext>
            </a:extLst>
          </p:cNvPr>
          <p:cNvPicPr>
            <a:picLocks noChangeAspect="1"/>
          </p:cNvPicPr>
          <p:nvPr/>
        </p:nvPicPr>
        <p:blipFill rotWithShape="1">
          <a:blip r:embed="rId10"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740859" y="3967595"/>
            <a:ext cx="775658" cy="640080"/>
          </a:xfrm>
          <a:prstGeom prst="rect">
            <a:avLst/>
          </a:prstGeom>
        </p:spPr>
      </p:pic>
    </p:spTree>
    <p:extLst>
      <p:ext uri="{BB962C8B-B14F-4D97-AF65-F5344CB8AC3E}">
        <p14:creationId xmlns:p14="http://schemas.microsoft.com/office/powerpoint/2010/main" val="327904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69420" y="1872253"/>
            <a:ext cx="5690053" cy="505187"/>
          </a:xfrm>
        </p:spPr>
        <p:txBody>
          <a:bodyPr>
            <a:normAutofit/>
          </a:bodyPr>
          <a:lstStyle/>
          <a:p>
            <a:pPr marL="0" indent="0">
              <a:buNone/>
            </a:pPr>
            <a:r>
              <a:rPr lang="en-US" sz="2000" b="1" dirty="0">
                <a:latin typeface="Poppins" panose="00000500000000000000" pitchFamily="2" charset="0"/>
                <a:cs typeface="Poppins" panose="00000500000000000000" pitchFamily="2" charset="0"/>
              </a:rPr>
              <a:t>Frequency</a:t>
            </a:r>
            <a:endParaRPr lang="en-US" sz="2000"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14C14"/>
                </a:solidFill>
                <a:latin typeface="Poppins" panose="00000500000000000000" pitchFamily="2" charset="0"/>
                <a:cs typeface="Poppins" panose="00000500000000000000" pitchFamily="2" charset="0"/>
              </a:rPr>
              <a:t>Types of analyses</a:t>
            </a:r>
            <a:endParaRPr lang="en-US" sz="2800" dirty="0">
              <a:solidFill>
                <a:srgbClr val="314C14"/>
              </a:solidFill>
              <a:latin typeface="Poppins" panose="00000500000000000000" pitchFamily="2" charset="0"/>
              <a:cs typeface="Poppins" panose="00000500000000000000" pitchFamily="2" charset="0"/>
            </a:endParaRPr>
          </a:p>
        </p:txBody>
      </p:sp>
      <p:graphicFrame>
        <p:nvGraphicFramePr>
          <p:cNvPr id="5" name="Chart 4">
            <a:extLst>
              <a:ext uri="{FF2B5EF4-FFF2-40B4-BE49-F238E27FC236}">
                <a16:creationId xmlns:a16="http://schemas.microsoft.com/office/drawing/2014/main" id="{D85F1569-D663-054A-BB52-BA97CA74E868}"/>
              </a:ext>
            </a:extLst>
          </p:cNvPr>
          <p:cNvGraphicFramePr/>
          <p:nvPr>
            <p:extLst>
              <p:ext uri="{D42A27DB-BD31-4B8C-83A1-F6EECF244321}">
                <p14:modId xmlns:p14="http://schemas.microsoft.com/office/powerpoint/2010/main" val="3916297675"/>
              </p:ext>
            </p:extLst>
          </p:nvPr>
        </p:nvGraphicFramePr>
        <p:xfrm>
          <a:off x="269420" y="2415685"/>
          <a:ext cx="5690053" cy="3789172"/>
        </p:xfrm>
        <a:graphic>
          <a:graphicData uri="http://schemas.openxmlformats.org/drawingml/2006/chart">
            <c:chart xmlns:c="http://schemas.openxmlformats.org/drawingml/2006/chart" xmlns:r="http://schemas.openxmlformats.org/officeDocument/2006/relationships" r:id="rId5"/>
          </a:graphicData>
        </a:graphic>
      </p:graphicFrame>
      <p:sp>
        <p:nvSpPr>
          <p:cNvPr id="6" name="Content Placeholder 2">
            <a:extLst>
              <a:ext uri="{FF2B5EF4-FFF2-40B4-BE49-F238E27FC236}">
                <a16:creationId xmlns:a16="http://schemas.microsoft.com/office/drawing/2014/main" id="{868A479B-E2B4-B4BC-D8D1-1B1BC96FF4CE}"/>
              </a:ext>
            </a:extLst>
          </p:cNvPr>
          <p:cNvSpPr txBox="1">
            <a:spLocks/>
          </p:cNvSpPr>
          <p:nvPr/>
        </p:nvSpPr>
        <p:spPr>
          <a:xfrm>
            <a:off x="6432005" y="1891375"/>
            <a:ext cx="4659631" cy="46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Descriptive statistics</a:t>
            </a:r>
            <a:endParaRPr lang="en-US" sz="2000" dirty="0">
              <a:latin typeface="Poppins" panose="00000500000000000000" pitchFamily="2" charset="0"/>
              <a:cs typeface="Poppins" panose="00000500000000000000" pitchFamily="2" charset="0"/>
            </a:endParaRPr>
          </a:p>
        </p:txBody>
      </p:sp>
      <p:graphicFrame>
        <p:nvGraphicFramePr>
          <p:cNvPr id="7" name="Chart 6">
            <a:extLst>
              <a:ext uri="{FF2B5EF4-FFF2-40B4-BE49-F238E27FC236}">
                <a16:creationId xmlns:a16="http://schemas.microsoft.com/office/drawing/2014/main" id="{91953AF9-3B2F-2A6A-4B00-A39126AB9C6C}"/>
              </a:ext>
            </a:extLst>
          </p:cNvPr>
          <p:cNvGraphicFramePr/>
          <p:nvPr>
            <p:extLst>
              <p:ext uri="{D42A27DB-BD31-4B8C-83A1-F6EECF244321}">
                <p14:modId xmlns:p14="http://schemas.microsoft.com/office/powerpoint/2010/main" val="3380235952"/>
              </p:ext>
            </p:extLst>
          </p:nvPr>
        </p:nvGraphicFramePr>
        <p:xfrm>
          <a:off x="6237064" y="2415685"/>
          <a:ext cx="5685515" cy="3789173"/>
        </p:xfrm>
        <a:graphic>
          <a:graphicData uri="http://schemas.openxmlformats.org/drawingml/2006/chart">
            <c:chart xmlns:c="http://schemas.openxmlformats.org/drawingml/2006/chart" xmlns:r="http://schemas.openxmlformats.org/officeDocument/2006/relationships" r:id="rId6"/>
          </a:graphicData>
        </a:graphic>
      </p:graphicFrame>
      <p:grpSp>
        <p:nvGrpSpPr>
          <p:cNvPr id="8" name="Group 7">
            <a:extLst>
              <a:ext uri="{FF2B5EF4-FFF2-40B4-BE49-F238E27FC236}">
                <a16:creationId xmlns:a16="http://schemas.microsoft.com/office/drawing/2014/main" id="{4E310643-B9A2-A7EC-FE83-A10FDE7AAADE}"/>
              </a:ext>
            </a:extLst>
          </p:cNvPr>
          <p:cNvGrpSpPr/>
          <p:nvPr/>
        </p:nvGrpSpPr>
        <p:grpSpPr>
          <a:xfrm>
            <a:off x="12006024" y="-2"/>
            <a:ext cx="182880" cy="6858000"/>
            <a:chOff x="17746367" y="0"/>
            <a:chExt cx="541633" cy="8191500"/>
          </a:xfrm>
        </p:grpSpPr>
        <p:sp>
          <p:nvSpPr>
            <p:cNvPr id="9" name="Rectangle 8">
              <a:extLst>
                <a:ext uri="{FF2B5EF4-FFF2-40B4-BE49-F238E27FC236}">
                  <a16:creationId xmlns:a16="http://schemas.microsoft.com/office/drawing/2014/main" id="{28578278-B3FA-7FB0-FC43-A734204774F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1" name="Rectangle 10">
              <a:extLst>
                <a:ext uri="{FF2B5EF4-FFF2-40B4-BE49-F238E27FC236}">
                  <a16:creationId xmlns:a16="http://schemas.microsoft.com/office/drawing/2014/main" id="{3D3C076A-1F41-3C3C-3672-91AC933E26EC}"/>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2" name="Rectangle 11">
              <a:extLst>
                <a:ext uri="{FF2B5EF4-FFF2-40B4-BE49-F238E27FC236}">
                  <a16:creationId xmlns:a16="http://schemas.microsoft.com/office/drawing/2014/main" id="{E9BE7017-5A06-4329-F719-FD2729D3A4DA}"/>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3" name="Rectangle 12">
              <a:extLst>
                <a:ext uri="{FF2B5EF4-FFF2-40B4-BE49-F238E27FC236}">
                  <a16:creationId xmlns:a16="http://schemas.microsoft.com/office/drawing/2014/main" id="{86F464E4-8AEB-91D8-7B05-B19E29AF388D}"/>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189042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269420" y="1872253"/>
            <a:ext cx="5690053" cy="505187"/>
          </a:xfrm>
        </p:spPr>
        <p:txBody>
          <a:bodyPr>
            <a:normAutofit/>
          </a:bodyPr>
          <a:lstStyle/>
          <a:p>
            <a:pPr marL="0" indent="0">
              <a:buNone/>
            </a:pPr>
            <a:r>
              <a:rPr lang="en-US" sz="2000" b="1" dirty="0">
                <a:latin typeface="Poppins" panose="00000500000000000000" pitchFamily="2" charset="0"/>
                <a:cs typeface="Poppins" panose="00000500000000000000" pitchFamily="2" charset="0"/>
              </a:rPr>
              <a:t>Trends</a:t>
            </a:r>
            <a:endParaRPr lang="en-US" sz="2000"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2" name="Picture 1" descr="A black and orange background&#10;&#10;Description automatically generated">
            <a:extLst>
              <a:ext uri="{FF2B5EF4-FFF2-40B4-BE49-F238E27FC236}">
                <a16:creationId xmlns:a16="http://schemas.microsoft.com/office/drawing/2014/main" id="{7B4B21C1-9547-64E9-2586-6CDBEF07F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0" name="Title 1">
            <a:extLst>
              <a:ext uri="{FF2B5EF4-FFF2-40B4-BE49-F238E27FC236}">
                <a16:creationId xmlns:a16="http://schemas.microsoft.com/office/drawing/2014/main" id="{179D00AB-704A-B4C5-ED2A-18C0275B50CE}"/>
              </a:ext>
            </a:extLst>
          </p:cNvPr>
          <p:cNvSpPr txBox="1">
            <a:spLocks/>
          </p:cNvSpPr>
          <p:nvPr/>
        </p:nvSpPr>
        <p:spPr>
          <a:xfrm>
            <a:off x="269420" y="1033589"/>
            <a:ext cx="10515600" cy="649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14C14"/>
                </a:solidFill>
                <a:latin typeface="Poppins" panose="00000500000000000000" pitchFamily="2" charset="0"/>
                <a:cs typeface="Poppins" panose="00000500000000000000" pitchFamily="2" charset="0"/>
              </a:rPr>
              <a:t>Types of analyses</a:t>
            </a:r>
            <a:endParaRPr lang="en-US" sz="2800" dirty="0">
              <a:solidFill>
                <a:srgbClr val="314C14"/>
              </a:solidFill>
              <a:latin typeface="Poppins" panose="00000500000000000000" pitchFamily="2" charset="0"/>
              <a:cs typeface="Poppins" panose="00000500000000000000" pitchFamily="2" charset="0"/>
            </a:endParaRPr>
          </a:p>
        </p:txBody>
      </p:sp>
      <p:sp>
        <p:nvSpPr>
          <p:cNvPr id="6" name="Content Placeholder 2">
            <a:extLst>
              <a:ext uri="{FF2B5EF4-FFF2-40B4-BE49-F238E27FC236}">
                <a16:creationId xmlns:a16="http://schemas.microsoft.com/office/drawing/2014/main" id="{868A479B-E2B4-B4BC-D8D1-1B1BC96FF4CE}"/>
              </a:ext>
            </a:extLst>
          </p:cNvPr>
          <p:cNvSpPr txBox="1">
            <a:spLocks/>
          </p:cNvSpPr>
          <p:nvPr/>
        </p:nvSpPr>
        <p:spPr>
          <a:xfrm>
            <a:off x="6432005" y="1891375"/>
            <a:ext cx="4659631" cy="46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Poppins" panose="00000500000000000000" pitchFamily="2" charset="0"/>
                <a:cs typeface="Poppins" panose="00000500000000000000" pitchFamily="2" charset="0"/>
              </a:rPr>
              <a:t>Attribution analysis</a:t>
            </a:r>
            <a:endParaRPr lang="en-US" sz="2000" dirty="0">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473D04B4-6126-E335-2583-21AA57CF7A0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69420" y="2932823"/>
            <a:ext cx="5690053" cy="3049966"/>
          </a:xfrm>
          <a:prstGeom prst="rect">
            <a:avLst/>
          </a:prstGeom>
          <a:noFill/>
          <a:ln>
            <a:noFill/>
          </a:ln>
        </p:spPr>
      </p:pic>
      <p:sp>
        <p:nvSpPr>
          <p:cNvPr id="11" name="TextBox 10">
            <a:extLst>
              <a:ext uri="{FF2B5EF4-FFF2-40B4-BE49-F238E27FC236}">
                <a16:creationId xmlns:a16="http://schemas.microsoft.com/office/drawing/2014/main" id="{BEC57843-E6A2-BDD1-B037-69DDBA1C8B6C}"/>
              </a:ext>
            </a:extLst>
          </p:cNvPr>
          <p:cNvSpPr txBox="1"/>
          <p:nvPr/>
        </p:nvSpPr>
        <p:spPr>
          <a:xfrm>
            <a:off x="269420" y="2424299"/>
            <a:ext cx="5521359" cy="461665"/>
          </a:xfrm>
          <a:prstGeom prst="rect">
            <a:avLst/>
          </a:prstGeom>
          <a:noFill/>
        </p:spPr>
        <p:txBody>
          <a:bodyPr wrap="square">
            <a:spAutoFit/>
          </a:bodyPr>
          <a:lstStyle/>
          <a:p>
            <a:pPr marL="0" marR="0" algn="just"/>
            <a:r>
              <a:rPr lang="en-GB" sz="1200" b="1" dirty="0">
                <a:effectLst/>
                <a:latin typeface="Poppins" panose="00000500000000000000" pitchFamily="2" charset="0"/>
                <a:ea typeface="Calibri" panose="020F0502020204030204" pitchFamily="34" charset="0"/>
                <a:cs typeface="Poppins" panose="00000500000000000000" pitchFamily="2" charset="0"/>
              </a:rPr>
              <a:t>Major tropical fruits: </a:t>
            </a:r>
            <a:r>
              <a:rPr lang="en-GB" sz="1200" dirty="0">
                <a:effectLst/>
                <a:latin typeface="Poppins" panose="00000500000000000000" pitchFamily="2" charset="0"/>
                <a:ea typeface="Calibri" panose="020F0502020204030204" pitchFamily="34" charset="0"/>
                <a:cs typeface="Poppins" panose="00000500000000000000" pitchFamily="2" charset="0"/>
              </a:rPr>
              <a:t>World average export unit values, January 2021 to August/September 2023, USD/tonne</a:t>
            </a:r>
            <a:endParaRPr lang="en-US" dirty="0">
              <a:effectLst/>
              <a:latin typeface="Poppins" panose="00000500000000000000" pitchFamily="2" charset="0"/>
              <a:ea typeface="Calibri" panose="020F0502020204030204" pitchFamily="34" charset="0"/>
              <a:cs typeface="Poppins" panose="00000500000000000000" pitchFamily="2" charset="0"/>
            </a:endParaRPr>
          </a:p>
        </p:txBody>
      </p:sp>
      <p:sp>
        <p:nvSpPr>
          <p:cNvPr id="12" name="Content Placeholder 2">
            <a:extLst>
              <a:ext uri="{FF2B5EF4-FFF2-40B4-BE49-F238E27FC236}">
                <a16:creationId xmlns:a16="http://schemas.microsoft.com/office/drawing/2014/main" id="{A231D78C-3EFA-417D-E7CE-1D983AE647E2}"/>
              </a:ext>
            </a:extLst>
          </p:cNvPr>
          <p:cNvSpPr txBox="1">
            <a:spLocks/>
          </p:cNvSpPr>
          <p:nvPr/>
        </p:nvSpPr>
        <p:spPr>
          <a:xfrm>
            <a:off x="6492419" y="2566815"/>
            <a:ext cx="4937581" cy="3154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a:latin typeface="Poppins" panose="00000500000000000000" pitchFamily="2" charset="0"/>
                <a:cs typeface="Poppins" panose="00000500000000000000" pitchFamily="2" charset="0"/>
              </a:rPr>
              <a:t>Draw on your resilience strategy. </a:t>
            </a:r>
          </a:p>
          <a:p>
            <a:r>
              <a:rPr lang="en-CA" sz="1800">
                <a:latin typeface="Poppins" panose="00000500000000000000" pitchFamily="2" charset="0"/>
                <a:cs typeface="Poppins" panose="00000500000000000000" pitchFamily="2" charset="0"/>
              </a:rPr>
              <a:t>Check behaviour of key indicators,</a:t>
            </a:r>
          </a:p>
          <a:p>
            <a:r>
              <a:rPr lang="en-CA" sz="1800">
                <a:latin typeface="Poppins" panose="00000500000000000000" pitchFamily="2" charset="0"/>
                <a:cs typeface="Poppins" panose="00000500000000000000" pitchFamily="2" charset="0"/>
              </a:rPr>
              <a:t>Check differences in groups for different activities you might have implemented.</a:t>
            </a:r>
          </a:p>
          <a:p>
            <a:r>
              <a:rPr lang="en-CA" sz="1800">
                <a:latin typeface="Poppins" panose="00000500000000000000" pitchFamily="2" charset="0"/>
                <a:cs typeface="Poppins" panose="00000500000000000000" pitchFamily="2" charset="0"/>
              </a:rPr>
              <a:t>Analyse trends (as discussed)</a:t>
            </a:r>
          </a:p>
          <a:p>
            <a:r>
              <a:rPr lang="en-CA" sz="1800">
                <a:latin typeface="Poppins" panose="00000500000000000000" pitchFamily="2" charset="0"/>
                <a:cs typeface="Poppins" panose="00000500000000000000" pitchFamily="2" charset="0"/>
              </a:rPr>
              <a:t>Hold consultations to understand the impact of your activities and strategy.</a:t>
            </a:r>
          </a:p>
          <a:p>
            <a:pPr marL="0" indent="0">
              <a:buFont typeface="Arial" panose="020B0604020202020204" pitchFamily="34" charset="0"/>
              <a:buNone/>
            </a:pPr>
            <a:endParaRPr lang="en-CA">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7CBB7341-353F-1E83-C069-65E6E97B15AE}"/>
              </a:ext>
            </a:extLst>
          </p:cNvPr>
          <p:cNvGrpSpPr/>
          <p:nvPr/>
        </p:nvGrpSpPr>
        <p:grpSpPr>
          <a:xfrm>
            <a:off x="12006024" y="-2"/>
            <a:ext cx="182880" cy="6858000"/>
            <a:chOff x="17746367" y="0"/>
            <a:chExt cx="541633" cy="8191500"/>
          </a:xfrm>
        </p:grpSpPr>
        <p:sp>
          <p:nvSpPr>
            <p:cNvPr id="7" name="Rectangle 6">
              <a:extLst>
                <a:ext uri="{FF2B5EF4-FFF2-40B4-BE49-F238E27FC236}">
                  <a16:creationId xmlns:a16="http://schemas.microsoft.com/office/drawing/2014/main" id="{1059C110-F960-0763-3ED2-41D2945A55C7}"/>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9" name="Rectangle 8">
              <a:extLst>
                <a:ext uri="{FF2B5EF4-FFF2-40B4-BE49-F238E27FC236}">
                  <a16:creationId xmlns:a16="http://schemas.microsoft.com/office/drawing/2014/main" id="{ACB52262-5BF5-603E-C689-98B5166179E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38070539-2869-5190-52CD-D4BC606C0D8B}"/>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AF0BB9F2-278D-918C-6E1B-9D84115886BC}"/>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418165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971109" y="1848683"/>
            <a:ext cx="7550330" cy="394487"/>
          </a:xfrm>
        </p:spPr>
        <p:txBody>
          <a:bodyPr>
            <a:normAutofit/>
          </a:bodyPr>
          <a:lstStyle/>
          <a:p>
            <a:pPr marL="0" indent="0">
              <a:buNone/>
            </a:pPr>
            <a:r>
              <a:rPr lang="en-US" sz="2000" dirty="0">
                <a:latin typeface="Poppins" panose="00000500000000000000" pitchFamily="2" charset="0"/>
                <a:cs typeface="Poppins" panose="00000500000000000000" pitchFamily="2" charset="0"/>
              </a:rPr>
              <a:t>Focus on:</a:t>
            </a: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303377" y="1010019"/>
            <a:ext cx="10515600"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7. </a:t>
            </a:r>
            <a:r>
              <a:rPr lang="en-US" sz="2800" dirty="0">
                <a:solidFill>
                  <a:srgbClr val="314C14"/>
                </a:solidFill>
                <a:latin typeface="Poppins" panose="00000500000000000000" pitchFamily="2" charset="0"/>
                <a:cs typeface="Poppins" panose="00000500000000000000" pitchFamily="2" charset="0"/>
              </a:rPr>
              <a:t>Report on the results and make decisions</a:t>
            </a:r>
          </a:p>
        </p:txBody>
      </p:sp>
      <p:pic>
        <p:nvPicPr>
          <p:cNvPr id="2" name="Picture 1" descr="A black and orange background&#10;&#10;Description automatically generated">
            <a:extLst>
              <a:ext uri="{FF2B5EF4-FFF2-40B4-BE49-F238E27FC236}">
                <a16:creationId xmlns:a16="http://schemas.microsoft.com/office/drawing/2014/main" id="{142AC843-0A1C-A950-E5B8-E29315C14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12" name="Picture 11">
            <a:extLst>
              <a:ext uri="{FF2B5EF4-FFF2-40B4-BE49-F238E27FC236}">
                <a16:creationId xmlns:a16="http://schemas.microsoft.com/office/drawing/2014/main" id="{13FA2543-DBDB-F0D3-7DD6-4776E532103D}"/>
              </a:ext>
            </a:extLst>
          </p:cNvPr>
          <p:cNvPicPr>
            <a:picLocks noChangeAspect="1"/>
          </p:cNvPicPr>
          <p:nvPr/>
        </p:nvPicPr>
        <p:blipFill>
          <a:blip r:embed="rId5"/>
          <a:stretch>
            <a:fillRect/>
          </a:stretch>
        </p:blipFill>
        <p:spPr>
          <a:xfrm>
            <a:off x="451424" y="1848683"/>
            <a:ext cx="3297616" cy="4791408"/>
          </a:xfrm>
          <a:prstGeom prst="roundRect">
            <a:avLst/>
          </a:prstGeom>
          <a:ln w="76200">
            <a:noFill/>
          </a:ln>
        </p:spPr>
      </p:pic>
      <p:grpSp>
        <p:nvGrpSpPr>
          <p:cNvPr id="15" name="Group 14">
            <a:extLst>
              <a:ext uri="{FF2B5EF4-FFF2-40B4-BE49-F238E27FC236}">
                <a16:creationId xmlns:a16="http://schemas.microsoft.com/office/drawing/2014/main" id="{09DDE056-D92E-C45F-147D-3622C7A8ED60}"/>
              </a:ext>
            </a:extLst>
          </p:cNvPr>
          <p:cNvGrpSpPr/>
          <p:nvPr/>
        </p:nvGrpSpPr>
        <p:grpSpPr>
          <a:xfrm>
            <a:off x="4103293" y="4728822"/>
            <a:ext cx="7637282" cy="1665041"/>
            <a:chOff x="4070980" y="5007437"/>
            <a:chExt cx="7253110" cy="1172979"/>
          </a:xfrm>
        </p:grpSpPr>
        <p:sp>
          <p:nvSpPr>
            <p:cNvPr id="11" name="TextBox 10">
              <a:extLst>
                <a:ext uri="{FF2B5EF4-FFF2-40B4-BE49-F238E27FC236}">
                  <a16:creationId xmlns:a16="http://schemas.microsoft.com/office/drawing/2014/main" id="{3908C858-B0FB-D08E-07C9-078085FACC2D}"/>
                </a:ext>
              </a:extLst>
            </p:cNvPr>
            <p:cNvSpPr txBox="1"/>
            <p:nvPr/>
          </p:nvSpPr>
          <p:spPr>
            <a:xfrm>
              <a:off x="4096987" y="5031267"/>
              <a:ext cx="7227103" cy="1149149"/>
            </a:xfrm>
            <a:prstGeom prst="rect">
              <a:avLst/>
            </a:prstGeom>
            <a:noFill/>
          </p:spPr>
          <p:txBody>
            <a:bodyPr wrap="square" lIns="91440" tIns="45720" rIns="91440" bIns="45720" anchor="t">
              <a:spAutoFit/>
            </a:bodyPr>
            <a:lstStyle/>
            <a:p>
              <a:r>
                <a:rPr lang="en-GB" b="1" kern="0" dirty="0">
                  <a:solidFill>
                    <a:srgbClr val="C00000"/>
                  </a:solidFill>
                  <a:latin typeface="Poppins" panose="00000500000000000000" pitchFamily="2" charset="0"/>
                  <a:ea typeface="Calibri" panose="020F0502020204030204" pitchFamily="34" charset="0"/>
                  <a:cs typeface="Poppins" panose="00000500000000000000" pitchFamily="2" charset="0"/>
                </a:rPr>
                <a:t>           </a:t>
              </a:r>
              <a:r>
                <a:rPr lang="en-GB" sz="1800" b="1" kern="0" dirty="0">
                  <a:solidFill>
                    <a:srgbClr val="C00000"/>
                  </a:solidFill>
                  <a:effectLst/>
                  <a:latin typeface="Poppins" panose="00000500000000000000" pitchFamily="2" charset="0"/>
                  <a:ea typeface="Calibri" panose="020F0502020204030204" pitchFamily="34" charset="0"/>
                  <a:cs typeface="Poppins" panose="00000500000000000000" pitchFamily="2" charset="0"/>
                </a:rPr>
                <a:t>Important:	</a:t>
              </a:r>
            </a:p>
            <a:p>
              <a:endParaRPr lang="en-GB" sz="1800" b="1" kern="0" dirty="0">
                <a:solidFill>
                  <a:srgbClr val="C00000"/>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buFont typeface="Arial" panose="020B0604020202020204" pitchFamily="34" charset="0"/>
                <a:buChar char="•"/>
              </a:pPr>
              <a:r>
                <a:rPr lang="en-GB" sz="1600" b="1" kern="0" dirty="0">
                  <a:latin typeface="Poppins"/>
                  <a:cs typeface="Poppins"/>
                </a:rPr>
                <a:t>It needs to be done in good faith</a:t>
              </a:r>
              <a:r>
                <a:rPr lang="en-GB" sz="1600" kern="0" dirty="0">
                  <a:latin typeface="Poppins"/>
                  <a:cs typeface="Poppins"/>
                </a:rPr>
                <a:t>; </a:t>
              </a:r>
              <a:r>
                <a:rPr lang="en-US" sz="1600" kern="0" dirty="0">
                  <a:latin typeface="Poppins"/>
                  <a:cs typeface="Poppins"/>
                </a:rPr>
                <a:t>ensure transparency, accuracy, consistency and completeness, and avoid greenwashing.</a:t>
              </a:r>
              <a:endParaRPr lang="en-GB" sz="1600" kern="0" dirty="0">
                <a:latin typeface="Poppins"/>
                <a:cs typeface="Poppins"/>
              </a:endParaRPr>
            </a:p>
            <a:p>
              <a:pPr marL="285750" indent="-285750">
                <a:buFont typeface="Arial" panose="020B0604020202020204" pitchFamily="34" charset="0"/>
                <a:buChar char="•"/>
              </a:pPr>
              <a:r>
                <a:rPr lang="en-US" sz="1600" b="1" kern="0" dirty="0">
                  <a:effectLst/>
                  <a:latin typeface="Poppins"/>
                  <a:ea typeface="Calibri" panose="020F0502020204030204" pitchFamily="34" charset="0"/>
                  <a:cs typeface="Poppins"/>
                </a:rPr>
                <a:t>Full data disclosure isn’t mandatory </a:t>
              </a:r>
              <a:r>
                <a:rPr lang="en-US" sz="1600" kern="0" dirty="0">
                  <a:effectLst/>
                  <a:latin typeface="Poppins"/>
                  <a:ea typeface="Calibri" panose="020F0502020204030204" pitchFamily="34" charset="0"/>
                  <a:cs typeface="Poppins"/>
                </a:rPr>
                <a:t>if it </a:t>
              </a:r>
              <a:r>
                <a:rPr lang="en-US" sz="1600" kern="0" dirty="0">
                  <a:latin typeface="Poppins"/>
                  <a:ea typeface="Calibri" panose="020F0502020204030204" pitchFamily="34" charset="0"/>
                  <a:cs typeface="Poppins"/>
                </a:rPr>
                <a:t>threatens</a:t>
              </a:r>
              <a:r>
                <a:rPr lang="en-US" sz="1600" kern="0" dirty="0">
                  <a:effectLst/>
                  <a:latin typeface="Poppins"/>
                  <a:ea typeface="Calibri" panose="020F0502020204030204" pitchFamily="34" charset="0"/>
                  <a:cs typeface="Poppins"/>
                </a:rPr>
                <a:t> commercial confidentiality or security</a:t>
              </a:r>
              <a:r>
                <a:rPr lang="en-GB" sz="1600" kern="0" dirty="0">
                  <a:effectLst/>
                  <a:latin typeface="Poppins"/>
                  <a:ea typeface="Calibri" panose="020F0502020204030204" pitchFamily="34" charset="0"/>
                  <a:cs typeface="Poppins"/>
                </a:rPr>
                <a:t>. </a:t>
              </a:r>
              <a:endParaRPr lang="en-US" sz="1600" dirty="0">
                <a:latin typeface="Poppins"/>
                <a:cs typeface="Poppins"/>
              </a:endParaRPr>
            </a:p>
          </p:txBody>
        </p:sp>
        <p:pic>
          <p:nvPicPr>
            <p:cNvPr id="14" name="Graphic 13" descr="Warning with solid fill">
              <a:extLst>
                <a:ext uri="{FF2B5EF4-FFF2-40B4-BE49-F238E27FC236}">
                  <a16:creationId xmlns:a16="http://schemas.microsoft.com/office/drawing/2014/main" id="{287ACB74-2377-BD5A-EC66-7EDFB87D0A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70980" y="5007437"/>
              <a:ext cx="544903" cy="348724"/>
            </a:xfrm>
            <a:prstGeom prst="rect">
              <a:avLst/>
            </a:prstGeom>
          </p:spPr>
        </p:pic>
      </p:grpSp>
      <p:grpSp>
        <p:nvGrpSpPr>
          <p:cNvPr id="6" name="Group 5">
            <a:extLst>
              <a:ext uri="{FF2B5EF4-FFF2-40B4-BE49-F238E27FC236}">
                <a16:creationId xmlns:a16="http://schemas.microsoft.com/office/drawing/2014/main" id="{3D224257-9187-E9E3-2DA9-7E7334A534CE}"/>
              </a:ext>
            </a:extLst>
          </p:cNvPr>
          <p:cNvGrpSpPr/>
          <p:nvPr/>
        </p:nvGrpSpPr>
        <p:grpSpPr>
          <a:xfrm>
            <a:off x="12006024" y="-2"/>
            <a:ext cx="182880" cy="6858000"/>
            <a:chOff x="17746367" y="0"/>
            <a:chExt cx="541633" cy="8191500"/>
          </a:xfrm>
        </p:grpSpPr>
        <p:sp>
          <p:nvSpPr>
            <p:cNvPr id="7" name="Rectangle 6">
              <a:extLst>
                <a:ext uri="{FF2B5EF4-FFF2-40B4-BE49-F238E27FC236}">
                  <a16:creationId xmlns:a16="http://schemas.microsoft.com/office/drawing/2014/main" id="{2E8D039B-14F9-81CD-76F4-BB1FEB190EFA}"/>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8" name="Rectangle 7">
              <a:extLst>
                <a:ext uri="{FF2B5EF4-FFF2-40B4-BE49-F238E27FC236}">
                  <a16:creationId xmlns:a16="http://schemas.microsoft.com/office/drawing/2014/main" id="{C130AD99-7548-6BF4-4771-80BD2A2C5E6F}"/>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9" name="Rectangle 8">
              <a:extLst>
                <a:ext uri="{FF2B5EF4-FFF2-40B4-BE49-F238E27FC236}">
                  <a16:creationId xmlns:a16="http://schemas.microsoft.com/office/drawing/2014/main" id="{84AB8CE5-50F4-ABBD-72C2-6DAB78C5A014}"/>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0" name="Rectangle 9">
              <a:extLst>
                <a:ext uri="{FF2B5EF4-FFF2-40B4-BE49-F238E27FC236}">
                  <a16:creationId xmlns:a16="http://schemas.microsoft.com/office/drawing/2014/main" id="{70C40342-E6A0-37BD-A762-0AE6C497411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
        <p:nvSpPr>
          <p:cNvPr id="13" name="Content Placeholder 2">
            <a:extLst>
              <a:ext uri="{FF2B5EF4-FFF2-40B4-BE49-F238E27FC236}">
                <a16:creationId xmlns:a16="http://schemas.microsoft.com/office/drawing/2014/main" id="{F03366C6-4E8A-1651-8B9A-95C07D9A451F}"/>
              </a:ext>
            </a:extLst>
          </p:cNvPr>
          <p:cNvSpPr txBox="1">
            <a:spLocks/>
          </p:cNvSpPr>
          <p:nvPr/>
        </p:nvSpPr>
        <p:spPr>
          <a:xfrm>
            <a:off x="4767943" y="2416791"/>
            <a:ext cx="6972633" cy="947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Poppins" panose="00000500000000000000" pitchFamily="2" charset="0"/>
                <a:cs typeface="Poppins" panose="00000500000000000000" pitchFamily="2" charset="0"/>
              </a:rPr>
              <a:t>Identifying and communicating what worked well </a:t>
            </a:r>
            <a:r>
              <a:rPr lang="en-US" sz="1800" dirty="0">
                <a:latin typeface="Poppins" panose="00000500000000000000" pitchFamily="2" charset="0"/>
                <a:cs typeface="Poppins" panose="00000500000000000000" pitchFamily="2" charset="0"/>
              </a:rPr>
              <a:t>according to your strategy and commitments (e.g. certifications, pledges to comply with international standards). </a:t>
            </a:r>
          </a:p>
        </p:txBody>
      </p:sp>
      <p:sp>
        <p:nvSpPr>
          <p:cNvPr id="16" name="Content Placeholder 2">
            <a:extLst>
              <a:ext uri="{FF2B5EF4-FFF2-40B4-BE49-F238E27FC236}">
                <a16:creationId xmlns:a16="http://schemas.microsoft.com/office/drawing/2014/main" id="{CA6B9809-1249-1A3B-1059-BE3E8DE81518}"/>
              </a:ext>
            </a:extLst>
          </p:cNvPr>
          <p:cNvSpPr txBox="1">
            <a:spLocks/>
          </p:cNvSpPr>
          <p:nvPr/>
        </p:nvSpPr>
        <p:spPr>
          <a:xfrm>
            <a:off x="4767943" y="3563222"/>
            <a:ext cx="6753496" cy="891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Poppins" panose="00000500000000000000" pitchFamily="2" charset="0"/>
                <a:cs typeface="Poppins" panose="00000500000000000000" pitchFamily="2" charset="0"/>
              </a:rPr>
              <a:t>Highlighting the bottlenecks </a:t>
            </a:r>
            <a:r>
              <a:rPr lang="en-US" sz="1800" dirty="0">
                <a:latin typeface="Poppins" panose="00000500000000000000" pitchFamily="2" charset="0"/>
                <a:cs typeface="Poppins" panose="00000500000000000000" pitchFamily="2" charset="0"/>
              </a:rPr>
              <a:t>encountered and </a:t>
            </a:r>
            <a:r>
              <a:rPr lang="en-US" sz="1800" b="1" dirty="0">
                <a:latin typeface="Poppins" panose="00000500000000000000" pitchFamily="2" charset="0"/>
                <a:cs typeface="Poppins" panose="00000500000000000000" pitchFamily="2" charset="0"/>
              </a:rPr>
              <a:t>specify areas needing improvement </a:t>
            </a:r>
            <a:r>
              <a:rPr lang="en-US" sz="1800" dirty="0">
                <a:latin typeface="Poppins" panose="00000500000000000000" pitchFamily="2" charset="0"/>
                <a:cs typeface="Poppins" panose="00000500000000000000" pitchFamily="2" charset="0"/>
              </a:rPr>
              <a:t>to enhance your sustainability and resilience.</a:t>
            </a:r>
          </a:p>
        </p:txBody>
      </p:sp>
      <p:grpSp>
        <p:nvGrpSpPr>
          <p:cNvPr id="20" name="Group 19">
            <a:extLst>
              <a:ext uri="{FF2B5EF4-FFF2-40B4-BE49-F238E27FC236}">
                <a16:creationId xmlns:a16="http://schemas.microsoft.com/office/drawing/2014/main" id="{5A14C5F7-F542-0434-10C9-8A10397BFF5F}"/>
              </a:ext>
            </a:extLst>
          </p:cNvPr>
          <p:cNvGrpSpPr/>
          <p:nvPr/>
        </p:nvGrpSpPr>
        <p:grpSpPr>
          <a:xfrm>
            <a:off x="4119251" y="2440477"/>
            <a:ext cx="548640" cy="548640"/>
            <a:chOff x="4068451" y="2465877"/>
            <a:chExt cx="731520" cy="731520"/>
          </a:xfrm>
        </p:grpSpPr>
        <p:pic>
          <p:nvPicPr>
            <p:cNvPr id="18" name="Graphic 17" descr="Checkmark with solid fill">
              <a:extLst>
                <a:ext uri="{FF2B5EF4-FFF2-40B4-BE49-F238E27FC236}">
                  <a16:creationId xmlns:a16="http://schemas.microsoft.com/office/drawing/2014/main" id="{793F0660-9BF2-4961-2E29-FC8796B142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9858" y="2620837"/>
              <a:ext cx="457200" cy="457200"/>
            </a:xfrm>
            <a:prstGeom prst="rect">
              <a:avLst/>
            </a:prstGeom>
          </p:spPr>
        </p:pic>
        <p:sp>
          <p:nvSpPr>
            <p:cNvPr id="19" name="Oval 18">
              <a:extLst>
                <a:ext uri="{FF2B5EF4-FFF2-40B4-BE49-F238E27FC236}">
                  <a16:creationId xmlns:a16="http://schemas.microsoft.com/office/drawing/2014/main" id="{A2928975-0A2F-D505-78F4-9C2850781D06}"/>
                </a:ext>
              </a:extLst>
            </p:cNvPr>
            <p:cNvSpPr/>
            <p:nvPr/>
          </p:nvSpPr>
          <p:spPr>
            <a:xfrm>
              <a:off x="4068451" y="2465877"/>
              <a:ext cx="731520" cy="73152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4BBC3E6-0C9F-E22F-ED64-711A8A27F4D4}"/>
              </a:ext>
            </a:extLst>
          </p:cNvPr>
          <p:cNvGrpSpPr/>
          <p:nvPr/>
        </p:nvGrpSpPr>
        <p:grpSpPr>
          <a:xfrm>
            <a:off x="4143466" y="3556968"/>
            <a:ext cx="548640" cy="548640"/>
            <a:chOff x="4143466" y="3442668"/>
            <a:chExt cx="548640" cy="548640"/>
          </a:xfrm>
        </p:grpSpPr>
        <p:sp>
          <p:nvSpPr>
            <p:cNvPr id="23" name="Oval 22">
              <a:extLst>
                <a:ext uri="{FF2B5EF4-FFF2-40B4-BE49-F238E27FC236}">
                  <a16:creationId xmlns:a16="http://schemas.microsoft.com/office/drawing/2014/main" id="{A9B6B820-2692-DB2B-6D57-00B8E640F569}"/>
                </a:ext>
              </a:extLst>
            </p:cNvPr>
            <p:cNvSpPr/>
            <p:nvPr/>
          </p:nvSpPr>
          <p:spPr>
            <a:xfrm>
              <a:off x="4143466" y="3442668"/>
              <a:ext cx="548640" cy="5486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lose with solid fill">
              <a:extLst>
                <a:ext uri="{FF2B5EF4-FFF2-40B4-BE49-F238E27FC236}">
                  <a16:creationId xmlns:a16="http://schemas.microsoft.com/office/drawing/2014/main" id="{D55A6621-18CF-6737-71A7-8D2BF3A241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37809" y="3531383"/>
              <a:ext cx="365760" cy="365760"/>
            </a:xfrm>
            <a:prstGeom prst="rect">
              <a:avLst/>
            </a:prstGeom>
          </p:spPr>
        </p:pic>
      </p:grpSp>
    </p:spTree>
    <p:extLst>
      <p:ext uri="{BB962C8B-B14F-4D97-AF65-F5344CB8AC3E}">
        <p14:creationId xmlns:p14="http://schemas.microsoft.com/office/powerpoint/2010/main" val="45778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1C395144-8718-B66F-6AFC-DCE77CB19EFA}"/>
              </a:ext>
            </a:extLst>
          </p:cNvPr>
          <p:cNvSpPr/>
          <p:nvPr/>
        </p:nvSpPr>
        <p:spPr>
          <a:xfrm>
            <a:off x="-12700" y="1586755"/>
            <a:ext cx="12192000" cy="5280769"/>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sz="1600" dirty="0"/>
          </a:p>
        </p:txBody>
      </p:sp>
      <p:sp>
        <p:nvSpPr>
          <p:cNvPr id="2" name="Title 1">
            <a:extLst>
              <a:ext uri="{FF2B5EF4-FFF2-40B4-BE49-F238E27FC236}">
                <a16:creationId xmlns:a16="http://schemas.microsoft.com/office/drawing/2014/main" id="{8FF43813-582A-9C04-92A4-583C2F9C2C74}"/>
              </a:ext>
            </a:extLst>
          </p:cNvPr>
          <p:cNvSpPr>
            <a:spLocks noGrp="1"/>
          </p:cNvSpPr>
          <p:nvPr>
            <p:ph type="title"/>
          </p:nvPr>
        </p:nvSpPr>
        <p:spPr>
          <a:xfrm>
            <a:off x="185530" y="1145406"/>
            <a:ext cx="11168270" cy="545282"/>
          </a:xfrm>
        </p:spPr>
        <p:txBody>
          <a:bodyPr>
            <a:normAutofit/>
          </a:bodyPr>
          <a:lstStyle/>
          <a:p>
            <a:r>
              <a:rPr lang="en-US" sz="3200" b="1" dirty="0">
                <a:solidFill>
                  <a:srgbClr val="314C14"/>
                </a:solidFill>
                <a:latin typeface="Poppins" panose="00000500000000000000" pitchFamily="2" charset="0"/>
                <a:cs typeface="Poppins" panose="00000500000000000000" pitchFamily="2" charset="0"/>
              </a:rPr>
              <a:t>How will we get there?</a:t>
            </a:r>
          </a:p>
        </p:txBody>
      </p:sp>
      <p:pic>
        <p:nvPicPr>
          <p:cNvPr id="5" name="Picture 4">
            <a:extLst>
              <a:ext uri="{FF2B5EF4-FFF2-40B4-BE49-F238E27FC236}">
                <a16:creationId xmlns:a16="http://schemas.microsoft.com/office/drawing/2014/main" id="{B83AEB82-2077-1149-BDF7-60D2977529A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15" name="Picture 14" descr="A black and orange background&#10;&#10;Description automatically generated">
            <a:extLst>
              <a:ext uri="{FF2B5EF4-FFF2-40B4-BE49-F238E27FC236}">
                <a16:creationId xmlns:a16="http://schemas.microsoft.com/office/drawing/2014/main" id="{7E48CD0D-459D-52BA-E08B-6AC3C2E31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sp>
        <p:nvSpPr>
          <p:cNvPr id="16" name="Content Placeholder 2">
            <a:extLst>
              <a:ext uri="{FF2B5EF4-FFF2-40B4-BE49-F238E27FC236}">
                <a16:creationId xmlns:a16="http://schemas.microsoft.com/office/drawing/2014/main" id="{962C36BA-4D5D-2AD7-ACDD-726D3196F0D3}"/>
              </a:ext>
            </a:extLst>
          </p:cNvPr>
          <p:cNvSpPr txBox="1">
            <a:spLocks/>
          </p:cNvSpPr>
          <p:nvPr/>
        </p:nvSpPr>
        <p:spPr>
          <a:xfrm>
            <a:off x="8634989" y="3916779"/>
            <a:ext cx="3001613" cy="714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chemeClr val="accent2"/>
                </a:solidFill>
                <a:latin typeface="Poppins" panose="00000500000000000000" pitchFamily="2" charset="0"/>
                <a:cs typeface="Poppins" panose="00000500000000000000" pitchFamily="2" charset="0"/>
              </a:rPr>
              <a:t>Let’s start!</a:t>
            </a:r>
          </a:p>
        </p:txBody>
      </p:sp>
      <p:grpSp>
        <p:nvGrpSpPr>
          <p:cNvPr id="19" name="Group 18">
            <a:extLst>
              <a:ext uri="{FF2B5EF4-FFF2-40B4-BE49-F238E27FC236}">
                <a16:creationId xmlns:a16="http://schemas.microsoft.com/office/drawing/2014/main" id="{7F1E784D-C2F3-1E47-92F8-CC84EFD270BB}"/>
              </a:ext>
            </a:extLst>
          </p:cNvPr>
          <p:cNvGrpSpPr/>
          <p:nvPr/>
        </p:nvGrpSpPr>
        <p:grpSpPr>
          <a:xfrm>
            <a:off x="4135439" y="1783080"/>
            <a:ext cx="5554525" cy="1570071"/>
            <a:chOff x="4135439" y="1783080"/>
            <a:chExt cx="5554525" cy="1570071"/>
          </a:xfrm>
        </p:grpSpPr>
        <p:sp>
          <p:nvSpPr>
            <p:cNvPr id="4" name="Arrow: Pentagon 3">
              <a:extLst>
                <a:ext uri="{FF2B5EF4-FFF2-40B4-BE49-F238E27FC236}">
                  <a16:creationId xmlns:a16="http://schemas.microsoft.com/office/drawing/2014/main" id="{042547A0-9317-427E-352B-FE9A9B8B2974}"/>
                </a:ext>
              </a:extLst>
            </p:cNvPr>
            <p:cNvSpPr/>
            <p:nvPr/>
          </p:nvSpPr>
          <p:spPr>
            <a:xfrm>
              <a:off x="5392284" y="1783080"/>
              <a:ext cx="4297680" cy="155448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63CDF11-8B29-2D76-BC3A-EB876521C342}"/>
                </a:ext>
              </a:extLst>
            </p:cNvPr>
            <p:cNvSpPr txBox="1">
              <a:spLocks/>
            </p:cNvSpPr>
            <p:nvPr/>
          </p:nvSpPr>
          <p:spPr>
            <a:xfrm>
              <a:off x="4135439" y="2295516"/>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1</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sp>
          <p:nvSpPr>
            <p:cNvPr id="13" name="Content Placeholder 2">
              <a:extLst>
                <a:ext uri="{FF2B5EF4-FFF2-40B4-BE49-F238E27FC236}">
                  <a16:creationId xmlns:a16="http://schemas.microsoft.com/office/drawing/2014/main" id="{3B54BE02-0814-6D19-3907-5AFAFCFE3B17}"/>
                </a:ext>
              </a:extLst>
            </p:cNvPr>
            <p:cNvSpPr txBox="1">
              <a:spLocks/>
            </p:cNvSpPr>
            <p:nvPr/>
          </p:nvSpPr>
          <p:spPr>
            <a:xfrm>
              <a:off x="5441269" y="2206479"/>
              <a:ext cx="3541872" cy="114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solidFill>
                    <a:schemeClr val="bg1"/>
                  </a:solidFill>
                  <a:latin typeface="Poppins" panose="00000500000000000000" pitchFamily="2" charset="0"/>
                  <a:cs typeface="Poppins" panose="00000500000000000000" pitchFamily="2" charset="0"/>
                </a:rPr>
                <a:t>Definitions</a:t>
              </a:r>
              <a:r>
                <a:rPr lang="en-US" sz="2200" dirty="0">
                  <a:solidFill>
                    <a:schemeClr val="bg1"/>
                  </a:solidFill>
                  <a:latin typeface="Poppins" panose="00000500000000000000" pitchFamily="2" charset="0"/>
                  <a:cs typeface="Poppins" panose="00000500000000000000" pitchFamily="2" charset="0"/>
                </a:rPr>
                <a:t> </a:t>
              </a:r>
            </a:p>
            <a:p>
              <a:pPr marL="0" indent="0" algn="ctr">
                <a:buFont typeface="Arial" panose="020B0604020202020204" pitchFamily="34" charset="0"/>
                <a:buNone/>
              </a:pPr>
              <a:r>
                <a:rPr lang="en-US" sz="2000" dirty="0">
                  <a:solidFill>
                    <a:schemeClr val="bg1"/>
                  </a:solidFill>
                  <a:latin typeface="Poppins" panose="00000500000000000000" pitchFamily="2" charset="0"/>
                  <a:cs typeface="Poppins" panose="00000500000000000000" pitchFamily="2" charset="0"/>
                </a:rPr>
                <a:t>Understand what MEL is.</a:t>
              </a:r>
            </a:p>
            <a:p>
              <a:pPr marL="0" indent="0" algn="ctr">
                <a:buFont typeface="Arial" panose="020B0604020202020204" pitchFamily="34" charset="0"/>
                <a:buNone/>
              </a:pPr>
              <a:endParaRPr lang="en-US" sz="2200" dirty="0">
                <a:latin typeface="Poppins" panose="00000500000000000000" pitchFamily="2" charset="0"/>
                <a:cs typeface="Poppins" panose="00000500000000000000" pitchFamily="2" charset="0"/>
              </a:endParaRPr>
            </a:p>
          </p:txBody>
        </p:sp>
      </p:grpSp>
      <p:sp>
        <p:nvSpPr>
          <p:cNvPr id="9" name="Arrow: Pentagon 8">
            <a:extLst>
              <a:ext uri="{FF2B5EF4-FFF2-40B4-BE49-F238E27FC236}">
                <a16:creationId xmlns:a16="http://schemas.microsoft.com/office/drawing/2014/main" id="{D8309566-9ABE-4518-B0B4-5E28EF5F63CB}"/>
              </a:ext>
            </a:extLst>
          </p:cNvPr>
          <p:cNvSpPr/>
          <p:nvPr/>
        </p:nvSpPr>
        <p:spPr>
          <a:xfrm>
            <a:off x="5441269" y="5162168"/>
            <a:ext cx="4114800" cy="1554480"/>
          </a:xfrm>
          <a:prstGeom prst="homePlat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C8153B-B3FF-B743-06E2-264C3681D1C9}"/>
              </a:ext>
            </a:extLst>
          </p:cNvPr>
          <p:cNvSpPr>
            <a:spLocks noGrp="1"/>
          </p:cNvSpPr>
          <p:nvPr>
            <p:ph idx="1"/>
          </p:nvPr>
        </p:nvSpPr>
        <p:spPr>
          <a:xfrm>
            <a:off x="5486397" y="5313107"/>
            <a:ext cx="3314703" cy="1142932"/>
          </a:xfrm>
        </p:spPr>
        <p:txBody>
          <a:bodyPr>
            <a:normAutofit/>
          </a:bodyPr>
          <a:lstStyle/>
          <a:p>
            <a:pPr marL="0" indent="0" algn="ctr">
              <a:buNone/>
            </a:pPr>
            <a:r>
              <a:rPr lang="en-US" sz="2200" b="1" dirty="0">
                <a:solidFill>
                  <a:schemeClr val="bg1"/>
                </a:solidFill>
                <a:latin typeface="Poppins" panose="00000500000000000000" pitchFamily="2" charset="0"/>
                <a:cs typeface="Poppins" panose="00000500000000000000" pitchFamily="2" charset="0"/>
              </a:rPr>
              <a:t>Implement</a:t>
            </a:r>
          </a:p>
          <a:p>
            <a:pPr marL="0" indent="0" algn="ctr">
              <a:buNone/>
            </a:pPr>
            <a:r>
              <a:rPr lang="en-US" sz="2000" dirty="0">
                <a:solidFill>
                  <a:schemeClr val="bg1"/>
                </a:solidFill>
                <a:latin typeface="Poppins" panose="00000500000000000000" pitchFamily="2" charset="0"/>
                <a:cs typeface="Poppins" panose="00000500000000000000" pitchFamily="2" charset="0"/>
              </a:rPr>
              <a:t>Learn the steps to put MEL into practice.</a:t>
            </a:r>
          </a:p>
        </p:txBody>
      </p:sp>
      <p:grpSp>
        <p:nvGrpSpPr>
          <p:cNvPr id="20" name="Group 19">
            <a:extLst>
              <a:ext uri="{FF2B5EF4-FFF2-40B4-BE49-F238E27FC236}">
                <a16:creationId xmlns:a16="http://schemas.microsoft.com/office/drawing/2014/main" id="{B4B7FF73-E5F6-0758-A1FB-AAFDECC5C698}"/>
              </a:ext>
            </a:extLst>
          </p:cNvPr>
          <p:cNvGrpSpPr/>
          <p:nvPr/>
        </p:nvGrpSpPr>
        <p:grpSpPr>
          <a:xfrm>
            <a:off x="1094604" y="3448899"/>
            <a:ext cx="5585151" cy="1554480"/>
            <a:chOff x="1094604" y="3448899"/>
            <a:chExt cx="5585151" cy="1554480"/>
          </a:xfrm>
        </p:grpSpPr>
        <p:sp>
          <p:nvSpPr>
            <p:cNvPr id="8" name="Arrow: Pentagon 7">
              <a:extLst>
                <a:ext uri="{FF2B5EF4-FFF2-40B4-BE49-F238E27FC236}">
                  <a16:creationId xmlns:a16="http://schemas.microsoft.com/office/drawing/2014/main" id="{18A34CBB-FB01-BA50-B0C8-AA7209861533}"/>
                </a:ext>
              </a:extLst>
            </p:cNvPr>
            <p:cNvSpPr/>
            <p:nvPr/>
          </p:nvSpPr>
          <p:spPr>
            <a:xfrm rot="10800000">
              <a:off x="1094604" y="3448899"/>
              <a:ext cx="4297680" cy="1554480"/>
            </a:xfrm>
            <a:prstGeom prst="homePlat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D333E6F6-0C1E-C3CC-5CC4-7CBD54B2F365}"/>
                </a:ext>
              </a:extLst>
            </p:cNvPr>
            <p:cNvSpPr txBox="1">
              <a:spLocks/>
            </p:cNvSpPr>
            <p:nvPr/>
          </p:nvSpPr>
          <p:spPr>
            <a:xfrm>
              <a:off x="1563418" y="3624604"/>
              <a:ext cx="3877852" cy="13359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latin typeface="Poppins" panose="00000500000000000000" pitchFamily="2" charset="0"/>
                  <a:cs typeface="Poppins" panose="00000500000000000000" pitchFamily="2" charset="0"/>
                </a:rPr>
                <a:t>Importance</a:t>
              </a:r>
            </a:p>
            <a:p>
              <a:pPr marL="0" indent="0" algn="ctr">
                <a:buFont typeface="Arial" panose="020B0604020202020204" pitchFamily="34" charset="0"/>
                <a:buNone/>
              </a:pPr>
              <a:r>
                <a:rPr lang="en-US" sz="2000" dirty="0">
                  <a:solidFill>
                    <a:schemeClr val="bg1"/>
                  </a:solidFill>
                  <a:latin typeface="Poppins" panose="00000500000000000000" pitchFamily="2" charset="0"/>
                  <a:cs typeface="Poppins" panose="00000500000000000000" pitchFamily="2" charset="0"/>
                </a:rPr>
                <a:t>How MEL supports the resilience and sustainability of value chains. </a:t>
              </a:r>
            </a:p>
          </p:txBody>
        </p:sp>
        <p:sp>
          <p:nvSpPr>
            <p:cNvPr id="17" name="Content Placeholder 2">
              <a:extLst>
                <a:ext uri="{FF2B5EF4-FFF2-40B4-BE49-F238E27FC236}">
                  <a16:creationId xmlns:a16="http://schemas.microsoft.com/office/drawing/2014/main" id="{C3ED5030-C215-16FE-530A-94C936BCFC9F}"/>
                </a:ext>
              </a:extLst>
            </p:cNvPr>
            <p:cNvSpPr txBox="1">
              <a:spLocks/>
            </p:cNvSpPr>
            <p:nvPr/>
          </p:nvSpPr>
          <p:spPr>
            <a:xfrm>
              <a:off x="5769665" y="3917086"/>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2</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grpSp>
      <p:sp>
        <p:nvSpPr>
          <p:cNvPr id="18" name="Content Placeholder 2">
            <a:extLst>
              <a:ext uri="{FF2B5EF4-FFF2-40B4-BE49-F238E27FC236}">
                <a16:creationId xmlns:a16="http://schemas.microsoft.com/office/drawing/2014/main" id="{66F4FCDB-D03F-4C57-0B46-05C5792F3A6B}"/>
              </a:ext>
            </a:extLst>
          </p:cNvPr>
          <p:cNvSpPr txBox="1">
            <a:spLocks/>
          </p:cNvSpPr>
          <p:nvPr/>
        </p:nvSpPr>
        <p:spPr>
          <a:xfrm>
            <a:off x="4135439" y="5561972"/>
            <a:ext cx="910090" cy="686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latin typeface="Poppins" panose="00000500000000000000" pitchFamily="2" charset="0"/>
                <a:cs typeface="Poppins" panose="00000500000000000000" pitchFamily="2" charset="0"/>
              </a:rPr>
              <a:t>3</a:t>
            </a:r>
          </a:p>
          <a:p>
            <a:pPr marL="0" indent="0" algn="ctr">
              <a:buFont typeface="Arial" panose="020B0604020202020204" pitchFamily="34" charset="0"/>
              <a:buNone/>
            </a:pPr>
            <a:endParaRPr lang="en-US" sz="4000" dirty="0">
              <a:latin typeface="Poppins" panose="00000500000000000000" pitchFamily="2" charset="0"/>
              <a:cs typeface="Poppins" panose="00000500000000000000" pitchFamily="2" charset="0"/>
            </a:endParaRPr>
          </a:p>
        </p:txBody>
      </p:sp>
      <p:grpSp>
        <p:nvGrpSpPr>
          <p:cNvPr id="21" name="Group 20">
            <a:extLst>
              <a:ext uri="{FF2B5EF4-FFF2-40B4-BE49-F238E27FC236}">
                <a16:creationId xmlns:a16="http://schemas.microsoft.com/office/drawing/2014/main" id="{048AD76F-8F3B-A659-7634-630913E7EE21}"/>
              </a:ext>
            </a:extLst>
          </p:cNvPr>
          <p:cNvGrpSpPr/>
          <p:nvPr/>
        </p:nvGrpSpPr>
        <p:grpSpPr>
          <a:xfrm>
            <a:off x="12006024" y="-2"/>
            <a:ext cx="182880" cy="6858000"/>
            <a:chOff x="17746367" y="0"/>
            <a:chExt cx="541633" cy="8191500"/>
          </a:xfrm>
        </p:grpSpPr>
        <p:sp>
          <p:nvSpPr>
            <p:cNvPr id="22" name="Rectangle 21">
              <a:extLst>
                <a:ext uri="{FF2B5EF4-FFF2-40B4-BE49-F238E27FC236}">
                  <a16:creationId xmlns:a16="http://schemas.microsoft.com/office/drawing/2014/main" id="{DA922D0A-6149-CF16-1065-F0FBD54E728F}"/>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1</a:t>
              </a:r>
            </a:p>
          </p:txBody>
        </p:sp>
        <p:sp>
          <p:nvSpPr>
            <p:cNvPr id="23" name="Rectangle 22">
              <a:extLst>
                <a:ext uri="{FF2B5EF4-FFF2-40B4-BE49-F238E27FC236}">
                  <a16:creationId xmlns:a16="http://schemas.microsoft.com/office/drawing/2014/main" id="{061206BC-00CD-4CB7-F165-82282C202F9D}"/>
                </a:ext>
              </a:extLst>
            </p:cNvPr>
            <p:cNvSpPr/>
            <p:nvPr/>
          </p:nvSpPr>
          <p:spPr>
            <a:xfrm>
              <a:off x="17746367" y="0"/>
              <a:ext cx="541633" cy="2052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i</a:t>
              </a:r>
            </a:p>
          </p:txBody>
        </p:sp>
        <p:sp>
          <p:nvSpPr>
            <p:cNvPr id="24" name="Rectangle 23">
              <a:extLst>
                <a:ext uri="{FF2B5EF4-FFF2-40B4-BE49-F238E27FC236}">
                  <a16:creationId xmlns:a16="http://schemas.microsoft.com/office/drawing/2014/main" id="{C0F05495-79C9-15E0-90D3-01968778C581}"/>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25" name="Rectangle 24">
              <a:extLst>
                <a:ext uri="{FF2B5EF4-FFF2-40B4-BE49-F238E27FC236}">
                  <a16:creationId xmlns:a16="http://schemas.microsoft.com/office/drawing/2014/main" id="{F9E028FB-756C-CA21-9BF8-535FAA5D1B42}"/>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617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3" grpId="0" build="p"/>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48806-7526-13CF-5D63-23B1A6D22F3D}"/>
              </a:ext>
            </a:extLst>
          </p:cNvPr>
          <p:cNvSpPr>
            <a:spLocks noGrp="1"/>
          </p:cNvSpPr>
          <p:nvPr>
            <p:ph idx="1"/>
          </p:nvPr>
        </p:nvSpPr>
        <p:spPr>
          <a:xfrm>
            <a:off x="303376" y="1928657"/>
            <a:ext cx="7387821" cy="735632"/>
          </a:xfrm>
        </p:spPr>
        <p:txBody>
          <a:bodyPr>
            <a:normAutofit/>
          </a:bodyPr>
          <a:lstStyle/>
          <a:p>
            <a:pPr marL="0" indent="0">
              <a:buNone/>
            </a:pPr>
            <a:r>
              <a:rPr lang="en-US" sz="2000" dirty="0">
                <a:latin typeface="Poppins" panose="00000500000000000000" pitchFamily="2" charset="0"/>
                <a:cs typeface="Poppins" panose="00000500000000000000" pitchFamily="2" charset="0"/>
              </a:rPr>
              <a:t>Resources to structure a sustainability report in the context of sustainability and RBC:</a:t>
            </a:r>
          </a:p>
          <a:p>
            <a:pPr marL="0" indent="0">
              <a:buNone/>
            </a:pPr>
            <a:endParaRPr lang="en-US" sz="1050"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CFBE74DE-F0C9-3985-7C52-E4EA92BE8E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68D2FB5A-CE51-4319-7D69-18DABBA379B9}"/>
              </a:ext>
            </a:extLst>
          </p:cNvPr>
          <p:cNvSpPr>
            <a:spLocks noGrp="1"/>
          </p:cNvSpPr>
          <p:nvPr>
            <p:ph type="title"/>
          </p:nvPr>
        </p:nvSpPr>
        <p:spPr>
          <a:xfrm>
            <a:off x="303376" y="1010019"/>
            <a:ext cx="11888623"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7. </a:t>
            </a:r>
            <a:r>
              <a:rPr lang="en-US" sz="2800" dirty="0">
                <a:solidFill>
                  <a:srgbClr val="314C14"/>
                </a:solidFill>
                <a:latin typeface="Poppins" panose="00000500000000000000" pitchFamily="2" charset="0"/>
                <a:cs typeface="Poppins" panose="00000500000000000000" pitchFamily="2" charset="0"/>
              </a:rPr>
              <a:t>Report on the results and make decisions (continued)</a:t>
            </a:r>
          </a:p>
        </p:txBody>
      </p:sp>
      <p:pic>
        <p:nvPicPr>
          <p:cNvPr id="2" name="Picture 1" descr="A black and orange background&#10;&#10;Description automatically generated">
            <a:extLst>
              <a:ext uri="{FF2B5EF4-FFF2-40B4-BE49-F238E27FC236}">
                <a16:creationId xmlns:a16="http://schemas.microsoft.com/office/drawing/2014/main" id="{142AC843-0A1C-A950-E5B8-E29315C14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7" name="Picture 6" descr="A person writing on a piece of paper&#10;&#10;Description automatically generated">
            <a:extLst>
              <a:ext uri="{FF2B5EF4-FFF2-40B4-BE49-F238E27FC236}">
                <a16:creationId xmlns:a16="http://schemas.microsoft.com/office/drawing/2014/main" id="{EE5A8904-555D-28D4-6280-70E0277AB9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94254" y="2247584"/>
            <a:ext cx="4197425" cy="4320685"/>
          </a:xfrm>
          <a:prstGeom prst="ellipse">
            <a:avLst/>
          </a:prstGeom>
        </p:spPr>
      </p:pic>
      <p:sp>
        <p:nvSpPr>
          <p:cNvPr id="8" name="Content Placeholder 2">
            <a:extLst>
              <a:ext uri="{FF2B5EF4-FFF2-40B4-BE49-F238E27FC236}">
                <a16:creationId xmlns:a16="http://schemas.microsoft.com/office/drawing/2014/main" id="{28E5CBA3-B9D7-510F-854E-5DD1562B0B88}"/>
              </a:ext>
            </a:extLst>
          </p:cNvPr>
          <p:cNvSpPr txBox="1">
            <a:spLocks/>
          </p:cNvSpPr>
          <p:nvPr/>
        </p:nvSpPr>
        <p:spPr>
          <a:xfrm>
            <a:off x="303377" y="2994991"/>
            <a:ext cx="7387821" cy="3634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9240"/>
              </a:buClr>
              <a:buSzPct val="150000"/>
            </a:pPr>
            <a:r>
              <a:rPr lang="en-US" sz="2000" b="1" dirty="0">
                <a:latin typeface="Poppins" panose="00000500000000000000" pitchFamily="2" charset="0"/>
                <a:cs typeface="Poppins" panose="00000500000000000000" pitchFamily="2" charset="0"/>
              </a:rPr>
              <a:t>The Global Reporting Initiative </a:t>
            </a:r>
            <a:r>
              <a:rPr lang="en-US" sz="2000" b="1" dirty="0">
                <a:latin typeface="Poppins" panose="00000500000000000000" pitchFamily="2" charset="0"/>
                <a:cs typeface="Poppins" panose="00000500000000000000" pitchFamily="2" charset="0"/>
                <a:hlinkClick r:id="rId6"/>
              </a:rPr>
              <a:t>(GRI) 13</a:t>
            </a:r>
            <a:r>
              <a:rPr lang="en-US" sz="2000" b="1" dirty="0">
                <a:latin typeface="Poppins" panose="00000500000000000000" pitchFamily="2" charset="0"/>
                <a:cs typeface="Poppins" panose="00000500000000000000" pitchFamily="2" charset="0"/>
              </a:rPr>
              <a:t>: </a:t>
            </a:r>
            <a:r>
              <a:rPr lang="en-US" sz="2000" dirty="0">
                <a:latin typeface="Poppins" panose="00000500000000000000" pitchFamily="2" charset="0"/>
                <a:cs typeface="Poppins" panose="00000500000000000000" pitchFamily="2" charset="0"/>
              </a:rPr>
              <a:t>Agriculture, Aquaculture and Fishing Sectors standards.</a:t>
            </a:r>
          </a:p>
          <a:p>
            <a:pPr>
              <a:buClr>
                <a:srgbClr val="849240"/>
              </a:buClr>
              <a:buSzPct val="150000"/>
            </a:pPr>
            <a:r>
              <a:rPr lang="en-US" sz="2000" dirty="0">
                <a:latin typeface="Poppins" panose="00000500000000000000" pitchFamily="2" charset="0"/>
                <a:cs typeface="Poppins" panose="00000500000000000000" pitchFamily="2" charset="0"/>
              </a:rPr>
              <a:t>The </a:t>
            </a:r>
            <a:r>
              <a:rPr lang="en-US" sz="2000" b="1" dirty="0">
                <a:latin typeface="Poppins" panose="00000500000000000000" pitchFamily="2" charset="0"/>
                <a:cs typeface="Poppins" panose="00000500000000000000" pitchFamily="2" charset="0"/>
              </a:rPr>
              <a:t>European Union’s Corporate Sustainability Reporting Directive </a:t>
            </a:r>
            <a:r>
              <a:rPr lang="en-US" sz="2000" dirty="0">
                <a:latin typeface="Poppins" panose="00000500000000000000" pitchFamily="2" charset="0"/>
                <a:cs typeface="Poppins" panose="00000500000000000000" pitchFamily="2" charset="0"/>
              </a:rPr>
              <a:t>(</a:t>
            </a:r>
            <a:r>
              <a:rPr lang="en-US" sz="2000" dirty="0">
                <a:latin typeface="Poppins" panose="00000500000000000000" pitchFamily="2" charset="0"/>
                <a:cs typeface="Poppins" panose="00000500000000000000" pitchFamily="2" charset="0"/>
                <a:hlinkClick r:id="rId7"/>
              </a:rPr>
              <a:t>CSRD</a:t>
            </a:r>
            <a:r>
              <a:rPr lang="en-US" sz="2000" dirty="0">
                <a:latin typeface="Poppins" panose="00000500000000000000" pitchFamily="2" charset="0"/>
                <a:cs typeface="Poppins" panose="00000500000000000000" pitchFamily="2" charset="0"/>
              </a:rPr>
              <a:t>) guidance to report on social and environmental information.</a:t>
            </a:r>
          </a:p>
          <a:p>
            <a:pPr>
              <a:buClr>
                <a:srgbClr val="849240"/>
              </a:buClr>
              <a:buSzPct val="150000"/>
            </a:pPr>
            <a:r>
              <a:rPr lang="en-GB" sz="2000" b="1" dirty="0">
                <a:latin typeface="Poppins" panose="00000500000000000000" pitchFamily="2" charset="0"/>
                <a:cs typeface="Poppins" panose="00000500000000000000" pitchFamily="2" charset="0"/>
              </a:rPr>
              <a:t>European Sustainability Reporting Standards </a:t>
            </a:r>
            <a:r>
              <a:rPr lang="en-GB" sz="2000" dirty="0">
                <a:latin typeface="Poppins" panose="00000500000000000000" pitchFamily="2" charset="0"/>
                <a:cs typeface="Poppins" panose="00000500000000000000" pitchFamily="2" charset="0"/>
              </a:rPr>
              <a:t>(</a:t>
            </a:r>
            <a:r>
              <a:rPr lang="en-GB" sz="2000" dirty="0">
                <a:latin typeface="Poppins" panose="00000500000000000000" pitchFamily="2" charset="0"/>
                <a:cs typeface="Poppins" panose="00000500000000000000" pitchFamily="2" charset="0"/>
                <a:hlinkClick r:id="rId8"/>
              </a:rPr>
              <a:t>ESRS</a:t>
            </a:r>
            <a:r>
              <a:rPr lang="en-GB" sz="2000" dirty="0">
                <a:latin typeface="Poppins" panose="00000500000000000000" pitchFamily="2" charset="0"/>
                <a:cs typeface="Poppins" panose="00000500000000000000" pitchFamily="2" charset="0"/>
              </a:rPr>
              <a:t>).</a:t>
            </a:r>
          </a:p>
          <a:p>
            <a:pPr>
              <a:buClr>
                <a:srgbClr val="849240"/>
              </a:buClr>
              <a:buSzPct val="150000"/>
            </a:pPr>
            <a:r>
              <a:rPr lang="en-US" sz="2000" b="1" dirty="0">
                <a:latin typeface="Poppins" panose="00000500000000000000" pitchFamily="2" charset="0"/>
                <a:cs typeface="Poppins" panose="00000500000000000000" pitchFamily="2" charset="0"/>
              </a:rPr>
              <a:t>UN Global Compact’s Communication </a:t>
            </a:r>
            <a:r>
              <a:rPr lang="en-US" sz="2000" dirty="0">
                <a:latin typeface="Poppins" panose="00000500000000000000" pitchFamily="2" charset="0"/>
                <a:cs typeface="Poppins" panose="00000500000000000000" pitchFamily="2" charset="0"/>
              </a:rPr>
              <a:t>on progress </a:t>
            </a:r>
            <a:r>
              <a:rPr lang="en-US" sz="2000" dirty="0">
                <a:latin typeface="Poppins" panose="00000500000000000000" pitchFamily="2" charset="0"/>
                <a:cs typeface="Poppins" panose="00000500000000000000" pitchFamily="2" charset="0"/>
                <a:hlinkClick r:id="rId9"/>
              </a:rPr>
              <a:t>guidebook</a:t>
            </a:r>
            <a:r>
              <a:rPr lang="en-US" sz="2000" dirty="0">
                <a:latin typeface="Poppins" panose="00000500000000000000" pitchFamily="2" charset="0"/>
                <a:cs typeface="Poppins" panose="00000500000000000000" pitchFamily="2" charset="0"/>
              </a:rPr>
              <a:t>.</a:t>
            </a:r>
          </a:p>
        </p:txBody>
      </p:sp>
      <p:sp>
        <p:nvSpPr>
          <p:cNvPr id="9" name="TextBox 8">
            <a:extLst>
              <a:ext uri="{FF2B5EF4-FFF2-40B4-BE49-F238E27FC236}">
                <a16:creationId xmlns:a16="http://schemas.microsoft.com/office/drawing/2014/main" id="{590A6977-6D2D-629F-E745-FCECD53480D6}"/>
              </a:ext>
            </a:extLst>
          </p:cNvPr>
          <p:cNvSpPr txBox="1"/>
          <p:nvPr/>
        </p:nvSpPr>
        <p:spPr>
          <a:xfrm>
            <a:off x="9643671" y="6254150"/>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10" name="Group 9">
            <a:extLst>
              <a:ext uri="{FF2B5EF4-FFF2-40B4-BE49-F238E27FC236}">
                <a16:creationId xmlns:a16="http://schemas.microsoft.com/office/drawing/2014/main" id="{B2223270-FDD9-86E6-F999-08DA4348E9E4}"/>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CE94522E-733A-FF66-BCBE-1852E5D52C82}"/>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052D0D72-2BC9-1053-87D3-7BA6ED1172F1}"/>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B3648F9E-AB1E-A71B-0955-D3AD8D28A62C}"/>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5B222F3F-4097-C22E-ADE8-BA6C0774C07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307385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1C1DA-7BED-CEA7-FAB1-32524A23A1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2117D0-297A-19EE-2A5D-72C73CEE4C3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 name="Title 1">
            <a:extLst>
              <a:ext uri="{FF2B5EF4-FFF2-40B4-BE49-F238E27FC236}">
                <a16:creationId xmlns:a16="http://schemas.microsoft.com/office/drawing/2014/main" id="{B78A6F03-C7E0-6EFB-4A04-0D290A34471B}"/>
              </a:ext>
            </a:extLst>
          </p:cNvPr>
          <p:cNvSpPr>
            <a:spLocks noGrp="1"/>
          </p:cNvSpPr>
          <p:nvPr>
            <p:ph type="title"/>
          </p:nvPr>
        </p:nvSpPr>
        <p:spPr>
          <a:xfrm>
            <a:off x="303376" y="1010019"/>
            <a:ext cx="11888623" cy="649288"/>
          </a:xfrm>
        </p:spPr>
        <p:txBody>
          <a:bodyPr>
            <a:noAutofit/>
          </a:bodyPr>
          <a:lstStyle/>
          <a:p>
            <a:r>
              <a:rPr lang="en-US" sz="2800" b="1" dirty="0">
                <a:solidFill>
                  <a:srgbClr val="314C14"/>
                </a:solidFill>
                <a:latin typeface="Poppins" panose="00000500000000000000" pitchFamily="2" charset="0"/>
                <a:cs typeface="Poppins" panose="00000500000000000000" pitchFamily="2" charset="0"/>
              </a:rPr>
              <a:t>Step 7. </a:t>
            </a:r>
            <a:r>
              <a:rPr lang="en-US" sz="2800" dirty="0">
                <a:solidFill>
                  <a:srgbClr val="314C14"/>
                </a:solidFill>
                <a:latin typeface="Poppins" panose="00000500000000000000" pitchFamily="2" charset="0"/>
                <a:cs typeface="Poppins" panose="00000500000000000000" pitchFamily="2" charset="0"/>
              </a:rPr>
              <a:t>Report on the results and make decisions </a:t>
            </a:r>
            <a:r>
              <a:rPr lang="en-US" sz="1400" dirty="0">
                <a:solidFill>
                  <a:srgbClr val="314C14"/>
                </a:solidFill>
                <a:latin typeface="Poppins" panose="00000500000000000000" pitchFamily="2" charset="0"/>
                <a:cs typeface="Poppins" panose="00000500000000000000" pitchFamily="2" charset="0"/>
              </a:rPr>
              <a:t>(continued)</a:t>
            </a:r>
          </a:p>
        </p:txBody>
      </p:sp>
      <p:pic>
        <p:nvPicPr>
          <p:cNvPr id="2" name="Picture 1" descr="A black and orange background&#10;&#10;Description automatically generated">
            <a:extLst>
              <a:ext uri="{FF2B5EF4-FFF2-40B4-BE49-F238E27FC236}">
                <a16:creationId xmlns:a16="http://schemas.microsoft.com/office/drawing/2014/main" id="{77176EF1-5B6E-0EDA-07E4-88A7BD3B07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pic>
        <p:nvPicPr>
          <p:cNvPr id="7" name="Picture 6" descr="A person writing on a piece of paper&#10;&#10;Description automatically generated">
            <a:extLst>
              <a:ext uri="{FF2B5EF4-FFF2-40B4-BE49-F238E27FC236}">
                <a16:creationId xmlns:a16="http://schemas.microsoft.com/office/drawing/2014/main" id="{2EFFDC97-90D6-CCAD-6DF1-CD564C592F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91198" y="2247584"/>
            <a:ext cx="4197425" cy="4320685"/>
          </a:xfrm>
          <a:prstGeom prst="ellipse">
            <a:avLst/>
          </a:prstGeom>
        </p:spPr>
      </p:pic>
      <p:sp>
        <p:nvSpPr>
          <p:cNvPr id="8" name="Content Placeholder 2">
            <a:extLst>
              <a:ext uri="{FF2B5EF4-FFF2-40B4-BE49-F238E27FC236}">
                <a16:creationId xmlns:a16="http://schemas.microsoft.com/office/drawing/2014/main" id="{19FA2EDB-E33B-B18B-35C7-A41DFFFA7C93}"/>
              </a:ext>
            </a:extLst>
          </p:cNvPr>
          <p:cNvSpPr txBox="1">
            <a:spLocks/>
          </p:cNvSpPr>
          <p:nvPr/>
        </p:nvSpPr>
        <p:spPr>
          <a:xfrm>
            <a:off x="303376" y="2302565"/>
            <a:ext cx="6733527" cy="2252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49240"/>
              </a:buClr>
              <a:buSzPct val="150000"/>
            </a:pPr>
            <a:r>
              <a:rPr lang="en-US" sz="2000" dirty="0">
                <a:latin typeface="Poppins" panose="00000500000000000000" pitchFamily="2" charset="0"/>
                <a:cs typeface="Poppins" panose="00000500000000000000" pitchFamily="2" charset="0"/>
              </a:rPr>
              <a:t>The </a:t>
            </a:r>
            <a:r>
              <a:rPr lang="en-US" sz="2000" b="1" dirty="0">
                <a:latin typeface="Poppins" panose="00000500000000000000" pitchFamily="2" charset="0"/>
                <a:cs typeface="Poppins" panose="00000500000000000000" pitchFamily="2" charset="0"/>
                <a:hlinkClick r:id="rId6"/>
              </a:rPr>
              <a:t>Carbon Disclosure Project </a:t>
            </a:r>
            <a:r>
              <a:rPr lang="en-US" sz="2000" dirty="0">
                <a:latin typeface="Poppins" panose="00000500000000000000" pitchFamily="2" charset="0"/>
                <a:cs typeface="Poppins" panose="00000500000000000000" pitchFamily="2" charset="0"/>
              </a:rPr>
              <a:t>for climate change, forests and water security impacts. </a:t>
            </a:r>
          </a:p>
          <a:p>
            <a:pPr>
              <a:buClr>
                <a:srgbClr val="849240"/>
              </a:buClr>
              <a:buSzPct val="150000"/>
            </a:pPr>
            <a:r>
              <a:rPr lang="en-US" sz="2000" dirty="0">
                <a:latin typeface="Poppins" panose="00000500000000000000" pitchFamily="2" charset="0"/>
                <a:cs typeface="Poppins" panose="00000500000000000000" pitchFamily="2" charset="0"/>
              </a:rPr>
              <a:t>The </a:t>
            </a:r>
            <a:r>
              <a:rPr lang="en-US" sz="2000" b="1" dirty="0">
                <a:latin typeface="Poppins" panose="00000500000000000000" pitchFamily="2" charset="0"/>
                <a:cs typeface="Poppins" panose="00000500000000000000" pitchFamily="2" charset="0"/>
                <a:hlinkClick r:id="rId7"/>
              </a:rPr>
              <a:t>Sustainability Disclosure Standards</a:t>
            </a:r>
            <a:r>
              <a:rPr lang="en-US" sz="2000" dirty="0">
                <a:latin typeface="Poppins" panose="00000500000000000000" pitchFamily="2" charset="0"/>
                <a:cs typeface="Poppins" panose="00000500000000000000" pitchFamily="2" charset="0"/>
              </a:rPr>
              <a:t>.  </a:t>
            </a:r>
          </a:p>
          <a:p>
            <a:pPr>
              <a:buClr>
                <a:srgbClr val="849240"/>
              </a:buClr>
              <a:buSzPct val="150000"/>
            </a:pPr>
            <a:r>
              <a:rPr lang="en-US" sz="2000" dirty="0">
                <a:latin typeface="Poppins" panose="00000500000000000000" pitchFamily="2" charset="0"/>
                <a:cs typeface="Poppins" panose="00000500000000000000" pitchFamily="2" charset="0"/>
              </a:rPr>
              <a:t>The </a:t>
            </a:r>
            <a:r>
              <a:rPr lang="en-US" sz="2000" b="1" dirty="0">
                <a:latin typeface="Poppins" panose="00000500000000000000" pitchFamily="2" charset="0"/>
                <a:cs typeface="Poppins" panose="00000500000000000000" pitchFamily="2" charset="0"/>
                <a:hlinkClick r:id="rId8"/>
              </a:rPr>
              <a:t>Accountability Framework Initiative’s</a:t>
            </a:r>
            <a:r>
              <a:rPr lang="en-US" sz="2000" dirty="0">
                <a:latin typeface="Poppins" panose="00000500000000000000" pitchFamily="2" charset="0"/>
                <a:cs typeface="Poppins" panose="00000500000000000000" pitchFamily="2" charset="0"/>
                <a:hlinkClick r:id="rId8"/>
              </a:rPr>
              <a:t> Operational Guidance on Reporting, Disclosure and Claims. </a:t>
            </a:r>
            <a:endParaRPr lang="en-US" sz="2000"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C1496F4B-5EA4-E7D9-1A7F-99454F867346}"/>
              </a:ext>
            </a:extLst>
          </p:cNvPr>
          <p:cNvSpPr txBox="1"/>
          <p:nvPr/>
        </p:nvSpPr>
        <p:spPr>
          <a:xfrm>
            <a:off x="9643671" y="6254150"/>
            <a:ext cx="1898650" cy="215444"/>
          </a:xfrm>
          <a:prstGeom prst="rect">
            <a:avLst/>
          </a:prstGeom>
          <a:noFill/>
        </p:spPr>
        <p:txBody>
          <a:bodyPr wrap="square">
            <a:spAutoFit/>
          </a:bodyPr>
          <a:lstStyle/>
          <a:p>
            <a:pPr algn="r"/>
            <a:r>
              <a:rPr lang="en-US" sz="800" dirty="0">
                <a:solidFill>
                  <a:srgbClr val="314C14"/>
                </a:solidFill>
                <a:latin typeface="Poppins" panose="00000500000000000000" pitchFamily="2" charset="0"/>
                <a:cs typeface="Poppins" panose="00000500000000000000" pitchFamily="2" charset="0"/>
              </a:rPr>
              <a:t>©FAO</a:t>
            </a:r>
          </a:p>
        </p:txBody>
      </p:sp>
      <p:grpSp>
        <p:nvGrpSpPr>
          <p:cNvPr id="10" name="Group 9">
            <a:extLst>
              <a:ext uri="{FF2B5EF4-FFF2-40B4-BE49-F238E27FC236}">
                <a16:creationId xmlns:a16="http://schemas.microsoft.com/office/drawing/2014/main" id="{78E93D94-9547-45FF-FFDF-2B62BDAED5D9}"/>
              </a:ext>
            </a:extLst>
          </p:cNvPr>
          <p:cNvGrpSpPr/>
          <p:nvPr/>
        </p:nvGrpSpPr>
        <p:grpSpPr>
          <a:xfrm>
            <a:off x="12006024" y="-2"/>
            <a:ext cx="182880" cy="6858000"/>
            <a:chOff x="17746367" y="0"/>
            <a:chExt cx="541633" cy="8191500"/>
          </a:xfrm>
        </p:grpSpPr>
        <p:sp>
          <p:nvSpPr>
            <p:cNvPr id="11" name="Rectangle 10">
              <a:extLst>
                <a:ext uri="{FF2B5EF4-FFF2-40B4-BE49-F238E27FC236}">
                  <a16:creationId xmlns:a16="http://schemas.microsoft.com/office/drawing/2014/main" id="{EEEC9FD0-17CC-976A-3B6E-D909640DF7CE}"/>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2" name="Rectangle 11">
              <a:extLst>
                <a:ext uri="{FF2B5EF4-FFF2-40B4-BE49-F238E27FC236}">
                  <a16:creationId xmlns:a16="http://schemas.microsoft.com/office/drawing/2014/main" id="{7173E9C5-E825-9D71-72E4-D22A33396E4B}"/>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3" name="Rectangle 12">
              <a:extLst>
                <a:ext uri="{FF2B5EF4-FFF2-40B4-BE49-F238E27FC236}">
                  <a16:creationId xmlns:a16="http://schemas.microsoft.com/office/drawing/2014/main" id="{3D6598E3-6AC9-C070-0251-606398ECB8F5}"/>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4" name="Rectangle 13">
              <a:extLst>
                <a:ext uri="{FF2B5EF4-FFF2-40B4-BE49-F238E27FC236}">
                  <a16:creationId xmlns:a16="http://schemas.microsoft.com/office/drawing/2014/main" id="{544317A8-4020-8159-384D-BCF1EBC19E09}"/>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188146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3">
            <a:extLst>
              <a:ext uri="{FF2B5EF4-FFF2-40B4-BE49-F238E27FC236}">
                <a16:creationId xmlns:a16="http://schemas.microsoft.com/office/drawing/2014/main" id="{3432E588-25A8-AC3F-488D-6272BB4CAA8C}"/>
              </a:ext>
            </a:extLst>
          </p:cNvPr>
          <p:cNvSpPr/>
          <p:nvPr/>
        </p:nvSpPr>
        <p:spPr>
          <a:xfrm>
            <a:off x="0" y="1916363"/>
            <a:ext cx="12192000" cy="4941638"/>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extBox 18">
            <a:extLst>
              <a:ext uri="{FF2B5EF4-FFF2-40B4-BE49-F238E27FC236}">
                <a16:creationId xmlns:a16="http://schemas.microsoft.com/office/drawing/2014/main" id="{F1EDBF92-D226-C94E-63C3-EF7A61ECD14E}"/>
              </a:ext>
            </a:extLst>
          </p:cNvPr>
          <p:cNvSpPr txBox="1"/>
          <p:nvPr/>
        </p:nvSpPr>
        <p:spPr>
          <a:xfrm>
            <a:off x="1728796" y="2561112"/>
            <a:ext cx="8685204" cy="583237"/>
          </a:xfrm>
          <a:prstGeom prst="rect">
            <a:avLst/>
          </a:prstGeom>
        </p:spPr>
        <p:txBody>
          <a:bodyPr wrap="square" lIns="0" tIns="0" rIns="0" bIns="0" rtlCol="0" anchor="t">
            <a:spAutoFit/>
          </a:bodyPr>
          <a:lstStyle/>
          <a:p>
            <a:pPr>
              <a:lnSpc>
                <a:spcPts val="2330"/>
              </a:lnSpc>
              <a:spcBef>
                <a:spcPct val="0"/>
              </a:spcBef>
            </a:pPr>
            <a:r>
              <a:rPr lang="en-GB" sz="1867" b="1" dirty="0">
                <a:latin typeface="Poppins"/>
                <a:ea typeface="Poppins"/>
                <a:cs typeface="Poppins"/>
                <a:sym typeface="Poppins"/>
              </a:rPr>
              <a:t>What MEL </a:t>
            </a:r>
            <a:r>
              <a:rPr lang="en-GB" sz="1867" dirty="0">
                <a:latin typeface="Poppins"/>
                <a:ea typeface="Poppins"/>
                <a:cs typeface="Poppins"/>
                <a:sym typeface="Poppins"/>
              </a:rPr>
              <a:t>is and how it can support resilience and sustainability in your business.</a:t>
            </a:r>
          </a:p>
        </p:txBody>
      </p:sp>
      <p:sp>
        <p:nvSpPr>
          <p:cNvPr id="9" name="TextBox 18">
            <a:extLst>
              <a:ext uri="{FF2B5EF4-FFF2-40B4-BE49-F238E27FC236}">
                <a16:creationId xmlns:a16="http://schemas.microsoft.com/office/drawing/2014/main" id="{72AB58E5-5135-9312-E175-319D90B2307F}"/>
              </a:ext>
            </a:extLst>
          </p:cNvPr>
          <p:cNvSpPr txBox="1"/>
          <p:nvPr/>
        </p:nvSpPr>
        <p:spPr>
          <a:xfrm>
            <a:off x="1730692" y="3492500"/>
            <a:ext cx="8683308" cy="583237"/>
          </a:xfrm>
          <a:prstGeom prst="rect">
            <a:avLst/>
          </a:prstGeom>
        </p:spPr>
        <p:txBody>
          <a:bodyPr wrap="square" lIns="0" tIns="0" rIns="0" bIns="0" rtlCol="0" anchor="t">
            <a:spAutoFit/>
          </a:bodyPr>
          <a:lstStyle/>
          <a:p>
            <a:pPr>
              <a:lnSpc>
                <a:spcPts val="2330"/>
              </a:lnSpc>
              <a:spcBef>
                <a:spcPct val="0"/>
              </a:spcBef>
            </a:pPr>
            <a:r>
              <a:rPr lang="en-GB" sz="1867" dirty="0">
                <a:latin typeface="Poppins"/>
                <a:ea typeface="Poppins"/>
                <a:cs typeface="Poppins"/>
                <a:sym typeface="Poppins"/>
              </a:rPr>
              <a:t>MEL is key to </a:t>
            </a:r>
            <a:r>
              <a:rPr lang="en-GB" sz="1867" b="1" dirty="0">
                <a:latin typeface="Poppins"/>
                <a:ea typeface="Poppins"/>
                <a:cs typeface="Poppins"/>
                <a:sym typeface="Poppins"/>
              </a:rPr>
              <a:t>measure your progress and success</a:t>
            </a:r>
            <a:r>
              <a:rPr lang="en-GB" sz="1867" dirty="0">
                <a:latin typeface="Poppins"/>
                <a:ea typeface="Poppins"/>
                <a:cs typeface="Poppins"/>
                <a:sym typeface="Poppins"/>
              </a:rPr>
              <a:t> regarding the sustainability and business operations.</a:t>
            </a:r>
          </a:p>
        </p:txBody>
      </p:sp>
      <p:sp>
        <p:nvSpPr>
          <p:cNvPr id="10" name="TextBox 18">
            <a:extLst>
              <a:ext uri="{FF2B5EF4-FFF2-40B4-BE49-F238E27FC236}">
                <a16:creationId xmlns:a16="http://schemas.microsoft.com/office/drawing/2014/main" id="{37B8D9D2-4B13-C985-8ACD-3C9C60C6BBDD}"/>
              </a:ext>
            </a:extLst>
          </p:cNvPr>
          <p:cNvSpPr txBox="1"/>
          <p:nvPr/>
        </p:nvSpPr>
        <p:spPr>
          <a:xfrm>
            <a:off x="1728796" y="4527010"/>
            <a:ext cx="8683308" cy="583237"/>
          </a:xfrm>
          <a:prstGeom prst="rect">
            <a:avLst/>
          </a:prstGeom>
        </p:spPr>
        <p:txBody>
          <a:bodyPr wrap="square" lIns="0" tIns="0" rIns="0" bIns="0" rtlCol="0" anchor="t">
            <a:spAutoFit/>
          </a:bodyPr>
          <a:lstStyle/>
          <a:p>
            <a:pPr>
              <a:lnSpc>
                <a:spcPts val="2330"/>
              </a:lnSpc>
              <a:spcBef>
                <a:spcPct val="0"/>
              </a:spcBef>
            </a:pPr>
            <a:r>
              <a:rPr lang="en-GB" sz="1867" dirty="0">
                <a:latin typeface="Poppins"/>
                <a:ea typeface="Poppins"/>
                <a:cs typeface="Poppins"/>
                <a:sym typeface="Poppins"/>
              </a:rPr>
              <a:t>MEL can support your business to increase its </a:t>
            </a:r>
            <a:r>
              <a:rPr lang="en-GB" sz="1867" b="1" dirty="0">
                <a:latin typeface="Poppins"/>
                <a:ea typeface="Poppins"/>
                <a:cs typeface="Poppins"/>
                <a:sym typeface="Poppins"/>
              </a:rPr>
              <a:t>transparency</a:t>
            </a:r>
            <a:r>
              <a:rPr lang="en-GB" sz="1867" dirty="0">
                <a:latin typeface="Poppins"/>
                <a:ea typeface="Poppins"/>
                <a:cs typeface="Poppins"/>
                <a:sym typeface="Poppins"/>
              </a:rPr>
              <a:t> and can </a:t>
            </a:r>
            <a:r>
              <a:rPr lang="en-GB" sz="1867" b="1" dirty="0">
                <a:latin typeface="Poppins"/>
                <a:ea typeface="Poppins"/>
                <a:cs typeface="Poppins"/>
                <a:sym typeface="Poppins"/>
              </a:rPr>
              <a:t>enhance the reputation </a:t>
            </a:r>
            <a:r>
              <a:rPr lang="en-GB" sz="1867" dirty="0">
                <a:latin typeface="Poppins"/>
                <a:ea typeface="Poppins"/>
                <a:cs typeface="Poppins"/>
                <a:sym typeface="Poppins"/>
              </a:rPr>
              <a:t>of your brand! </a:t>
            </a:r>
          </a:p>
        </p:txBody>
      </p:sp>
      <p:sp>
        <p:nvSpPr>
          <p:cNvPr id="11" name="TextBox 18">
            <a:extLst>
              <a:ext uri="{FF2B5EF4-FFF2-40B4-BE49-F238E27FC236}">
                <a16:creationId xmlns:a16="http://schemas.microsoft.com/office/drawing/2014/main" id="{6F6E059D-68FC-A1A2-5875-3E80CB1D10D9}"/>
              </a:ext>
            </a:extLst>
          </p:cNvPr>
          <p:cNvSpPr txBox="1"/>
          <p:nvPr/>
        </p:nvSpPr>
        <p:spPr>
          <a:xfrm>
            <a:off x="1731990" y="5554251"/>
            <a:ext cx="8680114" cy="583237"/>
          </a:xfrm>
          <a:prstGeom prst="rect">
            <a:avLst/>
          </a:prstGeom>
        </p:spPr>
        <p:txBody>
          <a:bodyPr wrap="square" lIns="0" tIns="0" rIns="0" bIns="0" rtlCol="0" anchor="t">
            <a:spAutoFit/>
          </a:bodyPr>
          <a:lstStyle/>
          <a:p>
            <a:pPr>
              <a:lnSpc>
                <a:spcPts val="2330"/>
              </a:lnSpc>
              <a:spcBef>
                <a:spcPct val="0"/>
              </a:spcBef>
            </a:pPr>
            <a:r>
              <a:rPr lang="en-GB" sz="1850" dirty="0">
                <a:latin typeface="Poppins"/>
                <a:ea typeface="Poppins"/>
                <a:cs typeface="Poppins"/>
                <a:sym typeface="Poppins"/>
              </a:rPr>
              <a:t>MEL is aligned with </a:t>
            </a:r>
            <a:r>
              <a:rPr lang="en-GB" sz="1850" b="1" dirty="0">
                <a:latin typeface="Poppins"/>
                <a:ea typeface="Poppins"/>
                <a:cs typeface="Poppins"/>
                <a:sym typeface="Poppins"/>
              </a:rPr>
              <a:t>responsible business conduct </a:t>
            </a:r>
            <a:r>
              <a:rPr lang="en-GB" sz="1850" dirty="0">
                <a:latin typeface="Poppins"/>
                <a:ea typeface="Poppins"/>
                <a:cs typeface="Poppins"/>
                <a:sym typeface="Poppins"/>
              </a:rPr>
              <a:t>and directly contributes to </a:t>
            </a:r>
            <a:r>
              <a:rPr lang="en-GB" sz="1850" b="1" dirty="0">
                <a:latin typeface="Poppins"/>
                <a:ea typeface="Poppins"/>
                <a:cs typeface="Poppins"/>
                <a:sym typeface="Poppins"/>
              </a:rPr>
              <a:t>due diligence and reporting </a:t>
            </a:r>
            <a:r>
              <a:rPr lang="en-GB" sz="1850" dirty="0">
                <a:latin typeface="Poppins"/>
                <a:ea typeface="Poppins"/>
                <a:cs typeface="Poppins"/>
                <a:sym typeface="Poppins"/>
              </a:rPr>
              <a:t>required by some markets.</a:t>
            </a:r>
          </a:p>
        </p:txBody>
      </p:sp>
      <p:pic>
        <p:nvPicPr>
          <p:cNvPr id="6" name="Picture 5" descr="A black and orange background&#10;&#10;Description automatically generated">
            <a:extLst>
              <a:ext uri="{FF2B5EF4-FFF2-40B4-BE49-F238E27FC236}">
                <a16:creationId xmlns:a16="http://schemas.microsoft.com/office/drawing/2014/main" id="{3C2881F2-E243-66F3-0426-373147926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2000" y="0"/>
            <a:ext cx="1066003" cy="1054479"/>
          </a:xfrm>
          <a:prstGeom prst="rect">
            <a:avLst/>
          </a:prstGeom>
        </p:spPr>
      </p:pic>
      <p:pic>
        <p:nvPicPr>
          <p:cNvPr id="7" name="Picture 6">
            <a:extLst>
              <a:ext uri="{FF2B5EF4-FFF2-40B4-BE49-F238E27FC236}">
                <a16:creationId xmlns:a16="http://schemas.microsoft.com/office/drawing/2014/main" id="{D4FD3FEA-4E81-EF60-5E4C-02E369BB4E8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0"/>
            <a:ext cx="3017135" cy="825412"/>
          </a:xfrm>
          <a:prstGeom prst="rect">
            <a:avLst/>
          </a:prstGeom>
        </p:spPr>
      </p:pic>
      <p:sp>
        <p:nvSpPr>
          <p:cNvPr id="3" name="Title 1">
            <a:extLst>
              <a:ext uri="{FF2B5EF4-FFF2-40B4-BE49-F238E27FC236}">
                <a16:creationId xmlns:a16="http://schemas.microsoft.com/office/drawing/2014/main" id="{267B4B47-BB02-3642-1667-53D18A33C3CD}"/>
              </a:ext>
            </a:extLst>
          </p:cNvPr>
          <p:cNvSpPr txBox="1">
            <a:spLocks/>
          </p:cNvSpPr>
          <p:nvPr/>
        </p:nvSpPr>
        <p:spPr>
          <a:xfrm>
            <a:off x="303377" y="1150543"/>
            <a:ext cx="10515600" cy="64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14C14"/>
                </a:solidFill>
                <a:latin typeface="Poppins" panose="00000500000000000000" pitchFamily="2" charset="0"/>
                <a:cs typeface="Poppins" panose="00000500000000000000" pitchFamily="2" charset="0"/>
              </a:rPr>
              <a:t>We reached the end!</a:t>
            </a:r>
            <a:endParaRPr lang="en-US" sz="2800" dirty="0">
              <a:solidFill>
                <a:srgbClr val="314C14"/>
              </a:solidFill>
              <a:latin typeface="Poppins" panose="00000500000000000000" pitchFamily="2" charset="0"/>
              <a:cs typeface="Poppins" panose="00000500000000000000" pitchFamily="2" charset="0"/>
            </a:endParaRPr>
          </a:p>
        </p:txBody>
      </p:sp>
      <p:sp>
        <p:nvSpPr>
          <p:cNvPr id="8" name="TextBox 18">
            <a:extLst>
              <a:ext uri="{FF2B5EF4-FFF2-40B4-BE49-F238E27FC236}">
                <a16:creationId xmlns:a16="http://schemas.microsoft.com/office/drawing/2014/main" id="{436506E3-D416-069C-1977-FABC2E1376C0}"/>
              </a:ext>
            </a:extLst>
          </p:cNvPr>
          <p:cNvSpPr txBox="1"/>
          <p:nvPr/>
        </p:nvSpPr>
        <p:spPr>
          <a:xfrm>
            <a:off x="458796" y="1934859"/>
            <a:ext cx="9447204" cy="288284"/>
          </a:xfrm>
          <a:prstGeom prst="rect">
            <a:avLst/>
          </a:prstGeom>
        </p:spPr>
        <p:txBody>
          <a:bodyPr wrap="square" lIns="0" tIns="0" rIns="0" bIns="0" rtlCol="0" anchor="t">
            <a:spAutoFit/>
          </a:bodyPr>
          <a:lstStyle/>
          <a:p>
            <a:pPr>
              <a:lnSpc>
                <a:spcPts val="2330"/>
              </a:lnSpc>
              <a:spcBef>
                <a:spcPct val="0"/>
              </a:spcBef>
            </a:pPr>
            <a:r>
              <a:rPr lang="en-GB" sz="1867" b="1" dirty="0">
                <a:latin typeface="Poppins"/>
                <a:ea typeface="Poppins"/>
                <a:cs typeface="Poppins"/>
                <a:sym typeface="Poppins"/>
              </a:rPr>
              <a:t>Today we learned:</a:t>
            </a:r>
            <a:endParaRPr lang="en-GB" sz="1867" dirty="0">
              <a:latin typeface="Poppins"/>
              <a:ea typeface="Poppins"/>
              <a:cs typeface="Poppins"/>
              <a:sym typeface="Poppins"/>
            </a:endParaRPr>
          </a:p>
        </p:txBody>
      </p:sp>
      <p:grpSp>
        <p:nvGrpSpPr>
          <p:cNvPr id="12" name="Group 11">
            <a:extLst>
              <a:ext uri="{FF2B5EF4-FFF2-40B4-BE49-F238E27FC236}">
                <a16:creationId xmlns:a16="http://schemas.microsoft.com/office/drawing/2014/main" id="{DA942C98-5B82-6FE5-81A7-00D1B673ED85}"/>
              </a:ext>
            </a:extLst>
          </p:cNvPr>
          <p:cNvGrpSpPr/>
          <p:nvPr/>
        </p:nvGrpSpPr>
        <p:grpSpPr>
          <a:xfrm>
            <a:off x="12006024" y="-2"/>
            <a:ext cx="182880" cy="6858000"/>
            <a:chOff x="17746367" y="0"/>
            <a:chExt cx="541633" cy="8191500"/>
          </a:xfrm>
        </p:grpSpPr>
        <p:sp>
          <p:nvSpPr>
            <p:cNvPr id="13" name="Rectangle 12">
              <a:extLst>
                <a:ext uri="{FF2B5EF4-FFF2-40B4-BE49-F238E27FC236}">
                  <a16:creationId xmlns:a16="http://schemas.microsoft.com/office/drawing/2014/main" id="{C93BD825-2BB3-33E0-3D14-DF1B5A7C6B5D}"/>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14" name="Rectangle 13">
              <a:extLst>
                <a:ext uri="{FF2B5EF4-FFF2-40B4-BE49-F238E27FC236}">
                  <a16:creationId xmlns:a16="http://schemas.microsoft.com/office/drawing/2014/main" id="{03B511DB-414E-233F-2CA0-7721A48DCC6D}"/>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15" name="Rectangle 14">
              <a:extLst>
                <a:ext uri="{FF2B5EF4-FFF2-40B4-BE49-F238E27FC236}">
                  <a16:creationId xmlns:a16="http://schemas.microsoft.com/office/drawing/2014/main" id="{AC6598C4-F790-DA90-2CD8-B4F3310DFB7D}"/>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2</a:t>
              </a:r>
            </a:p>
          </p:txBody>
        </p:sp>
        <p:sp>
          <p:nvSpPr>
            <p:cNvPr id="16" name="Rectangle 15">
              <a:extLst>
                <a:ext uri="{FF2B5EF4-FFF2-40B4-BE49-F238E27FC236}">
                  <a16:creationId xmlns:a16="http://schemas.microsoft.com/office/drawing/2014/main" id="{4F01BCD4-D64C-363A-47C2-8DEF0E63A4B7}"/>
                </a:ext>
              </a:extLst>
            </p:cNvPr>
            <p:cNvSpPr/>
            <p:nvPr/>
          </p:nvSpPr>
          <p:spPr>
            <a:xfrm>
              <a:off x="17746367" y="6103500"/>
              <a:ext cx="541633" cy="20880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3</a:t>
              </a:r>
            </a:p>
          </p:txBody>
        </p:sp>
      </p:grpSp>
      <p:grpSp>
        <p:nvGrpSpPr>
          <p:cNvPr id="22" name="Group 21">
            <a:extLst>
              <a:ext uri="{FF2B5EF4-FFF2-40B4-BE49-F238E27FC236}">
                <a16:creationId xmlns:a16="http://schemas.microsoft.com/office/drawing/2014/main" id="{EA5A96D6-1286-BA98-F870-0D118BE3418B}"/>
              </a:ext>
            </a:extLst>
          </p:cNvPr>
          <p:cNvGrpSpPr/>
          <p:nvPr/>
        </p:nvGrpSpPr>
        <p:grpSpPr>
          <a:xfrm>
            <a:off x="1085184" y="2580213"/>
            <a:ext cx="457200" cy="457200"/>
            <a:chOff x="554541" y="2525022"/>
            <a:chExt cx="344231" cy="365760"/>
          </a:xfrm>
        </p:grpSpPr>
        <p:sp>
          <p:nvSpPr>
            <p:cNvPr id="20" name="Freeform 15">
              <a:extLst>
                <a:ext uri="{FF2B5EF4-FFF2-40B4-BE49-F238E27FC236}">
                  <a16:creationId xmlns:a16="http://schemas.microsoft.com/office/drawing/2014/main" id="{44182A76-F65C-E184-E402-C104D06F3DEA}"/>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21" name="Freeform 20">
              <a:extLst>
                <a:ext uri="{FF2B5EF4-FFF2-40B4-BE49-F238E27FC236}">
                  <a16:creationId xmlns:a16="http://schemas.microsoft.com/office/drawing/2014/main" id="{35001223-210C-E809-24C7-377D77458BAE}"/>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nvGrpSpPr>
          <p:cNvPr id="23" name="Group 22">
            <a:extLst>
              <a:ext uri="{FF2B5EF4-FFF2-40B4-BE49-F238E27FC236}">
                <a16:creationId xmlns:a16="http://schemas.microsoft.com/office/drawing/2014/main" id="{A2F840C3-C042-11E3-FA02-DB2BE4A39E5F}"/>
              </a:ext>
            </a:extLst>
          </p:cNvPr>
          <p:cNvGrpSpPr/>
          <p:nvPr/>
        </p:nvGrpSpPr>
        <p:grpSpPr>
          <a:xfrm>
            <a:off x="1082585" y="3503088"/>
            <a:ext cx="457200" cy="457200"/>
            <a:chOff x="554541" y="2525022"/>
            <a:chExt cx="344231" cy="365760"/>
          </a:xfrm>
        </p:grpSpPr>
        <p:sp>
          <p:nvSpPr>
            <p:cNvPr id="24" name="Freeform 15">
              <a:extLst>
                <a:ext uri="{FF2B5EF4-FFF2-40B4-BE49-F238E27FC236}">
                  <a16:creationId xmlns:a16="http://schemas.microsoft.com/office/drawing/2014/main" id="{8A5F0EE7-5947-1DAC-E4D3-297D11C582EE}"/>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30" name="Freeform 20">
              <a:extLst>
                <a:ext uri="{FF2B5EF4-FFF2-40B4-BE49-F238E27FC236}">
                  <a16:creationId xmlns:a16="http://schemas.microsoft.com/office/drawing/2014/main" id="{686937F9-EE83-992E-475D-D4DA8BF025E1}"/>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nvGrpSpPr>
          <p:cNvPr id="31" name="Group 30">
            <a:extLst>
              <a:ext uri="{FF2B5EF4-FFF2-40B4-BE49-F238E27FC236}">
                <a16:creationId xmlns:a16="http://schemas.microsoft.com/office/drawing/2014/main" id="{33A80658-E926-8D49-EA65-501F9915DCD9}"/>
              </a:ext>
            </a:extLst>
          </p:cNvPr>
          <p:cNvGrpSpPr/>
          <p:nvPr/>
        </p:nvGrpSpPr>
        <p:grpSpPr>
          <a:xfrm>
            <a:off x="1089657" y="4527010"/>
            <a:ext cx="457200" cy="457200"/>
            <a:chOff x="554541" y="2525022"/>
            <a:chExt cx="344231" cy="365760"/>
          </a:xfrm>
        </p:grpSpPr>
        <p:sp>
          <p:nvSpPr>
            <p:cNvPr id="40" name="Freeform 15">
              <a:extLst>
                <a:ext uri="{FF2B5EF4-FFF2-40B4-BE49-F238E27FC236}">
                  <a16:creationId xmlns:a16="http://schemas.microsoft.com/office/drawing/2014/main" id="{1DE4DDE2-EE92-1AC3-03F1-95752D86A122}"/>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41" name="Freeform 20">
              <a:extLst>
                <a:ext uri="{FF2B5EF4-FFF2-40B4-BE49-F238E27FC236}">
                  <a16:creationId xmlns:a16="http://schemas.microsoft.com/office/drawing/2014/main" id="{04F3563E-EF4F-299C-2BC2-440642969E08}"/>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grpSp>
        <p:nvGrpSpPr>
          <p:cNvPr id="42" name="Group 41">
            <a:extLst>
              <a:ext uri="{FF2B5EF4-FFF2-40B4-BE49-F238E27FC236}">
                <a16:creationId xmlns:a16="http://schemas.microsoft.com/office/drawing/2014/main" id="{A8B3E8B6-F5B1-831D-7E0D-33FA533EDF20}"/>
              </a:ext>
            </a:extLst>
          </p:cNvPr>
          <p:cNvGrpSpPr/>
          <p:nvPr/>
        </p:nvGrpSpPr>
        <p:grpSpPr>
          <a:xfrm>
            <a:off x="1099364" y="5539451"/>
            <a:ext cx="457200" cy="457200"/>
            <a:chOff x="554541" y="2525022"/>
            <a:chExt cx="344231" cy="365760"/>
          </a:xfrm>
        </p:grpSpPr>
        <p:sp>
          <p:nvSpPr>
            <p:cNvPr id="43" name="Freeform 15">
              <a:extLst>
                <a:ext uri="{FF2B5EF4-FFF2-40B4-BE49-F238E27FC236}">
                  <a16:creationId xmlns:a16="http://schemas.microsoft.com/office/drawing/2014/main" id="{BB5F613C-9302-E981-C91D-1771E9BC0E60}"/>
                </a:ext>
              </a:extLst>
            </p:cNvPr>
            <p:cNvSpPr/>
            <p:nvPr/>
          </p:nvSpPr>
          <p:spPr>
            <a:xfrm>
              <a:off x="554541" y="2525022"/>
              <a:ext cx="344231" cy="365760"/>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44" name="Freeform 20">
              <a:extLst>
                <a:ext uri="{FF2B5EF4-FFF2-40B4-BE49-F238E27FC236}">
                  <a16:creationId xmlns:a16="http://schemas.microsoft.com/office/drawing/2014/main" id="{B7AC82D2-92E5-386A-8CE1-3077E826DE2F}"/>
                </a:ext>
              </a:extLst>
            </p:cNvPr>
            <p:cNvSpPr/>
            <p:nvPr/>
          </p:nvSpPr>
          <p:spPr>
            <a:xfrm>
              <a:off x="611750" y="2614677"/>
              <a:ext cx="236548" cy="186450"/>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extLst>
      <p:ext uri="{BB962C8B-B14F-4D97-AF65-F5344CB8AC3E}">
        <p14:creationId xmlns:p14="http://schemas.microsoft.com/office/powerpoint/2010/main" val="212962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C9049F7F-C1AC-7AE9-C01B-CE6B915A68D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1167"/>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3">
            <a:extLst>
              <a:ext uri="{FF2B5EF4-FFF2-40B4-BE49-F238E27FC236}">
                <a16:creationId xmlns:a16="http://schemas.microsoft.com/office/drawing/2014/main" id="{06117673-85EF-0FCF-E54E-67A4BF25ADA9}"/>
              </a:ext>
            </a:extLst>
          </p:cNvPr>
          <p:cNvSpPr/>
          <p:nvPr/>
        </p:nvSpPr>
        <p:spPr>
          <a:xfrm>
            <a:off x="0" y="-21166"/>
            <a:ext cx="12192001" cy="6857999"/>
          </a:xfrm>
          <a:custGeom>
            <a:avLst/>
            <a:gdLst/>
            <a:ahLst/>
            <a:cxnLst/>
            <a:rect l="l" t="t" r="r" b="b"/>
            <a:pathLst>
              <a:path w="4995194" h="1828471">
                <a:moveTo>
                  <a:pt x="0" y="0"/>
                </a:moveTo>
                <a:lnTo>
                  <a:pt x="4995194" y="0"/>
                </a:lnTo>
                <a:lnTo>
                  <a:pt x="4995194" y="1828471"/>
                </a:lnTo>
                <a:lnTo>
                  <a:pt x="0" y="1828471"/>
                </a:lnTo>
                <a:close/>
              </a:path>
            </a:pathLst>
          </a:custGeom>
          <a:solidFill>
            <a:schemeClr val="tx1">
              <a:lumMod val="95000"/>
              <a:lumOff val="5000"/>
              <a:alpha val="50980"/>
            </a:schemeClr>
          </a:solidFill>
        </p:spPr>
        <p:txBody>
          <a:bodyPr/>
          <a:lstStyle/>
          <a:p>
            <a:endParaRPr lang="en-US" sz="1200" dirty="0"/>
          </a:p>
        </p:txBody>
      </p:sp>
      <p:grpSp>
        <p:nvGrpSpPr>
          <p:cNvPr id="5" name="Group 5"/>
          <p:cNvGrpSpPr/>
          <p:nvPr/>
        </p:nvGrpSpPr>
        <p:grpSpPr>
          <a:xfrm>
            <a:off x="3297793" y="2064944"/>
            <a:ext cx="5543895" cy="1257790"/>
            <a:chOff x="0" y="0"/>
            <a:chExt cx="2472317" cy="560915"/>
          </a:xfrm>
        </p:grpSpPr>
        <p:sp>
          <p:nvSpPr>
            <p:cNvPr id="6" name="Freeform 6"/>
            <p:cNvSpPr/>
            <p:nvPr/>
          </p:nvSpPr>
          <p:spPr>
            <a:xfrm>
              <a:off x="0" y="0"/>
              <a:ext cx="2472317" cy="560915"/>
            </a:xfrm>
            <a:custGeom>
              <a:avLst/>
              <a:gdLst/>
              <a:ahLst/>
              <a:cxnLst/>
              <a:rect l="l" t="t" r="r" b="b"/>
              <a:pathLst>
                <a:path w="2472317" h="560915">
                  <a:moveTo>
                    <a:pt x="0" y="0"/>
                  </a:moveTo>
                  <a:lnTo>
                    <a:pt x="2472317" y="0"/>
                  </a:lnTo>
                  <a:lnTo>
                    <a:pt x="2472317" y="560915"/>
                  </a:lnTo>
                  <a:lnTo>
                    <a:pt x="0" y="560915"/>
                  </a:lnTo>
                  <a:close/>
                </a:path>
              </a:pathLst>
            </a:custGeom>
            <a:solidFill>
              <a:srgbClr val="000000">
                <a:alpha val="0"/>
              </a:srgbClr>
            </a:solidFill>
            <a:ln w="28575" cap="sq">
              <a:noFill/>
              <a:prstDash val="solid"/>
              <a:miter/>
            </a:ln>
          </p:spPr>
          <p:txBody>
            <a:bodyPr/>
            <a:lstStyle/>
            <a:p>
              <a:endParaRPr lang="en-US" sz="1200"/>
            </a:p>
          </p:txBody>
        </p:sp>
        <p:sp>
          <p:nvSpPr>
            <p:cNvPr id="7" name="TextBox 7"/>
            <p:cNvSpPr txBox="1"/>
            <p:nvPr/>
          </p:nvSpPr>
          <p:spPr>
            <a:xfrm>
              <a:off x="0" y="-38100"/>
              <a:ext cx="2472317" cy="599015"/>
            </a:xfrm>
            <a:prstGeom prst="rect">
              <a:avLst/>
            </a:prstGeom>
            <a:ln>
              <a:noFill/>
            </a:ln>
          </p:spPr>
          <p:txBody>
            <a:bodyPr lIns="33867" tIns="33867" rIns="33867" bIns="33867" rtlCol="0" anchor="ctr"/>
            <a:lstStyle/>
            <a:p>
              <a:pPr algn="ctr">
                <a:lnSpc>
                  <a:spcPts val="1773"/>
                </a:lnSpc>
              </a:pPr>
              <a:endParaRPr sz="1200"/>
            </a:p>
          </p:txBody>
        </p:sp>
      </p:grpSp>
      <p:sp>
        <p:nvSpPr>
          <p:cNvPr id="15" name="TextBox 15"/>
          <p:cNvSpPr txBox="1"/>
          <p:nvPr/>
        </p:nvSpPr>
        <p:spPr>
          <a:xfrm>
            <a:off x="3088094" y="2812932"/>
            <a:ext cx="6169253" cy="929870"/>
          </a:xfrm>
          <a:prstGeom prst="rect">
            <a:avLst/>
          </a:prstGeom>
        </p:spPr>
        <p:txBody>
          <a:bodyPr lIns="0" tIns="0" rIns="0" bIns="0" rtlCol="0" anchor="t">
            <a:spAutoFit/>
          </a:bodyPr>
          <a:lstStyle/>
          <a:p>
            <a:pPr algn="ctr">
              <a:lnSpc>
                <a:spcPts val="6894"/>
              </a:lnSpc>
            </a:pPr>
            <a:r>
              <a:rPr lang="en-US" sz="7414" dirty="0">
                <a:solidFill>
                  <a:srgbClr val="FFFFFF"/>
                </a:solidFill>
                <a:latin typeface="Poppins" panose="00000500000000000000" pitchFamily="2" charset="0"/>
                <a:ea typeface="Codec Pro Bold"/>
                <a:cs typeface="Poppins" panose="00000500000000000000" pitchFamily="2" charset="0"/>
                <a:sym typeface="Codec Pro Bold"/>
              </a:rPr>
              <a:t>Thank you!</a:t>
            </a:r>
          </a:p>
        </p:txBody>
      </p:sp>
      <p:sp>
        <p:nvSpPr>
          <p:cNvPr id="18" name="TextBox 18"/>
          <p:cNvSpPr txBox="1"/>
          <p:nvPr/>
        </p:nvSpPr>
        <p:spPr>
          <a:xfrm>
            <a:off x="7985713" y="4514334"/>
            <a:ext cx="3545352" cy="188321"/>
          </a:xfrm>
          <a:prstGeom prst="rect">
            <a:avLst/>
          </a:prstGeom>
        </p:spPr>
        <p:txBody>
          <a:bodyPr wrap="square" lIns="0" tIns="0" rIns="0" bIns="0" rtlCol="0" anchor="t">
            <a:spAutoFit/>
          </a:bodyPr>
          <a:lstStyle/>
          <a:p>
            <a:pPr>
              <a:lnSpc>
                <a:spcPts val="1391"/>
              </a:lnSpc>
            </a:pPr>
            <a:r>
              <a:rPr lang="en-US" sz="1495" dirty="0">
                <a:solidFill>
                  <a:srgbClr val="FFFFFF"/>
                </a:solidFill>
                <a:latin typeface="Poppins" panose="00000500000000000000" pitchFamily="2" charset="0"/>
                <a:ea typeface="Codec Pro Bold"/>
                <a:cs typeface="Poppins" panose="00000500000000000000" pitchFamily="2" charset="0"/>
                <a:sym typeface="Codec Pro Bold"/>
              </a:rPr>
              <a:t>Responsible-Fruits@fao.org</a:t>
            </a:r>
          </a:p>
        </p:txBody>
      </p:sp>
      <p:sp>
        <p:nvSpPr>
          <p:cNvPr id="19" name="TextBox 19"/>
          <p:cNvSpPr txBox="1"/>
          <p:nvPr/>
        </p:nvSpPr>
        <p:spPr>
          <a:xfrm>
            <a:off x="1952067" y="4472065"/>
            <a:ext cx="3015418" cy="188321"/>
          </a:xfrm>
          <a:prstGeom prst="rect">
            <a:avLst/>
          </a:prstGeom>
        </p:spPr>
        <p:txBody>
          <a:bodyPr lIns="0" tIns="0" rIns="0" bIns="0" rtlCol="0" anchor="t">
            <a:spAutoFit/>
          </a:bodyPr>
          <a:lstStyle/>
          <a:p>
            <a:pPr>
              <a:lnSpc>
                <a:spcPts val="1391"/>
              </a:lnSpc>
            </a:pPr>
            <a:r>
              <a:rPr lang="en-US" sz="1495" dirty="0">
                <a:solidFill>
                  <a:srgbClr val="FFFFFF"/>
                </a:solidFill>
                <a:latin typeface="Poppins" panose="00000500000000000000" pitchFamily="2" charset="0"/>
                <a:ea typeface="Codec Pro Bold"/>
                <a:cs typeface="Poppins" panose="00000500000000000000" pitchFamily="2" charset="0"/>
                <a:sym typeface="Codec Pro Bold"/>
              </a:rPr>
              <a:t>https://bit.ly/responsible-fruits</a:t>
            </a:r>
          </a:p>
        </p:txBody>
      </p:sp>
      <p:pic>
        <p:nvPicPr>
          <p:cNvPr id="2" name="Picture 1" descr="A black background with white text&#10;&#10;Description automatically generated">
            <a:extLst>
              <a:ext uri="{FF2B5EF4-FFF2-40B4-BE49-F238E27FC236}">
                <a16:creationId xmlns:a16="http://schemas.microsoft.com/office/drawing/2014/main" id="{080378C2-6C55-FFD4-2B60-4BD4D03DC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167"/>
            <a:ext cx="2734733" cy="719667"/>
          </a:xfrm>
          <a:prstGeom prst="rect">
            <a:avLst/>
          </a:prstGeom>
        </p:spPr>
      </p:pic>
      <p:pic>
        <p:nvPicPr>
          <p:cNvPr id="4" name="Picture 3" descr="A black and orange background&#10;&#10;Description automatically generated">
            <a:extLst>
              <a:ext uri="{FF2B5EF4-FFF2-40B4-BE49-F238E27FC236}">
                <a16:creationId xmlns:a16="http://schemas.microsoft.com/office/drawing/2014/main" id="{A70E0179-6C55-42E8-D838-44D350FB52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4140" y="0"/>
            <a:ext cx="1497860" cy="1481667"/>
          </a:xfrm>
          <a:prstGeom prst="rect">
            <a:avLst/>
          </a:prstGeom>
        </p:spPr>
      </p:pic>
      <p:pic>
        <p:nvPicPr>
          <p:cNvPr id="9" name="Graphic 8" descr="World with solid fill">
            <a:extLst>
              <a:ext uri="{FF2B5EF4-FFF2-40B4-BE49-F238E27FC236}">
                <a16:creationId xmlns:a16="http://schemas.microsoft.com/office/drawing/2014/main" id="{D400B360-760E-A60A-3945-D19BBC514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3049" y="4306448"/>
            <a:ext cx="457200" cy="457200"/>
          </a:xfrm>
          <a:prstGeom prst="rect">
            <a:avLst/>
          </a:prstGeom>
        </p:spPr>
      </p:pic>
      <p:pic>
        <p:nvPicPr>
          <p:cNvPr id="12" name="Graphic 11" descr="Envelope with solid fill">
            <a:extLst>
              <a:ext uri="{FF2B5EF4-FFF2-40B4-BE49-F238E27FC236}">
                <a16:creationId xmlns:a16="http://schemas.microsoft.com/office/drawing/2014/main" id="{094C5B1B-9CFD-4E19-8CAF-06F6F3083F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37070" y="4339037"/>
            <a:ext cx="4572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0F4514-4A8A-C870-DAA7-09D5E55FE3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478" y="0"/>
            <a:ext cx="12224480" cy="6926061"/>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404552" y="3091928"/>
            <a:ext cx="9107747" cy="2387600"/>
          </a:xfrm>
        </p:spPr>
        <p:txBody>
          <a:bodyPr vert="horz" lIns="91440" tIns="45720" rIns="91440" bIns="45720" rtlCol="0" anchor="b">
            <a:normAutofit fontScale="90000"/>
          </a:bodyPr>
          <a:lstStyle/>
          <a:p>
            <a:r>
              <a:rPr lang="en-US" sz="5100" dirty="0">
                <a:solidFill>
                  <a:schemeClr val="bg1"/>
                </a:solidFill>
                <a:latin typeface="Poppins" panose="00000500000000000000" pitchFamily="2" charset="0"/>
                <a:cs typeface="Poppins" panose="00000500000000000000" pitchFamily="2" charset="0"/>
              </a:rPr>
              <a:t>Part 1. </a:t>
            </a:r>
            <a:br>
              <a:rPr lang="en-US" sz="5100" dirty="0">
                <a:solidFill>
                  <a:schemeClr val="bg1"/>
                </a:solidFill>
                <a:latin typeface="Poppins" panose="00000500000000000000" pitchFamily="2" charset="0"/>
                <a:cs typeface="Poppins" panose="00000500000000000000" pitchFamily="2" charset="0"/>
              </a:rPr>
            </a:br>
            <a:r>
              <a:rPr lang="en-US" sz="5100" dirty="0">
                <a:solidFill>
                  <a:schemeClr val="bg1"/>
                </a:solidFill>
                <a:latin typeface="Poppins" panose="00000500000000000000" pitchFamily="2" charset="0"/>
                <a:cs typeface="Poppins" panose="00000500000000000000" pitchFamily="2" charset="0"/>
              </a:rPr>
              <a:t>What is monitoring, evaluation and learning (MEL)?</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F9A230-5DEB-E713-06CF-94C8A534CE2A}"/>
              </a:ext>
            </a:extLst>
          </p:cNvPr>
          <p:cNvSpPr txBox="1"/>
          <p:nvPr/>
        </p:nvSpPr>
        <p:spPr>
          <a:xfrm>
            <a:off x="10711787" y="6576083"/>
            <a:ext cx="1416713" cy="215444"/>
          </a:xfrm>
          <a:prstGeom prst="rect">
            <a:avLst/>
          </a:prstGeom>
          <a:noFill/>
        </p:spPr>
        <p:txBody>
          <a:bodyPr wrap="square">
            <a:spAutoFit/>
          </a:bodyPr>
          <a:lstStyle/>
          <a:p>
            <a:pPr algn="r"/>
            <a:r>
              <a:rPr lang="en-US" sz="800" dirty="0">
                <a:solidFill>
                  <a:schemeClr val="bg1"/>
                </a:solidFill>
                <a:latin typeface="Poppins" panose="00000500000000000000" pitchFamily="2" charset="0"/>
                <a:cs typeface="Poppins" panose="00000500000000000000" pitchFamily="2" charset="0"/>
              </a:rPr>
              <a:t>©FAO</a:t>
            </a:r>
          </a:p>
        </p:txBody>
      </p:sp>
      <p:pic>
        <p:nvPicPr>
          <p:cNvPr id="3" name="Picture 2" descr="A black and orange background&#10;&#10;Description automatically generated">
            <a:extLst>
              <a:ext uri="{FF2B5EF4-FFF2-40B4-BE49-F238E27FC236}">
                <a16:creationId xmlns:a16="http://schemas.microsoft.com/office/drawing/2014/main" id="{6BCE6D1E-8221-A121-22B6-102E8BC5E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10" y="0"/>
            <a:ext cx="2246790" cy="2222500"/>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1F2B6FDB-EFE7-B8A5-91DB-7C37D20934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750"/>
            <a:ext cx="4102100" cy="1079500"/>
          </a:xfrm>
          <a:prstGeom prst="rect">
            <a:avLst/>
          </a:prstGeom>
        </p:spPr>
      </p:pic>
    </p:spTree>
    <p:extLst>
      <p:ext uri="{BB962C8B-B14F-4D97-AF65-F5344CB8AC3E}">
        <p14:creationId xmlns:p14="http://schemas.microsoft.com/office/powerpoint/2010/main" val="131970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3">
            <a:extLst>
              <a:ext uri="{FF2B5EF4-FFF2-40B4-BE49-F238E27FC236}">
                <a16:creationId xmlns:a16="http://schemas.microsoft.com/office/drawing/2014/main" id="{787510C9-B088-105F-287F-0F1BEC4B3A4A}"/>
              </a:ext>
            </a:extLst>
          </p:cNvPr>
          <p:cNvSpPr/>
          <p:nvPr/>
        </p:nvSpPr>
        <p:spPr>
          <a:xfrm>
            <a:off x="0" y="1737859"/>
            <a:ext cx="12192000" cy="5120141"/>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14D0CB00-6AED-F371-6815-3C2D03D6E7FE}"/>
              </a:ext>
            </a:extLst>
          </p:cNvPr>
          <p:cNvSpPr>
            <a:spLocks noGrp="1"/>
          </p:cNvSpPr>
          <p:nvPr>
            <p:ph type="title"/>
          </p:nvPr>
        </p:nvSpPr>
        <p:spPr>
          <a:xfrm>
            <a:off x="159026" y="1088571"/>
            <a:ext cx="11665544" cy="602117"/>
          </a:xfrm>
        </p:spPr>
        <p:txBody>
          <a:bodyPr>
            <a:normAutofit fontScale="90000"/>
          </a:bodyPr>
          <a:lstStyle/>
          <a:p>
            <a:r>
              <a:rPr lang="en-US" sz="3600" b="1" dirty="0">
                <a:solidFill>
                  <a:srgbClr val="314C14"/>
                </a:solidFill>
                <a:latin typeface="Poppins" panose="00000500000000000000" pitchFamily="2" charset="0"/>
                <a:cs typeface="Poppins" panose="00000500000000000000" pitchFamily="2" charset="0"/>
              </a:rPr>
              <a:t>What is monitoring, evaluation and learning (MEL)?</a:t>
            </a:r>
          </a:p>
        </p:txBody>
      </p:sp>
      <p:sp>
        <p:nvSpPr>
          <p:cNvPr id="3" name="Content Placeholder 2">
            <a:extLst>
              <a:ext uri="{FF2B5EF4-FFF2-40B4-BE49-F238E27FC236}">
                <a16:creationId xmlns:a16="http://schemas.microsoft.com/office/drawing/2014/main" id="{A757F98C-5BB1-DDD1-6A6E-241E4C655E8F}"/>
              </a:ext>
            </a:extLst>
          </p:cNvPr>
          <p:cNvSpPr>
            <a:spLocks noGrp="1"/>
          </p:cNvSpPr>
          <p:nvPr>
            <p:ph idx="1"/>
          </p:nvPr>
        </p:nvSpPr>
        <p:spPr>
          <a:xfrm>
            <a:off x="291548" y="2024448"/>
            <a:ext cx="10904731" cy="649288"/>
          </a:xfrm>
        </p:spPr>
        <p:txBody>
          <a:bodyPr>
            <a:normAutofit/>
          </a:bodyPr>
          <a:lstStyle/>
          <a:p>
            <a:pPr marL="0" indent="0">
              <a:buNone/>
            </a:pPr>
            <a:r>
              <a:rPr lang="en-GB" sz="2000" kern="0" dirty="0">
                <a:latin typeface="Poppins" panose="00000500000000000000" pitchFamily="2" charset="0"/>
                <a:ea typeface="Calibri" panose="020F0502020204030204" pitchFamily="34" charset="0"/>
                <a:cs typeface="Poppins" panose="00000500000000000000" pitchFamily="2" charset="0"/>
              </a:rPr>
              <a:t>MEL is the p</a:t>
            </a:r>
            <a:r>
              <a:rPr lang="en-GB" sz="2000" kern="0" dirty="0">
                <a:effectLst/>
                <a:latin typeface="Poppins" panose="00000500000000000000" pitchFamily="2" charset="0"/>
                <a:ea typeface="Calibri" panose="020F0502020204030204" pitchFamily="34" charset="0"/>
                <a:cs typeface="Poppins" panose="00000500000000000000" pitchFamily="2" charset="0"/>
              </a:rPr>
              <a:t>rocess of </a:t>
            </a:r>
            <a:r>
              <a:rPr lang="en-GB" sz="2000" b="1" kern="0" dirty="0">
                <a:effectLst/>
                <a:latin typeface="Poppins" panose="00000500000000000000" pitchFamily="2" charset="0"/>
                <a:ea typeface="Calibri" panose="020F0502020204030204" pitchFamily="34" charset="0"/>
                <a:cs typeface="Poppins" panose="00000500000000000000" pitchFamily="2" charset="0"/>
              </a:rPr>
              <a:t>collecting data </a:t>
            </a:r>
            <a:r>
              <a:rPr lang="en-GB" sz="2000" kern="0" dirty="0">
                <a:effectLst/>
                <a:latin typeface="Poppins" panose="00000500000000000000" pitchFamily="2" charset="0"/>
                <a:ea typeface="Calibri" panose="020F0502020204030204" pitchFamily="34" charset="0"/>
                <a:cs typeface="Poppins" panose="00000500000000000000" pitchFamily="2" charset="0"/>
              </a:rPr>
              <a:t>on your </a:t>
            </a:r>
            <a:r>
              <a:rPr lang="en-GB" sz="2000" b="1" kern="0" dirty="0">
                <a:effectLst/>
                <a:latin typeface="Poppins" panose="00000500000000000000" pitchFamily="2" charset="0"/>
                <a:ea typeface="Calibri" panose="020F0502020204030204" pitchFamily="34" charset="0"/>
                <a:cs typeface="Poppins" panose="00000500000000000000" pitchFamily="2" charset="0"/>
              </a:rPr>
              <a:t>business' performance </a:t>
            </a:r>
            <a:r>
              <a:rPr lang="en-GB" sz="2000" kern="0" dirty="0">
                <a:effectLst/>
                <a:latin typeface="Poppins" panose="00000500000000000000" pitchFamily="2" charset="0"/>
                <a:ea typeface="Calibri" panose="020F0502020204030204" pitchFamily="34" charset="0"/>
                <a:cs typeface="Poppins" panose="00000500000000000000" pitchFamily="2" charset="0"/>
              </a:rPr>
              <a:t>to make </a:t>
            </a:r>
            <a:r>
              <a:rPr lang="en-GB" sz="2000" b="1" kern="0" dirty="0">
                <a:effectLst/>
                <a:latin typeface="Poppins" panose="00000500000000000000" pitchFamily="2" charset="0"/>
                <a:ea typeface="Calibri" panose="020F0502020204030204" pitchFamily="34" charset="0"/>
                <a:cs typeface="Poppins" panose="00000500000000000000" pitchFamily="2" charset="0"/>
              </a:rPr>
              <a:t>informed decisions </a:t>
            </a:r>
            <a:r>
              <a:rPr lang="en-GB" sz="2000" kern="0" dirty="0">
                <a:effectLst/>
                <a:latin typeface="Poppins" panose="00000500000000000000" pitchFamily="2" charset="0"/>
                <a:ea typeface="Calibri" panose="020F0502020204030204" pitchFamily="34" charset="0"/>
                <a:cs typeface="Poppins" panose="00000500000000000000" pitchFamily="2" charset="0"/>
              </a:rPr>
              <a:t>that will ultimately </a:t>
            </a:r>
            <a:r>
              <a:rPr lang="en-GB" sz="2000" b="1" kern="0" dirty="0">
                <a:effectLst/>
                <a:latin typeface="Poppins" panose="00000500000000000000" pitchFamily="2" charset="0"/>
                <a:ea typeface="Calibri" panose="020F0502020204030204" pitchFamily="34" charset="0"/>
                <a:cs typeface="Poppins" panose="00000500000000000000" pitchFamily="2" charset="0"/>
              </a:rPr>
              <a:t>improve your operations</a:t>
            </a:r>
            <a:r>
              <a:rPr lang="en-GB" sz="2000" kern="0" dirty="0">
                <a:effectLst/>
                <a:latin typeface="Poppins" panose="00000500000000000000" pitchFamily="2" charset="0"/>
                <a:ea typeface="Calibri" panose="020F0502020204030204" pitchFamily="34" charset="0"/>
                <a:cs typeface="Poppins" panose="00000500000000000000" pitchFamily="2" charset="0"/>
              </a:rPr>
              <a:t>.</a:t>
            </a:r>
          </a:p>
        </p:txBody>
      </p:sp>
      <p:pic>
        <p:nvPicPr>
          <p:cNvPr id="5" name="Picture 4">
            <a:extLst>
              <a:ext uri="{FF2B5EF4-FFF2-40B4-BE49-F238E27FC236}">
                <a16:creationId xmlns:a16="http://schemas.microsoft.com/office/drawing/2014/main" id="{CC600FCC-7C67-1D76-C086-D8E0457278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8289"/>
            <a:ext cx="3017135" cy="825412"/>
          </a:xfrm>
          <a:prstGeom prst="rect">
            <a:avLst/>
          </a:prstGeom>
        </p:spPr>
      </p:pic>
      <p:sp>
        <p:nvSpPr>
          <p:cNvPr id="52" name="Content Placeholder 2">
            <a:extLst>
              <a:ext uri="{FF2B5EF4-FFF2-40B4-BE49-F238E27FC236}">
                <a16:creationId xmlns:a16="http://schemas.microsoft.com/office/drawing/2014/main" id="{61CCC585-9B0B-8457-42A2-F300627541AD}"/>
              </a:ext>
            </a:extLst>
          </p:cNvPr>
          <p:cNvSpPr txBox="1">
            <a:spLocks/>
          </p:cNvSpPr>
          <p:nvPr/>
        </p:nvSpPr>
        <p:spPr>
          <a:xfrm>
            <a:off x="855471" y="3775098"/>
            <a:ext cx="3674693" cy="12261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oppins" panose="00000500000000000000" pitchFamily="2" charset="0"/>
                <a:cs typeface="Poppins" panose="00000500000000000000" pitchFamily="2" charset="0"/>
              </a:rPr>
              <a:t>When focused on </a:t>
            </a:r>
            <a:r>
              <a:rPr lang="en-US" sz="1800" b="1" dirty="0">
                <a:latin typeface="Poppins" panose="00000500000000000000" pitchFamily="2" charset="0"/>
                <a:cs typeface="Poppins" panose="00000500000000000000" pitchFamily="2" charset="0"/>
              </a:rPr>
              <a:t>resilience</a:t>
            </a:r>
            <a:r>
              <a:rPr lang="en-US" sz="1800" dirty="0">
                <a:latin typeface="Poppins" panose="00000500000000000000" pitchFamily="2" charset="0"/>
                <a:cs typeface="Poppins" panose="00000500000000000000" pitchFamily="2" charset="0"/>
              </a:rPr>
              <a:t> and </a:t>
            </a:r>
            <a:r>
              <a:rPr lang="en-US" sz="1800" b="1" dirty="0">
                <a:latin typeface="Poppins" panose="00000500000000000000" pitchFamily="2" charset="0"/>
                <a:cs typeface="Poppins" panose="00000500000000000000" pitchFamily="2" charset="0"/>
              </a:rPr>
              <a:t>sustainability</a:t>
            </a:r>
            <a:r>
              <a:rPr lang="en-US" sz="1800" dirty="0">
                <a:latin typeface="Poppins" panose="00000500000000000000" pitchFamily="2" charset="0"/>
                <a:cs typeface="Poppins" panose="00000500000000000000" pitchFamily="2" charset="0"/>
              </a:rPr>
              <a:t>, MEL helps businesses measure their: </a:t>
            </a:r>
          </a:p>
        </p:txBody>
      </p:sp>
      <p:grpSp>
        <p:nvGrpSpPr>
          <p:cNvPr id="76" name="Group 75">
            <a:extLst>
              <a:ext uri="{FF2B5EF4-FFF2-40B4-BE49-F238E27FC236}">
                <a16:creationId xmlns:a16="http://schemas.microsoft.com/office/drawing/2014/main" id="{D866FE23-2814-A703-D205-75465663A6CD}"/>
              </a:ext>
            </a:extLst>
          </p:cNvPr>
          <p:cNvGrpSpPr/>
          <p:nvPr/>
        </p:nvGrpSpPr>
        <p:grpSpPr>
          <a:xfrm>
            <a:off x="5121663" y="3768766"/>
            <a:ext cx="548640" cy="548640"/>
            <a:chOff x="2885829" y="2678982"/>
            <a:chExt cx="678128" cy="678128"/>
          </a:xfrm>
        </p:grpSpPr>
        <p:grpSp>
          <p:nvGrpSpPr>
            <p:cNvPr id="66" name="Group 11">
              <a:extLst>
                <a:ext uri="{FF2B5EF4-FFF2-40B4-BE49-F238E27FC236}">
                  <a16:creationId xmlns:a16="http://schemas.microsoft.com/office/drawing/2014/main" id="{5E50320E-21F8-C859-CDCF-55BBEF979BC1}"/>
                </a:ext>
              </a:extLst>
            </p:cNvPr>
            <p:cNvGrpSpPr/>
            <p:nvPr/>
          </p:nvGrpSpPr>
          <p:grpSpPr>
            <a:xfrm>
              <a:off x="2885829" y="2678982"/>
              <a:ext cx="678128" cy="678128"/>
              <a:chOff x="0" y="0"/>
              <a:chExt cx="178601" cy="178601"/>
            </a:xfrm>
          </p:grpSpPr>
          <p:sp>
            <p:nvSpPr>
              <p:cNvPr id="67" name="Freeform 12">
                <a:extLst>
                  <a:ext uri="{FF2B5EF4-FFF2-40B4-BE49-F238E27FC236}">
                    <a16:creationId xmlns:a16="http://schemas.microsoft.com/office/drawing/2014/main" id="{2D305784-1C0D-6C3E-5331-5251186D13E5}"/>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B4C273"/>
              </a:solidFill>
              <a:ln cap="sq">
                <a:noFill/>
                <a:prstDash val="solid"/>
                <a:miter/>
              </a:ln>
            </p:spPr>
            <p:txBody>
              <a:bodyPr/>
              <a:lstStyle/>
              <a:p>
                <a:endParaRPr lang="en-US" dirty="0"/>
              </a:p>
            </p:txBody>
          </p:sp>
          <p:sp>
            <p:nvSpPr>
              <p:cNvPr id="68" name="TextBox 13">
                <a:extLst>
                  <a:ext uri="{FF2B5EF4-FFF2-40B4-BE49-F238E27FC236}">
                    <a16:creationId xmlns:a16="http://schemas.microsoft.com/office/drawing/2014/main" id="{CC2D0838-5DFA-89CB-56CE-4DA2642B63F6}"/>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72" name="Freeform 19">
              <a:extLst>
                <a:ext uri="{FF2B5EF4-FFF2-40B4-BE49-F238E27FC236}">
                  <a16:creationId xmlns:a16="http://schemas.microsoft.com/office/drawing/2014/main" id="{D874BB3C-883A-A01C-DC9B-7D019A75D441}"/>
                </a:ext>
              </a:extLst>
            </p:cNvPr>
            <p:cNvSpPr/>
            <p:nvPr/>
          </p:nvSpPr>
          <p:spPr>
            <a:xfrm>
              <a:off x="2991896" y="2845204"/>
              <a:ext cx="465994" cy="345683"/>
            </a:xfrm>
            <a:custGeom>
              <a:avLst/>
              <a:gdLst/>
              <a:ahLst/>
              <a:cxnLst/>
              <a:rect l="l" t="t" r="r" b="b"/>
              <a:pathLst>
                <a:path w="465994" h="345683">
                  <a:moveTo>
                    <a:pt x="0" y="0"/>
                  </a:moveTo>
                  <a:lnTo>
                    <a:pt x="465994" y="0"/>
                  </a:lnTo>
                  <a:lnTo>
                    <a:pt x="465994" y="345683"/>
                  </a:lnTo>
                  <a:lnTo>
                    <a:pt x="0" y="345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grpSp>
        <p:nvGrpSpPr>
          <p:cNvPr id="77" name="Group 76">
            <a:extLst>
              <a:ext uri="{FF2B5EF4-FFF2-40B4-BE49-F238E27FC236}">
                <a16:creationId xmlns:a16="http://schemas.microsoft.com/office/drawing/2014/main" id="{2BA5B7A9-5EB7-F662-F277-466B12EA3E85}"/>
              </a:ext>
            </a:extLst>
          </p:cNvPr>
          <p:cNvGrpSpPr/>
          <p:nvPr/>
        </p:nvGrpSpPr>
        <p:grpSpPr>
          <a:xfrm>
            <a:off x="5121663" y="5081106"/>
            <a:ext cx="548640" cy="548640"/>
            <a:chOff x="2885829" y="4797991"/>
            <a:chExt cx="678128" cy="678128"/>
          </a:xfrm>
        </p:grpSpPr>
        <p:grpSp>
          <p:nvGrpSpPr>
            <p:cNvPr id="69" name="Group 14">
              <a:extLst>
                <a:ext uri="{FF2B5EF4-FFF2-40B4-BE49-F238E27FC236}">
                  <a16:creationId xmlns:a16="http://schemas.microsoft.com/office/drawing/2014/main" id="{8CAD0212-B71A-29E5-7A9A-DF5261D064E1}"/>
                </a:ext>
              </a:extLst>
            </p:cNvPr>
            <p:cNvGrpSpPr/>
            <p:nvPr/>
          </p:nvGrpSpPr>
          <p:grpSpPr>
            <a:xfrm>
              <a:off x="2885829" y="4797991"/>
              <a:ext cx="678128" cy="678128"/>
              <a:chOff x="0" y="0"/>
              <a:chExt cx="178601" cy="178601"/>
            </a:xfrm>
          </p:grpSpPr>
          <p:sp>
            <p:nvSpPr>
              <p:cNvPr id="70" name="Freeform 15">
                <a:extLst>
                  <a:ext uri="{FF2B5EF4-FFF2-40B4-BE49-F238E27FC236}">
                    <a16:creationId xmlns:a16="http://schemas.microsoft.com/office/drawing/2014/main" id="{E11B8775-80C5-CE7E-C121-6D885D0E24E6}"/>
                  </a:ext>
                </a:extLst>
              </p:cNvPr>
              <p:cNvSpPr/>
              <p:nvPr/>
            </p:nvSpPr>
            <p:spPr>
              <a:xfrm>
                <a:off x="0" y="0"/>
                <a:ext cx="178601" cy="178601"/>
              </a:xfrm>
              <a:custGeom>
                <a:avLst/>
                <a:gdLst/>
                <a:ahLst/>
                <a:cxnLst/>
                <a:rect l="l" t="t" r="r" b="b"/>
                <a:pathLst>
                  <a:path w="178601" h="178601">
                    <a:moveTo>
                      <a:pt x="79916" y="0"/>
                    </a:moveTo>
                    <a:lnTo>
                      <a:pt x="98685" y="0"/>
                    </a:lnTo>
                    <a:cubicBezTo>
                      <a:pt x="119880" y="0"/>
                      <a:pt x="140207" y="8420"/>
                      <a:pt x="155195" y="23407"/>
                    </a:cubicBezTo>
                    <a:cubicBezTo>
                      <a:pt x="170182" y="38394"/>
                      <a:pt x="178601" y="58721"/>
                      <a:pt x="178601" y="79916"/>
                    </a:cubicBezTo>
                    <a:lnTo>
                      <a:pt x="178601" y="98685"/>
                    </a:lnTo>
                    <a:cubicBezTo>
                      <a:pt x="178601" y="119880"/>
                      <a:pt x="170182" y="140207"/>
                      <a:pt x="155195" y="155195"/>
                    </a:cubicBezTo>
                    <a:cubicBezTo>
                      <a:pt x="140207" y="170182"/>
                      <a:pt x="119880" y="178601"/>
                      <a:pt x="98685" y="178601"/>
                    </a:cubicBezTo>
                    <a:lnTo>
                      <a:pt x="79916" y="178601"/>
                    </a:lnTo>
                    <a:cubicBezTo>
                      <a:pt x="58721" y="178601"/>
                      <a:pt x="38394" y="170182"/>
                      <a:pt x="23407" y="155195"/>
                    </a:cubicBezTo>
                    <a:cubicBezTo>
                      <a:pt x="8420" y="140207"/>
                      <a:pt x="0" y="119880"/>
                      <a:pt x="0" y="98685"/>
                    </a:cubicBezTo>
                    <a:lnTo>
                      <a:pt x="0" y="79916"/>
                    </a:lnTo>
                    <a:cubicBezTo>
                      <a:pt x="0" y="58721"/>
                      <a:pt x="8420" y="38394"/>
                      <a:pt x="23407" y="23407"/>
                    </a:cubicBezTo>
                    <a:cubicBezTo>
                      <a:pt x="38394" y="8420"/>
                      <a:pt x="58721" y="0"/>
                      <a:pt x="79916" y="0"/>
                    </a:cubicBezTo>
                    <a:close/>
                  </a:path>
                </a:pathLst>
              </a:custGeom>
              <a:solidFill>
                <a:srgbClr val="FFB257"/>
              </a:solidFill>
              <a:ln cap="sq">
                <a:noFill/>
                <a:prstDash val="solid"/>
                <a:miter/>
              </a:ln>
            </p:spPr>
            <p:txBody>
              <a:bodyPr/>
              <a:lstStyle/>
              <a:p>
                <a:endParaRPr lang="en-US" dirty="0"/>
              </a:p>
            </p:txBody>
          </p:sp>
          <p:sp>
            <p:nvSpPr>
              <p:cNvPr id="71" name="TextBox 16">
                <a:extLst>
                  <a:ext uri="{FF2B5EF4-FFF2-40B4-BE49-F238E27FC236}">
                    <a16:creationId xmlns:a16="http://schemas.microsoft.com/office/drawing/2014/main" id="{46A603EE-B69E-180B-2EE4-336E5DF9C83A}"/>
                  </a:ext>
                </a:extLst>
              </p:cNvPr>
              <p:cNvSpPr txBox="1"/>
              <p:nvPr/>
            </p:nvSpPr>
            <p:spPr>
              <a:xfrm>
                <a:off x="0" y="-38100"/>
                <a:ext cx="178601" cy="216701"/>
              </a:xfrm>
              <a:prstGeom prst="rect">
                <a:avLst/>
              </a:prstGeom>
            </p:spPr>
            <p:txBody>
              <a:bodyPr lIns="50800" tIns="50800" rIns="50800" bIns="50800" rtlCol="0" anchor="ctr"/>
              <a:lstStyle/>
              <a:p>
                <a:pPr algn="ctr">
                  <a:lnSpc>
                    <a:spcPts val="2659"/>
                  </a:lnSpc>
                </a:pPr>
                <a:endParaRPr dirty="0"/>
              </a:p>
            </p:txBody>
          </p:sp>
        </p:grpSp>
        <p:sp>
          <p:nvSpPr>
            <p:cNvPr id="73" name="Freeform 20">
              <a:extLst>
                <a:ext uri="{FF2B5EF4-FFF2-40B4-BE49-F238E27FC236}">
                  <a16:creationId xmlns:a16="http://schemas.microsoft.com/office/drawing/2014/main" id="{5B43ECA9-CF80-65ED-E80D-CBB8B3F6AB43}"/>
                </a:ext>
              </a:extLst>
            </p:cNvPr>
            <p:cNvSpPr/>
            <p:nvPr/>
          </p:nvSpPr>
          <p:spPr>
            <a:xfrm>
              <a:off x="2991896" y="4964214"/>
              <a:ext cx="465994" cy="345683"/>
            </a:xfrm>
            <a:custGeom>
              <a:avLst/>
              <a:gdLst/>
              <a:ahLst/>
              <a:cxnLst/>
              <a:rect l="l" t="t" r="r" b="b"/>
              <a:pathLst>
                <a:path w="465994" h="345683">
                  <a:moveTo>
                    <a:pt x="0" y="0"/>
                  </a:moveTo>
                  <a:lnTo>
                    <a:pt x="465994" y="0"/>
                  </a:lnTo>
                  <a:lnTo>
                    <a:pt x="465994" y="345682"/>
                  </a:lnTo>
                  <a:lnTo>
                    <a:pt x="0" y="3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
        <p:nvSpPr>
          <p:cNvPr id="74" name="TextBox 25">
            <a:extLst>
              <a:ext uri="{FF2B5EF4-FFF2-40B4-BE49-F238E27FC236}">
                <a16:creationId xmlns:a16="http://schemas.microsoft.com/office/drawing/2014/main" id="{7BED392D-86FB-12D2-7B58-E6D607EC1CB1}"/>
              </a:ext>
            </a:extLst>
          </p:cNvPr>
          <p:cNvSpPr txBox="1"/>
          <p:nvPr/>
        </p:nvSpPr>
        <p:spPr>
          <a:xfrm>
            <a:off x="6035948" y="3768766"/>
            <a:ext cx="4933950" cy="830997"/>
          </a:xfrm>
          <a:prstGeom prst="rect">
            <a:avLst/>
          </a:prstGeom>
        </p:spPr>
        <p:txBody>
          <a:bodyPr wrap="square" lIns="0" tIns="0" rIns="0" bIns="0" rtlCol="0" anchor="t">
            <a:spAutoFit/>
          </a:bodyPr>
          <a:lstStyle/>
          <a:p>
            <a:pPr algn="l">
              <a:spcBef>
                <a:spcPct val="0"/>
              </a:spcBef>
            </a:pPr>
            <a:r>
              <a:rPr lang="en-US" dirty="0">
                <a:latin typeface="Poppins"/>
                <a:ea typeface="Poppins"/>
                <a:cs typeface="Poppins"/>
                <a:sym typeface="Poppins"/>
              </a:rPr>
              <a:t>a) </a:t>
            </a:r>
            <a:r>
              <a:rPr lang="en-US" b="1" dirty="0">
                <a:solidFill>
                  <a:srgbClr val="487307"/>
                </a:solidFill>
                <a:latin typeface="Poppins"/>
                <a:ea typeface="Poppins"/>
                <a:cs typeface="Poppins"/>
                <a:sym typeface="Poppins"/>
              </a:rPr>
              <a:t>positive impact </a:t>
            </a:r>
            <a:r>
              <a:rPr lang="en-US" dirty="0">
                <a:latin typeface="Poppins"/>
                <a:ea typeface="Poppins"/>
                <a:cs typeface="Poppins"/>
                <a:sym typeface="Poppins"/>
              </a:rPr>
              <a:t>on environmental, social and economic wellbeing </a:t>
            </a:r>
            <a:r>
              <a:rPr lang="en-US" dirty="0">
                <a:solidFill>
                  <a:srgbClr val="487307"/>
                </a:solidFill>
                <a:latin typeface="Poppins"/>
                <a:ea typeface="Poppins"/>
                <a:cs typeface="Poppins"/>
                <a:sym typeface="Poppins"/>
              </a:rPr>
              <a:t>(</a:t>
            </a:r>
            <a:r>
              <a:rPr lang="en-US" b="1" dirty="0">
                <a:solidFill>
                  <a:srgbClr val="487307"/>
                </a:solidFill>
                <a:latin typeface="Poppins"/>
                <a:ea typeface="Poppins"/>
                <a:cs typeface="Poppins"/>
                <a:sym typeface="Poppins"/>
              </a:rPr>
              <a:t>sustainability</a:t>
            </a:r>
            <a:r>
              <a:rPr lang="en-US" dirty="0">
                <a:solidFill>
                  <a:srgbClr val="487307"/>
                </a:solidFill>
                <a:latin typeface="Poppins"/>
                <a:ea typeface="Poppins"/>
                <a:cs typeface="Poppins"/>
                <a:sym typeface="Poppins"/>
              </a:rPr>
              <a:t>).</a:t>
            </a:r>
          </a:p>
        </p:txBody>
      </p:sp>
      <p:sp>
        <p:nvSpPr>
          <p:cNvPr id="75" name="TextBox 26">
            <a:extLst>
              <a:ext uri="{FF2B5EF4-FFF2-40B4-BE49-F238E27FC236}">
                <a16:creationId xmlns:a16="http://schemas.microsoft.com/office/drawing/2014/main" id="{96F662B7-5F7F-7921-E5CD-1559AACDEFEE}"/>
              </a:ext>
            </a:extLst>
          </p:cNvPr>
          <p:cNvSpPr txBox="1"/>
          <p:nvPr/>
        </p:nvSpPr>
        <p:spPr>
          <a:xfrm>
            <a:off x="6035948" y="5088864"/>
            <a:ext cx="4933950" cy="830997"/>
          </a:xfrm>
          <a:prstGeom prst="rect">
            <a:avLst/>
          </a:prstGeom>
        </p:spPr>
        <p:txBody>
          <a:bodyPr wrap="square" lIns="0" tIns="0" rIns="0" bIns="0" rtlCol="0" anchor="t">
            <a:spAutoFit/>
          </a:bodyPr>
          <a:lstStyle/>
          <a:p>
            <a:pPr algn="l">
              <a:spcBef>
                <a:spcPct val="0"/>
              </a:spcBef>
            </a:pPr>
            <a:r>
              <a:rPr lang="en-US" dirty="0">
                <a:latin typeface="Poppins"/>
                <a:ea typeface="Poppins"/>
                <a:cs typeface="Poppins"/>
                <a:sym typeface="Poppins"/>
              </a:rPr>
              <a:t>b) ability to </a:t>
            </a:r>
            <a:r>
              <a:rPr lang="en-US" b="1" dirty="0">
                <a:solidFill>
                  <a:schemeClr val="accent2"/>
                </a:solidFill>
                <a:latin typeface="Poppins"/>
                <a:ea typeface="Poppins"/>
                <a:cs typeface="Poppins"/>
                <a:sym typeface="Poppins"/>
              </a:rPr>
              <a:t>withstand, adapt to, and recover </a:t>
            </a:r>
            <a:r>
              <a:rPr lang="en-US" dirty="0">
                <a:latin typeface="Poppins"/>
                <a:ea typeface="Poppins"/>
                <a:cs typeface="Poppins"/>
                <a:sym typeface="Poppins"/>
              </a:rPr>
              <a:t>from various shocks, stresses, and risks </a:t>
            </a:r>
            <a:r>
              <a:rPr lang="en-US" dirty="0">
                <a:solidFill>
                  <a:schemeClr val="accent2"/>
                </a:solidFill>
                <a:latin typeface="Poppins"/>
                <a:ea typeface="Poppins"/>
                <a:cs typeface="Poppins"/>
                <a:sym typeface="Poppins"/>
              </a:rPr>
              <a:t>(</a:t>
            </a:r>
            <a:r>
              <a:rPr lang="en-US" b="1" dirty="0">
                <a:solidFill>
                  <a:schemeClr val="accent2"/>
                </a:solidFill>
                <a:latin typeface="Poppins"/>
                <a:ea typeface="Poppins"/>
                <a:cs typeface="Poppins"/>
                <a:sym typeface="Poppins"/>
              </a:rPr>
              <a:t>resilience</a:t>
            </a:r>
            <a:r>
              <a:rPr lang="en-US" dirty="0">
                <a:solidFill>
                  <a:schemeClr val="accent2"/>
                </a:solidFill>
                <a:latin typeface="Poppins"/>
                <a:ea typeface="Poppins"/>
                <a:cs typeface="Poppins"/>
                <a:sym typeface="Poppins"/>
              </a:rPr>
              <a:t>).</a:t>
            </a:r>
          </a:p>
        </p:txBody>
      </p:sp>
      <p:pic>
        <p:nvPicPr>
          <p:cNvPr id="81" name="Picture 80" descr="A black and orange background&#10;&#10;Description automatically generated">
            <a:extLst>
              <a:ext uri="{FF2B5EF4-FFF2-40B4-BE49-F238E27FC236}">
                <a16:creationId xmlns:a16="http://schemas.microsoft.com/office/drawing/2014/main" id="{3124C3DF-C0E6-0BD1-1FEA-27BE0E3F3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4" name="Group 3">
            <a:extLst>
              <a:ext uri="{FF2B5EF4-FFF2-40B4-BE49-F238E27FC236}">
                <a16:creationId xmlns:a16="http://schemas.microsoft.com/office/drawing/2014/main" id="{8D199511-06BE-D85C-D4A8-D1F50AE3A9D1}"/>
              </a:ext>
            </a:extLst>
          </p:cNvPr>
          <p:cNvGrpSpPr/>
          <p:nvPr/>
        </p:nvGrpSpPr>
        <p:grpSpPr>
          <a:xfrm>
            <a:off x="12006024" y="-2"/>
            <a:ext cx="182880" cy="6858000"/>
            <a:chOff x="17746367" y="0"/>
            <a:chExt cx="541633" cy="8191500"/>
          </a:xfrm>
        </p:grpSpPr>
        <p:sp>
          <p:nvSpPr>
            <p:cNvPr id="6" name="Rectangle 5">
              <a:extLst>
                <a:ext uri="{FF2B5EF4-FFF2-40B4-BE49-F238E27FC236}">
                  <a16:creationId xmlns:a16="http://schemas.microsoft.com/office/drawing/2014/main" id="{76767B4D-307B-5EB4-A973-2FAD42C5A6EA}"/>
                </a:ext>
              </a:extLst>
            </p:cNvPr>
            <p:cNvSpPr/>
            <p:nvPr/>
          </p:nvSpPr>
          <p:spPr>
            <a:xfrm>
              <a:off x="17746367" y="2012508"/>
              <a:ext cx="541633" cy="20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FE86AA21-151C-594A-5174-249EC75C1389}"/>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735FF694-1230-A55F-37D6-A858BB710062}"/>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A7FD1DC0-D23A-EE24-5D71-E30EB9389FB0}"/>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339481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E0EBFA5-985B-3EAE-DE44-D730C006CF9B}"/>
              </a:ext>
            </a:extLst>
          </p:cNvPr>
          <p:cNvGrpSpPr/>
          <p:nvPr/>
        </p:nvGrpSpPr>
        <p:grpSpPr>
          <a:xfrm>
            <a:off x="4358312" y="1837584"/>
            <a:ext cx="3383280" cy="3108960"/>
            <a:chOff x="946196" y="3278379"/>
            <a:chExt cx="3780000" cy="6208521"/>
          </a:xfrm>
        </p:grpSpPr>
        <p:sp>
          <p:nvSpPr>
            <p:cNvPr id="3" name="Freeform 4">
              <a:extLst>
                <a:ext uri="{FF2B5EF4-FFF2-40B4-BE49-F238E27FC236}">
                  <a16:creationId xmlns:a16="http://schemas.microsoft.com/office/drawing/2014/main" id="{23F19297-EA8B-93B4-7DB4-88FB302F2F32}"/>
                </a:ext>
              </a:extLst>
            </p:cNvPr>
            <p:cNvSpPr/>
            <p:nvPr/>
          </p:nvSpPr>
          <p:spPr>
            <a:xfrm>
              <a:off x="946196" y="3278379"/>
              <a:ext cx="3780000" cy="6208521"/>
            </a:xfrm>
            <a:prstGeom prst="roundRect">
              <a:avLst>
                <a:gd name="adj" fmla="val 5815"/>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11" name="TextBox 31">
              <a:extLst>
                <a:ext uri="{FF2B5EF4-FFF2-40B4-BE49-F238E27FC236}">
                  <a16:creationId xmlns:a16="http://schemas.microsoft.com/office/drawing/2014/main" id="{3B38DE2B-3CE9-2561-FD37-6ACDC4B60A44}"/>
                </a:ext>
              </a:extLst>
            </p:cNvPr>
            <p:cNvSpPr txBox="1"/>
            <p:nvPr/>
          </p:nvSpPr>
          <p:spPr>
            <a:xfrm>
              <a:off x="1293243" y="6240307"/>
              <a:ext cx="3085905" cy="659184"/>
            </a:xfrm>
            <a:prstGeom prst="roundRect">
              <a:avLst/>
            </a:prstGeom>
          </p:spPr>
          <p:txBody>
            <a:bodyPr lIns="0" tIns="0" rIns="0" bIns="0" rtlCol="0" anchor="t">
              <a:spAutoFit/>
            </a:bodyPr>
            <a:lstStyle/>
            <a:p>
              <a:pPr algn="ctr">
                <a:lnSpc>
                  <a:spcPts val="2247"/>
                </a:lnSpc>
              </a:pPr>
              <a:r>
                <a:rPr lang="en-US" sz="2415">
                  <a:solidFill>
                    <a:srgbClr val="487307"/>
                  </a:solidFill>
                  <a:latin typeface="Poppins" panose="00000500000000000000" pitchFamily="2" charset="0"/>
                  <a:ea typeface="Garet Bold"/>
                  <a:cs typeface="Poppins" panose="00000500000000000000" pitchFamily="2" charset="0"/>
                  <a:sym typeface="Garet Bold"/>
                </a:rPr>
                <a:t>Evaluation (E)</a:t>
              </a:r>
            </a:p>
          </p:txBody>
        </p:sp>
        <p:sp>
          <p:nvSpPr>
            <p:cNvPr id="14" name="TextBox 33">
              <a:extLst>
                <a:ext uri="{FF2B5EF4-FFF2-40B4-BE49-F238E27FC236}">
                  <a16:creationId xmlns:a16="http://schemas.microsoft.com/office/drawing/2014/main" id="{23E6E642-FC14-676E-D2B1-0F801754131E}"/>
                </a:ext>
              </a:extLst>
            </p:cNvPr>
            <p:cNvSpPr txBox="1"/>
            <p:nvPr/>
          </p:nvSpPr>
          <p:spPr>
            <a:xfrm>
              <a:off x="1070907" y="7431971"/>
              <a:ext cx="3655289" cy="1373616"/>
            </a:xfrm>
            <a:prstGeom prst="roundRect">
              <a:avLst/>
            </a:prstGeom>
          </p:spPr>
          <p:txBody>
            <a:bodyPr wrap="square" lIns="0" tIns="0" rIns="0" bIns="0" rtlCol="0" anchor="t">
              <a:spAutoFit/>
            </a:bodyPr>
            <a:lstStyle/>
            <a:p>
              <a:pPr algn="ctr">
                <a:lnSpc>
                  <a:spcPts val="1606"/>
                </a:lnSpc>
              </a:pPr>
              <a:r>
                <a:rPr lang="en-GB" sz="1600" kern="0">
                  <a:latin typeface="Poppins" panose="00000500000000000000" pitchFamily="2" charset="0"/>
                  <a:ea typeface="Calibri" panose="020F0502020204030204" pitchFamily="34" charset="0"/>
                  <a:cs typeface="Poppins" panose="00000500000000000000" pitchFamily="2" charset="0"/>
                </a:rPr>
                <a:t>D</a:t>
              </a:r>
              <a:r>
                <a:rPr lang="en-GB" sz="1600" kern="0">
                  <a:effectLst/>
                  <a:latin typeface="Poppins" panose="00000500000000000000" pitchFamily="2" charset="0"/>
                  <a:ea typeface="Calibri" panose="020F0502020204030204" pitchFamily="34" charset="0"/>
                  <a:cs typeface="Poppins" panose="00000500000000000000" pitchFamily="2" charset="0"/>
                </a:rPr>
                <a:t>eeper, objective assessment of the achievements of your activities or programmes.</a:t>
              </a:r>
              <a:endParaRPr lang="en-US" sz="1400">
                <a:latin typeface="Poppins" panose="00000500000000000000" pitchFamily="2" charset="0"/>
                <a:ea typeface="Garet"/>
                <a:cs typeface="Poppins" panose="00000500000000000000" pitchFamily="2" charset="0"/>
                <a:sym typeface="Garet"/>
              </a:endParaRPr>
            </a:p>
          </p:txBody>
        </p:sp>
      </p:grpSp>
      <p:grpSp>
        <p:nvGrpSpPr>
          <p:cNvPr id="42" name="Group 41">
            <a:extLst>
              <a:ext uri="{FF2B5EF4-FFF2-40B4-BE49-F238E27FC236}">
                <a16:creationId xmlns:a16="http://schemas.microsoft.com/office/drawing/2014/main" id="{C3F77D3A-609A-A86F-6B89-9D3ABB2CEB75}"/>
              </a:ext>
            </a:extLst>
          </p:cNvPr>
          <p:cNvGrpSpPr/>
          <p:nvPr/>
        </p:nvGrpSpPr>
        <p:grpSpPr>
          <a:xfrm>
            <a:off x="7990509" y="1837584"/>
            <a:ext cx="3383280" cy="3108960"/>
            <a:chOff x="5022421" y="3278378"/>
            <a:chExt cx="3780000" cy="6208522"/>
          </a:xfrm>
        </p:grpSpPr>
        <p:sp>
          <p:nvSpPr>
            <p:cNvPr id="19" name="Freeform 4">
              <a:extLst>
                <a:ext uri="{FF2B5EF4-FFF2-40B4-BE49-F238E27FC236}">
                  <a16:creationId xmlns:a16="http://schemas.microsoft.com/office/drawing/2014/main" id="{AC64BF29-C04B-1146-03DC-A170FEC3049D}"/>
                </a:ext>
              </a:extLst>
            </p:cNvPr>
            <p:cNvSpPr/>
            <p:nvPr/>
          </p:nvSpPr>
          <p:spPr>
            <a:xfrm>
              <a:off x="5022421" y="3278378"/>
              <a:ext cx="3780000" cy="6208522"/>
            </a:xfrm>
            <a:prstGeom prst="roundRect">
              <a:avLst>
                <a:gd name="adj" fmla="val 5462"/>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22" name="TextBox 31">
              <a:extLst>
                <a:ext uri="{FF2B5EF4-FFF2-40B4-BE49-F238E27FC236}">
                  <a16:creationId xmlns:a16="http://schemas.microsoft.com/office/drawing/2014/main" id="{4C138C97-0BD2-8573-5EB2-6E82E6648C77}"/>
                </a:ext>
              </a:extLst>
            </p:cNvPr>
            <p:cNvSpPr txBox="1"/>
            <p:nvPr/>
          </p:nvSpPr>
          <p:spPr>
            <a:xfrm>
              <a:off x="5333302" y="6240306"/>
              <a:ext cx="3257921" cy="659184"/>
            </a:xfrm>
            <a:prstGeom prst="roundRect">
              <a:avLst/>
            </a:prstGeom>
          </p:spPr>
          <p:txBody>
            <a:bodyPr wrap="square" lIns="0" tIns="0" rIns="0" bIns="0" rtlCol="0" anchor="t">
              <a:spAutoFit/>
            </a:bodyPr>
            <a:lstStyle/>
            <a:p>
              <a:pPr algn="ctr">
                <a:lnSpc>
                  <a:spcPts val="2247"/>
                </a:lnSpc>
              </a:pPr>
              <a:r>
                <a:rPr lang="en-US" sz="2415">
                  <a:solidFill>
                    <a:srgbClr val="487307"/>
                  </a:solidFill>
                  <a:latin typeface="Poppins" panose="00000500000000000000" pitchFamily="2" charset="0"/>
                  <a:ea typeface="Garet Bold"/>
                  <a:cs typeface="Poppins" panose="00000500000000000000" pitchFamily="2" charset="0"/>
                  <a:sym typeface="Garet Bold"/>
                </a:rPr>
                <a:t>Learning (L)</a:t>
              </a:r>
            </a:p>
          </p:txBody>
        </p:sp>
        <p:sp>
          <p:nvSpPr>
            <p:cNvPr id="23" name="TextBox 33">
              <a:extLst>
                <a:ext uri="{FF2B5EF4-FFF2-40B4-BE49-F238E27FC236}">
                  <a16:creationId xmlns:a16="http://schemas.microsoft.com/office/drawing/2014/main" id="{270499D5-3E00-A52A-DBB8-69E2BAFB8728}"/>
                </a:ext>
              </a:extLst>
            </p:cNvPr>
            <p:cNvSpPr txBox="1"/>
            <p:nvPr/>
          </p:nvSpPr>
          <p:spPr>
            <a:xfrm>
              <a:off x="5214339" y="7417858"/>
              <a:ext cx="3376883" cy="1842822"/>
            </a:xfrm>
            <a:prstGeom prst="roundRect">
              <a:avLst/>
            </a:prstGeom>
          </p:spPr>
          <p:txBody>
            <a:bodyPr wrap="square" lIns="0" tIns="0" rIns="0" bIns="0" rtlCol="0" anchor="t">
              <a:spAutoFit/>
            </a:bodyPr>
            <a:lstStyle/>
            <a:p>
              <a:pPr algn="ctr">
                <a:lnSpc>
                  <a:spcPts val="1606"/>
                </a:lnSpc>
              </a:pPr>
              <a:r>
                <a:rPr lang="en-GB" sz="1600" kern="0">
                  <a:latin typeface="Poppins" panose="00000500000000000000" pitchFamily="2" charset="0"/>
                  <a:ea typeface="Calibri" panose="020F0502020204030204" pitchFamily="34" charset="0"/>
                  <a:cs typeface="Poppins" panose="00000500000000000000" pitchFamily="2" charset="0"/>
                </a:rPr>
                <a:t>T</a:t>
              </a:r>
              <a:r>
                <a:rPr lang="en-GB" sz="1600" kern="0">
                  <a:effectLst/>
                  <a:latin typeface="Poppins" panose="00000500000000000000" pitchFamily="2" charset="0"/>
                  <a:ea typeface="Calibri" panose="020F0502020204030204" pitchFamily="34" charset="0"/>
                  <a:cs typeface="Poppins" panose="00000500000000000000" pitchFamily="2" charset="0"/>
                </a:rPr>
                <a:t>ranslate M&amp;E findings into knowledge to improve and/or develop new activities. </a:t>
              </a:r>
              <a:endParaRPr lang="en-US" sz="1400">
                <a:latin typeface="Poppins" panose="00000500000000000000" pitchFamily="2" charset="0"/>
                <a:ea typeface="Garet"/>
                <a:cs typeface="Poppins" panose="00000500000000000000" pitchFamily="2" charset="0"/>
                <a:sym typeface="Garet"/>
              </a:endParaRPr>
            </a:p>
          </p:txBody>
        </p:sp>
      </p:grpSp>
      <p:grpSp>
        <p:nvGrpSpPr>
          <p:cNvPr id="43" name="Group 42">
            <a:extLst>
              <a:ext uri="{FF2B5EF4-FFF2-40B4-BE49-F238E27FC236}">
                <a16:creationId xmlns:a16="http://schemas.microsoft.com/office/drawing/2014/main" id="{8A8C83DD-0339-6F02-46CF-AC39AA8FC2E5}"/>
              </a:ext>
            </a:extLst>
          </p:cNvPr>
          <p:cNvGrpSpPr/>
          <p:nvPr/>
        </p:nvGrpSpPr>
        <p:grpSpPr>
          <a:xfrm>
            <a:off x="710875" y="1837584"/>
            <a:ext cx="3383280" cy="3108960"/>
            <a:chOff x="9099070" y="3278378"/>
            <a:chExt cx="3780000" cy="4543635"/>
          </a:xfrm>
        </p:grpSpPr>
        <p:sp>
          <p:nvSpPr>
            <p:cNvPr id="25" name="Freeform 4">
              <a:extLst>
                <a:ext uri="{FF2B5EF4-FFF2-40B4-BE49-F238E27FC236}">
                  <a16:creationId xmlns:a16="http://schemas.microsoft.com/office/drawing/2014/main" id="{0029A00C-FB46-E789-2353-B322F247C298}"/>
                </a:ext>
              </a:extLst>
            </p:cNvPr>
            <p:cNvSpPr/>
            <p:nvPr/>
          </p:nvSpPr>
          <p:spPr>
            <a:xfrm>
              <a:off x="9099070" y="3278378"/>
              <a:ext cx="3780000" cy="4543635"/>
            </a:xfrm>
            <a:prstGeom prst="roundRect">
              <a:avLst>
                <a:gd name="adj" fmla="val 7213"/>
              </a:avLst>
            </a:prstGeom>
            <a:solidFill>
              <a:srgbClr val="EBF1DE"/>
            </a:solidFill>
            <a:ln w="38100" cap="rnd">
              <a:solidFill>
                <a:srgbClr val="FFFFFF"/>
              </a:solidFill>
              <a:prstDash val="solid"/>
              <a:round/>
            </a:ln>
          </p:spPr>
          <p:txBody>
            <a:bodyPr/>
            <a:lstStyle/>
            <a:p>
              <a:endParaRPr lang="en-US" sz="1200">
                <a:latin typeface="Poppins" panose="00000500000000000000" pitchFamily="2" charset="0"/>
                <a:cs typeface="Poppins" panose="00000500000000000000" pitchFamily="2" charset="0"/>
              </a:endParaRPr>
            </a:p>
          </p:txBody>
        </p:sp>
        <p:sp>
          <p:nvSpPr>
            <p:cNvPr id="30" name="TextBox 31">
              <a:extLst>
                <a:ext uri="{FF2B5EF4-FFF2-40B4-BE49-F238E27FC236}">
                  <a16:creationId xmlns:a16="http://schemas.microsoft.com/office/drawing/2014/main" id="{0609E48C-E29F-59D0-9346-DA3F7553F05E}"/>
                </a:ext>
              </a:extLst>
            </p:cNvPr>
            <p:cNvSpPr txBox="1"/>
            <p:nvPr/>
          </p:nvSpPr>
          <p:spPr>
            <a:xfrm>
              <a:off x="9446117" y="5395372"/>
              <a:ext cx="3085905" cy="486836"/>
            </a:xfrm>
            <a:prstGeom prst="roundRect">
              <a:avLst/>
            </a:prstGeom>
          </p:spPr>
          <p:txBody>
            <a:bodyPr lIns="0" tIns="0" rIns="0" bIns="0" rtlCol="0" anchor="t">
              <a:spAutoFit/>
            </a:bodyPr>
            <a:lstStyle/>
            <a:p>
              <a:pPr algn="ctr">
                <a:lnSpc>
                  <a:spcPts val="2247"/>
                </a:lnSpc>
              </a:pPr>
              <a:r>
                <a:rPr lang="en-US" sz="2415">
                  <a:solidFill>
                    <a:srgbClr val="487307"/>
                  </a:solidFill>
                  <a:latin typeface="Poppins" panose="00000500000000000000" pitchFamily="2" charset="0"/>
                  <a:ea typeface="Garet Bold"/>
                  <a:cs typeface="Poppins" panose="00000500000000000000" pitchFamily="2" charset="0"/>
                  <a:sym typeface="Garet Bold"/>
                </a:rPr>
                <a:t>Monitoring (M)</a:t>
              </a:r>
            </a:p>
          </p:txBody>
        </p:sp>
        <p:sp>
          <p:nvSpPr>
            <p:cNvPr id="31" name="TextBox 33">
              <a:extLst>
                <a:ext uri="{FF2B5EF4-FFF2-40B4-BE49-F238E27FC236}">
                  <a16:creationId xmlns:a16="http://schemas.microsoft.com/office/drawing/2014/main" id="{D23B011C-5293-1724-00A0-DD09E955581B}"/>
                </a:ext>
              </a:extLst>
            </p:cNvPr>
            <p:cNvSpPr txBox="1"/>
            <p:nvPr/>
          </p:nvSpPr>
          <p:spPr>
            <a:xfrm>
              <a:off x="9395682" y="6307809"/>
              <a:ext cx="3186776" cy="1005266"/>
            </a:xfrm>
            <a:prstGeom prst="roundRect">
              <a:avLst/>
            </a:prstGeom>
          </p:spPr>
          <p:txBody>
            <a:bodyPr wrap="square" lIns="0" tIns="0" rIns="0" bIns="0" rtlCol="0" anchor="t">
              <a:spAutoFit/>
            </a:bodyPr>
            <a:lstStyle/>
            <a:p>
              <a:pPr algn="ctr">
                <a:lnSpc>
                  <a:spcPts val="1606"/>
                </a:lnSpc>
              </a:pPr>
              <a:r>
                <a:rPr lang="en-GB" sz="1600" kern="0">
                  <a:effectLst/>
                  <a:latin typeface="Poppins" panose="00000500000000000000" pitchFamily="2" charset="0"/>
                  <a:ea typeface="Calibri" panose="020F0502020204030204" pitchFamily="34" charset="0"/>
                  <a:cs typeface="Poppins" panose="00000500000000000000" pitchFamily="2" charset="0"/>
                </a:rPr>
                <a:t>Continuous assessment of the activity implemented by your business.</a:t>
              </a:r>
              <a:endParaRPr lang="en-US" sz="1400">
                <a:latin typeface="Poppins" panose="00000500000000000000" pitchFamily="2" charset="0"/>
                <a:ea typeface="Garet"/>
                <a:cs typeface="Poppins" panose="00000500000000000000" pitchFamily="2" charset="0"/>
                <a:sym typeface="Garet"/>
              </a:endParaRPr>
            </a:p>
          </p:txBody>
        </p:sp>
      </p:grpSp>
      <p:sp>
        <p:nvSpPr>
          <p:cNvPr id="9" name="Title 1">
            <a:extLst>
              <a:ext uri="{FF2B5EF4-FFF2-40B4-BE49-F238E27FC236}">
                <a16:creationId xmlns:a16="http://schemas.microsoft.com/office/drawing/2014/main" id="{27BE8720-C4BA-0D40-201D-A546313379FB}"/>
              </a:ext>
            </a:extLst>
          </p:cNvPr>
          <p:cNvSpPr txBox="1">
            <a:spLocks/>
          </p:cNvSpPr>
          <p:nvPr/>
        </p:nvSpPr>
        <p:spPr>
          <a:xfrm>
            <a:off x="159026" y="1299607"/>
            <a:ext cx="11194774" cy="431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Poppins" panose="00000500000000000000" pitchFamily="2" charset="0"/>
                <a:cs typeface="Poppins" panose="00000500000000000000" pitchFamily="2" charset="0"/>
              </a:rPr>
              <a:t>Each component has a different purpose:</a:t>
            </a:r>
          </a:p>
        </p:txBody>
      </p:sp>
      <p:sp>
        <p:nvSpPr>
          <p:cNvPr id="47" name="Freeform 4">
            <a:extLst>
              <a:ext uri="{FF2B5EF4-FFF2-40B4-BE49-F238E27FC236}">
                <a16:creationId xmlns:a16="http://schemas.microsoft.com/office/drawing/2014/main" id="{01F19B75-769E-9A0D-E792-55A20BF49B2C}"/>
              </a:ext>
            </a:extLst>
          </p:cNvPr>
          <p:cNvSpPr/>
          <p:nvPr/>
        </p:nvSpPr>
        <p:spPr>
          <a:xfrm>
            <a:off x="710875" y="5204751"/>
            <a:ext cx="3383280" cy="1411947"/>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lnSpc>
                <a:spcPts val="2100"/>
              </a:lnSpc>
            </a:pPr>
            <a:r>
              <a:rPr lang="en-GB" sz="1600" i="1" kern="0">
                <a:effectLst/>
                <a:latin typeface="Poppins" panose="00000500000000000000" pitchFamily="2" charset="0"/>
                <a:ea typeface="Calibri" panose="020F0502020204030204" pitchFamily="34" charset="0"/>
                <a:cs typeface="Poppins" panose="00000500000000000000" pitchFamily="2" charset="0"/>
              </a:rPr>
              <a:t>“How do you know that your activities are happening the way you planned?”</a:t>
            </a:r>
            <a:endParaRPr lang="en-US" sz="1600" i="1">
              <a:latin typeface="Poppins" panose="00000500000000000000" pitchFamily="2" charset="0"/>
              <a:cs typeface="Poppins" panose="00000500000000000000" pitchFamily="2" charset="0"/>
            </a:endParaRPr>
          </a:p>
        </p:txBody>
      </p:sp>
      <p:sp>
        <p:nvSpPr>
          <p:cNvPr id="48" name="Freeform 4">
            <a:extLst>
              <a:ext uri="{FF2B5EF4-FFF2-40B4-BE49-F238E27FC236}">
                <a16:creationId xmlns:a16="http://schemas.microsoft.com/office/drawing/2014/main" id="{9417288C-A85E-4BE4-CF6E-FA64E638C244}"/>
              </a:ext>
            </a:extLst>
          </p:cNvPr>
          <p:cNvSpPr/>
          <p:nvPr/>
        </p:nvSpPr>
        <p:spPr>
          <a:xfrm>
            <a:off x="4358312" y="5213186"/>
            <a:ext cx="3383280" cy="1403513"/>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r>
              <a:rPr lang="en-GB" sz="1600" i="1" kern="0">
                <a:effectLst/>
                <a:latin typeface="Poppins" panose="00000500000000000000" pitchFamily="2" charset="0"/>
                <a:ea typeface="Calibri" panose="020F0502020204030204" pitchFamily="34" charset="0"/>
                <a:cs typeface="Poppins" panose="00000500000000000000" pitchFamily="2" charset="0"/>
              </a:rPr>
              <a:t>“</a:t>
            </a:r>
            <a:r>
              <a:rPr lang="en-US" sz="1600" i="1" kern="0">
                <a:effectLst/>
                <a:latin typeface="Poppins" panose="00000500000000000000" pitchFamily="2" charset="0"/>
                <a:ea typeface="Calibri" panose="020F0502020204030204" pitchFamily="34" charset="0"/>
                <a:cs typeface="Poppins" panose="00000500000000000000" pitchFamily="2" charset="0"/>
              </a:rPr>
              <a:t>Are the interventions contributing to your business’ resilience and sustainability goals?</a:t>
            </a:r>
            <a:r>
              <a:rPr lang="en-GB" sz="1600" i="1" kern="0">
                <a:effectLst/>
                <a:latin typeface="Poppins" panose="00000500000000000000" pitchFamily="2" charset="0"/>
                <a:ea typeface="Calibri" panose="020F0502020204030204" pitchFamily="34" charset="0"/>
                <a:cs typeface="Poppins" panose="00000500000000000000" pitchFamily="2" charset="0"/>
              </a:rPr>
              <a:t>”</a:t>
            </a:r>
            <a:endParaRPr lang="en-US" sz="1600" i="1">
              <a:latin typeface="Poppins" panose="00000500000000000000" pitchFamily="2" charset="0"/>
              <a:cs typeface="Poppins" panose="00000500000000000000" pitchFamily="2" charset="0"/>
            </a:endParaRPr>
          </a:p>
        </p:txBody>
      </p:sp>
      <p:sp>
        <p:nvSpPr>
          <p:cNvPr id="49" name="Freeform 4">
            <a:extLst>
              <a:ext uri="{FF2B5EF4-FFF2-40B4-BE49-F238E27FC236}">
                <a16:creationId xmlns:a16="http://schemas.microsoft.com/office/drawing/2014/main" id="{A38E46D3-D017-5AC2-1FF6-26E81BFAEE4C}"/>
              </a:ext>
            </a:extLst>
          </p:cNvPr>
          <p:cNvSpPr/>
          <p:nvPr/>
        </p:nvSpPr>
        <p:spPr>
          <a:xfrm>
            <a:off x="8005749" y="5204751"/>
            <a:ext cx="3383280" cy="1411948"/>
          </a:xfrm>
          <a:prstGeom prst="roundRect">
            <a:avLst>
              <a:gd name="adj" fmla="val 7213"/>
            </a:avLst>
          </a:prstGeom>
          <a:solidFill>
            <a:schemeClr val="accent2">
              <a:lumMod val="20000"/>
              <a:lumOff val="80000"/>
            </a:schemeClr>
          </a:solidFill>
          <a:ln w="38100" cap="rnd">
            <a:solidFill>
              <a:srgbClr val="FFFFFF"/>
            </a:solidFill>
            <a:prstDash val="solid"/>
            <a:round/>
          </a:ln>
        </p:spPr>
        <p:txBody>
          <a:bodyPr anchor="ctr"/>
          <a:lstStyle/>
          <a:p>
            <a:pPr algn="ctr"/>
            <a:r>
              <a:rPr lang="en-GB" sz="1600" i="1" kern="0">
                <a:effectLst/>
                <a:latin typeface="Poppins" panose="00000500000000000000" pitchFamily="2" charset="0"/>
                <a:ea typeface="Calibri" panose="020F0502020204030204" pitchFamily="34" charset="0"/>
                <a:cs typeface="Poppins" panose="00000500000000000000" pitchFamily="2" charset="0"/>
              </a:rPr>
              <a:t>“</a:t>
            </a:r>
            <a:r>
              <a:rPr lang="en-US" sz="1600" i="1" kern="0">
                <a:effectLst/>
                <a:latin typeface="Poppins" panose="00000500000000000000" pitchFamily="2" charset="0"/>
                <a:ea typeface="Calibri" panose="020F0502020204030204" pitchFamily="34" charset="0"/>
                <a:cs typeface="Poppins" panose="00000500000000000000" pitchFamily="2" charset="0"/>
              </a:rPr>
              <a:t>What and how should your business improve based on the new information?</a:t>
            </a:r>
            <a:r>
              <a:rPr lang="en-GB" sz="1600" i="1" kern="0">
                <a:effectLst/>
                <a:latin typeface="Poppins" panose="00000500000000000000" pitchFamily="2" charset="0"/>
                <a:ea typeface="Calibri" panose="020F0502020204030204" pitchFamily="34" charset="0"/>
                <a:cs typeface="Poppins" panose="00000500000000000000" pitchFamily="2" charset="0"/>
              </a:rPr>
              <a:t>”</a:t>
            </a:r>
            <a:endParaRPr lang="en-US" sz="1600" i="1">
              <a:latin typeface="Poppins" panose="00000500000000000000" pitchFamily="2" charset="0"/>
              <a:cs typeface="Poppins" panose="00000500000000000000" pitchFamily="2" charset="0"/>
            </a:endParaRPr>
          </a:p>
        </p:txBody>
      </p:sp>
      <p:pic>
        <p:nvPicPr>
          <p:cNvPr id="51" name="Picture 50">
            <a:extLst>
              <a:ext uri="{FF2B5EF4-FFF2-40B4-BE49-F238E27FC236}">
                <a16:creationId xmlns:a16="http://schemas.microsoft.com/office/drawing/2014/main" id="{0F20F2C1-FE63-FDA3-8D3F-2DB8DE972116}"/>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661717" y="2071965"/>
            <a:ext cx="1298231" cy="1034933"/>
          </a:xfrm>
          <a:prstGeom prst="rect">
            <a:avLst/>
          </a:prstGeom>
        </p:spPr>
      </p:pic>
      <p:pic>
        <p:nvPicPr>
          <p:cNvPr id="53" name="Picture 52">
            <a:extLst>
              <a:ext uri="{FF2B5EF4-FFF2-40B4-BE49-F238E27FC236}">
                <a16:creationId xmlns:a16="http://schemas.microsoft.com/office/drawing/2014/main" id="{5F899AA1-7226-B73D-6486-87DD3D697D8C}"/>
              </a:ext>
            </a:extLst>
          </p:cNvPr>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557318" y="2197156"/>
            <a:ext cx="822713" cy="909742"/>
          </a:xfrm>
          <a:prstGeom prst="rect">
            <a:avLst/>
          </a:prstGeom>
        </p:spPr>
      </p:pic>
      <p:pic>
        <p:nvPicPr>
          <p:cNvPr id="55" name="Picture 54">
            <a:extLst>
              <a:ext uri="{FF2B5EF4-FFF2-40B4-BE49-F238E27FC236}">
                <a16:creationId xmlns:a16="http://schemas.microsoft.com/office/drawing/2014/main" id="{C14C3BF4-854B-E52C-B054-F0AF6422333F}"/>
              </a:ext>
            </a:extLst>
          </p:cNvPr>
          <p:cNvPicPr>
            <a:picLocks noChangeAspect="1"/>
          </p:cNvPicPr>
          <p:nvPr/>
        </p:nvPicPr>
        <p:blipFill rotWithShape="1">
          <a:blip r:embed="rId5"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9254744" y="2197156"/>
            <a:ext cx="885289" cy="930338"/>
          </a:xfrm>
          <a:prstGeom prst="rect">
            <a:avLst/>
          </a:prstGeom>
        </p:spPr>
      </p:pic>
      <p:pic>
        <p:nvPicPr>
          <p:cNvPr id="58" name="Picture 57">
            <a:extLst>
              <a:ext uri="{FF2B5EF4-FFF2-40B4-BE49-F238E27FC236}">
                <a16:creationId xmlns:a16="http://schemas.microsoft.com/office/drawing/2014/main" id="{A7F69760-6A81-E16D-BD28-F36850EF7F13}"/>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63" name="Picture 62" descr="A black and orange background&#10;&#10;Description automatically generated">
            <a:extLst>
              <a:ext uri="{FF2B5EF4-FFF2-40B4-BE49-F238E27FC236}">
                <a16:creationId xmlns:a16="http://schemas.microsoft.com/office/drawing/2014/main" id="{D331CEEB-B3A0-CBD4-8C73-DBF31DDA2C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2" name="Group 1">
            <a:extLst>
              <a:ext uri="{FF2B5EF4-FFF2-40B4-BE49-F238E27FC236}">
                <a16:creationId xmlns:a16="http://schemas.microsoft.com/office/drawing/2014/main" id="{3723D6F8-C0F5-974A-F01A-7238F65CD359}"/>
              </a:ext>
            </a:extLst>
          </p:cNvPr>
          <p:cNvGrpSpPr/>
          <p:nvPr/>
        </p:nvGrpSpPr>
        <p:grpSpPr>
          <a:xfrm>
            <a:off x="12006024" y="-2"/>
            <a:ext cx="182880" cy="6858000"/>
            <a:chOff x="17746367" y="0"/>
            <a:chExt cx="541633" cy="8191500"/>
          </a:xfrm>
        </p:grpSpPr>
        <p:sp>
          <p:nvSpPr>
            <p:cNvPr id="4" name="Rectangle 3">
              <a:extLst>
                <a:ext uri="{FF2B5EF4-FFF2-40B4-BE49-F238E27FC236}">
                  <a16:creationId xmlns:a16="http://schemas.microsoft.com/office/drawing/2014/main" id="{86B0C40B-FBBF-C6AB-253D-EE907E0C2370}"/>
                </a:ext>
              </a:extLst>
            </p:cNvPr>
            <p:cNvSpPr/>
            <p:nvPr/>
          </p:nvSpPr>
          <p:spPr>
            <a:xfrm>
              <a:off x="17746367" y="2012508"/>
              <a:ext cx="541633" cy="20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1</a:t>
              </a:r>
            </a:p>
          </p:txBody>
        </p:sp>
        <p:sp>
          <p:nvSpPr>
            <p:cNvPr id="5" name="Rectangle 4">
              <a:extLst>
                <a:ext uri="{FF2B5EF4-FFF2-40B4-BE49-F238E27FC236}">
                  <a16:creationId xmlns:a16="http://schemas.microsoft.com/office/drawing/2014/main" id="{B20B240D-AA64-0989-9616-A955B48E9113}"/>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6" name="Rectangle 5">
              <a:extLst>
                <a:ext uri="{FF2B5EF4-FFF2-40B4-BE49-F238E27FC236}">
                  <a16:creationId xmlns:a16="http://schemas.microsoft.com/office/drawing/2014/main" id="{89C1B46F-2A86-3654-C351-3CABCE3CAC20}"/>
                </a:ext>
              </a:extLst>
            </p:cNvPr>
            <p:cNvSpPr/>
            <p:nvPr/>
          </p:nvSpPr>
          <p:spPr>
            <a:xfrm>
              <a:off x="17746367" y="4064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2</a:t>
              </a:r>
            </a:p>
          </p:txBody>
        </p:sp>
        <p:sp>
          <p:nvSpPr>
            <p:cNvPr id="7" name="Rectangle 6">
              <a:extLst>
                <a:ext uri="{FF2B5EF4-FFF2-40B4-BE49-F238E27FC236}">
                  <a16:creationId xmlns:a16="http://schemas.microsoft.com/office/drawing/2014/main" id="{73C192FB-1197-3BEB-1A47-161F8393C3FA}"/>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Tree>
    <p:extLst>
      <p:ext uri="{BB962C8B-B14F-4D97-AF65-F5344CB8AC3E}">
        <p14:creationId xmlns:p14="http://schemas.microsoft.com/office/powerpoint/2010/main" val="263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vocado 'Hass'">
            <a:extLst>
              <a:ext uri="{FF2B5EF4-FFF2-40B4-BE49-F238E27FC236}">
                <a16:creationId xmlns:a16="http://schemas.microsoft.com/office/drawing/2014/main" id="{B637C604-4205-30EB-0930-C58D4F32D2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8D2BB7-4743-715B-6D64-FC2D5EB05CC0}"/>
              </a:ext>
            </a:extLst>
          </p:cNvPr>
          <p:cNvSpPr>
            <a:spLocks noGrp="1"/>
          </p:cNvSpPr>
          <p:nvPr>
            <p:ph type="title"/>
          </p:nvPr>
        </p:nvSpPr>
        <p:spPr>
          <a:xfrm>
            <a:off x="404553" y="3091928"/>
            <a:ext cx="9078562" cy="2387600"/>
          </a:xfrm>
        </p:spPr>
        <p:txBody>
          <a:bodyPr vert="horz" lIns="91440" tIns="45720" rIns="91440" bIns="45720" rtlCol="0" anchor="b">
            <a:noAutofit/>
          </a:bodyPr>
          <a:lstStyle/>
          <a:p>
            <a:r>
              <a:rPr lang="en-US" sz="5000" dirty="0">
                <a:solidFill>
                  <a:schemeClr val="bg1"/>
                </a:solidFill>
                <a:latin typeface="Poppins" panose="00000500000000000000" pitchFamily="2" charset="0"/>
                <a:cs typeface="Poppins" panose="00000500000000000000" pitchFamily="2" charset="0"/>
              </a:rPr>
              <a:t>Part 2. </a:t>
            </a:r>
            <a:br>
              <a:rPr lang="en-US" sz="5000" dirty="0">
                <a:solidFill>
                  <a:schemeClr val="bg1"/>
                </a:solidFill>
                <a:latin typeface="Poppins" panose="00000500000000000000" pitchFamily="2" charset="0"/>
                <a:cs typeface="Poppins" panose="00000500000000000000" pitchFamily="2" charset="0"/>
              </a:rPr>
            </a:br>
            <a:r>
              <a:rPr lang="en-US" sz="5000" dirty="0">
                <a:solidFill>
                  <a:schemeClr val="bg1"/>
                </a:solidFill>
                <a:latin typeface="Poppins" panose="00000500000000000000" pitchFamily="2" charset="0"/>
                <a:cs typeface="Poppins" panose="00000500000000000000" pitchFamily="2" charset="0"/>
              </a:rPr>
              <a:t>Why is MEL important to the resilience and sustainability of tropical fruit businesses? </a:t>
            </a:r>
          </a:p>
        </p:txBody>
      </p:sp>
      <p:sp>
        <p:nvSpPr>
          <p:cNvPr id="1037" name="Rectangle: Rounded Corners 103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orange background&#10;&#10;Description automatically generated">
            <a:extLst>
              <a:ext uri="{FF2B5EF4-FFF2-40B4-BE49-F238E27FC236}">
                <a16:creationId xmlns:a16="http://schemas.microsoft.com/office/drawing/2014/main" id="{0B244AB6-4AED-68BE-D7E8-4A23806BE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10" y="-1588"/>
            <a:ext cx="2246790" cy="2222500"/>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4E2FEFD9-C6EA-B38B-4514-B04D12F3F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750"/>
            <a:ext cx="4102100" cy="1079500"/>
          </a:xfrm>
          <a:prstGeom prst="rect">
            <a:avLst/>
          </a:prstGeom>
        </p:spPr>
      </p:pic>
    </p:spTree>
    <p:extLst>
      <p:ext uri="{BB962C8B-B14F-4D97-AF65-F5344CB8AC3E}">
        <p14:creationId xmlns:p14="http://schemas.microsoft.com/office/powerpoint/2010/main" val="392674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DEC01A89-7B50-9BB5-2972-9FA9D55DE883}"/>
              </a:ext>
            </a:extLst>
          </p:cNvPr>
          <p:cNvSpPr/>
          <p:nvPr/>
        </p:nvSpPr>
        <p:spPr>
          <a:xfrm>
            <a:off x="0" y="2381104"/>
            <a:ext cx="12192000" cy="4476896"/>
          </a:xfrm>
          <a:custGeom>
            <a:avLst/>
            <a:gdLst/>
            <a:ahLst/>
            <a:cxnLst/>
            <a:rect l="l" t="t" r="r" b="b"/>
            <a:pathLst>
              <a:path w="4995194" h="1828471">
                <a:moveTo>
                  <a:pt x="0" y="0"/>
                </a:moveTo>
                <a:lnTo>
                  <a:pt x="4995194" y="0"/>
                </a:lnTo>
                <a:lnTo>
                  <a:pt x="4995194" y="1828471"/>
                </a:lnTo>
                <a:lnTo>
                  <a:pt x="0" y="1828471"/>
                </a:lnTo>
                <a:close/>
              </a:path>
            </a:pathLst>
          </a:custGeom>
          <a:solidFill>
            <a:srgbClr val="EBF1DE">
              <a:alpha val="21176"/>
            </a:srgbClr>
          </a:solidFill>
        </p:spPr>
        <p:txBody>
          <a:bodyPr/>
          <a:lstStyle/>
          <a:p>
            <a:endParaRPr lang="en-US" dirty="0"/>
          </a:p>
        </p:txBody>
      </p:sp>
      <p:sp>
        <p:nvSpPr>
          <p:cNvPr id="2" name="Title 1">
            <a:extLst>
              <a:ext uri="{FF2B5EF4-FFF2-40B4-BE49-F238E27FC236}">
                <a16:creationId xmlns:a16="http://schemas.microsoft.com/office/drawing/2014/main" id="{EB6ACE7E-4722-BD92-85BE-5BC21DF02D43}"/>
              </a:ext>
            </a:extLst>
          </p:cNvPr>
          <p:cNvSpPr>
            <a:spLocks noGrp="1"/>
          </p:cNvSpPr>
          <p:nvPr>
            <p:ph type="title"/>
          </p:nvPr>
        </p:nvSpPr>
        <p:spPr>
          <a:xfrm>
            <a:off x="5747657" y="1542440"/>
            <a:ext cx="6061165" cy="825412"/>
          </a:xfrm>
        </p:spPr>
        <p:txBody>
          <a:bodyPr>
            <a:noAutofit/>
          </a:bodyPr>
          <a:lstStyle/>
          <a:p>
            <a:r>
              <a:rPr lang="en-US" sz="3200" b="1" dirty="0">
                <a:solidFill>
                  <a:srgbClr val="314C14"/>
                </a:solidFill>
                <a:latin typeface="Poppins" panose="00000500000000000000" pitchFamily="2" charset="0"/>
                <a:cs typeface="Poppins" panose="00000500000000000000" pitchFamily="2" charset="0"/>
              </a:rPr>
              <a:t>MEL supports:</a:t>
            </a:r>
          </a:p>
        </p:txBody>
      </p:sp>
      <p:sp>
        <p:nvSpPr>
          <p:cNvPr id="3" name="Content Placeholder 2">
            <a:extLst>
              <a:ext uri="{FF2B5EF4-FFF2-40B4-BE49-F238E27FC236}">
                <a16:creationId xmlns:a16="http://schemas.microsoft.com/office/drawing/2014/main" id="{014CC1E1-CC17-F3FD-C218-6E814D7C10C8}"/>
              </a:ext>
            </a:extLst>
          </p:cNvPr>
          <p:cNvSpPr>
            <a:spLocks noGrp="1"/>
          </p:cNvSpPr>
          <p:nvPr>
            <p:ph idx="1"/>
          </p:nvPr>
        </p:nvSpPr>
        <p:spPr>
          <a:xfrm>
            <a:off x="5747658" y="2804435"/>
            <a:ext cx="5606143" cy="3119121"/>
          </a:xfrm>
        </p:spPr>
        <p:txBody>
          <a:bodyPr>
            <a:normAutofit/>
          </a:bodyPr>
          <a:lstStyle/>
          <a:p>
            <a:r>
              <a:rPr lang="en-US" sz="1800" kern="0" dirty="0">
                <a:latin typeface="Poppins" panose="00000500000000000000" pitchFamily="2" charset="0"/>
                <a:ea typeface="Calibri" panose="020F0502020204030204" pitchFamily="34" charset="0"/>
                <a:cs typeface="Poppins" panose="00000500000000000000" pitchFamily="2" charset="0"/>
              </a:rPr>
              <a:t>Establishing  </a:t>
            </a:r>
            <a:r>
              <a:rPr lang="en-US" sz="1800" b="1" kern="0" dirty="0">
                <a:latin typeface="Poppins" panose="00000500000000000000" pitchFamily="2" charset="0"/>
                <a:ea typeface="Calibri" panose="020F0502020204030204" pitchFamily="34" charset="0"/>
                <a:cs typeface="Poppins" panose="00000500000000000000" pitchFamily="2" charset="0"/>
              </a:rPr>
              <a:t>mechanisms and metrics </a:t>
            </a:r>
            <a:r>
              <a:rPr lang="en-US" sz="1800" kern="0" dirty="0">
                <a:latin typeface="Poppins" panose="00000500000000000000" pitchFamily="2" charset="0"/>
                <a:ea typeface="Calibri" panose="020F0502020204030204" pitchFamily="34" charset="0"/>
                <a:cs typeface="Poppins" panose="00000500000000000000" pitchFamily="2" charset="0"/>
              </a:rPr>
              <a:t>to identify risks, track progress and measure impact.</a:t>
            </a:r>
          </a:p>
          <a:p>
            <a:r>
              <a:rPr lang="en-US" sz="1800" b="1" kern="0" dirty="0">
                <a:latin typeface="Poppins" panose="00000500000000000000" pitchFamily="2" charset="0"/>
                <a:ea typeface="Calibri" panose="020F0502020204030204" pitchFamily="34" charset="0"/>
                <a:cs typeface="Poppins" panose="00000500000000000000" pitchFamily="2" charset="0"/>
              </a:rPr>
              <a:t>Creating a plan </a:t>
            </a:r>
            <a:r>
              <a:rPr lang="en-US" sz="1800" kern="0" dirty="0">
                <a:latin typeface="Poppins" panose="00000500000000000000" pitchFamily="2" charset="0"/>
                <a:ea typeface="Calibri" panose="020F0502020204030204" pitchFamily="34" charset="0"/>
                <a:cs typeface="Poppins" panose="00000500000000000000" pitchFamily="2" charset="0"/>
              </a:rPr>
              <a:t>to address current and future risks.</a:t>
            </a:r>
          </a:p>
          <a:p>
            <a:r>
              <a:rPr lang="en-US" sz="1800" b="1" kern="0" dirty="0">
                <a:latin typeface="Poppins" panose="00000500000000000000" pitchFamily="2" charset="0"/>
                <a:ea typeface="Calibri" panose="020F0502020204030204" pitchFamily="34" charset="0"/>
                <a:cs typeface="Poppins" panose="00000500000000000000" pitchFamily="2" charset="0"/>
              </a:rPr>
              <a:t>Learning </a:t>
            </a:r>
            <a:r>
              <a:rPr lang="en-US" sz="1800" kern="0" dirty="0">
                <a:latin typeface="Poppins" panose="00000500000000000000" pitchFamily="2" charset="0"/>
                <a:ea typeface="Calibri" panose="020F0502020204030204" pitchFamily="34" charset="0"/>
                <a:cs typeface="Poppins" panose="00000500000000000000" pitchFamily="2" charset="0"/>
              </a:rPr>
              <a:t>from results.</a:t>
            </a:r>
          </a:p>
          <a:p>
            <a:r>
              <a:rPr lang="en-US" sz="1800" b="1" kern="0" dirty="0">
                <a:latin typeface="Poppins" panose="00000500000000000000" pitchFamily="2" charset="0"/>
                <a:ea typeface="Calibri" panose="020F0502020204030204" pitchFamily="34" charset="0"/>
                <a:cs typeface="Poppins" panose="00000500000000000000" pitchFamily="2" charset="0"/>
              </a:rPr>
              <a:t>Evidence generation </a:t>
            </a:r>
            <a:r>
              <a:rPr lang="en-US" sz="1800" kern="0" dirty="0">
                <a:latin typeface="Poppins" panose="00000500000000000000" pitchFamily="2" charset="0"/>
                <a:ea typeface="Calibri" panose="020F0502020204030204" pitchFamily="34" charset="0"/>
                <a:cs typeface="Poppins" panose="00000500000000000000" pitchFamily="2" charset="0"/>
              </a:rPr>
              <a:t>that back up  sustainability claims and reporting.</a:t>
            </a:r>
          </a:p>
          <a:p>
            <a:r>
              <a:rPr lang="en-US" sz="1800" b="1" kern="0" dirty="0">
                <a:latin typeface="Poppins" panose="00000500000000000000" pitchFamily="2" charset="0"/>
                <a:ea typeface="Calibri" panose="020F0502020204030204" pitchFamily="34" charset="0"/>
                <a:cs typeface="Poppins" panose="00000500000000000000" pitchFamily="2" charset="0"/>
              </a:rPr>
              <a:t>Accountability</a:t>
            </a:r>
            <a:r>
              <a:rPr lang="en-US" sz="1800" kern="0" dirty="0">
                <a:latin typeface="Poppins" panose="00000500000000000000" pitchFamily="2" charset="0"/>
                <a:ea typeface="Calibri" panose="020F0502020204030204" pitchFamily="34" charset="0"/>
                <a:cs typeface="Poppins" panose="00000500000000000000" pitchFamily="2" charset="0"/>
              </a:rPr>
              <a:t> and </a:t>
            </a:r>
            <a:r>
              <a:rPr lang="en-US" sz="1800" b="1" kern="0" dirty="0">
                <a:latin typeface="Poppins" panose="00000500000000000000" pitchFamily="2" charset="0"/>
                <a:ea typeface="Calibri" panose="020F0502020204030204" pitchFamily="34" charset="0"/>
                <a:cs typeface="Poppins" panose="00000500000000000000" pitchFamily="2" charset="0"/>
              </a:rPr>
              <a:t>transparency</a:t>
            </a:r>
            <a:r>
              <a:rPr lang="en-US" sz="1800" kern="0" dirty="0">
                <a:latin typeface="Poppins" panose="00000500000000000000" pitchFamily="2" charset="0"/>
                <a:ea typeface="Calibri" panose="020F0502020204030204" pitchFamily="34" charset="0"/>
                <a:cs typeface="Poppins" panose="00000500000000000000" pitchFamily="2" charset="0"/>
              </a:rPr>
              <a:t>.</a:t>
            </a:r>
            <a:endParaRPr lang="en-US"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793B0743-811C-401C-321A-CF99A1082CD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13" name="Picture 12">
            <a:extLst>
              <a:ext uri="{FF2B5EF4-FFF2-40B4-BE49-F238E27FC236}">
                <a16:creationId xmlns:a16="http://schemas.microsoft.com/office/drawing/2014/main" id="{51D95F16-754B-ACD0-1EFE-46501D11D8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21"/>
          <a:stretch/>
        </p:blipFill>
        <p:spPr>
          <a:xfrm>
            <a:off x="838199" y="1542440"/>
            <a:ext cx="4572000" cy="4540739"/>
          </a:xfrm>
          <a:prstGeom prst="ellipse">
            <a:avLst/>
          </a:prstGeom>
          <a:ln w="76200">
            <a:noFill/>
          </a:ln>
        </p:spPr>
      </p:pic>
      <p:pic>
        <p:nvPicPr>
          <p:cNvPr id="14" name="Picture 13" descr="A black and orange background&#10;&#10;Description automatically generated">
            <a:extLst>
              <a:ext uri="{FF2B5EF4-FFF2-40B4-BE49-F238E27FC236}">
                <a16:creationId xmlns:a16="http://schemas.microsoft.com/office/drawing/2014/main" id="{BDB32CB5-DF15-B4D0-A2F7-D021D1525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5" name="Group 4">
            <a:extLst>
              <a:ext uri="{FF2B5EF4-FFF2-40B4-BE49-F238E27FC236}">
                <a16:creationId xmlns:a16="http://schemas.microsoft.com/office/drawing/2014/main" id="{C1E9B919-D691-A68C-135E-F1DA5BB45D49}"/>
              </a:ext>
            </a:extLst>
          </p:cNvPr>
          <p:cNvGrpSpPr/>
          <p:nvPr/>
        </p:nvGrpSpPr>
        <p:grpSpPr>
          <a:xfrm>
            <a:off x="12009120" y="0"/>
            <a:ext cx="182880" cy="6858000"/>
            <a:chOff x="17746367" y="0"/>
            <a:chExt cx="541633" cy="8191500"/>
          </a:xfrm>
        </p:grpSpPr>
        <p:sp>
          <p:nvSpPr>
            <p:cNvPr id="6" name="Rectangle 5">
              <a:extLst>
                <a:ext uri="{FF2B5EF4-FFF2-40B4-BE49-F238E27FC236}">
                  <a16:creationId xmlns:a16="http://schemas.microsoft.com/office/drawing/2014/main" id="{4D54D001-4CF5-FE20-A485-A74A8D362F5E}"/>
                </a:ext>
              </a:extLst>
            </p:cNvPr>
            <p:cNvSpPr/>
            <p:nvPr/>
          </p:nvSpPr>
          <p:spPr>
            <a:xfrm>
              <a:off x="17746367" y="2012508"/>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3736ACF0-F865-D303-6470-05BB02381423}"/>
                </a:ext>
              </a:extLst>
            </p:cNvPr>
            <p:cNvSpPr/>
            <p:nvPr/>
          </p:nvSpPr>
          <p:spPr>
            <a:xfrm>
              <a:off x="17746367" y="0"/>
              <a:ext cx="541633" cy="205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75000"/>
                    </a:schemeClr>
                  </a:solidFill>
                  <a:latin typeface="Poppins" panose="00000500000000000000" pitchFamily="2" charset="0"/>
                  <a:cs typeface="Poppins" panose="00000500000000000000" pitchFamily="2" charset="0"/>
                </a:rPr>
                <a:t>i</a:t>
              </a:r>
            </a:p>
          </p:txBody>
        </p:sp>
        <p:sp>
          <p:nvSpPr>
            <p:cNvPr id="8" name="Rectangle 7">
              <a:extLst>
                <a:ext uri="{FF2B5EF4-FFF2-40B4-BE49-F238E27FC236}">
                  <a16:creationId xmlns:a16="http://schemas.microsoft.com/office/drawing/2014/main" id="{70C70868-AE9C-1D5D-AD9E-A4D3EA3B5D8B}"/>
                </a:ext>
              </a:extLst>
            </p:cNvPr>
            <p:cNvSpPr/>
            <p:nvPr/>
          </p:nvSpPr>
          <p:spPr>
            <a:xfrm>
              <a:off x="17746367" y="4064508"/>
              <a:ext cx="541633" cy="2052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oppins" panose="00000500000000000000" pitchFamily="2" charset="0"/>
                  <a:cs typeface="Poppins" panose="00000500000000000000" pitchFamily="2" charset="0"/>
                </a:rPr>
                <a:t>2</a:t>
              </a:r>
            </a:p>
          </p:txBody>
        </p:sp>
        <p:sp>
          <p:nvSpPr>
            <p:cNvPr id="9" name="Rectangle 8">
              <a:extLst>
                <a:ext uri="{FF2B5EF4-FFF2-40B4-BE49-F238E27FC236}">
                  <a16:creationId xmlns:a16="http://schemas.microsoft.com/office/drawing/2014/main" id="{8AA96C98-F657-5DDB-0EC0-7E0F1C54A8CE}"/>
                </a:ext>
              </a:extLst>
            </p:cNvPr>
            <p:cNvSpPr/>
            <p:nvPr/>
          </p:nvSpPr>
          <p:spPr>
            <a:xfrm>
              <a:off x="17746367" y="6103500"/>
              <a:ext cx="541633" cy="208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latin typeface="Poppins" panose="00000500000000000000" pitchFamily="2" charset="0"/>
                  <a:cs typeface="Poppins" panose="00000500000000000000" pitchFamily="2" charset="0"/>
                </a:rPr>
                <a:t>3</a:t>
              </a:r>
            </a:p>
          </p:txBody>
        </p:sp>
      </p:grpSp>
      <p:sp>
        <p:nvSpPr>
          <p:cNvPr id="11" name="TextBox 10">
            <a:extLst>
              <a:ext uri="{FF2B5EF4-FFF2-40B4-BE49-F238E27FC236}">
                <a16:creationId xmlns:a16="http://schemas.microsoft.com/office/drawing/2014/main" id="{1D8D7306-E01E-341F-8684-FD4EE2F65686}"/>
              </a:ext>
            </a:extLst>
          </p:cNvPr>
          <p:cNvSpPr txBox="1"/>
          <p:nvPr/>
        </p:nvSpPr>
        <p:spPr>
          <a:xfrm>
            <a:off x="1072487" y="5775983"/>
            <a:ext cx="1898650" cy="215444"/>
          </a:xfrm>
          <a:prstGeom prst="rect">
            <a:avLst/>
          </a:prstGeom>
          <a:noFill/>
        </p:spPr>
        <p:txBody>
          <a:bodyPr wrap="square">
            <a:spAutoFit/>
          </a:bodyPr>
          <a:lstStyle/>
          <a:p>
            <a:r>
              <a:rPr lang="en-US" sz="800" dirty="0">
                <a:solidFill>
                  <a:srgbClr val="314C14"/>
                </a:solidFill>
                <a:latin typeface="Poppins" panose="00000500000000000000" pitchFamily="2" charset="0"/>
                <a:cs typeface="Poppins" panose="00000500000000000000" pitchFamily="2" charset="0"/>
              </a:rPr>
              <a:t>©FAO</a:t>
            </a:r>
          </a:p>
        </p:txBody>
      </p:sp>
    </p:spTree>
    <p:extLst>
      <p:ext uri="{BB962C8B-B14F-4D97-AF65-F5344CB8AC3E}">
        <p14:creationId xmlns:p14="http://schemas.microsoft.com/office/powerpoint/2010/main" val="170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diagram&#10;&#10;Description automatically generated">
            <a:extLst>
              <a:ext uri="{FF2B5EF4-FFF2-40B4-BE49-F238E27FC236}">
                <a16:creationId xmlns:a16="http://schemas.microsoft.com/office/drawing/2014/main" id="{659476A8-1E41-8DB2-8FB7-371450613D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6250" y="2182387"/>
            <a:ext cx="8971613" cy="3229082"/>
          </a:xfrm>
          <a:prstGeom prst="rect">
            <a:avLst/>
          </a:prstGeom>
        </p:spPr>
      </p:pic>
      <p:sp>
        <p:nvSpPr>
          <p:cNvPr id="10" name="TextBox 27">
            <a:extLst>
              <a:ext uri="{FF2B5EF4-FFF2-40B4-BE49-F238E27FC236}">
                <a16:creationId xmlns:a16="http://schemas.microsoft.com/office/drawing/2014/main" id="{D35A36E9-01E7-A82D-9E3A-AB79A0481AFE}"/>
              </a:ext>
            </a:extLst>
          </p:cNvPr>
          <p:cNvSpPr txBox="1"/>
          <p:nvPr/>
        </p:nvSpPr>
        <p:spPr>
          <a:xfrm>
            <a:off x="594137" y="3044663"/>
            <a:ext cx="3208069" cy="1077218"/>
          </a:xfrm>
          <a:prstGeom prst="rect">
            <a:avLst/>
          </a:prstGeom>
        </p:spPr>
        <p:txBody>
          <a:bodyPr wrap="square" lIns="0" tIns="0" rIns="0" bIns="0" rtlCol="0" anchor="t">
            <a:spAutoFit/>
          </a:bodyPr>
          <a:lstStyle/>
          <a:p>
            <a:pPr defTabSz="609630">
              <a:lnSpc>
                <a:spcPts val="2107"/>
              </a:lnSpc>
              <a:spcBef>
                <a:spcPct val="0"/>
              </a:spcBef>
            </a:pPr>
            <a:r>
              <a:rPr lang="en-US" dirty="0">
                <a:solidFill>
                  <a:prstClr val="black"/>
                </a:solidFill>
                <a:latin typeface="Poppins"/>
                <a:ea typeface="Poppins"/>
                <a:cs typeface="Poppins"/>
                <a:sym typeface="Poppins"/>
              </a:rPr>
              <a:t>MEL contributes directly to </a:t>
            </a:r>
            <a:r>
              <a:rPr lang="en-US" b="1" dirty="0">
                <a:solidFill>
                  <a:prstClr val="black"/>
                </a:solidFill>
                <a:latin typeface="Poppins"/>
                <a:ea typeface="Poppins"/>
                <a:cs typeface="Poppins"/>
                <a:sym typeface="Poppins"/>
              </a:rPr>
              <a:t>responsible business conduct (RBC) </a:t>
            </a:r>
            <a:r>
              <a:rPr lang="en-US" dirty="0">
                <a:solidFill>
                  <a:prstClr val="black"/>
                </a:solidFill>
                <a:latin typeface="Poppins"/>
                <a:ea typeface="Poppins"/>
                <a:cs typeface="Poppins"/>
                <a:sym typeface="Poppins"/>
              </a:rPr>
              <a:t>and </a:t>
            </a:r>
            <a:r>
              <a:rPr lang="en-US" b="1" dirty="0">
                <a:solidFill>
                  <a:prstClr val="black"/>
                </a:solidFill>
                <a:latin typeface="Poppins"/>
                <a:ea typeface="Poppins"/>
                <a:cs typeface="Poppins"/>
                <a:sym typeface="Poppins"/>
              </a:rPr>
              <a:t>due diligence</a:t>
            </a:r>
            <a:r>
              <a:rPr lang="en-US" dirty="0">
                <a:solidFill>
                  <a:prstClr val="black"/>
                </a:solidFill>
                <a:latin typeface="Poppins"/>
                <a:ea typeface="Poppins"/>
                <a:cs typeface="Poppins"/>
                <a:sym typeface="Poppins"/>
              </a:rPr>
              <a:t>.</a:t>
            </a:r>
          </a:p>
        </p:txBody>
      </p:sp>
      <p:pic>
        <p:nvPicPr>
          <p:cNvPr id="62" name="Picture 61">
            <a:extLst>
              <a:ext uri="{FF2B5EF4-FFF2-40B4-BE49-F238E27FC236}">
                <a16:creationId xmlns:a16="http://schemas.microsoft.com/office/drawing/2014/main" id="{EFC9ECFF-D234-7596-3532-14B7AE9412B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18289"/>
            <a:ext cx="3017135" cy="825412"/>
          </a:xfrm>
          <a:prstGeom prst="rect">
            <a:avLst/>
          </a:prstGeom>
        </p:spPr>
      </p:pic>
      <p:pic>
        <p:nvPicPr>
          <p:cNvPr id="64" name="Picture 63" descr="A black and orange background&#10;&#10;Description automatically generated">
            <a:extLst>
              <a:ext uri="{FF2B5EF4-FFF2-40B4-BE49-F238E27FC236}">
                <a16:creationId xmlns:a16="http://schemas.microsoft.com/office/drawing/2014/main" id="{09F41C23-8713-5E03-C6EB-7241ECD16F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996" y="5037"/>
            <a:ext cx="1599004" cy="1581718"/>
          </a:xfrm>
          <a:prstGeom prst="rect">
            <a:avLst/>
          </a:prstGeom>
        </p:spPr>
      </p:pic>
      <p:grpSp>
        <p:nvGrpSpPr>
          <p:cNvPr id="7" name="Group 6">
            <a:extLst>
              <a:ext uri="{FF2B5EF4-FFF2-40B4-BE49-F238E27FC236}">
                <a16:creationId xmlns:a16="http://schemas.microsoft.com/office/drawing/2014/main" id="{9A3E1A0F-34FA-44CF-4F8D-BAF3A7954B7F}"/>
              </a:ext>
            </a:extLst>
          </p:cNvPr>
          <p:cNvGrpSpPr/>
          <p:nvPr/>
        </p:nvGrpSpPr>
        <p:grpSpPr>
          <a:xfrm>
            <a:off x="12006024" y="-2"/>
            <a:ext cx="182880" cy="6858000"/>
            <a:chOff x="17746367" y="0"/>
            <a:chExt cx="541633" cy="8191500"/>
          </a:xfrm>
        </p:grpSpPr>
        <p:sp>
          <p:nvSpPr>
            <p:cNvPr id="8" name="Rectangle 7">
              <a:extLst>
                <a:ext uri="{FF2B5EF4-FFF2-40B4-BE49-F238E27FC236}">
                  <a16:creationId xmlns:a16="http://schemas.microsoft.com/office/drawing/2014/main" id="{60CEF8D8-CEEF-4B82-85CA-2D85F3515E27}"/>
                </a:ext>
              </a:extLst>
            </p:cNvPr>
            <p:cNvSpPr/>
            <p:nvPr/>
          </p:nvSpPr>
          <p:spPr>
            <a:xfrm>
              <a:off x="17746367" y="2012508"/>
              <a:ext cx="541633" cy="2052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8E8E8">
                      <a:lumMod val="75000"/>
                    </a:srgbClr>
                  </a:solidFill>
                  <a:effectLst/>
                  <a:uLnTx/>
                  <a:uFillTx/>
                  <a:latin typeface="Poppins" panose="00000500000000000000" pitchFamily="2" charset="0"/>
                  <a:ea typeface="+mn-ea"/>
                  <a:cs typeface="Poppins" panose="00000500000000000000" pitchFamily="2" charset="0"/>
                </a:rPr>
                <a:t>1</a:t>
              </a:r>
            </a:p>
          </p:txBody>
        </p:sp>
        <p:sp>
          <p:nvSpPr>
            <p:cNvPr id="9" name="Rectangle 8">
              <a:extLst>
                <a:ext uri="{FF2B5EF4-FFF2-40B4-BE49-F238E27FC236}">
                  <a16:creationId xmlns:a16="http://schemas.microsoft.com/office/drawing/2014/main" id="{3235DE54-D89E-20A2-DAB5-CB2706F45E31}"/>
                </a:ext>
              </a:extLst>
            </p:cNvPr>
            <p:cNvSpPr/>
            <p:nvPr/>
          </p:nvSpPr>
          <p:spPr>
            <a:xfrm>
              <a:off x="17746367" y="0"/>
              <a:ext cx="541633" cy="2052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8E8E8">
                      <a:lumMod val="75000"/>
                    </a:srgbClr>
                  </a:solidFill>
                  <a:effectLst/>
                  <a:uLnTx/>
                  <a:uFillTx/>
                  <a:latin typeface="Poppins" panose="00000500000000000000" pitchFamily="2" charset="0"/>
                  <a:ea typeface="+mn-ea"/>
                  <a:cs typeface="Poppins" panose="00000500000000000000" pitchFamily="2" charset="0"/>
                </a:rPr>
                <a:t>i</a:t>
              </a:r>
            </a:p>
          </p:txBody>
        </p:sp>
        <p:sp>
          <p:nvSpPr>
            <p:cNvPr id="11" name="Rectangle 10">
              <a:extLst>
                <a:ext uri="{FF2B5EF4-FFF2-40B4-BE49-F238E27FC236}">
                  <a16:creationId xmlns:a16="http://schemas.microsoft.com/office/drawing/2014/main" id="{F963C9FA-4183-C842-725E-22E77306E743}"/>
                </a:ext>
              </a:extLst>
            </p:cNvPr>
            <p:cNvSpPr/>
            <p:nvPr/>
          </p:nvSpPr>
          <p:spPr>
            <a:xfrm>
              <a:off x="17746367" y="4064508"/>
              <a:ext cx="541633" cy="2052000"/>
            </a:xfrm>
            <a:prstGeom prst="rect">
              <a:avLst/>
            </a:prstGeom>
            <a:solidFill>
              <a:srgbClr val="E97132">
                <a:lumMod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2</a:t>
              </a:r>
            </a:p>
          </p:txBody>
        </p:sp>
        <p:sp>
          <p:nvSpPr>
            <p:cNvPr id="12" name="Rectangle 11">
              <a:extLst>
                <a:ext uri="{FF2B5EF4-FFF2-40B4-BE49-F238E27FC236}">
                  <a16:creationId xmlns:a16="http://schemas.microsoft.com/office/drawing/2014/main" id="{C9EC3672-1B98-0201-0074-B843020AA25F}"/>
                </a:ext>
              </a:extLst>
            </p:cNvPr>
            <p:cNvSpPr/>
            <p:nvPr/>
          </p:nvSpPr>
          <p:spPr>
            <a:xfrm>
              <a:off x="17746367" y="6103500"/>
              <a:ext cx="541633" cy="20880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lumMod val="65000"/>
                    </a:prstClr>
                  </a:solidFill>
                  <a:effectLst/>
                  <a:uLnTx/>
                  <a:uFillTx/>
                  <a:latin typeface="Poppins" panose="00000500000000000000" pitchFamily="2" charset="0"/>
                  <a:ea typeface="+mn-ea"/>
                  <a:cs typeface="Poppins" panose="00000500000000000000" pitchFamily="2" charset="0"/>
                </a:rPr>
                <a:t>3</a:t>
              </a:r>
            </a:p>
          </p:txBody>
        </p:sp>
      </p:grpSp>
    </p:spTree>
    <p:extLst>
      <p:ext uri="{BB962C8B-B14F-4D97-AF65-F5344CB8AC3E}">
        <p14:creationId xmlns:p14="http://schemas.microsoft.com/office/powerpoint/2010/main" val="316249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6934F820DFB24785B11FAFD61B1E1A" ma:contentTypeVersion="19" ma:contentTypeDescription="Create a new document." ma:contentTypeScope="" ma:versionID="89ecfc3913e395bdf888be9258b42b13">
  <xsd:schema xmlns:xsd="http://www.w3.org/2001/XMLSchema" xmlns:xs="http://www.w3.org/2001/XMLSchema" xmlns:p="http://schemas.microsoft.com/office/2006/metadata/properties" xmlns:ns2="dc3c6dfc-31ee-4b82-a2b1-418ea34cdcfd" xmlns:ns3="e53179b4-11b7-4fc9-b7aa-ff7a47e184e5" targetNamespace="http://schemas.microsoft.com/office/2006/metadata/properties" ma:root="true" ma:fieldsID="bc3fd52446dcc5abd35a123f5acf3e25" ns2:_="" ns3:_="">
    <xsd:import namespace="dc3c6dfc-31ee-4b82-a2b1-418ea34cdcfd"/>
    <xsd:import namespace="e53179b4-11b7-4fc9-b7aa-ff7a47e184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c6dfc-31ee-4b82-a2b1-418ea34cd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3179b4-11b7-4fc9-b7aa-ff7a47e184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0bdf66-295c-4452-8b75-cc19b7f2b262}" ma:internalName="TaxCatchAll" ma:showField="CatchAllData" ma:web="e53179b4-11b7-4fc9-b7aa-ff7a47e18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3c6dfc-31ee-4b82-a2b1-418ea34cdcfd">
      <Terms xmlns="http://schemas.microsoft.com/office/infopath/2007/PartnerControls"/>
    </lcf76f155ced4ddcb4097134ff3c332f>
    <TaxCatchAll xmlns="e53179b4-11b7-4fc9-b7aa-ff7a47e184e5" xsi:nil="true"/>
  </documentManagement>
</p:properties>
</file>

<file path=customXml/itemProps1.xml><?xml version="1.0" encoding="utf-8"?>
<ds:datastoreItem xmlns:ds="http://schemas.openxmlformats.org/officeDocument/2006/customXml" ds:itemID="{1ADE0861-1928-4566-A765-9A49309C1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3c6dfc-31ee-4b82-a2b1-418ea34cdcfd"/>
    <ds:schemaRef ds:uri="e53179b4-11b7-4fc9-b7aa-ff7a47e18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711FE-7926-46F2-BC96-9FC6B54D8FD2}">
  <ds:schemaRefs>
    <ds:schemaRef ds:uri="http://schemas.microsoft.com/sharepoint/v3/contenttype/forms"/>
  </ds:schemaRefs>
</ds:datastoreItem>
</file>

<file path=customXml/itemProps3.xml><?xml version="1.0" encoding="utf-8"?>
<ds:datastoreItem xmlns:ds="http://schemas.openxmlformats.org/officeDocument/2006/customXml" ds:itemID="{3A596C32-5CD3-4718-9C7A-0DDCA849B210}">
  <ds:schemaRefs>
    <ds:schemaRef ds:uri="http://purl.org/dc/elements/1.1/"/>
    <ds:schemaRef ds:uri="dc3c6dfc-31ee-4b82-a2b1-418ea34cdcfd"/>
    <ds:schemaRef ds:uri="e53179b4-11b7-4fc9-b7aa-ff7a47e184e5"/>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22429</TotalTime>
  <Words>3999</Words>
  <Application>Microsoft Office PowerPoint</Application>
  <PresentationFormat>Widescreen</PresentationFormat>
  <Paragraphs>455</Paragraphs>
  <Slides>33</Slides>
  <Notes>25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Monitoring, evaluation and learning</vt:lpstr>
      <vt:lpstr>PowerPoint Presentation</vt:lpstr>
      <vt:lpstr>How will we get there?</vt:lpstr>
      <vt:lpstr>Part 1.  What is monitoring, evaluation and learning (MEL)?</vt:lpstr>
      <vt:lpstr>What is monitoring, evaluation and learning (MEL)?</vt:lpstr>
      <vt:lpstr>PowerPoint Presentation</vt:lpstr>
      <vt:lpstr>Part 2.  Why is MEL important to the resilience and sustainability of tropical fruit businesses? </vt:lpstr>
      <vt:lpstr>MEL supports:</vt:lpstr>
      <vt:lpstr>PowerPoint Presentation</vt:lpstr>
      <vt:lpstr>Key aspects to consider when designing a MEL system:</vt:lpstr>
      <vt:lpstr>PowerPoint Presentation</vt:lpstr>
      <vt:lpstr>Part 3.  Putting MEL into practice</vt:lpstr>
      <vt:lpstr>What’s the process to develop a MEL system?</vt:lpstr>
      <vt:lpstr>Step 1. Understand the context</vt:lpstr>
      <vt:lpstr>Step 2. Develop a resilience and sustainability strategy for your business</vt:lpstr>
      <vt:lpstr>PowerPoint Presentation</vt:lpstr>
      <vt:lpstr>Let’s take this example of Company’s A goal:</vt:lpstr>
      <vt:lpstr>PowerPoint Presentation</vt:lpstr>
      <vt:lpstr>PowerPoint Presentation</vt:lpstr>
      <vt:lpstr>Step 3. Identify the target audience of your MEL system</vt:lpstr>
      <vt:lpstr>Step 4. Select the indicators</vt:lpstr>
      <vt:lpstr>Step 4. Select the indicators (continued)</vt:lpstr>
      <vt:lpstr>Let’s take this example:</vt:lpstr>
      <vt:lpstr>Example (continued)</vt:lpstr>
      <vt:lpstr>Step 5. Select the MEL tools and collect data</vt:lpstr>
      <vt:lpstr>PowerPoint Presentation</vt:lpstr>
      <vt:lpstr>PowerPoint Presentation</vt:lpstr>
      <vt:lpstr>PowerPoint Presentation</vt:lpstr>
      <vt:lpstr>Step 7. Report on the results and make decisions</vt:lpstr>
      <vt:lpstr>Step 7. Report on the results and make decisions (continued)</vt:lpstr>
      <vt:lpstr>Step 7. Report on the results and make decisions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HernandezLagana, Maria (EST)</dc:creator>
  <cp:lastModifiedBy>HernandezLagana, Maria (EST)</cp:lastModifiedBy>
  <cp:revision>18</cp:revision>
  <dcterms:created xsi:type="dcterms:W3CDTF">2024-10-07T07:03:14Z</dcterms:created>
  <dcterms:modified xsi:type="dcterms:W3CDTF">2025-06-24T12:26:01Z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0x010100D36934F820DFB24785B11FAFD61B1E1A</vt:lpwstr>
  </property>
  <property fmtid="{D5CDD505-2E9C-101B-9397-08002B2CF9AE}" pid="3" name="MediaServiceImageTags">
    <vt:lpwstr/>
  </property>
</Properties>
</file>