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38" r:id="rId2"/>
    <p:sldId id="351" r:id="rId3"/>
    <p:sldId id="357" r:id="rId4"/>
    <p:sldId id="358" r:id="rId5"/>
    <p:sldId id="359" r:id="rId6"/>
    <p:sldId id="340" r:id="rId7"/>
    <p:sldId id="322" r:id="rId8"/>
    <p:sldId id="328" r:id="rId9"/>
    <p:sldId id="329" r:id="rId10"/>
    <p:sldId id="297" r:id="rId11"/>
    <p:sldId id="299" r:id="rId12"/>
    <p:sldId id="341" r:id="rId13"/>
    <p:sldId id="301" r:id="rId14"/>
    <p:sldId id="323" r:id="rId15"/>
    <p:sldId id="327" r:id="rId16"/>
    <p:sldId id="324" r:id="rId17"/>
    <p:sldId id="304" r:id="rId18"/>
    <p:sldId id="331" r:id="rId19"/>
    <p:sldId id="342" r:id="rId20"/>
    <p:sldId id="345" r:id="rId21"/>
    <p:sldId id="344" r:id="rId22"/>
    <p:sldId id="348" r:id="rId23"/>
    <p:sldId id="352" r:id="rId24"/>
    <p:sldId id="337" r:id="rId25"/>
    <p:sldId id="355" r:id="rId26"/>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ke, Verena (AGPM)" initials="WV(" lastIdx="1" clrIdx="0">
    <p:extLst>
      <p:ext uri="{19B8F6BF-5375-455C-9EA6-DF929625EA0E}">
        <p15:presenceInfo xmlns:p15="http://schemas.microsoft.com/office/powerpoint/2012/main" userId="S-1-5-21-2107199734-1002509562-578033828-755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1" autoAdjust="0"/>
    <p:restoredTop sz="67164" autoAdjust="0"/>
  </p:normalViewPr>
  <p:slideViewPr>
    <p:cSldViewPr snapToGrid="0">
      <p:cViewPr varScale="1">
        <p:scale>
          <a:sx n="63" d="100"/>
          <a:sy n="63" d="100"/>
        </p:scale>
        <p:origin x="114"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1" d="100"/>
          <a:sy n="61" d="100"/>
        </p:scale>
        <p:origin x="2931"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FD50C0D2-2BA6-43EE-9D0C-CE8D5FD06AAB}" type="datetimeFigureOut">
              <a:rPr lang="en-US" smtClean="0"/>
              <a:t>6/18/2019</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5E6D3BD8-3227-4622-91BF-55D8FBFFB85B}" type="slidenum">
              <a:rPr lang="en-US" smtClean="0"/>
              <a:t>‹#›</a:t>
            </a:fld>
            <a:endParaRPr lang="en-US"/>
          </a:p>
        </p:txBody>
      </p:sp>
    </p:spTree>
    <p:extLst>
      <p:ext uri="{BB962C8B-B14F-4D97-AF65-F5344CB8AC3E}">
        <p14:creationId xmlns:p14="http://schemas.microsoft.com/office/powerpoint/2010/main" val="166323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FAO’s mandate: </a:t>
            </a:r>
            <a:r>
              <a:rPr lang="en-US" sz="1200" kern="1200" dirty="0" smtClean="0">
                <a:solidFill>
                  <a:schemeClr val="tx1"/>
                </a:solidFill>
                <a:latin typeface="+mn-lt"/>
                <a:ea typeface="+mn-ea"/>
                <a:cs typeface="+mn-cs"/>
              </a:rPr>
              <a:t>Achieving food security for all and making sure people have regular access to enough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high-quality food to lead active, healthy lives.</a:t>
            </a:r>
            <a:endParaRPr lang="en-GB" sz="4800" kern="1200" dirty="0" smtClean="0">
              <a:solidFill>
                <a:schemeClr val="tx1"/>
              </a:solidFill>
              <a:latin typeface="+mn-lt"/>
              <a:ea typeface="+mn-ea"/>
              <a:cs typeface="+mn-cs"/>
            </a:endParaRPr>
          </a:p>
          <a:p>
            <a:endParaRPr lang="en-GB" dirty="0" smtClean="0"/>
          </a:p>
          <a:p>
            <a:r>
              <a:rPr lang="ru-RU" dirty="0" smtClean="0"/>
              <a:t>Сотрудник</a:t>
            </a:r>
            <a:r>
              <a:rPr lang="ru-RU" baseline="0" dirty="0" smtClean="0"/>
              <a:t> ФАО, Оксана Перминова работаю в отделе </a:t>
            </a:r>
            <a:r>
              <a:rPr lang="ru-RU" dirty="0" smtClean="0"/>
              <a:t>растениеводства и защиты растений </a:t>
            </a:r>
          </a:p>
          <a:p>
            <a:r>
              <a:rPr lang="ru-RU" dirty="0" smtClean="0"/>
              <a:t>В группе по снижению рисков от пестицидов</a:t>
            </a:r>
          </a:p>
          <a:p>
            <a:r>
              <a:rPr lang="ru-RU" dirty="0" smtClean="0"/>
              <a:t>Сегодня мы представляем вашему вниманию презинтацию</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Управление пестицидами и устойчивое сельское хозяйство</a:t>
            </a:r>
            <a:endParaRPr lang="en-GB" dirty="0" smtClean="0"/>
          </a:p>
          <a:p>
            <a:endParaRPr lang="en-GB" dirty="0" smtClean="0"/>
          </a:p>
          <a:p>
            <a:endParaRPr lang="en-GB" dirty="0" smtClean="0"/>
          </a:p>
          <a:p>
            <a:r>
              <a:rPr lang="ru-RU" dirty="0" smtClean="0"/>
              <a:t>Мандат ФАО: обеспечение продовольственной безопасности для всех и обеспечение регулярного доступа людей к достаточному количеству высококачественных продуктов питания для ведения активной и здоровой жизни.</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1</a:t>
            </a:fld>
            <a:endParaRPr lang="en-GB"/>
          </a:p>
        </p:txBody>
      </p:sp>
    </p:spTree>
    <p:extLst>
      <p:ext uri="{BB962C8B-B14F-4D97-AF65-F5344CB8AC3E}">
        <p14:creationId xmlns:p14="http://schemas.microsoft.com/office/powerpoint/2010/main" val="226760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889024"/>
          </a:xfrm>
        </p:spPr>
        <p:txBody>
          <a:bodyPr/>
          <a:lstStyle/>
          <a:p>
            <a:pPr marL="171450" indent="-171450">
              <a:buFont typeface="Wingdings" panose="05000000000000000000" pitchFamily="2" charset="2"/>
              <a:buChar char="§"/>
              <a:defRPr/>
            </a:pPr>
            <a:r>
              <a:rPr lang="en-GB" sz="1600" b="1" dirty="0"/>
              <a:t>Producing more </a:t>
            </a:r>
            <a:r>
              <a:rPr lang="en-GB" sz="1600" b="1" dirty="0" smtClean="0"/>
              <a:t>and safe food is </a:t>
            </a:r>
            <a:r>
              <a:rPr lang="en-GB" sz="1600" b="1" dirty="0"/>
              <a:t>not an easy task</a:t>
            </a:r>
          </a:p>
          <a:p>
            <a:pPr marL="171450" indent="-171450">
              <a:buFont typeface="Wingdings" panose="05000000000000000000" pitchFamily="2" charset="2"/>
              <a:buChar char="§"/>
              <a:defRPr/>
            </a:pPr>
            <a:endParaRPr lang="en-GB" sz="1600" b="1" dirty="0"/>
          </a:p>
          <a:p>
            <a:pPr marL="171450" indent="-171450">
              <a:buFont typeface="Wingdings" panose="05000000000000000000" pitchFamily="2" charset="2"/>
              <a:buChar char="§"/>
              <a:defRPr/>
            </a:pPr>
            <a:r>
              <a:rPr lang="en-GB" sz="1600" b="1" dirty="0"/>
              <a:t>More and more people move from rural to urban areas,</a:t>
            </a:r>
          </a:p>
          <a:p>
            <a:pPr marL="171450" indent="-171450">
              <a:buFont typeface="Wingdings" panose="05000000000000000000" pitchFamily="2" charset="2"/>
              <a:buChar char="§"/>
              <a:defRPr/>
            </a:pPr>
            <a:r>
              <a:rPr lang="en-GB" sz="1600" b="1" dirty="0"/>
              <a:t>Arable land and natural resources needed for cultivation, such as water and healthy soils are decreasing.</a:t>
            </a:r>
          </a:p>
          <a:p>
            <a:pPr marL="171450" indent="-171450">
              <a:buFont typeface="Wingdings" panose="05000000000000000000" pitchFamily="2" charset="2"/>
              <a:buChar char="§"/>
              <a:defRPr/>
            </a:pPr>
            <a:endParaRPr lang="en-GB" sz="1600" b="1" dirty="0"/>
          </a:p>
          <a:p>
            <a:pPr marL="171450" indent="-171450">
              <a:buFont typeface="Wingdings" panose="05000000000000000000" pitchFamily="2" charset="2"/>
              <a:buChar char="§"/>
              <a:defRPr/>
            </a:pPr>
            <a:r>
              <a:rPr lang="en-GB" sz="1600" b="1" dirty="0"/>
              <a:t>Pest outbreaks and transboundary pests and diseases put further stress on the quality and quantity of agricultural production.</a:t>
            </a:r>
          </a:p>
          <a:p>
            <a:pPr marL="171450" indent="-171450">
              <a:buFont typeface="Wingdings" panose="05000000000000000000" pitchFamily="2" charset="2"/>
              <a:buChar char="§"/>
              <a:defRPr/>
            </a:pPr>
            <a:endParaRPr lang="en-GB" sz="1600" b="1" dirty="0"/>
          </a:p>
          <a:p>
            <a:pPr marL="171450" indent="-171450">
              <a:buFont typeface="Wingdings" panose="05000000000000000000" pitchFamily="2" charset="2"/>
              <a:buChar char="§"/>
              <a:defRPr/>
            </a:pPr>
            <a:r>
              <a:rPr lang="en-GB" sz="1600" b="1" dirty="0"/>
              <a:t>With regard to the agricultural sector, FAO promotes the Save and Grow approach that stands for sustainability in Crop Production</a:t>
            </a:r>
          </a:p>
          <a:p>
            <a:endParaRPr lang="en-GB" dirty="0"/>
          </a:p>
          <a:p>
            <a:pPr lvl="0">
              <a:defRPr/>
            </a:pPr>
            <a:endParaRPr lang="en-GB" dirty="0"/>
          </a:p>
          <a:p>
            <a:pPr marL="171450" lvl="0" indent="-171450">
              <a:buFont typeface="Wingdings" panose="05000000000000000000" pitchFamily="2" charset="2"/>
              <a:buChar char="§"/>
              <a:defRPr/>
            </a:pPr>
            <a:r>
              <a:rPr lang="en-GB" sz="1600" b="1" dirty="0"/>
              <a:t>FAO advocates for using the Integrated Pest Management Approach for managing diseases and pests.</a:t>
            </a:r>
          </a:p>
          <a:p>
            <a:endParaRPr lang="ru-RU" baseline="0" dirty="0" smtClean="0"/>
          </a:p>
          <a:p>
            <a:r>
              <a:rPr lang="ru-RU" dirty="0" smtClean="0"/>
              <a:t>Производство большего количества и безопасной еды не легкая задача Все больше и больше людей переезжают из сельской местности в города, Пахотные земли и природные ресурсы, необходимые для возделывания, такие как вода и здоровые почвы, сокращаются. Вспышки вредных организмов, трансграничные вредители и болезни еще больше подчеркивают качество и количество сельскохозяйственной продукции. Что касается сельскохозяйственного сектора, ФАО продвигает подход «Сохраняй и развивай», который означает устойчивость в растениеводстве ФАО выступает за использование комплексного подхода к борьбе с вредителями для борьбы с болезнями и вредителями.</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10</a:t>
            </a:fld>
            <a:endParaRPr lang="en-GB"/>
          </a:p>
        </p:txBody>
      </p:sp>
    </p:spTree>
    <p:extLst>
      <p:ext uri="{BB962C8B-B14F-4D97-AF65-F5344CB8AC3E}">
        <p14:creationId xmlns:p14="http://schemas.microsoft.com/office/powerpoint/2010/main" val="389300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t>FAO estimates that between 20 and 40 percent of global crop yields are reduced each year due to the damage caused by plant pests and diseases. Controlling pests is crucial to increase food production in order to achieve the Sustainable Development Goal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1" kern="1200" dirty="0" smtClean="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kern="1200" dirty="0" smtClean="0">
                <a:solidFill>
                  <a:schemeClr val="tx1"/>
                </a:solidFill>
                <a:effectLst/>
              </a:rPr>
              <a:t>IPM has demonstrated that it is possible to significantly reduce pesticide use without compromising crop yields. </a:t>
            </a:r>
            <a:r>
              <a:rPr lang="en-GB" sz="1600" b="1" kern="1200" dirty="0" smtClean="0">
                <a:solidFill>
                  <a:schemeClr val="tx1"/>
                </a:solidFill>
                <a:effectLst/>
              </a:rPr>
              <a:t>IPM</a:t>
            </a:r>
          </a:p>
          <a:p>
            <a:pPr marL="171450" indent="-171450">
              <a:buFont typeface="Wingdings" panose="05000000000000000000" pitchFamily="2" charset="2"/>
              <a:buChar char="§"/>
            </a:pPr>
            <a:endParaRPr lang="en-GB" sz="1600" b="1" kern="1200" dirty="0" smtClean="0">
              <a:solidFill>
                <a:schemeClr val="tx1"/>
              </a:solidFill>
              <a:effectLst/>
            </a:endParaRPr>
          </a:p>
          <a:p>
            <a:pPr marL="171450" indent="-171450">
              <a:buFont typeface="Wingdings" panose="05000000000000000000" pitchFamily="2" charset="2"/>
              <a:buChar char="§"/>
            </a:pPr>
            <a:r>
              <a:rPr lang="en-US" sz="1600" b="1" dirty="0" smtClean="0"/>
              <a:t>Builds on understanding ecology and biology of the agro-ecosystem.</a:t>
            </a:r>
          </a:p>
          <a:p>
            <a:pPr marL="171450" indent="-171450">
              <a:buFont typeface="Wingdings" panose="05000000000000000000" pitchFamily="2" charset="2"/>
              <a:buChar char="§"/>
            </a:pPr>
            <a:endParaRPr lang="en-US" sz="1600" b="1" dirty="0" smtClean="0"/>
          </a:p>
          <a:p>
            <a:pPr marL="285750" indent="-285750">
              <a:buFont typeface="Wingdings" panose="05000000000000000000" pitchFamily="2" charset="2"/>
              <a:buChar char="§"/>
            </a:pPr>
            <a:r>
              <a:rPr lang="en-US" sz="1600" b="1" dirty="0" smtClean="0"/>
              <a:t>Informed decision making based on regular observations of (different elements) of the agroecosystem</a:t>
            </a:r>
          </a:p>
          <a:p>
            <a:pPr marR="0" lvl="0" algn="l" defTabSz="914400" rtl="0" eaLnBrk="1" fontAlgn="auto" latinLnBrk="0" hangingPunct="1">
              <a:lnSpc>
                <a:spcPct val="100000"/>
              </a:lnSpc>
              <a:spcBef>
                <a:spcPts val="0"/>
              </a:spcBef>
              <a:spcAft>
                <a:spcPts val="0"/>
              </a:spcAft>
              <a:buClrTx/>
              <a:buSzTx/>
              <a:tabLst/>
              <a:defRPr/>
            </a:pPr>
            <a:endParaRPr lang="en-US" sz="1600" b="1" kern="1200" dirty="0" smtClean="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kern="1200" dirty="0" smtClean="0">
                <a:solidFill>
                  <a:schemeClr val="tx1"/>
                </a:solidFill>
                <a:effectLst/>
              </a:rPr>
              <a:t>Up to now, about 10 million farmers have been trained on IPM through FAO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kern="1200" dirty="0" smtClean="0">
                <a:solidFill>
                  <a:schemeClr val="tx1"/>
                </a:solidFill>
                <a:effectLst/>
              </a:rPr>
              <a:t>Farmer Field Schools programme in more than 95 countries. Many of them reduced their use of pesticides by 70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По оценкам ФАО, от 20 до 40 процентов мировых урожаев сокращается каждый год из-за ущерба, наносимого вредителями и болезнями растений. Борьба с вредителями имеет решающее значение для увеличения производства продуктов питания для достижения цели в области устойчивого развития </a:t>
            </a:r>
            <a:r>
              <a:rPr lang="en-GB" dirty="0" smtClean="0"/>
              <a:t>(</a:t>
            </a:r>
            <a:r>
              <a:rPr lang="ru-RU" dirty="0" smtClean="0"/>
              <a:t>комплексная борьба с вредителями</a:t>
            </a:r>
            <a:r>
              <a:rPr lang="en-GB" dirty="0" smtClean="0"/>
              <a:t>)</a:t>
            </a:r>
            <a:r>
              <a:rPr lang="ru-RU" dirty="0" smtClean="0"/>
              <a:t> продемонстрировала, что можно значительно сократить использование пестицидов без ущерба для урожайности. Комплексная борьба с вредителями Основывается на понимании экологии и биологии агроэкосистемы. Информированное принятие решений на основе регулярных наблюдений (различных элементов) агроэкосистемы На сегодняшний день около 10 миллионов фермеров прошли обучение по вопросам комплексная борьбы с вредителями через ФАО. Программа полевых школ фермеров в более чем 95 странах. Многие из них сократили использование пестицидов на 70 процентов.</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11</a:t>
            </a:fld>
            <a:endParaRPr lang="en-GB" dirty="0"/>
          </a:p>
        </p:txBody>
      </p:sp>
    </p:spTree>
    <p:extLst>
      <p:ext uri="{BB962C8B-B14F-4D97-AF65-F5344CB8AC3E}">
        <p14:creationId xmlns:p14="http://schemas.microsoft.com/office/powerpoint/2010/main" val="340343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Деятельность ФАО по управлению пестицидами</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12</a:t>
            </a:fld>
            <a:endParaRPr lang="en-GB"/>
          </a:p>
        </p:txBody>
      </p:sp>
    </p:spTree>
    <p:extLst>
      <p:ext uri="{BB962C8B-B14F-4D97-AF65-F5344CB8AC3E}">
        <p14:creationId xmlns:p14="http://schemas.microsoft.com/office/powerpoint/2010/main" val="101405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ru-RU" sz="1600" b="1" dirty="0" smtClean="0"/>
          </a:p>
          <a:p>
            <a:pPr marL="285750" indent="-285750">
              <a:buFont typeface="Wingdings" panose="05000000000000000000" pitchFamily="2" charset="2"/>
              <a:buChar char="§"/>
            </a:pPr>
            <a:endParaRPr lang="ru-RU" sz="1600" b="1" dirty="0" smtClean="0"/>
          </a:p>
          <a:p>
            <a:pPr marL="285750" indent="-285750">
              <a:buFont typeface="Wingdings" panose="05000000000000000000" pitchFamily="2" charset="2"/>
              <a:buChar char="§"/>
            </a:pPr>
            <a:r>
              <a:rPr lang="en-GB" sz="1600" b="1" dirty="0" smtClean="0"/>
              <a:t>Where </a:t>
            </a:r>
            <a:r>
              <a:rPr lang="en-GB" sz="1600" b="1" baseline="0" dirty="0" smtClean="0"/>
              <a:t>pesticide</a:t>
            </a:r>
            <a:r>
              <a:rPr lang="en-GB" sz="1600" b="1" dirty="0" smtClean="0"/>
              <a:t> use is necessary</a:t>
            </a:r>
            <a:r>
              <a:rPr lang="en-GB" sz="1600" b="1" baseline="0" dirty="0" smtClean="0"/>
              <a:t> FAO encourages to handle pesticides according to the recommendations provided in the Code of Conduct on Pesticide Management.</a:t>
            </a:r>
          </a:p>
          <a:p>
            <a:endParaRPr lang="en-GB" sz="1600" b="1" baseline="0" dirty="0" smtClean="0"/>
          </a:p>
          <a:p>
            <a:pPr marL="285750" indent="-285750">
              <a:buFont typeface="Wingdings" panose="05000000000000000000" pitchFamily="2" charset="2"/>
              <a:buChar char="§"/>
            </a:pPr>
            <a:endParaRPr lang="en-GB" sz="1600" b="1" baseline="0" dirty="0" smtClean="0"/>
          </a:p>
          <a:p>
            <a:pPr marL="285750" indent="-285750">
              <a:buFont typeface="Wingdings" panose="05000000000000000000" pitchFamily="2" charset="2"/>
              <a:buChar char="§"/>
            </a:pPr>
            <a:r>
              <a:rPr lang="en-GB" sz="1600" b="1" baseline="0" dirty="0" smtClean="0"/>
              <a:t>This is a guide for managing pesticides, starting from production, to registration and regulation in the country where they will be applied</a:t>
            </a:r>
            <a:r>
              <a:rPr lang="en-GB" sz="1600" b="1" dirty="0" smtClean="0"/>
              <a:t>.</a:t>
            </a:r>
          </a:p>
          <a:p>
            <a:endParaRPr lang="en-GB" sz="1600" b="1" baseline="0" dirty="0" smtClean="0"/>
          </a:p>
          <a:p>
            <a:pPr marL="285750" indent="-285750">
              <a:buFont typeface="Wingdings" panose="05000000000000000000" pitchFamily="2" charset="2"/>
              <a:buChar char="§"/>
            </a:pPr>
            <a:endParaRPr lang="en-GB" sz="1600" b="1" baseline="0" dirty="0" smtClean="0"/>
          </a:p>
          <a:p>
            <a:pPr marL="285750" indent="-285750">
              <a:buFont typeface="Wingdings" panose="05000000000000000000" pitchFamily="2" charset="2"/>
              <a:buChar char="§"/>
            </a:pPr>
            <a:r>
              <a:rPr lang="en-GB" sz="1600" b="1" baseline="0" dirty="0" smtClean="0"/>
              <a:t>FAO supports its member countries to implement the Code of Conduct through workshops, trainings</a:t>
            </a:r>
          </a:p>
          <a:p>
            <a:r>
              <a:rPr lang="ru-RU" dirty="0" smtClean="0"/>
              <a:t>Там, где необходимо использование пестицидов, ФАО рекомендует обращаться с пестицидами в соответствии с рекомендациями, изложенными в Кодексе поведения по управлению пестицидами. Это руководство по управлению пестицидами, начиная с их производства и заканчивая регистрацией и регулированием в стране, где они будут применяться. ФАО поддерживает свои страны-члены в реализации Кодекса поведения посредством семинаров и тренингов</a:t>
            </a:r>
          </a:p>
          <a:p>
            <a:endParaRPr lang="ru-RU" b="0" baseline="0" dirty="0" smtClean="0"/>
          </a:p>
          <a:p>
            <a:pPr marL="285750" indent="-285750">
              <a:buFont typeface="Wingdings" panose="05000000000000000000" pitchFamily="2" charset="2"/>
              <a:buChar char="§"/>
            </a:pPr>
            <a:r>
              <a:rPr lang="ru-RU" sz="1200" dirty="0" smtClean="0"/>
              <a:t>Кодекс поведения по управлению пестицидами</a:t>
            </a:r>
          </a:p>
          <a:p>
            <a:pPr marL="285750" indent="-285750">
              <a:buFont typeface="Wingdings" panose="05000000000000000000" pitchFamily="2" charset="2"/>
              <a:buChar char="§"/>
            </a:pPr>
            <a:r>
              <a:rPr lang="ru-RU" sz="1200" dirty="0" smtClean="0"/>
              <a:t>Устанавливает стандарты поведения для тех, кто занимается управлением пестицидами. ФАО рекомендует использовать код в качестве ориентира для разработки политики, законодательных текстов и технических подходов. Фокус на подходе жизненного цикла и снижении риска.</a:t>
            </a:r>
            <a:endParaRPr lang="ru-RU" sz="1200" b="1" dirty="0" smtClean="0"/>
          </a:p>
          <a:p>
            <a:endParaRPr lang="en-GB" b="0"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13</a:t>
            </a:fld>
            <a:endParaRPr lang="en-GB"/>
          </a:p>
        </p:txBody>
      </p:sp>
    </p:spTree>
    <p:extLst>
      <p:ext uri="{BB962C8B-B14F-4D97-AF65-F5344CB8AC3E}">
        <p14:creationId xmlns:p14="http://schemas.microsoft.com/office/powerpoint/2010/main" val="1527834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472" y="4779486"/>
            <a:ext cx="5435600" cy="4528767"/>
          </a:xfrm>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baseline="0" dirty="0" smtClean="0"/>
              <a:t>The Code is implemented by guidelines on pesticide management, testing, use, labelling, proper safety equipment and disposal of obsolete pesticides.</a:t>
            </a:r>
          </a:p>
          <a:p>
            <a:pPr marR="0" lvl="0" algn="l" defTabSz="914400" rtl="0" eaLnBrk="1" fontAlgn="auto" latinLnBrk="0" hangingPunct="1">
              <a:lnSpc>
                <a:spcPct val="100000"/>
              </a:lnSpc>
              <a:spcBef>
                <a:spcPts val="0"/>
              </a:spcBef>
              <a:spcAft>
                <a:spcPts val="0"/>
              </a:spcAft>
              <a:buClrTx/>
              <a:buSzTx/>
              <a:tabLst/>
              <a:defRPr/>
            </a:pPr>
            <a:endParaRPr lang="en-ZA" sz="1200" dirty="0" smtClean="0"/>
          </a:p>
          <a:p>
            <a:pPr marL="285750" indent="-285750">
              <a:buFont typeface="Wingdings" panose="05000000000000000000" pitchFamily="2" charset="2"/>
              <a:buChar char="§"/>
              <a:defRPr/>
            </a:pPr>
            <a:r>
              <a:rPr lang="en-GB" sz="1600" b="1" dirty="0"/>
              <a:t>These guidelines are aimed at governments, pesticide industry and other stakeholders. </a:t>
            </a:r>
            <a:endParaRPr lang="en-GB" sz="1600" b="1" dirty="0" smtClean="0"/>
          </a:p>
          <a:p>
            <a:pPr>
              <a:defRPr/>
            </a:pPr>
            <a:endParaRPr lang="en-GB" sz="1200" b="0" i="0" kern="1200" dirty="0" smtClean="0">
              <a:solidFill>
                <a:schemeClr val="tx1"/>
              </a:solidFill>
              <a:effectLst/>
              <a:latin typeface="+mn-lt"/>
              <a:ea typeface="+mn-ea"/>
              <a:cs typeface="+mn-cs"/>
            </a:endParaRPr>
          </a:p>
          <a:p>
            <a:pPr marL="285750" marR="0" lvl="0" indent="-285750" fontAlgn="auto">
              <a:lnSpc>
                <a:spcPct val="100000"/>
              </a:lnSpc>
              <a:spcBef>
                <a:spcPts val="0"/>
              </a:spcBef>
              <a:spcAft>
                <a:spcPts val="0"/>
              </a:spcAft>
              <a:buClrTx/>
              <a:buSzTx/>
              <a:buFont typeface="Wingdings" panose="05000000000000000000" pitchFamily="2" charset="2"/>
              <a:buChar char="§"/>
              <a:tabLst/>
              <a:defRPr/>
            </a:pPr>
            <a:r>
              <a:rPr lang="en-GB" sz="1600" b="1" dirty="0"/>
              <a:t>One of the guidelines focusses on pesticide legislation, considering integral and sound risk assessment of pesticides for registration and use</a:t>
            </a:r>
            <a:r>
              <a:rPr lang="en-GB" sz="1600" b="1" dirty="0" smtClean="0"/>
              <a:t>.</a:t>
            </a:r>
          </a:p>
          <a:p>
            <a:pPr marR="0" lvl="0" fontAlgn="auto">
              <a:lnSpc>
                <a:spcPct val="100000"/>
              </a:lnSpc>
              <a:spcBef>
                <a:spcPts val="0"/>
              </a:spcBef>
              <a:spcAft>
                <a:spcPts val="0"/>
              </a:spcAft>
              <a:buClrTx/>
              <a:buSzTx/>
              <a:tabLst/>
              <a:defRPr/>
            </a:pPr>
            <a:endParaRPr lang="en-GB" sz="1600" b="1" dirty="0"/>
          </a:p>
          <a:p>
            <a:pPr marL="285750" indent="-285750">
              <a:buFont typeface="Wingdings" panose="05000000000000000000" pitchFamily="2" charset="2"/>
              <a:buChar char="§"/>
              <a:defRPr/>
            </a:pPr>
            <a:r>
              <a:rPr lang="en-GB" sz="1600" b="1" dirty="0" smtClean="0"/>
              <a:t>Of laws </a:t>
            </a:r>
            <a:r>
              <a:rPr lang="en-GB" sz="1600" b="1" dirty="0"/>
              <a:t>and regulations </a:t>
            </a:r>
            <a:r>
              <a:rPr lang="en-GB" sz="1600" b="1" dirty="0" smtClean="0"/>
              <a:t>are set out along </a:t>
            </a:r>
            <a:r>
              <a:rPr lang="en-GB" sz="1600" b="1" dirty="0"/>
              <a:t>the recommendations provided in the Code of Conduct </a:t>
            </a:r>
            <a:r>
              <a:rPr lang="en-GB" sz="1600" b="1" dirty="0" smtClean="0"/>
              <a:t>human and </a:t>
            </a:r>
            <a:r>
              <a:rPr lang="en-GB" sz="1600" b="1" dirty="0"/>
              <a:t>the </a:t>
            </a:r>
            <a:r>
              <a:rPr lang="en-GB" sz="1600" b="1" dirty="0" smtClean="0"/>
              <a:t>environment </a:t>
            </a:r>
            <a:r>
              <a:rPr lang="en-GB" sz="1600" b="1" dirty="0"/>
              <a:t>should </a:t>
            </a:r>
            <a:r>
              <a:rPr lang="en-GB" sz="1600" b="1" dirty="0" smtClean="0"/>
              <a:t>no longer be exposed to </a:t>
            </a:r>
            <a:r>
              <a:rPr lang="en-GB" sz="1600" b="1" dirty="0"/>
              <a:t>amateurish handling</a:t>
            </a:r>
            <a:r>
              <a:rPr lang="en-GB" sz="1600" b="1" dirty="0" smtClean="0"/>
              <a:t>.</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Кодекс реализуется руководящими принципами по управлению пестицидами, испытаниям, использованию, маркировке, надлежащему оборудованию для обеспечения безопасности и утилизации устаревших пестицидов. Эти руководящие принципы предназначены для правительств, пестицидной промышленности и других заинтересованных сторон. Одно из руководящих принципов сосредоточено на законодательстве о пестицидах, рассматривая интегральную и обоснованную оценку риска пестицидов для регистрации и использования. Из законов и нормативных актов изложены рекомендации, предусмотренные в Кодексе поведения человека, и окружающая среда больше не должна подвергаться любительскому обращению.</a:t>
            </a: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14</a:t>
            </a:fld>
            <a:endParaRPr lang="en-GB" dirty="0"/>
          </a:p>
        </p:txBody>
      </p:sp>
    </p:spTree>
    <p:extLst>
      <p:ext uri="{BB962C8B-B14F-4D97-AF65-F5344CB8AC3E}">
        <p14:creationId xmlns:p14="http://schemas.microsoft.com/office/powerpoint/2010/main" val="135940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9084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dirty="0" smtClean="0">
                <a:solidFill>
                  <a:schemeClr val="tx1"/>
                </a:solidFill>
              </a:rPr>
              <a:t>FAO supports countries in </a:t>
            </a:r>
            <a:r>
              <a:rPr lang="en-GB" sz="1600" b="1" baseline="0" dirty="0" smtClean="0">
                <a:solidFill>
                  <a:schemeClr val="tx1"/>
                </a:solidFill>
              </a:rPr>
              <a:t>lifecycle management of pesticides through </a:t>
            </a:r>
            <a:r>
              <a:rPr lang="en-US" sz="1600" b="1" dirty="0" smtClean="0">
                <a:solidFill>
                  <a:schemeClr val="tx1"/>
                </a:solidFill>
              </a:rPr>
              <a:t>Field programmes operated in more than 40 counties.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1" baseline="0" dirty="0" smtClean="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baseline="0" dirty="0" smtClean="0">
                <a:solidFill>
                  <a:schemeClr val="tx1"/>
                </a:solidFill>
              </a:rPr>
              <a:t>The program includes developing or revising pesticide law or legislation, registration, risk assessment and mitigation, development of low risk alternatives, rational use, residue standards setting, disposal of obsolete stock, management of empty containers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baseline="0" dirty="0" smtClean="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baseline="0" dirty="0" smtClean="0">
                <a:solidFill>
                  <a:schemeClr val="tx1"/>
                </a:solidFill>
              </a:rPr>
              <a:t>FAO developed a Toolkit on Pesticide Registration, and has trained over 160 registration officers in more than 30 countries worldwide.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dirty="0"/>
          </a:p>
          <a:p>
            <a:pPr marL="285750" indent="-285750">
              <a:buFont typeface="Wingdings" panose="05000000000000000000" pitchFamily="2" charset="2"/>
              <a:buChar char="§"/>
              <a:defRPr/>
            </a:pPr>
            <a:r>
              <a:rPr lang="en-GB" sz="1600" b="1" dirty="0" smtClean="0"/>
              <a:t>FAO has also published </a:t>
            </a:r>
            <a:r>
              <a:rPr lang="en-GB" sz="1600" b="1" dirty="0"/>
              <a:t>a Guidelines on </a:t>
            </a:r>
            <a:r>
              <a:rPr lang="en-GB" sz="1600" b="1" dirty="0" err="1"/>
              <a:t>Biopesticide</a:t>
            </a:r>
            <a:r>
              <a:rPr lang="en-GB" sz="1600" b="1" dirty="0"/>
              <a:t> Registration to promote development of environmentally friendly alternatives to chemical pesticides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ФАО оказывает поддержку странам в управлении жизненным циклом пестицидов посредством полевых программ, действующих в более чем 40 странах. Программа включает в себя разработку или пересмотр законодательства или законодательства по пестицидам, регистрацию, оценку рисков и снижение рисков, разработку альтернатив с низким риском, рациональное использование, установление стандартов остатков, удаление устаревших запасов, управление пустыми контейнерами и т. Д. ФАО разработала Инструментарий по регистрации пестицидов и обучила более 160 сотрудников по регистрации в более чем 30 странах мира. ФАО также опубликовала Руководство по регистрации биопестицидов в целях содействия разработке экологически чистых альтернатив химическим пестицидам в мире.</a:t>
            </a:r>
            <a:endParaRPr lang="en-GB"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15</a:t>
            </a:fld>
            <a:endParaRPr lang="en-GB"/>
          </a:p>
        </p:txBody>
      </p:sp>
    </p:spTree>
    <p:extLst>
      <p:ext uri="{BB962C8B-B14F-4D97-AF65-F5344CB8AC3E}">
        <p14:creationId xmlns:p14="http://schemas.microsoft.com/office/powerpoint/2010/main" val="2619961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723500"/>
          </a:xfrm>
        </p:spPr>
        <p:txBody>
          <a:bodyPr/>
          <a:lstStyle/>
          <a:p>
            <a:endParaRPr lang="en-GB" b="0" baseline="0" dirty="0" smtClean="0"/>
          </a:p>
          <a:p>
            <a:pPr marL="285750" marR="0" lvl="0" indent="-285750" fontAlgn="auto">
              <a:lnSpc>
                <a:spcPct val="100000"/>
              </a:lnSpc>
              <a:spcBef>
                <a:spcPts val="0"/>
              </a:spcBef>
              <a:spcAft>
                <a:spcPts val="0"/>
              </a:spcAft>
              <a:buClrTx/>
              <a:buSzTx/>
              <a:buFont typeface="Wingdings" panose="05000000000000000000" pitchFamily="2" charset="2"/>
              <a:buChar char="§"/>
              <a:tabLst/>
              <a:defRPr/>
            </a:pPr>
            <a:r>
              <a:rPr lang="en-GB" sz="1600" b="1" dirty="0"/>
              <a:t>Addressing HHPs is an emerging policy issue of international chemical management and a priority of FAO on pesticide risk reduction. </a:t>
            </a:r>
            <a:endParaRPr lang="en-GB" dirty="0"/>
          </a:p>
          <a:p>
            <a:pPr marL="285750" marR="0" lvl="0" indent="-285750" fontAlgn="auto">
              <a:lnSpc>
                <a:spcPct val="100000"/>
              </a:lnSpc>
              <a:spcBef>
                <a:spcPts val="0"/>
              </a:spcBef>
              <a:spcAft>
                <a:spcPts val="0"/>
              </a:spcAft>
              <a:buClrTx/>
              <a:buSzTx/>
              <a:buFont typeface="Wingdings" panose="05000000000000000000" pitchFamily="2" charset="2"/>
              <a:buChar char="§"/>
              <a:tabLst/>
              <a:defRPr/>
            </a:pPr>
            <a:endParaRPr lang="en-GB" sz="1600" b="1" dirty="0"/>
          </a:p>
          <a:p>
            <a:pPr marL="285750" indent="-285750">
              <a:buFont typeface="Wingdings" panose="05000000000000000000" pitchFamily="2" charset="2"/>
              <a:buChar char="§"/>
              <a:defRPr/>
            </a:pPr>
            <a:r>
              <a:rPr lang="en-GB" sz="1600" b="1" dirty="0"/>
              <a:t>FAO is implementing dozens of projects on disposal of obsolete pesticide stocks, remediation of contaminated sites and sound management of empty pesticide containers.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85750" indent="-285750">
              <a:buFont typeface="Wingdings" panose="05000000000000000000" pitchFamily="2" charset="2"/>
              <a:buChar char="§"/>
            </a:pPr>
            <a:r>
              <a:rPr lang="en-US" sz="1600" b="1" dirty="0"/>
              <a:t>Stocks of obsolete, unwanted and banned pesticides continue to represent a threat to human health, the </a:t>
            </a:r>
            <a:r>
              <a:rPr lang="en-US" sz="1600" b="1" dirty="0" smtClean="0"/>
              <a:t>environment</a:t>
            </a:r>
          </a:p>
          <a:p>
            <a:pPr marL="285750" indent="-285750">
              <a:buFont typeface="Wingdings" panose="05000000000000000000" pitchFamily="2" charset="2"/>
              <a:buChar char="§"/>
            </a:pPr>
            <a:endParaRPr lang="en-US" sz="1600" b="1" dirty="0"/>
          </a:p>
          <a:p>
            <a:pPr marL="285750" indent="-285750">
              <a:buFont typeface="Wingdings" panose="05000000000000000000" pitchFamily="2" charset="2"/>
              <a:buChar char="§"/>
            </a:pPr>
            <a:r>
              <a:rPr lang="en-US" sz="1600" b="1" dirty="0"/>
              <a:t>Pesticide stocks are often stored under very poor conditions, resulting in container deterioration and leakage into the surrounding environment and ultimately affecting soil and ground 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Решение проблем, связанных с особо</a:t>
            </a:r>
            <a:r>
              <a:rPr lang="ru-RU" baseline="0" dirty="0" smtClean="0"/>
              <a:t> опасными пестицидами</a:t>
            </a:r>
            <a:r>
              <a:rPr lang="ru-RU" dirty="0" smtClean="0"/>
              <a:t>, является новым политическим вопросом международного управления химическими веществами и приоритетом ФАО по снижению риска от пестицидов. ФАО реализует десятки проектов по утилизации устаревших запасов пестицидов, восстановлению загрязненных участков и рациональному обращению с пустыми контейнерами от</a:t>
            </a:r>
            <a:r>
              <a:rPr lang="ru-RU" baseline="0" dirty="0" smtClean="0"/>
              <a:t> </a:t>
            </a:r>
            <a:r>
              <a:rPr lang="ru-RU" dirty="0" smtClean="0"/>
              <a:t>пестицидов. Запасы устаревших, нежелательных и запрещенных пестицидов по-прежнему представляют угрозу для здоровья человека и, окружающей среды. Запасы пестицидов часто хранятся в очень плохих условиях, что приводит к порче контейнера и утечке в окружающую среду, что в конечном итоге влияет на качество почвы и грунтовых вод.</a:t>
            </a:r>
            <a:endParaRPr lang="en-GB"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16</a:t>
            </a:fld>
            <a:endParaRPr lang="en-GB"/>
          </a:p>
        </p:txBody>
      </p:sp>
    </p:spTree>
    <p:extLst>
      <p:ext uri="{BB962C8B-B14F-4D97-AF65-F5344CB8AC3E}">
        <p14:creationId xmlns:p14="http://schemas.microsoft.com/office/powerpoint/2010/main" val="171011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742018" cy="5151914"/>
          </a:xfrm>
        </p:spPr>
        <p:txBody>
          <a:bodyPr/>
          <a:lstStyle/>
          <a:p>
            <a:pPr marL="171450" indent="-171450">
              <a:buFont typeface="Wingdings" panose="05000000000000000000" pitchFamily="2" charset="2"/>
              <a:buChar char="§"/>
            </a:pPr>
            <a:r>
              <a:rPr lang="en-GB" sz="1600" b="1" dirty="0">
                <a:latin typeface="Arial" panose="020B0604020202020204" pitchFamily="34" charset="0"/>
                <a:cs typeface="Arial" panose="020B0604020202020204" pitchFamily="34" charset="0"/>
              </a:rPr>
              <a:t>The Codex </a:t>
            </a:r>
            <a:r>
              <a:rPr lang="en-GB" sz="1600" b="1" dirty="0" smtClean="0">
                <a:latin typeface="Arial" panose="020B0604020202020204" pitchFamily="34" charset="0"/>
                <a:cs typeface="Arial" panose="020B0604020202020204" pitchFamily="34" charset="0"/>
              </a:rPr>
              <a:t>was </a:t>
            </a:r>
            <a:r>
              <a:rPr lang="en-GB" sz="1600" b="1" dirty="0">
                <a:latin typeface="Arial" panose="020B0604020202020204" pitchFamily="34" charset="0"/>
                <a:cs typeface="Arial" panose="020B0604020202020204" pitchFamily="34" charset="0"/>
              </a:rPr>
              <a:t>established by FAO and WHO in 1963</a:t>
            </a:r>
            <a:r>
              <a:rPr lang="en-GB" sz="1600" b="1" dirty="0" smtClean="0">
                <a:latin typeface="Arial" panose="020B0604020202020204" pitchFamily="34" charset="0"/>
                <a:cs typeface="Arial" panose="020B0604020202020204" pitchFamily="34" charset="0"/>
              </a:rPr>
              <a:t>.</a:t>
            </a:r>
            <a:endParaRPr lang="en-GB"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sz="1600" b="1" dirty="0">
                <a:latin typeface="Arial" panose="020B0604020202020204" pitchFamily="34" charset="0"/>
                <a:cs typeface="Arial" panose="020B0604020202020204" pitchFamily="34" charset="0"/>
              </a:rPr>
              <a:t>FAO hosts the Codex </a:t>
            </a:r>
            <a:r>
              <a:rPr lang="en-GB" sz="1600" b="1" dirty="0" err="1">
                <a:latin typeface="Arial" panose="020B0604020202020204" pitchFamily="34" charset="0"/>
                <a:cs typeface="Arial" panose="020B0604020202020204" pitchFamily="34" charset="0"/>
              </a:rPr>
              <a:t>Alimentarius</a:t>
            </a:r>
            <a:r>
              <a:rPr lang="en-GB"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 collection of internationally adopted food standards </a:t>
            </a:r>
            <a:r>
              <a:rPr lang="en-GB" sz="1600" b="1" dirty="0">
                <a:latin typeface="Arial" panose="020B0604020202020204" pitchFamily="34" charset="0"/>
                <a:cs typeface="Arial" panose="020B0604020202020204" pitchFamily="34" charset="0"/>
              </a:rPr>
              <a:t>such as Maximum residue limits (MRL) of pesticides</a:t>
            </a:r>
            <a:r>
              <a:rPr lang="en-GB" sz="1600" b="1" dirty="0" smtClean="0">
                <a:latin typeface="Arial" panose="020B0604020202020204" pitchFamily="34" charset="0"/>
                <a:cs typeface="Arial" panose="020B0604020202020204" pitchFamily="34" charset="0"/>
              </a:rPr>
              <a:t>.</a:t>
            </a:r>
            <a:endParaRPr lang="en-GB"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sz="1600" b="1" dirty="0">
                <a:latin typeface="Arial" panose="020B0604020202020204" pitchFamily="34" charset="0"/>
                <a:cs typeface="Arial" panose="020B0604020202020204" pitchFamily="34" charset="0"/>
              </a:rPr>
              <a:t>It develops international food standards to protect consumer health and promote fair practices in the food trade. </a:t>
            </a:r>
          </a:p>
          <a:p>
            <a:pPr marL="171450" indent="-171450">
              <a:buFont typeface="Wingdings" panose="05000000000000000000" pitchFamily="2" charset="2"/>
              <a:buChar char="§"/>
            </a:pPr>
            <a:r>
              <a:rPr lang="en-GB" sz="1600" b="1" kern="1200" dirty="0" smtClean="0">
                <a:solidFill>
                  <a:schemeClr val="tx1"/>
                </a:solidFill>
                <a:effectLst/>
                <a:latin typeface="Arial" panose="020B0604020202020204" pitchFamily="34" charset="0"/>
                <a:cs typeface="Arial" panose="020B0604020202020204" pitchFamily="34" charset="0"/>
              </a:rPr>
              <a:t>Poor pesticide management can result in pesticide residues in food exceeding the Minimum Residue Limits (MRLs) set by international standards. </a:t>
            </a:r>
            <a:endParaRPr lang="en-GB"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sz="1600" b="1" kern="1200" dirty="0" smtClean="0">
                <a:solidFill>
                  <a:schemeClr val="tx1"/>
                </a:solidFill>
                <a:effectLst/>
                <a:latin typeface="Arial" panose="020B0604020202020204" pitchFamily="34" charset="0"/>
                <a:cs typeface="Arial" panose="020B0604020202020204" pitchFamily="34" charset="0"/>
              </a:rPr>
              <a:t>As pesticide residues are a potential threat to national food safety, countries monitor food for pesticide residues and carry out specific surveys.</a:t>
            </a:r>
          </a:p>
          <a:p>
            <a:pPr marL="171450" indent="-171450">
              <a:buFont typeface="Wingdings" panose="05000000000000000000" pitchFamily="2" charset="2"/>
              <a:buChar char="§"/>
            </a:pPr>
            <a:r>
              <a:rPr lang="en-GB" sz="1600" b="1" kern="1200" dirty="0" smtClean="0">
                <a:solidFill>
                  <a:schemeClr val="tx1"/>
                </a:solidFill>
                <a:effectLst/>
                <a:latin typeface="Arial" panose="020B0604020202020204" pitchFamily="34" charset="0"/>
                <a:cs typeface="Arial" panose="020B0604020202020204" pitchFamily="34" charset="0"/>
              </a:rPr>
              <a:t>Lack of adherence with country pesticide residue regulations (e.g. by EU, US or JP) can affect commodity trade. As a matter of fact, most detentions of imports are for pest or microbial contamination and pesticide residue violations. </a:t>
            </a:r>
          </a:p>
          <a:p>
            <a:endParaRPr lang="en-GB" sz="1200" kern="1200" dirty="0" smtClean="0">
              <a:solidFill>
                <a:schemeClr val="tx1"/>
              </a:solidFill>
              <a:effectLst/>
              <a:latin typeface="+mn-lt"/>
              <a:ea typeface="+mn-ea"/>
              <a:cs typeface="+mn-cs"/>
            </a:endParaRPr>
          </a:p>
          <a:p>
            <a:r>
              <a:rPr lang="ru-RU" dirty="0" smtClean="0"/>
              <a:t>Установка стандартов остатков</a:t>
            </a:r>
            <a:endParaRPr lang="en-GB"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dirty="0" smtClean="0"/>
              <a:t>Кодекс был учрежден ФАО и ВОЗ в 1963 году. В ФАО размещается Codex Alimentarius, коллекция международно принятых пищевых стандартов, таких как максимальные пределы остаточных количеств (MRL) пестицидов. Он разрабатывает международные стандарты на пищевые продукты для защиты здоровья потребителей. Плохое управление пестицидами может привести к тому, что остаточные количества пестицидов в пищевых продуктах превысят минимальные пределы остатков (MRL), установленные международными стандартами. Поскольку остатки пестицидов представляют собой потенциальную угрозу национальной безопасности пищевых продуктов, страны проводят мониторинг продуктов питания на наличие остатков пестицидов и проводят специальные обследования. Недостаток соблюдения страновых норм по остаткам пестицидов (например, ЕС, США или JP) может повлиять на торговлю. На самом деле, большинство задержаний при импорте продуктов связано с загрязнением вредителями или микробами и нарушениями остатков пестицидов.</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dirty="0" smtClean="0"/>
          </a:p>
          <a:p>
            <a:r>
              <a:rPr lang="en-GB" sz="1200" dirty="0" smtClean="0"/>
              <a:t>-&gt;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17</a:t>
            </a:fld>
            <a:endParaRPr lang="en-GB" dirty="0"/>
          </a:p>
        </p:txBody>
      </p:sp>
    </p:spTree>
    <p:extLst>
      <p:ext uri="{BB962C8B-B14F-4D97-AF65-F5344CB8AC3E}">
        <p14:creationId xmlns:p14="http://schemas.microsoft.com/office/powerpoint/2010/main" val="243048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65362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dirty="0" smtClean="0"/>
              <a:t>P</a:t>
            </a:r>
            <a:r>
              <a:rPr lang="en-US" sz="1600" b="1" baseline="0" dirty="0" smtClean="0"/>
              <a:t>oor</a:t>
            </a:r>
            <a:r>
              <a:rPr lang="en-US" sz="1600" b="1" dirty="0" smtClean="0"/>
              <a:t> </a:t>
            </a:r>
            <a:r>
              <a:rPr lang="en-US" sz="1600" b="1" baseline="0" dirty="0" smtClean="0"/>
              <a:t>quality pesticides do not fulfill their purpose and at the same time, they may be phytotoxic to treated crops and harmful to humans and the environment due to substandard products contained hazardous impurities.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baseline="0" dirty="0" smtClean="0"/>
              <a:t>It </a:t>
            </a:r>
            <a:r>
              <a:rPr lang="en-US" sz="1600" b="1" baseline="0" dirty="0" smtClean="0"/>
              <a:t> is important to make sure good-quality pesticide products are used in agriculture and public health.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1"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baseline="0" dirty="0" smtClean="0"/>
              <a:t>In this regard, the  international pesticide quality standards-specifications are crucial in improving pesticides quality</a:t>
            </a:r>
          </a:p>
          <a:p>
            <a:pPr marR="0" lvl="0" algn="l" defTabSz="914400" rtl="0" eaLnBrk="1" fontAlgn="auto" latinLnBrk="0" hangingPunct="1">
              <a:lnSpc>
                <a:spcPct val="100000"/>
              </a:lnSpc>
              <a:spcBef>
                <a:spcPts val="0"/>
              </a:spcBef>
              <a:spcAft>
                <a:spcPts val="0"/>
              </a:spcAft>
              <a:buClrTx/>
              <a:buSzTx/>
              <a:tabLst/>
              <a:defRPr/>
            </a:pPr>
            <a:endParaRPr lang="en-US" sz="1600" b="1"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1" baseline="0" dirty="0" smtClean="0"/>
              <a:t>The FAO/WHO specifications provide an international point of reference against which products can be judged for regulatory purposes or trade disputes, hence to ensure good quality of pesticide products and to facilitate trade. </a:t>
            </a:r>
            <a:endParaRPr lang="en-GB" sz="16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Пестициды низкого качества не выполняют своего предназначения, и в то же время они могут быть фитотоксичными для обработанных культур и вредными для человека и окружающей среды из-за некачественных продуктов, содержащих опасные примеси. Важно убедиться, что качественные пестицидные продукты используются в сельском хозяйстве и здравоохранении. В связи с этим международные стандарты-стандарты качества пестицидов имеют решающее значение для улучшения качества пестицидов.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
            </a:r>
            <a:br>
              <a:rPr lang="ru-RU" dirty="0" smtClean="0"/>
            </a:br>
            <a:r>
              <a:rPr lang="ru-RU" sz="1200" b="0" i="0" kern="1200" dirty="0" smtClean="0">
                <a:solidFill>
                  <a:schemeClr val="tx1"/>
                </a:solidFill>
                <a:effectLst/>
                <a:latin typeface="+mn-lt"/>
                <a:ea typeface="+mn-ea"/>
                <a:cs typeface="+mn-cs"/>
              </a:rPr>
              <a:t>Спецификации ФАО / ВОЗ предоставляют международную точку отсчета, по которой можно оценивать продукты для целей регулирования или торговых споров, следовательно, для обеспечения хорошего качества пестицидных продуктов и содействия торговле.</a:t>
            </a:r>
            <a:endParaRPr lang="en-GB" b="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18</a:t>
            </a:fld>
            <a:endParaRPr lang="en-GB"/>
          </a:p>
        </p:txBody>
      </p:sp>
    </p:spTree>
    <p:extLst>
      <p:ext uri="{BB962C8B-B14F-4D97-AF65-F5344CB8AC3E}">
        <p14:creationId xmlns:p14="http://schemas.microsoft.com/office/powerpoint/2010/main" val="3999753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Тенденции в глобальном управлении пестицидами</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19</a:t>
            </a:fld>
            <a:endParaRPr lang="en-GB"/>
          </a:p>
        </p:txBody>
      </p:sp>
    </p:spTree>
    <p:extLst>
      <p:ext uri="{BB962C8B-B14F-4D97-AF65-F5344CB8AC3E}">
        <p14:creationId xmlns:p14="http://schemas.microsoft.com/office/powerpoint/2010/main" val="426538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Основные</a:t>
            </a:r>
            <a:r>
              <a:rPr lang="ru-RU" baseline="0" dirty="0" smtClean="0"/>
              <a:t> </a:t>
            </a:r>
            <a:r>
              <a:rPr lang="ru-RU" dirty="0" smtClean="0"/>
              <a:t>проблемы </a:t>
            </a:r>
            <a:endParaRPr lang="en-GB" dirty="0" smtClean="0"/>
          </a:p>
          <a:p>
            <a:r>
              <a:rPr lang="ru-RU" dirty="0" smtClean="0"/>
              <a:t>Роль управления пестицидами в устойчивом сельском хозяйстве </a:t>
            </a:r>
          </a:p>
          <a:p>
            <a:r>
              <a:rPr lang="ru-RU" dirty="0" smtClean="0"/>
              <a:t>Деятельность ФАО по управлению пестицидами </a:t>
            </a:r>
          </a:p>
          <a:p>
            <a:r>
              <a:rPr lang="ru-RU" dirty="0" smtClean="0"/>
              <a:t>Тенденции в глобальном управлении пестицидами </a:t>
            </a:r>
          </a:p>
          <a:p>
            <a:r>
              <a:rPr lang="ru-RU" dirty="0" smtClean="0"/>
              <a:t>Основные</a:t>
            </a:r>
            <a:r>
              <a:rPr lang="ru-RU" baseline="0" dirty="0" smtClean="0"/>
              <a:t> направления связанные с</a:t>
            </a:r>
            <a:r>
              <a:rPr lang="ru-RU" dirty="0" smtClean="0"/>
              <a:t> агрохимикатами</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2</a:t>
            </a:fld>
            <a:endParaRPr lang="en-GB"/>
          </a:p>
        </p:txBody>
      </p:sp>
    </p:spTree>
    <p:extLst>
      <p:ext uri="{BB962C8B-B14F-4D97-AF65-F5344CB8AC3E}">
        <p14:creationId xmlns:p14="http://schemas.microsoft.com/office/powerpoint/2010/main" val="2852538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dirty="0" smtClean="0">
                <a:solidFill>
                  <a:schemeClr val="tx1"/>
                </a:solidFill>
                <a:latin typeface="+mn-lt"/>
              </a:rPr>
              <a:t>FAO is a</a:t>
            </a:r>
            <a:r>
              <a:rPr lang="en-GB" sz="1600" b="1" baseline="0" dirty="0" smtClean="0">
                <a:solidFill>
                  <a:schemeClr val="tx1"/>
                </a:solidFill>
                <a:latin typeface="+mn-lt"/>
              </a:rPr>
              <a:t> key partner of the Inter-Organization Programme for </a:t>
            </a:r>
            <a:r>
              <a:rPr lang="en-GB" sz="1600" b="1" dirty="0"/>
              <a:t>t</a:t>
            </a:r>
            <a:r>
              <a:rPr lang="en-GB" sz="1600" b="1" baseline="0" dirty="0" smtClean="0">
                <a:solidFill>
                  <a:schemeClr val="tx1"/>
                </a:solidFill>
                <a:latin typeface="+mn-lt"/>
              </a:rPr>
              <a:t>he Sound Management of Chemicals</a:t>
            </a:r>
            <a:endParaRPr lang="en-GB" sz="1600" b="1" dirty="0"/>
          </a:p>
          <a:p>
            <a:pPr marR="0" lvl="0" algn="l" defTabSz="914400" rtl="0" eaLnBrk="1" fontAlgn="auto" latinLnBrk="0" hangingPunct="1">
              <a:lnSpc>
                <a:spcPct val="100000"/>
              </a:lnSpc>
              <a:spcBef>
                <a:spcPts val="0"/>
              </a:spcBef>
              <a:spcAft>
                <a:spcPts val="0"/>
              </a:spcAft>
              <a:buClrTx/>
              <a:buSzTx/>
              <a:tabLst/>
              <a:defRPr/>
            </a:pPr>
            <a:endParaRPr lang="en-GB" sz="1600" b="1" baseline="0" dirty="0" smtClean="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baseline="0" dirty="0" smtClean="0">
                <a:solidFill>
                  <a:schemeClr val="tx1"/>
                </a:solidFill>
                <a:latin typeface="+mn-lt"/>
              </a:rPr>
              <a:t>The SAICM</a:t>
            </a:r>
            <a:r>
              <a:rPr lang="en-GB" sz="1600" b="1" dirty="0" smtClean="0"/>
              <a:t> is </a:t>
            </a:r>
            <a:r>
              <a:rPr lang="en-GB" sz="1600" b="1" baseline="0" dirty="0" smtClean="0">
                <a:solidFill>
                  <a:schemeClr val="tx1"/>
                </a:solidFill>
                <a:latin typeface="+mn-lt"/>
              </a:rPr>
              <a:t>an important </a:t>
            </a:r>
            <a:r>
              <a:rPr lang="en-US" sz="1600" b="1" i="0" kern="1200" dirty="0" smtClean="0">
                <a:solidFill>
                  <a:schemeClr val="tx1"/>
                </a:solidFill>
                <a:effectLst/>
                <a:latin typeface="+mn-lt"/>
              </a:rPr>
              <a:t>policy framework to foster the sound management of </a:t>
            </a:r>
            <a:r>
              <a:rPr lang="en-US" sz="1600" b="1" i="0" u="sng" kern="1200" dirty="0" smtClean="0">
                <a:solidFill>
                  <a:schemeClr val="tx1"/>
                </a:solidFill>
                <a:effectLst/>
                <a:latin typeface="+mn-lt"/>
              </a:rPr>
              <a:t>chemicals</a:t>
            </a:r>
            <a:r>
              <a:rPr lang="en-US" sz="1600" b="1" i="0" kern="1200" dirty="0" smtClean="0">
                <a:solidFill>
                  <a:schemeClr val="tx1"/>
                </a:solidFill>
                <a:effectLst/>
                <a:latin typeface="+mn-lt"/>
              </a:rPr>
              <a:t>.</a:t>
            </a:r>
          </a:p>
          <a:p>
            <a:pPr marR="0" lvl="0" algn="l" defTabSz="914400" rtl="0" eaLnBrk="1" fontAlgn="auto" latinLnBrk="0" hangingPunct="1">
              <a:lnSpc>
                <a:spcPct val="100000"/>
              </a:lnSpc>
              <a:spcBef>
                <a:spcPts val="0"/>
              </a:spcBef>
              <a:spcAft>
                <a:spcPts val="0"/>
              </a:spcAft>
              <a:buClrTx/>
              <a:buSzTx/>
              <a:tabLst/>
              <a:defRPr/>
            </a:pPr>
            <a:endParaRPr lang="en-US" sz="1600" b="1" i="0" kern="1200" dirty="0" smtClean="0">
              <a:solidFill>
                <a:schemeClr val="tx1"/>
              </a:solidFill>
              <a:effectLst/>
              <a:latin typeface="+mn-lt"/>
            </a:endParaRPr>
          </a:p>
          <a:p>
            <a:pPr marL="285750" lvl="0" indent="-285750">
              <a:buFont typeface="Wingdings" panose="05000000000000000000" pitchFamily="2" charset="2"/>
              <a:buChar char="§"/>
              <a:defRPr/>
            </a:pPr>
            <a:r>
              <a:rPr lang="en-GB" sz="1600" b="1" u="sng" dirty="0"/>
              <a:t>Pesticide</a:t>
            </a:r>
            <a:r>
              <a:rPr lang="en-GB" sz="1600" b="1" dirty="0"/>
              <a:t> management , in particular the phasing out HHPs,  has become an important priority of </a:t>
            </a:r>
            <a:r>
              <a:rPr lang="en-GB" sz="1600" b="1" dirty="0" smtClean="0"/>
              <a:t>the SAICM.</a:t>
            </a:r>
            <a:endParaRPr lang="en-GB" sz="1600" b="1"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Глобальное сотрудничество по управлению пестицидами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ФАО является ключевым партнером Межорганизационной программы по рациональному регулированию химических веществ (</a:t>
            </a:r>
            <a:r>
              <a:rPr lang="en-US" altLang="zh-CN" sz="1200" dirty="0" smtClean="0"/>
              <a:t>SAICM</a:t>
            </a:r>
            <a:r>
              <a:rPr lang="ru-RU" altLang="zh-CN" sz="1200" dirty="0" smtClean="0"/>
              <a:t>)</a:t>
            </a:r>
            <a:r>
              <a:rPr lang="ru-RU" altLang="zh-CN" sz="1200" baseline="0" dirty="0" smtClean="0"/>
              <a:t> она же </a:t>
            </a:r>
            <a:r>
              <a:rPr lang="ru-RU" dirty="0" smtClean="0"/>
              <a:t>является важной политической основой для содействия рациональному регулированию химических веществ. Управление пестицидами, в частности поэтапное прекращение использования особо</a:t>
            </a:r>
            <a:r>
              <a:rPr lang="ru-RU" baseline="0" dirty="0" smtClean="0"/>
              <a:t> опсных пестицидов</a:t>
            </a:r>
            <a:r>
              <a:rPr lang="ru-RU" dirty="0" smtClean="0"/>
              <a:t>, стало важным приоритетом Межорганизационной программы по рациональному регулированию химических веществ.</a:t>
            </a:r>
            <a:endParaRPr lang="en-GB"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20</a:t>
            </a:fld>
            <a:endParaRPr lang="en-GB"/>
          </a:p>
        </p:txBody>
      </p:sp>
    </p:spTree>
    <p:extLst>
      <p:ext uri="{BB962C8B-B14F-4D97-AF65-F5344CB8AC3E}">
        <p14:creationId xmlns:p14="http://schemas.microsoft.com/office/powerpoint/2010/main" val="2033956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sz="1600" b="1" dirty="0"/>
              <a:t>Pesticide Risk Reduction strategies focus on: </a:t>
            </a:r>
            <a:endParaRPr lang="en-GB" altLang="en-US" sz="1600" b="1" dirty="0" smtClean="0"/>
          </a:p>
          <a:p>
            <a:pPr>
              <a:spcBef>
                <a:spcPct val="0"/>
              </a:spcBef>
            </a:pPr>
            <a:endParaRPr lang="en-GB" altLang="en-US" sz="1600" b="1" dirty="0"/>
          </a:p>
          <a:p>
            <a:pPr marL="285750" indent="-285750">
              <a:spcBef>
                <a:spcPct val="0"/>
              </a:spcBef>
              <a:buFont typeface="Wingdings" panose="05000000000000000000" pitchFamily="2" charset="2"/>
              <a:buChar char="§"/>
            </a:pPr>
            <a:r>
              <a:rPr lang="en-GB" altLang="en-US" sz="1600" b="1" dirty="0"/>
              <a:t>reducing reliance on synthetic chemical use in agriculture by restoring and conserving natural pest control mechanisms in the agroecosystems </a:t>
            </a:r>
          </a:p>
          <a:p>
            <a:pPr marL="285750" indent="-285750">
              <a:spcBef>
                <a:spcPct val="0"/>
              </a:spcBef>
              <a:buFont typeface="Wingdings" panose="05000000000000000000" pitchFamily="2" charset="2"/>
              <a:buChar char="§"/>
            </a:pPr>
            <a:endParaRPr lang="en-GB" altLang="en-US" sz="1600" b="1" dirty="0"/>
          </a:p>
          <a:p>
            <a:pPr marL="285750" indent="-285750">
              <a:spcBef>
                <a:spcPct val="0"/>
              </a:spcBef>
              <a:buFont typeface="Wingdings" panose="05000000000000000000" pitchFamily="2" charset="2"/>
              <a:buChar char="§"/>
            </a:pPr>
            <a:r>
              <a:rPr lang="en-GB" altLang="en-US" sz="1600" b="1" dirty="0"/>
              <a:t>promoting the elimination of highly hazardous pesticides from </a:t>
            </a:r>
            <a:r>
              <a:rPr lang="en-GB" altLang="en-US" sz="1600" b="1" dirty="0" smtClean="0"/>
              <a:t>agriculture</a:t>
            </a:r>
          </a:p>
          <a:p>
            <a:pPr marL="285750" indent="-285750">
              <a:spcBef>
                <a:spcPct val="0"/>
              </a:spcBef>
              <a:buFont typeface="Wingdings" panose="05000000000000000000" pitchFamily="2" charset="2"/>
              <a:buChar char="§"/>
            </a:pPr>
            <a:endParaRPr lang="en-GB" altLang="en-US" sz="1600" b="1" dirty="0"/>
          </a:p>
          <a:p>
            <a:pPr marL="285750" indent="-285750">
              <a:spcBef>
                <a:spcPct val="0"/>
              </a:spcBef>
              <a:buFont typeface="Wingdings" panose="05000000000000000000" pitchFamily="2" charset="2"/>
              <a:buChar char="§"/>
            </a:pPr>
            <a:r>
              <a:rPr lang="en-GB" altLang="en-US" sz="1600" b="1" dirty="0"/>
              <a:t>and ensuring proper handling and use of selected products to protect producers and consumers' </a:t>
            </a:r>
            <a:r>
              <a:rPr lang="en-GB" altLang="en-US" sz="1600" b="1" dirty="0" smtClean="0"/>
              <a:t>health</a:t>
            </a:r>
            <a:endParaRPr lang="ru-RU" altLang="en-US" sz="1600" b="1" dirty="0" smtClean="0"/>
          </a:p>
          <a:p>
            <a:pPr marL="0" indent="0">
              <a:spcBef>
                <a:spcPct val="0"/>
              </a:spcBef>
              <a:buFont typeface="Wingdings" panose="05000000000000000000" pitchFamily="2" charset="2"/>
              <a:buNone/>
            </a:pPr>
            <a:endParaRPr lang="ru-RU" altLang="en-US" sz="1600" b="1" dirty="0" smtClean="0"/>
          </a:p>
          <a:p>
            <a:pPr marL="0" indent="0">
              <a:spcBef>
                <a:spcPct val="0"/>
              </a:spcBef>
              <a:buFont typeface="Wingdings" panose="05000000000000000000" pitchFamily="2" charset="2"/>
              <a:buNone/>
            </a:pPr>
            <a:r>
              <a:rPr lang="ru-RU" sz="1600" dirty="0" smtClean="0"/>
              <a:t>Стратегии снижения риска пестицидов направлены на: снижение зависимости от использования синтетических химических веществ в сельском хозяйстве путем восстановления и сохранения естественных механизмов борьбы с вредителями в агроэкосистемах содействие ликвидации особо опасных пестицидов из сельского хозяйства и обеспечение надлежащего обращения и использования отдельных продуктов для защиты здоровья производителей и потребителей</a:t>
            </a:r>
            <a:endParaRPr lang="en-GB" altLang="en-US" sz="1600" b="1" dirty="0"/>
          </a:p>
          <a:p>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21</a:t>
            </a:fld>
            <a:endParaRPr lang="en-GB"/>
          </a:p>
        </p:txBody>
      </p:sp>
    </p:spTree>
    <p:extLst>
      <p:ext uri="{BB962C8B-B14F-4D97-AF65-F5344CB8AC3E}">
        <p14:creationId xmlns:p14="http://schemas.microsoft.com/office/powerpoint/2010/main" val="1955920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Глобальный мегатренд в управлении пестицидами: снижение риска</a:t>
            </a:r>
          </a:p>
          <a:p>
            <a:r>
              <a:rPr lang="ru-RU" dirty="0" smtClean="0"/>
              <a:t>Более активное участие соответствующих заинтересованных сторон: Повышение роли и ответственности частного сектора. Повышенние интереса со стороны гражданского общества: особенно потребителей. Более тесное международное сотрудничество: На уровне регистрации. Сотрудничество</a:t>
            </a:r>
            <a:r>
              <a:rPr lang="ru-RU" baseline="0" dirty="0" smtClean="0"/>
              <a:t> по</a:t>
            </a:r>
            <a:r>
              <a:rPr lang="ru-RU" dirty="0" smtClean="0"/>
              <a:t> соответствии и правоприменении, включая международную торговлю пестицидами и т. Д.</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22</a:t>
            </a:fld>
            <a:endParaRPr lang="en-GB"/>
          </a:p>
        </p:txBody>
      </p:sp>
    </p:spTree>
    <p:extLst>
      <p:ext uri="{BB962C8B-B14F-4D97-AF65-F5344CB8AC3E}">
        <p14:creationId xmlns:p14="http://schemas.microsoft.com/office/powerpoint/2010/main" val="1701957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Основные</a:t>
            </a:r>
            <a:r>
              <a:rPr lang="ru-RU" baseline="0" dirty="0" smtClean="0"/>
              <a:t> направления связанные с</a:t>
            </a:r>
            <a:r>
              <a:rPr lang="ru-RU" dirty="0" smtClean="0"/>
              <a:t> агрохимикатами</a:t>
            </a:r>
            <a:endParaRPr lang="en-GB" dirty="0" smtClean="0"/>
          </a:p>
          <a:p>
            <a:r>
              <a:rPr lang="ru-RU" dirty="0" smtClean="0"/>
              <a:t>Разработка химических пестицидов с низким уровнем риска, которые являются высокоэффективными, малотоксичными, экологически чистыми и экономичными. Разработка экологически чистых составов, в частности составов на водной основе и простых в применении. Разработка биопестицидов и органических удобрений. Интеграция использования пестицидов в комплексной борьбе с вредителями или решение для защиты растений с новой технологией применения. Предоставление технических услуг фермерам по надлежащему использованию пестицидов и удобрений.</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23</a:t>
            </a:fld>
            <a:endParaRPr lang="en-GB"/>
          </a:p>
        </p:txBody>
      </p:sp>
    </p:spTree>
    <p:extLst>
      <p:ext uri="{BB962C8B-B14F-4D97-AF65-F5344CB8AC3E}">
        <p14:creationId xmlns:p14="http://schemas.microsoft.com/office/powerpoint/2010/main" val="656785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Wingdings" panose="05000000000000000000" pitchFamily="2" charset="2"/>
              <a:buNone/>
            </a:pPr>
            <a:endParaRPr lang="en-GB" sz="1600" b="1" dirty="0" smtClean="0"/>
          </a:p>
          <a:p>
            <a:pPr marL="342900" indent="-342900">
              <a:spcAft>
                <a:spcPts val="1200"/>
              </a:spcAft>
              <a:buFont typeface="Wingdings" panose="05000000000000000000" pitchFamily="2" charset="2"/>
              <a:buChar char="§"/>
            </a:pPr>
            <a:endParaRPr lang="en-GB" sz="1600" b="1" dirty="0" smtClean="0"/>
          </a:p>
          <a:p>
            <a:pPr marL="342900" indent="-342900">
              <a:spcAft>
                <a:spcPts val="1200"/>
              </a:spcAft>
              <a:buFont typeface="Wingdings" panose="05000000000000000000" pitchFamily="2" charset="2"/>
              <a:buChar char="§"/>
            </a:pPr>
            <a:r>
              <a:rPr lang="en-GB" sz="1600" b="1" dirty="0" smtClean="0"/>
              <a:t>Pesticides are addressed under SDG 12</a:t>
            </a:r>
          </a:p>
          <a:p>
            <a:pPr marL="342900" indent="-342900">
              <a:spcAft>
                <a:spcPts val="1200"/>
              </a:spcAft>
              <a:buFont typeface="Wingdings" panose="05000000000000000000" pitchFamily="2" charset="2"/>
              <a:buChar char="§"/>
            </a:pPr>
            <a:r>
              <a:rPr lang="en-GB" sz="1600" b="1" dirty="0" smtClean="0"/>
              <a:t>They are referred to under SDG 3 and SDG 6 </a:t>
            </a:r>
          </a:p>
          <a:p>
            <a:pPr marL="342900" indent="-342900">
              <a:spcAft>
                <a:spcPts val="1200"/>
              </a:spcAft>
              <a:buFont typeface="Wingdings" panose="05000000000000000000" pitchFamily="2" charset="2"/>
              <a:buChar char="§"/>
            </a:pPr>
            <a:r>
              <a:rPr lang="en-GB" sz="1600" b="1" dirty="0" smtClean="0"/>
              <a:t>Sound pesticides management refer to many other SDGs</a:t>
            </a:r>
          </a:p>
          <a:p>
            <a:pPr>
              <a:spcAft>
                <a:spcPts val="1200"/>
              </a:spcAft>
            </a:pPr>
            <a:r>
              <a:rPr lang="en-GB" sz="2000" b="1" u="sng" dirty="0" smtClean="0"/>
              <a:t>Key </a:t>
            </a:r>
            <a:r>
              <a:rPr lang="en-GB" sz="2000" b="1" u="sng" dirty="0"/>
              <a:t>messages</a:t>
            </a:r>
            <a:r>
              <a:rPr lang="en-GB" sz="2000" b="1" u="sng" dirty="0" smtClean="0"/>
              <a:t>:</a:t>
            </a:r>
          </a:p>
          <a:p>
            <a:pPr marL="742950" lvl="1" indent="-285750">
              <a:buFont typeface="Wingdings" panose="05000000000000000000" pitchFamily="2" charset="2"/>
              <a:buChar char="Ø"/>
            </a:pPr>
            <a:r>
              <a:rPr lang="en-GB" sz="1600" b="1" dirty="0" smtClean="0"/>
              <a:t>Prevention </a:t>
            </a:r>
            <a:r>
              <a:rPr lang="en-GB" sz="1600" b="1" dirty="0"/>
              <a:t>pays (also on the long run</a:t>
            </a:r>
            <a:r>
              <a:rPr lang="en-GB" sz="1600" b="1" dirty="0" smtClean="0"/>
              <a:t>)</a:t>
            </a:r>
          </a:p>
          <a:p>
            <a:pPr lvl="1"/>
            <a:endParaRPr lang="en-GB" sz="1600" b="1" u="sng" dirty="0"/>
          </a:p>
          <a:p>
            <a:pPr marL="742950" lvl="1" indent="-285750">
              <a:buFont typeface="Wingdings" panose="05000000000000000000" pitchFamily="2" charset="2"/>
              <a:buChar char="Ø"/>
            </a:pPr>
            <a:r>
              <a:rPr lang="en-GB" sz="1600" b="1" dirty="0" smtClean="0"/>
              <a:t>In </a:t>
            </a:r>
            <a:r>
              <a:rPr lang="en-GB" sz="1600" b="1" dirty="0"/>
              <a:t>times of the SDGs </a:t>
            </a:r>
            <a:r>
              <a:rPr lang="en-GB" sz="1600" b="1" dirty="0" smtClean="0"/>
              <a:t>a global </a:t>
            </a:r>
            <a:r>
              <a:rPr lang="en-GB" sz="1600" b="1" dirty="0"/>
              <a:t>trend is the need to reduce pesticide </a:t>
            </a:r>
            <a:r>
              <a:rPr lang="en-GB" sz="1600" b="1" dirty="0" smtClean="0"/>
              <a:t>risks</a:t>
            </a:r>
          </a:p>
          <a:p>
            <a:pPr lvl="1"/>
            <a:endParaRPr lang="en-US" sz="1600" b="1" dirty="0"/>
          </a:p>
          <a:p>
            <a:pPr marL="742950" lvl="1" indent="-285750">
              <a:buFont typeface="Wingdings" panose="05000000000000000000" pitchFamily="2" charset="2"/>
              <a:buChar char="Ø"/>
            </a:pPr>
            <a:r>
              <a:rPr lang="en-GB" sz="1600" b="1" dirty="0" smtClean="0"/>
              <a:t>Live </a:t>
            </a:r>
            <a:r>
              <a:rPr lang="en-GB" sz="1600" b="1" dirty="0"/>
              <a:t>cycle approach </a:t>
            </a:r>
            <a:r>
              <a:rPr lang="en-GB" sz="1600" b="1" dirty="0" smtClean="0"/>
              <a:t>becoming </a:t>
            </a:r>
            <a:r>
              <a:rPr lang="en-GB" sz="1600" b="1" dirty="0"/>
              <a:t>the new paradigm in pesticide </a:t>
            </a:r>
            <a:r>
              <a:rPr lang="en-GB" sz="1600" b="1" dirty="0" smtClean="0"/>
              <a:t>management</a:t>
            </a:r>
            <a:endParaRPr lang="en-US" sz="1600" b="1" dirty="0" smtClean="0"/>
          </a:p>
          <a:p>
            <a:pPr marL="742950" lvl="1" indent="-285750">
              <a:buFont typeface="Wingdings" panose="05000000000000000000" pitchFamily="2" charset="2"/>
              <a:buChar char="Ø"/>
            </a:pPr>
            <a:endParaRPr lang="en-US" sz="1600" b="1" dirty="0" smtClean="0"/>
          </a:p>
          <a:p>
            <a:pPr marL="457200" lvl="1" indent="0">
              <a:buFont typeface="Wingdings" panose="05000000000000000000" pitchFamily="2" charset="2"/>
              <a:buNone/>
            </a:pPr>
            <a:r>
              <a:rPr lang="ru-RU" sz="2800" dirty="0" smtClean="0"/>
              <a:t>Пестициды рассматриваются в рамках целей устойчивого развития </a:t>
            </a:r>
            <a:endParaRPr lang="en-GB" sz="2800" dirty="0" smtClean="0"/>
          </a:p>
          <a:p>
            <a:pPr marL="457200" lvl="1" indent="0">
              <a:buFont typeface="Wingdings" panose="05000000000000000000" pitchFamily="2" charset="2"/>
              <a:buNone/>
            </a:pPr>
            <a:r>
              <a:rPr lang="ru-RU" sz="2800" dirty="0" smtClean="0"/>
              <a:t>Пестициды рассматриваются в рамках ЦУР 12 Они упоминаются в ЦУР 3 и ЦУР 6 Надежное управление пестицидами относится ко многим другим ЦУР Ключевые сообщения: Профилактика окупается (также в долгосрочной перспективе) Во времена ЦУР глобальной тенденцией является необходимость снижения риска пестицидов.</a:t>
            </a:r>
          </a:p>
          <a:p>
            <a:pPr marL="457200" lvl="1" indent="0">
              <a:buFont typeface="Wingdings" panose="05000000000000000000" pitchFamily="2" charset="2"/>
              <a:buNone/>
            </a:pPr>
            <a:r>
              <a:rPr lang="ru-RU" sz="2800" dirty="0" smtClean="0"/>
              <a:t> Подход живого цикла становится новой парадигмой в управлении пестицидами</a:t>
            </a:r>
            <a:endParaRPr lang="en-GB" sz="2800" b="1" dirty="0" smtClean="0"/>
          </a:p>
          <a:p>
            <a:pPr marL="457200" lvl="1" indent="0">
              <a:buFont typeface="Wingdings" panose="05000000000000000000" pitchFamily="2" charset="2"/>
              <a:buNone/>
            </a:pPr>
            <a:endParaRPr lang="en-GB" sz="2800" b="1" dirty="0" smtClean="0"/>
          </a:p>
          <a:p>
            <a:pPr marL="800100" lvl="1" indent="-342900">
              <a:spcAft>
                <a:spcPts val="1200"/>
              </a:spcAft>
              <a:buFont typeface="Arial" panose="020B0604020202020204" pitchFamily="34" charset="0"/>
              <a:buChar char="•"/>
            </a:pPr>
            <a:endParaRPr lang="en-GB" sz="2800" dirty="0" smtClean="0"/>
          </a:p>
          <a:p>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24</a:t>
            </a:fld>
            <a:endParaRPr lang="en-GB"/>
          </a:p>
        </p:txBody>
      </p:sp>
    </p:spTree>
    <p:extLst>
      <p:ext uri="{BB962C8B-B14F-4D97-AF65-F5344CB8AC3E}">
        <p14:creationId xmlns:p14="http://schemas.microsoft.com/office/powerpoint/2010/main" val="3162471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D3BD8-3227-4622-91BF-55D8FBFFB85B}" type="slidenum">
              <a:rPr lang="en-US" smtClean="0"/>
              <a:t>25</a:t>
            </a:fld>
            <a:endParaRPr lang="en-US"/>
          </a:p>
        </p:txBody>
      </p:sp>
    </p:spTree>
    <p:extLst>
      <p:ext uri="{BB962C8B-B14F-4D97-AF65-F5344CB8AC3E}">
        <p14:creationId xmlns:p14="http://schemas.microsoft.com/office/powerpoint/2010/main" val="4202305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Agricultural sector plays a strategic role in the process of economic development of a country.</a:t>
            </a:r>
            <a:r>
              <a:rPr lang="en-US" sz="1200" b="0" i="0" kern="1200" baseline="0" dirty="0" smtClean="0">
                <a:solidFill>
                  <a:schemeClr val="tx1"/>
                </a:solidFill>
                <a:effectLst/>
                <a:latin typeface="+mn-lt"/>
                <a:ea typeface="+mn-ea"/>
                <a:cs typeface="+mn-cs"/>
              </a:rPr>
              <a:t> </a:t>
            </a:r>
            <a:endParaRPr lang="en-US" sz="1200" b="1" dirty="0" smtClean="0">
              <a:solidFill>
                <a:schemeClr val="accent1">
                  <a:lumMod val="75000"/>
                </a:schemeClr>
              </a:solidFill>
              <a:latin typeface="Calibri" panose="020F0502020204030204" pitchFamily="34" charset="0"/>
            </a:endParaRPr>
          </a:p>
          <a:p>
            <a:pPr marL="285750" indent="-285750">
              <a:spcAft>
                <a:spcPts val="600"/>
              </a:spcAft>
              <a:buFontTx/>
              <a:buChar char="-"/>
            </a:pPr>
            <a:r>
              <a:rPr lang="en-US" sz="1200" b="1" dirty="0" smtClean="0">
                <a:solidFill>
                  <a:schemeClr val="accent1">
                    <a:lumMod val="75000"/>
                  </a:schemeClr>
                </a:solidFill>
                <a:latin typeface="Calibri" panose="020F0502020204030204" pitchFamily="34" charset="0"/>
              </a:rPr>
              <a:t>Agricultural demand will increase significantly due to population growth, rising incomes and urbanization. </a:t>
            </a:r>
            <a:endParaRPr lang="en-GB" sz="1200" b="1" dirty="0" smtClean="0">
              <a:solidFill>
                <a:schemeClr val="accent1">
                  <a:lumMod val="75000"/>
                </a:schemeClr>
              </a:solidFill>
            </a:endParaRPr>
          </a:p>
          <a:p>
            <a:pPr marL="285750" indent="-285750">
              <a:spcAft>
                <a:spcPts val="600"/>
              </a:spcAft>
              <a:buFontTx/>
              <a:buChar char="-"/>
            </a:pPr>
            <a:r>
              <a:rPr lang="en-GB" sz="1200" b="1" dirty="0" smtClean="0">
                <a:solidFill>
                  <a:schemeClr val="tx1">
                    <a:lumMod val="50000"/>
                    <a:lumOff val="50000"/>
                  </a:schemeClr>
                </a:solidFill>
              </a:rPr>
              <a:t>Demand for agricultural products is expected to rise by 50% by</a:t>
            </a:r>
            <a:r>
              <a:rPr lang="en-GB" sz="1200" b="1" baseline="0" dirty="0" smtClean="0">
                <a:solidFill>
                  <a:schemeClr val="tx1">
                    <a:lumMod val="50000"/>
                    <a:lumOff val="50000"/>
                  </a:schemeClr>
                </a:solidFill>
              </a:rPr>
              <a:t> </a:t>
            </a:r>
            <a:r>
              <a:rPr lang="en-GB" sz="1200" b="1" dirty="0" smtClean="0">
                <a:solidFill>
                  <a:schemeClr val="tx1">
                    <a:lumMod val="50000"/>
                    <a:lumOff val="50000"/>
                  </a:schemeClr>
                </a:solidFill>
              </a:rPr>
              <a:t>2050.</a:t>
            </a:r>
          </a:p>
          <a:p>
            <a:pPr marL="285750" indent="-285750">
              <a:buFontTx/>
              <a:buChar char="-"/>
            </a:pPr>
            <a:r>
              <a:rPr lang="en-GB" sz="1200" b="1" dirty="0" smtClean="0">
                <a:solidFill>
                  <a:schemeClr val="accent1">
                    <a:lumMod val="75000"/>
                  </a:schemeClr>
                </a:solidFill>
              </a:rPr>
              <a:t>Shift in demand towards fruits, vegetables, meat and dairy products.</a:t>
            </a:r>
          </a:p>
          <a:p>
            <a:r>
              <a:rPr lang="ru-RU" dirty="0" smtClean="0"/>
              <a:t>Сельскохозяйственный сектор играет стратегическую роль в процессе экономического развития страны. Спрос на сельское хозяйство значительно возрастет в связи с ростом населения, ростом доходов и урбанизацией. </a:t>
            </a:r>
          </a:p>
          <a:p>
            <a:r>
              <a:rPr lang="ru-RU" dirty="0" smtClean="0"/>
              <a:t>Ожидается, что к 2050 году спрос на сельскохозяйственную продукцию вырастет на 50%. Сдвиг в основном ожидается в области спроса на фрукты, овощи, мясо и молочные продукты.</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3</a:t>
            </a:fld>
            <a:endParaRPr lang="en-GB"/>
          </a:p>
        </p:txBody>
      </p:sp>
    </p:spTree>
    <p:extLst>
      <p:ext uri="{BB962C8B-B14F-4D97-AF65-F5344CB8AC3E}">
        <p14:creationId xmlns:p14="http://schemas.microsoft.com/office/powerpoint/2010/main" val="197876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However,</a:t>
            </a:r>
            <a:r>
              <a:rPr lang="en-GB" b="0" baseline="0" dirty="0" smtClean="0"/>
              <a:t> producing more food for the growing population of this planet, will not be an easy task at all.</a:t>
            </a:r>
            <a:endParaRPr lang="en-GB" sz="1200" b="0" dirty="0" smtClean="0"/>
          </a:p>
          <a:p>
            <a:r>
              <a:rPr lang="en-GB" sz="1200" b="0" dirty="0" smtClean="0"/>
              <a:t>As you know, not</a:t>
            </a:r>
            <a:r>
              <a:rPr lang="en-GB" sz="1200" b="0" baseline="0" dirty="0" smtClean="0"/>
              <a:t> only are more and more people moving from rural to urban areas, but in addition is the arable land diminishing. And so are natural resources needed for cultivation, such as water and healthy soils. </a:t>
            </a:r>
          </a:p>
          <a:p>
            <a:r>
              <a:rPr lang="en-GB" sz="1200" b="0" baseline="0" dirty="0" smtClean="0"/>
              <a:t>Desertification and flooding – shown in these two photos – are only some of the many negative effects of climate change and the human interventions in landscapes.</a:t>
            </a:r>
          </a:p>
          <a:p>
            <a:endParaRPr lang="ru-RU" dirty="0" smtClean="0"/>
          </a:p>
          <a:p>
            <a:r>
              <a:rPr lang="ru-RU" dirty="0" smtClean="0"/>
              <a:t>Однако производство большего количества продовольствия для растущего населения этой планеты не будет легкой задачей. Как вы знаете, не только все больше и больше людей переезжают из сельской местности в города, но и уменьшается площадь пахотных земель. Также и природные ресурсы, необходимые для выращивания, такие как вода и здоровые почвы подвергаются</a:t>
            </a:r>
            <a:r>
              <a:rPr lang="ru-RU" baseline="0" dirty="0" smtClean="0"/>
              <a:t> влиянию</a:t>
            </a:r>
            <a:r>
              <a:rPr lang="ru-RU" dirty="0" smtClean="0"/>
              <a:t>. Опустынивание и наводнения, показанные на этих двух фотографиях, являются лишь некоторыми из многих негативных последствий изменения климата и вмешательства человека в ландшафты.</a:t>
            </a:r>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4</a:t>
            </a:fld>
            <a:endParaRPr lang="en-GB"/>
          </a:p>
        </p:txBody>
      </p:sp>
    </p:spTree>
    <p:extLst>
      <p:ext uri="{BB962C8B-B14F-4D97-AF65-F5344CB8AC3E}">
        <p14:creationId xmlns:p14="http://schemas.microsoft.com/office/powerpoint/2010/main" val="183975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a:t>
            </a:r>
            <a:r>
              <a:rPr lang="en-GB" b="0" baseline="0" dirty="0" smtClean="0"/>
              <a:t> resources that are still available, are more and more degrading. For example water is polluted and entire landscapes have transformed into landfills which make them unusable for agricultural production. One example is seen on the photo above. As you can imagine, water and land in this area are no longer suitable for producing healthy food.</a:t>
            </a:r>
          </a:p>
          <a:p>
            <a:endParaRPr lang="en-GB" b="0" baseline="0" dirty="0" smtClean="0"/>
          </a:p>
          <a:p>
            <a:r>
              <a:rPr lang="en-GB" b="0" baseline="0" dirty="0" smtClean="0"/>
              <a:t>In addition, a lot of food is wasted along the production and supply chain. </a:t>
            </a:r>
          </a:p>
          <a:p>
            <a:endParaRPr lang="en-GB" b="0" baseline="0" dirty="0" smtClean="0"/>
          </a:p>
          <a:p>
            <a:r>
              <a:rPr lang="en-GB" b="0" baseline="0" dirty="0" smtClean="0"/>
              <a:t>Pest outbreaks and transboundary diseases put further stress on the quality and quantity of agricultural production.</a:t>
            </a:r>
          </a:p>
          <a:p>
            <a:endParaRPr lang="en-GB" b="1" dirty="0" smtClean="0"/>
          </a:p>
          <a:p>
            <a:r>
              <a:rPr lang="en-GB" b="1" baseline="0" dirty="0" smtClean="0"/>
              <a:t>AND: </a:t>
            </a:r>
            <a:r>
              <a:rPr lang="en-US" dirty="0" smtClean="0"/>
              <a:t>Extensive tilling, removal of organic matter, excessive irrigation using poor quality water and the </a:t>
            </a:r>
            <a:r>
              <a:rPr lang="en-US" b="1" dirty="0" smtClean="0"/>
              <a:t>overuse of synthetic fertilizers and pesticides </a:t>
            </a:r>
            <a:r>
              <a:rPr lang="en-US" dirty="0" smtClean="0"/>
              <a:t>are leading to loss of soil fertility, pollution and degradation</a:t>
            </a:r>
            <a:endParaRPr lang="ru-RU" dirty="0" smtClean="0"/>
          </a:p>
          <a:p>
            <a:endParaRPr lang="ru-RU" dirty="0" smtClean="0"/>
          </a:p>
          <a:p>
            <a:r>
              <a:rPr lang="ru-RU" dirty="0" smtClean="0"/>
              <a:t>Ресурсы, которые все еще доступны, становятся все более и более минимальными. Например, вода загрязняется, и целые ландшафты превращаются в свалки, что делает их непригодными для сельскохозяйственного производства. Один пример виден на фото выше. Как вы можете себе представить, вода и земля в этом районе больше не подходят для производства здоровой пищи. Кроме того, большое количество продуктов питания тратится впустую по всей цепочке производства и поставок. Вспышки вредителей и трансграничные заболевания еще больше подчеркивают качество и количество сельскохозяйственной продукции. И: Обширная обработка почвы, удаление органических веществ, чрезмерное орошение с использованием воды низкого качества и чрезмерное использование синтетических удобрений и пестицидов приводят к потере плодородия почвы, загрязнению и деградации.</a:t>
            </a:r>
            <a:endParaRPr lang="en-US"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5</a:t>
            </a:fld>
            <a:endParaRPr lang="en-GB"/>
          </a:p>
        </p:txBody>
      </p:sp>
    </p:spTree>
    <p:extLst>
      <p:ext uri="{BB962C8B-B14F-4D97-AF65-F5344CB8AC3E}">
        <p14:creationId xmlns:p14="http://schemas.microsoft.com/office/powerpoint/2010/main" val="425120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Wingdings" panose="05000000000000000000" pitchFamily="2" charset="2"/>
              <a:buChar char="§"/>
            </a:pPr>
            <a:r>
              <a:rPr lang="en-US" sz="1600" b="1" dirty="0"/>
              <a:t>It is necessary to shift towards a more sustainable way of increasing food production, one that maintains high productivity while protecting farmers, consumers and ecosystems from the negative effects of pesticides. </a:t>
            </a:r>
          </a:p>
          <a:p>
            <a:r>
              <a:rPr lang="ru-RU" dirty="0" smtClean="0"/>
              <a:t>Поэтому так </a:t>
            </a:r>
            <a:r>
              <a:rPr lang="ru-RU" sz="1200" b="0" i="0" kern="1200" dirty="0" smtClean="0">
                <a:solidFill>
                  <a:schemeClr val="tx1"/>
                </a:solidFill>
                <a:effectLst/>
                <a:latin typeface="+mn-lt"/>
                <a:ea typeface="+mn-ea"/>
                <a:cs typeface="+mn-cs"/>
              </a:rPr>
              <a:t>Необходимо перейти к более устойчивому способу увеличения производства продуктов питания, который поддерживает высокую продуктивность, защищая фермеров, потребителей и экосистемы от негативного воздействия пестицидов.</a:t>
            </a:r>
            <a:endParaRPr lang="en-US" dirty="0"/>
          </a:p>
        </p:txBody>
      </p:sp>
      <p:sp>
        <p:nvSpPr>
          <p:cNvPr id="4" name="Slide Number Placeholder 3"/>
          <p:cNvSpPr>
            <a:spLocks noGrp="1"/>
          </p:cNvSpPr>
          <p:nvPr>
            <p:ph type="sldNum" sz="quarter" idx="10"/>
          </p:nvPr>
        </p:nvSpPr>
        <p:spPr/>
        <p:txBody>
          <a:bodyPr/>
          <a:lstStyle/>
          <a:p>
            <a:fld id="{79A32769-322F-4A74-A484-00E2B4E9FEEF}" type="slidenum">
              <a:rPr lang="en-GB" smtClean="0"/>
              <a:t>6</a:t>
            </a:fld>
            <a:endParaRPr lang="en-GB"/>
          </a:p>
        </p:txBody>
      </p:sp>
    </p:spTree>
    <p:extLst>
      <p:ext uri="{BB962C8B-B14F-4D97-AF65-F5344CB8AC3E}">
        <p14:creationId xmlns:p14="http://schemas.microsoft.com/office/powerpoint/2010/main" val="278831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538504"/>
          </a:xfrm>
        </p:spPr>
        <p:txBody>
          <a:bodyPr/>
          <a:lstStyle/>
          <a:p>
            <a:pPr marL="285750" indent="-285750">
              <a:buFont typeface="Wingdings" panose="05000000000000000000" pitchFamily="2" charset="2"/>
              <a:buChar char="§"/>
            </a:pPr>
            <a:r>
              <a:rPr lang="en-US" sz="1600" b="1" kern="1200" dirty="0" smtClean="0">
                <a:solidFill>
                  <a:schemeClr val="tx1"/>
                </a:solidFill>
                <a:effectLst/>
                <a:latin typeface="Arial" panose="020B0604020202020204" pitchFamily="34" charset="0"/>
                <a:cs typeface="Arial" panose="020B0604020202020204" pitchFamily="34" charset="0"/>
              </a:rPr>
              <a:t>With the current trend of production and consumption,</a:t>
            </a:r>
            <a:r>
              <a:rPr lang="en-US" sz="1600" kern="1200" dirty="0" smtClean="0">
                <a:solidFill>
                  <a:schemeClr val="tx1"/>
                </a:solidFill>
                <a:effectLst/>
                <a:latin typeface="Arial" panose="020B0604020202020204" pitchFamily="34" charset="0"/>
                <a:cs typeface="Arial" panose="020B0604020202020204" pitchFamily="34" charset="0"/>
              </a:rPr>
              <a:t> </a:t>
            </a:r>
            <a:r>
              <a:rPr lang="en-US" sz="1600" b="1" kern="1200" dirty="0" smtClean="0">
                <a:solidFill>
                  <a:schemeClr val="tx1"/>
                </a:solidFill>
                <a:effectLst/>
                <a:latin typeface="Arial" panose="020B0604020202020204" pitchFamily="34" charset="0"/>
                <a:cs typeface="Arial" panose="020B0604020202020204" pitchFamily="34" charset="0"/>
              </a:rPr>
              <a:t>pesticide and fertilizer use are expected to double by 2050.</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b="1" dirty="0">
                <a:latin typeface="Arial" panose="020B0604020202020204" pitchFamily="34" charset="0"/>
                <a:cs typeface="Arial" panose="020B0604020202020204" pitchFamily="34" charset="0"/>
              </a:rPr>
              <a:t>S</a:t>
            </a:r>
            <a:r>
              <a:rPr lang="en-US" sz="1600" b="1" i="0" u="none" strike="noStrike" kern="1200" baseline="0" dirty="0" smtClean="0">
                <a:solidFill>
                  <a:schemeClr val="tx1"/>
                </a:solidFill>
                <a:latin typeface="Arial" panose="020B0604020202020204" pitchFamily="34" charset="0"/>
                <a:cs typeface="Arial" panose="020B0604020202020204" pitchFamily="34" charset="0"/>
              </a:rPr>
              <a:t>ome countries have increased their </a:t>
            </a:r>
            <a:r>
              <a:rPr lang="en-US" sz="1600" b="1" dirty="0" smtClean="0">
                <a:latin typeface="Arial" panose="020B0604020202020204" pitchFamily="34" charset="0"/>
                <a:cs typeface="Arial" panose="020B0604020202020204" pitchFamily="34" charset="0"/>
              </a:rPr>
              <a:t>pesticide use</a:t>
            </a:r>
            <a:r>
              <a:rPr lang="en-US" sz="1600" b="1" dirty="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d</a:t>
            </a:r>
            <a:r>
              <a:rPr lang="en-US" sz="1600" b="1" i="0" u="none" strike="noStrike" kern="1200" baseline="0" dirty="0" smtClean="0">
                <a:solidFill>
                  <a:schemeClr val="tx1"/>
                </a:solidFill>
                <a:latin typeface="Arial" panose="020B0604020202020204" pitchFamily="34" charset="0"/>
                <a:cs typeface="Arial" panose="020B0604020202020204" pitchFamily="34" charset="0"/>
              </a:rPr>
              <a:t>uring</a:t>
            </a:r>
            <a:r>
              <a:rPr lang="en-US" sz="1600" b="1" i="0" u="none" strike="noStrike" kern="1200" dirty="0" smtClean="0">
                <a:solidFill>
                  <a:schemeClr val="tx1"/>
                </a:solidFill>
                <a:latin typeface="Arial" panose="020B0604020202020204" pitchFamily="34" charset="0"/>
                <a:cs typeface="Arial" panose="020B0604020202020204" pitchFamily="34" charset="0"/>
              </a:rPr>
              <a:t> </a:t>
            </a:r>
            <a:r>
              <a:rPr lang="en-US" sz="1600" b="1" i="0" u="none" strike="noStrike" kern="1200" baseline="0" dirty="0" smtClean="0">
                <a:solidFill>
                  <a:schemeClr val="tx1"/>
                </a:solidFill>
                <a:latin typeface="Arial" panose="020B0604020202020204" pitchFamily="34" charset="0"/>
                <a:cs typeface="Arial" panose="020B0604020202020204" pitchFamily="34" charset="0"/>
              </a:rPr>
              <a:t>the last decade. </a:t>
            </a:r>
          </a:p>
          <a:p>
            <a:pPr marL="285750" indent="-285750">
              <a:buFont typeface="Wingdings" panose="05000000000000000000" pitchFamily="2" charset="2"/>
              <a:buChar char="§"/>
            </a:pPr>
            <a:endParaRPr lang="en-GB" sz="1600" b="1" i="0" u="none" strike="noStrike" kern="1200" baseline="0" dirty="0" smtClean="0">
              <a:solidFill>
                <a:schemeClr val="tx1"/>
              </a:solidFill>
              <a:latin typeface="Arial" panose="020B0604020202020204" pitchFamily="34" charset="0"/>
              <a:cs typeface="Arial" panose="020B0604020202020204" pitchFamily="34" charset="0"/>
            </a:endParaRPr>
          </a:p>
          <a:p>
            <a:r>
              <a:rPr lang="en-US" sz="1600" b="0" i="0" u="none" strike="noStrike" kern="1200" baseline="0" dirty="0" smtClean="0">
                <a:solidFill>
                  <a:schemeClr val="tx1"/>
                </a:solidFill>
                <a:latin typeface="+mn-lt"/>
                <a:ea typeface="+mn-ea"/>
                <a:cs typeface="+mn-cs"/>
              </a:rPr>
              <a:t>Without pesticide use, crop losses have been estimated to vary from 32 percent for</a:t>
            </a:r>
          </a:p>
          <a:p>
            <a:r>
              <a:rPr lang="en-US" sz="1600" b="0" i="0" u="none" strike="noStrike" kern="1200" baseline="0" dirty="0" smtClean="0">
                <a:solidFill>
                  <a:schemeClr val="tx1"/>
                </a:solidFill>
                <a:latin typeface="+mn-lt"/>
                <a:ea typeface="+mn-ea"/>
                <a:cs typeface="+mn-cs"/>
              </a:rPr>
              <a:t>cereals to 78 percent in fruit production. Pesticides are applied not only on</a:t>
            </a:r>
          </a:p>
          <a:p>
            <a:r>
              <a:rPr lang="en-US" sz="1600" b="0" i="0" u="none" strike="noStrike" kern="1200" baseline="0" dirty="0" smtClean="0">
                <a:solidFill>
                  <a:schemeClr val="tx1"/>
                </a:solidFill>
                <a:latin typeface="+mn-lt"/>
                <a:ea typeface="+mn-ea"/>
                <a:cs typeface="+mn-cs"/>
              </a:rPr>
              <a:t>agricultural lands and </a:t>
            </a:r>
            <a:r>
              <a:rPr lang="en-US" sz="1600" b="0" i="0" u="none" strike="noStrike" kern="1200" baseline="0" dirty="0" err="1" smtClean="0">
                <a:solidFill>
                  <a:schemeClr val="tx1"/>
                </a:solidFill>
                <a:latin typeface="+mn-lt"/>
                <a:ea typeface="+mn-ea"/>
                <a:cs typeface="+mn-cs"/>
              </a:rPr>
              <a:t>enviroemnt</a:t>
            </a:r>
            <a:r>
              <a:rPr lang="en-US" sz="1600" b="0" i="0" u="none" strike="noStrike" kern="1200" baseline="0" dirty="0" smtClean="0">
                <a:solidFill>
                  <a:schemeClr val="tx1"/>
                </a:solidFill>
                <a:latin typeface="+mn-lt"/>
                <a:ea typeface="+mn-ea"/>
                <a:cs typeface="+mn-cs"/>
              </a:rPr>
              <a:t>; they also have a great importance on human health protection,</a:t>
            </a:r>
          </a:p>
          <a:p>
            <a:r>
              <a:rPr lang="en-US" sz="1600" b="0" i="0" u="none" strike="noStrike" kern="1200" baseline="0" dirty="0" smtClean="0">
                <a:solidFill>
                  <a:schemeClr val="tx1"/>
                </a:solidFill>
                <a:latin typeface="+mn-lt"/>
                <a:ea typeface="+mn-ea"/>
                <a:cs typeface="+mn-cs"/>
              </a:rPr>
              <a:t>for example for sanitary pest control of vector‑borne diseases. They are also used</a:t>
            </a:r>
          </a:p>
          <a:p>
            <a:r>
              <a:rPr lang="en-US" sz="1600" b="0" i="0" u="none" strike="noStrike" kern="1200" baseline="0" dirty="0" smtClean="0">
                <a:solidFill>
                  <a:schemeClr val="tx1"/>
                </a:solidFill>
                <a:latin typeface="+mn-lt"/>
                <a:ea typeface="+mn-ea"/>
                <a:cs typeface="+mn-cs"/>
              </a:rPr>
              <a:t>to keep infrastructures free of damaging insects and weeds, such as for preventing</a:t>
            </a:r>
          </a:p>
          <a:p>
            <a:r>
              <a:rPr lang="en-US" sz="1600" b="0" i="0" u="none" strike="noStrike" kern="1200" baseline="0" dirty="0" smtClean="0">
                <a:solidFill>
                  <a:schemeClr val="tx1"/>
                </a:solidFill>
                <a:latin typeface="+mn-lt"/>
                <a:ea typeface="+mn-ea"/>
                <a:cs typeface="+mn-cs"/>
              </a:rPr>
              <a:t>the attack of wood buildings by termites, or for keeping roadside and train tracks</a:t>
            </a:r>
          </a:p>
          <a:p>
            <a:r>
              <a:rPr lang="en-US" sz="1600" b="0" i="0" u="none" strike="noStrike" kern="1200" baseline="0" dirty="0" smtClean="0">
                <a:solidFill>
                  <a:schemeClr val="tx1"/>
                </a:solidFill>
                <a:latin typeface="+mn-lt"/>
                <a:ea typeface="+mn-ea"/>
                <a:cs typeface="+mn-cs"/>
              </a:rPr>
              <a:t>clean in order to help in avoiding accidents.</a:t>
            </a:r>
          </a:p>
          <a:p>
            <a:endParaRPr lang="en-US" sz="1600" b="0" i="0" u="none" strike="noStrike" kern="1200" baseline="0" dirty="0" smtClean="0">
              <a:solidFill>
                <a:schemeClr val="tx1"/>
              </a:solidFill>
              <a:latin typeface="+mn-lt"/>
              <a:ea typeface="+mn-ea"/>
              <a:cs typeface="+mn-cs"/>
            </a:endParaRPr>
          </a:p>
          <a:p>
            <a:r>
              <a:rPr lang="en-US" sz="1600" b="0" i="0" u="none" strike="noStrike" kern="1200" baseline="0" dirty="0" smtClean="0">
                <a:solidFill>
                  <a:schemeClr val="tx1"/>
                </a:solidFill>
                <a:latin typeface="+mn-lt"/>
                <a:ea typeface="+mn-ea"/>
                <a:cs typeface="+mn-cs"/>
              </a:rPr>
              <a:t>Their use is not homogeneously distributed around the globe, mainly because of their</a:t>
            </a:r>
          </a:p>
          <a:p>
            <a:r>
              <a:rPr lang="en-US" sz="1600" b="0" i="0" u="none" strike="noStrike" kern="1200" baseline="0" dirty="0" smtClean="0">
                <a:solidFill>
                  <a:schemeClr val="tx1"/>
                </a:solidFill>
                <a:latin typeface="+mn-lt"/>
                <a:ea typeface="+mn-ea"/>
                <a:cs typeface="+mn-cs"/>
              </a:rPr>
              <a:t>cost and because pests vary by climatic and geographic region. According to</a:t>
            </a:r>
          </a:p>
          <a:p>
            <a:r>
              <a:rPr lang="en-US" sz="1600" b="0" i="0" u="none" strike="noStrike" kern="1200" baseline="0" dirty="0" smtClean="0">
                <a:solidFill>
                  <a:schemeClr val="tx1"/>
                </a:solidFill>
                <a:latin typeface="+mn-lt"/>
                <a:ea typeface="+mn-ea"/>
                <a:cs typeface="+mn-cs"/>
              </a:rPr>
              <a:t>FAOSTAT, FAO’s Corporate Database for Substantive Statistical Data (FAOSTAT,</a:t>
            </a:r>
          </a:p>
          <a:p>
            <a:r>
              <a:rPr lang="en-US" sz="1600" b="0" i="0" u="none" strike="noStrike" kern="1200" baseline="0" dirty="0" smtClean="0">
                <a:solidFill>
                  <a:schemeClr val="tx1"/>
                </a:solidFill>
                <a:latin typeface="+mn-lt"/>
                <a:ea typeface="+mn-ea"/>
                <a:cs typeface="+mn-cs"/>
              </a:rPr>
              <a:t>2016), some low and middle income countries have increased their consumption</a:t>
            </a:r>
          </a:p>
          <a:p>
            <a:r>
              <a:rPr lang="en-US" sz="1600" b="0" i="0" u="none" strike="noStrike" kern="1200" baseline="0" dirty="0" smtClean="0">
                <a:solidFill>
                  <a:schemeClr val="tx1"/>
                </a:solidFill>
                <a:latin typeface="+mn-lt"/>
                <a:ea typeface="+mn-ea"/>
                <a:cs typeface="+mn-cs"/>
              </a:rPr>
              <a:t>of pesticides in the last decade. Once again, the problem arises when a misuse of pesticides occurs: when they are applied in higher amounts than needed and using practices that contribute to their spreading into the environment, such as spraying with not suitable/not maintained/not calibrated application equipment or by planes into vast regions, affecting inhabitants and</a:t>
            </a:r>
          </a:p>
          <a:p>
            <a:r>
              <a:rPr lang="en-US" sz="1600" b="0" i="0" u="none" strike="noStrike" kern="1200" baseline="0" dirty="0" smtClean="0">
                <a:solidFill>
                  <a:schemeClr val="tx1"/>
                </a:solidFill>
                <a:latin typeface="+mn-lt"/>
                <a:ea typeface="+mn-ea"/>
                <a:cs typeface="+mn-cs"/>
              </a:rPr>
              <a:t>non-target organisms.</a:t>
            </a:r>
          </a:p>
          <a:p>
            <a:pPr marL="285750" indent="-285750">
              <a:buFont typeface="Wingdings" panose="05000000000000000000" pitchFamily="2" charset="2"/>
              <a:buChar char="§"/>
            </a:pPr>
            <a:endParaRPr lang="en-US" sz="1600" b="1" i="0" u="none" strike="noStrike" kern="1200" baseline="0" dirty="0" smtClean="0">
              <a:solidFill>
                <a:schemeClr val="tx1"/>
              </a:solidFill>
              <a:latin typeface="Arial" panose="020B0604020202020204" pitchFamily="34" charset="0"/>
              <a:cs typeface="Arial" panose="020B0604020202020204" pitchFamily="34" charset="0"/>
            </a:endParaRPr>
          </a:p>
          <a:p>
            <a:r>
              <a:rPr lang="ru-RU" sz="1600" dirty="0" smtClean="0"/>
              <a:t>Учитывая нынешнюю тенденцию производства и потребления, ожидается, что использование пестицидов и удобрений удвоится к 2050 году. Некоторые страны увеличили свое использование пестицидов в течение последнего десятилетия. По оценкам, без использования пестицидов</a:t>
            </a:r>
            <a:r>
              <a:rPr lang="en-GB" sz="1600" dirty="0" smtClean="0"/>
              <a:t>,</a:t>
            </a:r>
            <a:r>
              <a:rPr lang="ru-RU" sz="1600" dirty="0" smtClean="0"/>
              <a:t> потери урожая варьируются от 32 процентов для зерновых до 78 процентов в производстве фруктов. Пестициды используются не только на</a:t>
            </a:r>
            <a:r>
              <a:rPr lang="ru-RU" sz="1600" baseline="0" dirty="0" smtClean="0"/>
              <a:t> </a:t>
            </a:r>
            <a:r>
              <a:rPr lang="ru-RU" sz="1600" dirty="0" smtClean="0"/>
              <a:t>сельскохозяйственных угодьях; они также имеют большое значение для охраны здоровья человека, например, для санитарной борьбы с вредителями трансмиссивных заболеваний. Они также используются чтобы сохранить инфраструктуру от вредных насекомых и сорняков. Их использование не является равномерно распределенным по всему миру, главным образом из-за их Стоимости и потому, что вредители варьируются в зависимости от климатического и географического региона. В соответствии с FAOSTAT, Корпоративная база данных ФАО для статистических данных (FAOSTAT, 2016 г.), некоторые страны с низким и средним уровнем дохода увеличили свое потребление пестицидов в последнее десятилетие. Еще раз, проблема возникает, когда происходит неправильное использование пестицидов: когда они применяются в больших количествах, чем необходимо, и используют методы, способствующие их распространению в окружающей среде, такие как распыление с помощью неподходящего / не обслуживаемого / не откалиброванного оборудования для нанесения.</a:t>
            </a:r>
            <a:endParaRPr lang="en-US" sz="1600" b="1" dirty="0">
              <a:latin typeface="Arial" panose="020B0604020202020204" pitchFamily="34" charset="0"/>
              <a:cs typeface="Arial" panose="020B0604020202020204" pitchFamily="34" charset="0"/>
            </a:endParaRPr>
          </a:p>
          <a:p>
            <a:endParaRPr lang="en-GB"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9A32769-322F-4A74-A484-00E2B4E9FEEF}" type="slidenum">
              <a:rPr lang="en-GB" smtClean="0"/>
              <a:t>7</a:t>
            </a:fld>
            <a:endParaRPr lang="en-GB"/>
          </a:p>
        </p:txBody>
      </p:sp>
    </p:spTree>
    <p:extLst>
      <p:ext uri="{BB962C8B-B14F-4D97-AF65-F5344CB8AC3E}">
        <p14:creationId xmlns:p14="http://schemas.microsoft.com/office/powerpoint/2010/main" val="85251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480083"/>
          </a:xfrm>
        </p:spPr>
        <p:txBody>
          <a:bodyPr/>
          <a:lstStyle/>
          <a:p>
            <a:pPr marL="285750" indent="-285750">
              <a:lnSpc>
                <a:spcPct val="150000"/>
              </a:lnSpc>
              <a:buFont typeface="Wingdings" panose="05000000000000000000" pitchFamily="2" charset="2"/>
              <a:buChar char="§"/>
            </a:pPr>
            <a:r>
              <a:rPr lang="en-US" sz="1600" b="1" dirty="0" smtClean="0">
                <a:latin typeface="Arial" panose="020B0604020202020204" pitchFamily="34" charset="0"/>
                <a:cs typeface="Arial" panose="020B0604020202020204" pitchFamily="34" charset="0"/>
              </a:rPr>
              <a:t>Excessive use of p</a:t>
            </a:r>
            <a:r>
              <a:rPr lang="en-US" sz="1600" b="1" i="0" u="none" strike="noStrike" kern="1200" baseline="0" dirty="0" smtClean="0">
                <a:latin typeface="Arial" panose="020B0604020202020204" pitchFamily="34" charset="0"/>
                <a:cs typeface="Arial" panose="020B0604020202020204" pitchFamily="34" charset="0"/>
              </a:rPr>
              <a:t>esticides can seriously affect human and</a:t>
            </a:r>
            <a:r>
              <a:rPr lang="en-US" sz="1600" b="1" i="0" u="none" strike="noStrike" kern="1200" dirty="0" smtClean="0">
                <a:latin typeface="Arial" panose="020B0604020202020204" pitchFamily="34" charset="0"/>
                <a:cs typeface="Arial" panose="020B0604020202020204" pitchFamily="34" charset="0"/>
              </a:rPr>
              <a:t> animal health,</a:t>
            </a:r>
            <a:r>
              <a:rPr lang="en-US" sz="1600" b="1" i="0" u="none" strike="noStrike" kern="1200" baseline="0" dirty="0" smtClean="0">
                <a:latin typeface="Arial" panose="020B0604020202020204" pitchFamily="34" charset="0"/>
                <a:cs typeface="Arial" panose="020B0604020202020204" pitchFamily="34" charset="0"/>
              </a:rPr>
              <a:t> non-target organisms</a:t>
            </a:r>
            <a:r>
              <a:rPr lang="en-US" sz="1600" b="1" i="0" u="none" strike="noStrike" kern="1200" dirty="0" smtClean="0">
                <a:latin typeface="Arial" panose="020B0604020202020204" pitchFamily="34" charset="0"/>
                <a:cs typeface="Arial" panose="020B0604020202020204" pitchFamily="34" charset="0"/>
              </a:rPr>
              <a:t> as well as the environment - but not only !</a:t>
            </a:r>
          </a:p>
          <a:p>
            <a:pPr marL="285750" indent="-285750">
              <a:lnSpc>
                <a:spcPct val="150000"/>
              </a:lnSpc>
              <a:buFont typeface="Wingdings" panose="05000000000000000000" pitchFamily="2" charset="2"/>
              <a:buChar char="§"/>
            </a:pPr>
            <a:endParaRPr lang="en-GB" sz="1600" b="1" baseline="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GB" sz="1600" b="1" dirty="0" smtClean="0">
                <a:latin typeface="Arial" panose="020B0604020202020204" pitchFamily="34" charset="0"/>
                <a:cs typeface="Arial" panose="020B0604020202020204" pitchFamily="34" charset="0"/>
              </a:rPr>
              <a:t>Agronomic risks: T</a:t>
            </a:r>
            <a:r>
              <a:rPr lang="en-GB" sz="1600" b="1" i="0" u="none" strike="noStrike" kern="1200" dirty="0" smtClean="0">
                <a:latin typeface="Arial" panose="020B0604020202020204" pitchFamily="34" charset="0"/>
                <a:cs typeface="Arial" panose="020B0604020202020204" pitchFamily="34" charset="0"/>
              </a:rPr>
              <a:t>here probability of </a:t>
            </a:r>
            <a:r>
              <a:rPr lang="en-GB" sz="1600" b="1" i="0" u="sng" strike="noStrike" kern="1200" dirty="0" smtClean="0">
                <a:latin typeface="Arial" panose="020B0604020202020204" pitchFamily="34" charset="0"/>
                <a:cs typeface="Arial" panose="020B0604020202020204" pitchFamily="34" charset="0"/>
              </a:rPr>
              <a:t>resistance built up </a:t>
            </a:r>
            <a:r>
              <a:rPr lang="en-GB" sz="1600" b="1" i="0" u="none" strike="noStrike" kern="1200" dirty="0" smtClean="0">
                <a:latin typeface="Arial" panose="020B0604020202020204" pitchFamily="34" charset="0"/>
                <a:cs typeface="Arial" panose="020B0604020202020204" pitchFamily="34" charset="0"/>
              </a:rPr>
              <a:t>against pesticides increases.</a:t>
            </a:r>
          </a:p>
          <a:p>
            <a:pPr>
              <a:lnSpc>
                <a:spcPct val="150000"/>
              </a:lnSpc>
            </a:pPr>
            <a:endParaRPr lang="en-GB" sz="1600" b="1" i="0" u="none" strike="noStrike" kern="1200"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GB" sz="1600" b="1" baseline="0" dirty="0" smtClean="0">
                <a:latin typeface="Arial" panose="020B0604020202020204" pitchFamily="34" charset="0"/>
                <a:cs typeface="Arial" panose="020B0604020202020204" pitchFamily="34" charset="0"/>
              </a:rPr>
              <a:t>Trad</a:t>
            </a:r>
            <a:r>
              <a:rPr lang="en-GB" sz="1600" b="1" dirty="0" smtClean="0">
                <a:latin typeface="Arial" panose="020B0604020202020204" pitchFamily="34" charset="0"/>
                <a:cs typeface="Arial" panose="020B0604020202020204" pitchFamily="34" charset="0"/>
              </a:rPr>
              <a:t>e risks: market access</a:t>
            </a:r>
          </a:p>
          <a:p>
            <a:pPr>
              <a:lnSpc>
                <a:spcPct val="150000"/>
              </a:lnSpc>
            </a:pPr>
            <a:endParaRPr lang="en-GB" sz="1600" b="1"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GB" sz="1600" b="1" i="0" u="none" strike="noStrike" kern="1200" baseline="0" dirty="0" smtClean="0">
                <a:latin typeface="Arial" panose="020B0604020202020204" pitchFamily="34" charset="0"/>
                <a:cs typeface="Arial" panose="020B0604020202020204" pitchFamily="34" charset="0"/>
              </a:rPr>
              <a:t>More generally:</a:t>
            </a:r>
            <a:r>
              <a:rPr lang="en-GB" sz="1600" b="1" i="0" u="none" strike="noStrike" kern="1200" dirty="0" smtClean="0">
                <a:latin typeface="Arial" panose="020B0604020202020204" pitchFamily="34" charset="0"/>
                <a:cs typeface="Arial" panose="020B0604020202020204" pitchFamily="34" charset="0"/>
              </a:rPr>
              <a:t> </a:t>
            </a:r>
            <a:r>
              <a:rPr lang="en-GB" sz="1600" b="1" i="0" u="none" strike="noStrike" kern="1200" baseline="0" dirty="0" smtClean="0">
                <a:latin typeface="Arial" panose="020B0604020202020204" pitchFamily="34" charset="0"/>
                <a:cs typeface="Arial" panose="020B0604020202020204" pitchFamily="34" charset="0"/>
              </a:rPr>
              <a:t>Reputational</a:t>
            </a:r>
            <a:r>
              <a:rPr lang="en-GB" sz="1600" b="1" i="0" u="none" strike="noStrike" kern="1200" dirty="0" smtClean="0">
                <a:latin typeface="Arial" panose="020B0604020202020204" pitchFamily="34" charset="0"/>
                <a:cs typeface="Arial" panose="020B0604020202020204" pitchFamily="34" charset="0"/>
              </a:rPr>
              <a:t> risks</a:t>
            </a:r>
            <a:endParaRPr lang="ru-RU" sz="1600" b="1" i="0" u="none" strike="noStrike" kern="1200"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ru-RU" sz="1600" b="1" i="0" u="none" strike="noStrike" kern="1200" baseline="0"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ru-RU" sz="1600" dirty="0" smtClean="0"/>
              <a:t>Чрезмерное использование пестицидов может серьезно повлиять на здоровье людей и животных, нецелевых организмов, а также на окружающую среду - но не только! Агрономические риски: увеличивается вероятность повышения устойчивости к пестицидам. Торговые риски: доступ к рынку В более общем плане: репутационные риски</a:t>
            </a:r>
            <a:endParaRPr lang="en-US" sz="1600" b="1" i="0" u="none" strike="noStrike" kern="12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9A32769-322F-4A74-A484-00E2B4E9FEEF}" type="slidenum">
              <a:rPr lang="en-GB" smtClean="0"/>
              <a:t>8</a:t>
            </a:fld>
            <a:endParaRPr lang="en-GB"/>
          </a:p>
        </p:txBody>
      </p:sp>
    </p:spTree>
    <p:extLst>
      <p:ext uri="{BB962C8B-B14F-4D97-AF65-F5344CB8AC3E}">
        <p14:creationId xmlns:p14="http://schemas.microsoft.com/office/powerpoint/2010/main" val="42970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9486"/>
            <a:ext cx="5435600" cy="4653620"/>
          </a:xfrm>
        </p:spPr>
        <p:txBody>
          <a:bodyPr/>
          <a:lstStyle/>
          <a:p>
            <a:pPr marL="171450" indent="-171450">
              <a:buFont typeface="Wingdings" panose="05000000000000000000" pitchFamily="2" charset="2"/>
              <a:buChar char="§"/>
            </a:pPr>
            <a:r>
              <a:rPr lang="en-US" sz="1600" b="1" dirty="0"/>
              <a:t>Global sales of pesticides </a:t>
            </a:r>
            <a:r>
              <a:rPr lang="en-US" sz="1600" b="1" dirty="0" smtClean="0"/>
              <a:t>increased in </a:t>
            </a:r>
            <a:r>
              <a:rPr lang="en-US" sz="1600" b="1" dirty="0"/>
              <a:t>the last 50 years with a global market worth </a:t>
            </a:r>
            <a:r>
              <a:rPr lang="en-US" sz="1600" b="1" dirty="0" smtClean="0"/>
              <a:t>&gt; </a:t>
            </a:r>
            <a:r>
              <a:rPr lang="en-US" sz="1600" b="1" dirty="0"/>
              <a:t>than USD 35 </a:t>
            </a:r>
            <a:r>
              <a:rPr lang="en-US" sz="1600" b="1" dirty="0" smtClean="0"/>
              <a:t>Bio/y at </a:t>
            </a:r>
            <a:r>
              <a:rPr lang="en-US" sz="1600" b="1" dirty="0"/>
              <a:t>current prices.</a:t>
            </a:r>
          </a:p>
          <a:p>
            <a:endParaRPr lang="en-US"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600" b="1" kern="1200" dirty="0" smtClean="0">
                <a:solidFill>
                  <a:schemeClr val="tx1"/>
                </a:solidFill>
                <a:effectLst/>
                <a:latin typeface="+mn-lt"/>
                <a:ea typeface="+mn-ea"/>
                <a:cs typeface="+mn-cs"/>
              </a:rPr>
              <a:t>Improper use and storage often leads to pesticides being spilled in the surroundings, where they seep into the soil.</a:t>
            </a:r>
          </a:p>
          <a:p>
            <a:endParaRPr lang="en-US" dirty="0"/>
          </a:p>
          <a:p>
            <a:pPr marL="171450" indent="-171450">
              <a:buFont typeface="Wingdings" panose="05000000000000000000" pitchFamily="2" charset="2"/>
              <a:buChar char="§"/>
            </a:pPr>
            <a:r>
              <a:rPr lang="en-US" sz="1600" b="1" dirty="0" smtClean="0"/>
              <a:t>It</a:t>
            </a:r>
            <a:r>
              <a:rPr lang="en-US" sz="1600" b="1" baseline="0" dirty="0" smtClean="0"/>
              <a:t> is important to </a:t>
            </a:r>
            <a:r>
              <a:rPr lang="en-US" sz="1600" b="1" dirty="0" smtClean="0"/>
              <a:t>recognize </a:t>
            </a:r>
            <a:r>
              <a:rPr lang="en-US" sz="1600" b="1" dirty="0"/>
              <a:t>the threat of soil pollution resulting from pesticide use and </a:t>
            </a:r>
            <a:r>
              <a:rPr lang="en-US" sz="1600" b="1" dirty="0" smtClean="0"/>
              <a:t>urge to </a:t>
            </a:r>
            <a:r>
              <a:rPr lang="en-US" sz="1600" b="1" dirty="0"/>
              <a:t>take appropriate action to avoid soil pollution through pesticides use. </a:t>
            </a:r>
            <a:endParaRPr lang="en-US" sz="1600" b="1" dirty="0" smtClean="0"/>
          </a:p>
          <a:p>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en-US" sz="1600" b="1" dirty="0"/>
              <a:t>In May this year, FAO organized the Global Symposium on soil pollution to provide scientific evidence to support actions and decisions to prevent and reduce soil pollution worldwide</a:t>
            </a:r>
            <a:r>
              <a:rPr lang="en-US" sz="1600" b="1" dirty="0" smtClean="0"/>
              <a:t>.</a:t>
            </a:r>
          </a:p>
          <a:p>
            <a:pPr lvl="0"/>
            <a:endParaRPr lang="en-GB" sz="1600" b="1" dirty="0"/>
          </a:p>
          <a:p>
            <a:pPr marL="171450" indent="-171450">
              <a:buFont typeface="Wingdings" panose="05000000000000000000" pitchFamily="2" charset="2"/>
              <a:buChar char="§"/>
            </a:pPr>
            <a:r>
              <a:rPr lang="en-GB" sz="1600" b="1" dirty="0" smtClean="0"/>
              <a:t>A global </a:t>
            </a:r>
            <a:r>
              <a:rPr lang="en-GB" sz="1600" b="1" dirty="0"/>
              <a:t>assessment on the impact of </a:t>
            </a:r>
            <a:r>
              <a:rPr lang="en-GB" sz="1600" b="1" dirty="0" smtClean="0"/>
              <a:t>pesticides on </a:t>
            </a:r>
            <a:r>
              <a:rPr lang="en-GB" sz="1600" b="1" dirty="0"/>
              <a:t>soil functions and soil </a:t>
            </a:r>
            <a:r>
              <a:rPr lang="en-GB" sz="1600" b="1" dirty="0" smtClean="0"/>
              <a:t>ecosystems was presented.</a:t>
            </a:r>
            <a:endParaRPr lang="en-US" sz="1600" b="1" dirty="0"/>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ru-RU" dirty="0" smtClean="0"/>
              <a:t>Мировые продажи пестицидов выросли за последние 50 лет. Неправильное использование и хранение часто приводит к разливу пестицидов в окружающую среду, где они просачиваются в почву. Важно признать угрозу загрязнения почвы в результате использования пестицидов и настоятельно призвать принять соответствующие меры, чтобы избежать загрязнения почвы в результате использования пестицидов. В мае этого года ФАО организовала Глобальный симпозиум по загрязнению почвы, чтобы предоставить научные доказательства в поддержку действий и решений по предотвращению и сокращению загрязнения почвы во всем мире. Была представлена ​​глобальная оценка воздействия пестицидов на функции почвы и почвенные экосистемы.</a:t>
            </a:r>
            <a:endParaRPr lang="en-US" sz="1200" kern="1200" dirty="0" smtClean="0">
              <a:solidFill>
                <a:schemeClr val="tx1"/>
              </a:solidFill>
              <a:effectLst/>
              <a:latin typeface="+mn-lt"/>
              <a:ea typeface="+mn-ea"/>
              <a:cs typeface="+mn-cs"/>
            </a:endParaRPr>
          </a:p>
          <a:p>
            <a:endParaRPr lang="en-GB" b="1" baseline="0" dirty="0" smtClean="0"/>
          </a:p>
        </p:txBody>
      </p:sp>
      <p:sp>
        <p:nvSpPr>
          <p:cNvPr id="4" name="Slide Number Placeholder 3"/>
          <p:cNvSpPr>
            <a:spLocks noGrp="1"/>
          </p:cNvSpPr>
          <p:nvPr>
            <p:ph type="sldNum" sz="quarter" idx="10"/>
          </p:nvPr>
        </p:nvSpPr>
        <p:spPr/>
        <p:txBody>
          <a:bodyPr/>
          <a:lstStyle/>
          <a:p>
            <a:fld id="{79A32769-322F-4A74-A484-00E2B4E9FEEF}" type="slidenum">
              <a:rPr lang="en-GB" smtClean="0"/>
              <a:t>9</a:t>
            </a:fld>
            <a:endParaRPr lang="en-GB"/>
          </a:p>
        </p:txBody>
      </p:sp>
    </p:spTree>
    <p:extLst>
      <p:ext uri="{BB962C8B-B14F-4D97-AF65-F5344CB8AC3E}">
        <p14:creationId xmlns:p14="http://schemas.microsoft.com/office/powerpoint/2010/main" val="321575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B4E8CF-9D94-465D-9F30-6888D7FC09C3}"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1676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E8CF-9D94-465D-9F30-6888D7FC09C3}"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10031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E8CF-9D94-465D-9F30-6888D7FC09C3}"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1236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B4E8CF-9D94-465D-9F30-6888D7FC09C3}"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413695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B4E8CF-9D94-465D-9F30-6888D7FC09C3}"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17172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B4E8CF-9D94-465D-9F30-6888D7FC09C3}" type="datetimeFigureOut">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06753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B4E8CF-9D94-465D-9F30-6888D7FC09C3}" type="datetimeFigureOut">
              <a:rPr lang="en-US" smtClean="0"/>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22262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B4E8CF-9D94-465D-9F30-6888D7FC09C3}" type="datetimeFigureOut">
              <a:rPr lang="en-US" smtClean="0"/>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394006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B4E8CF-9D94-465D-9F30-6888D7FC09C3}" type="datetimeFigureOut">
              <a:rPr lang="en-US" smtClean="0"/>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111512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B4E8CF-9D94-465D-9F30-6888D7FC09C3}" type="datetimeFigureOut">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848484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B4E8CF-9D94-465D-9F30-6888D7FC09C3}" type="datetimeFigureOut">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E87-C541-4B3E-8394-52369C13BAF3}" type="slidenum">
              <a:rPr lang="en-US" smtClean="0"/>
              <a:t>‹#›</a:t>
            </a:fld>
            <a:endParaRPr lang="en-US"/>
          </a:p>
        </p:txBody>
      </p:sp>
    </p:spTree>
    <p:extLst>
      <p:ext uri="{BB962C8B-B14F-4D97-AF65-F5344CB8AC3E}">
        <p14:creationId xmlns:p14="http://schemas.microsoft.com/office/powerpoint/2010/main" val="205748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4E8CF-9D94-465D-9F30-6888D7FC09C3}" type="datetimeFigureOut">
              <a:rPr lang="en-US" smtClean="0"/>
              <a:t>6/18/2019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D2E87-C541-4B3E-8394-52369C13BAF3}" type="slidenum">
              <a:rPr lang="en-US" smtClean="0"/>
              <a:t>‹#›</a:t>
            </a:fld>
            <a:endParaRPr lang="en-US"/>
          </a:p>
        </p:txBody>
      </p:sp>
    </p:spTree>
    <p:extLst>
      <p:ext uri="{BB962C8B-B14F-4D97-AF65-F5344CB8AC3E}">
        <p14:creationId xmlns:p14="http://schemas.microsoft.com/office/powerpoint/2010/main" val="159056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e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6.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jpe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jpe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jp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jpeg"/><Relationship Id="rId5" Type="http://schemas.openxmlformats.org/officeDocument/2006/relationships/image" Target="../media/image1.jpe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8.m4a"/><Relationship Id="rId7" Type="http://schemas.openxmlformats.org/officeDocument/2006/relationships/image" Target="../media/image10.jpg"/><Relationship Id="rId12"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14.png"/><Relationship Id="rId5" Type="http://schemas.openxmlformats.org/officeDocument/2006/relationships/notesSlide" Target="../notesSlides/notesSlide8.xml"/><Relationship Id="rId10" Type="http://schemas.openxmlformats.org/officeDocument/2006/relationships/image" Target="../media/image13.jpg"/><Relationship Id="rId4" Type="http://schemas.openxmlformats.org/officeDocument/2006/relationships/slideLayout" Target="../slideLayouts/slideLayout1.xml"/><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3636"/>
            <a:ext cx="12192000" cy="6931742"/>
          </a:xfrm>
          <a:prstGeom prst="rect">
            <a:avLst/>
          </a:prstGeom>
          <a:solidFill>
            <a:schemeClr val="bg1"/>
          </a:solidFill>
          <a:ln>
            <a:solidFill>
              <a:schemeClr val="accent1">
                <a:shade val="50000"/>
              </a:schemeClr>
            </a:solidFill>
          </a:ln>
        </p:spPr>
      </p:pic>
      <p:sp>
        <p:nvSpPr>
          <p:cNvPr id="3" name="Title 1"/>
          <p:cNvSpPr txBox="1">
            <a:spLocks/>
          </p:cNvSpPr>
          <p:nvPr/>
        </p:nvSpPr>
        <p:spPr>
          <a:xfrm>
            <a:off x="660400" y="1393478"/>
            <a:ext cx="8877300" cy="14001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solidFill>
                  <a:srgbClr val="00B050"/>
                </a:solidFill>
                <a:latin typeface="Calibri" panose="020F0502020204030204" pitchFamily="34" charset="0"/>
                <a:ea typeface="Calibri" panose="020F0502020204030204" pitchFamily="34" charset="0"/>
                <a:cs typeface="+mn-cs"/>
              </a:rPr>
              <a:t>Pesticide Management </a:t>
            </a:r>
            <a:r>
              <a:rPr lang="en-GB" sz="3200" b="1" dirty="0" smtClean="0">
                <a:solidFill>
                  <a:srgbClr val="00B050"/>
                </a:solidFill>
                <a:latin typeface="Calibri" panose="020F0502020204030204" pitchFamily="34" charset="0"/>
                <a:ea typeface="Calibri" panose="020F0502020204030204" pitchFamily="34" charset="0"/>
                <a:cs typeface="+mn-cs"/>
              </a:rPr>
              <a:t>and </a:t>
            </a:r>
            <a:r>
              <a:rPr lang="en-GB" sz="3200" b="1" dirty="0">
                <a:solidFill>
                  <a:srgbClr val="00B050"/>
                </a:solidFill>
                <a:latin typeface="Calibri" panose="020F0502020204030204" pitchFamily="34" charset="0"/>
                <a:ea typeface="Calibri" panose="020F0502020204030204" pitchFamily="34" charset="0"/>
                <a:cs typeface="+mn-cs"/>
              </a:rPr>
              <a:t>S</a:t>
            </a:r>
            <a:r>
              <a:rPr lang="en-GB" sz="3200" b="1" dirty="0" smtClean="0">
                <a:solidFill>
                  <a:srgbClr val="00B050"/>
                </a:solidFill>
                <a:latin typeface="Calibri" panose="020F0502020204030204" pitchFamily="34" charset="0"/>
                <a:ea typeface="Calibri" panose="020F0502020204030204" pitchFamily="34" charset="0"/>
                <a:cs typeface="+mn-cs"/>
              </a:rPr>
              <a:t>ustainable </a:t>
            </a:r>
            <a:r>
              <a:rPr lang="en-GB" sz="3200" b="1" dirty="0">
                <a:solidFill>
                  <a:srgbClr val="00B050"/>
                </a:solidFill>
                <a:latin typeface="Calibri" panose="020F0502020204030204" pitchFamily="34" charset="0"/>
                <a:ea typeface="Calibri" panose="020F0502020204030204" pitchFamily="34" charset="0"/>
                <a:cs typeface="+mn-cs"/>
              </a:rPr>
              <a:t>A</a:t>
            </a:r>
            <a:r>
              <a:rPr lang="en-GB" sz="3200" b="1" dirty="0" smtClean="0">
                <a:solidFill>
                  <a:srgbClr val="00B050"/>
                </a:solidFill>
                <a:latin typeface="Calibri" panose="020F0502020204030204" pitchFamily="34" charset="0"/>
                <a:ea typeface="Calibri" panose="020F0502020204030204" pitchFamily="34" charset="0"/>
                <a:cs typeface="+mn-cs"/>
              </a:rPr>
              <a:t>griculture</a:t>
            </a:r>
            <a:endParaRPr lang="en-US" sz="3200" b="1" dirty="0">
              <a:solidFill>
                <a:srgbClr val="00B050"/>
              </a:solidFill>
              <a:latin typeface="Calibri" panose="020F0502020204030204" pitchFamily="34" charset="0"/>
              <a:ea typeface="Calibri" panose="020F0502020204030204" pitchFamily="34" charset="0"/>
              <a:cs typeface="+mn-cs"/>
            </a:endParaRPr>
          </a:p>
        </p:txBody>
      </p:sp>
      <p:sp>
        <p:nvSpPr>
          <p:cNvPr id="4" name="Content Placeholder 2"/>
          <p:cNvSpPr txBox="1">
            <a:spLocks/>
          </p:cNvSpPr>
          <p:nvPr/>
        </p:nvSpPr>
        <p:spPr>
          <a:xfrm>
            <a:off x="1708881" y="3392129"/>
            <a:ext cx="7008937" cy="1584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0B050"/>
                </a:solidFill>
              </a:rPr>
              <a:t>Pest and Pesticide Management </a:t>
            </a:r>
          </a:p>
          <a:p>
            <a:r>
              <a:rPr lang="en-US" dirty="0">
                <a:solidFill>
                  <a:srgbClr val="00B050"/>
                </a:solidFill>
              </a:rPr>
              <a:t>Plant Production and Protection Division</a:t>
            </a:r>
          </a:p>
          <a:p>
            <a:r>
              <a:rPr lang="en-US" dirty="0">
                <a:solidFill>
                  <a:srgbClr val="00B050"/>
                </a:solidFill>
              </a:rPr>
              <a:t>AGP, FAO</a:t>
            </a:r>
          </a:p>
        </p:txBody>
      </p:sp>
      <p:pic>
        <p:nvPicPr>
          <p:cNvPr id="5" name="Picture 2" descr="17004975-8d44-4e6c-bce4-758bdbc2531a@eurprd05"/>
          <p:cNvPicPr>
            <a:picLocks noChangeAspect="1" noChangeArrowheads="1"/>
          </p:cNvPicPr>
          <p:nvPr/>
        </p:nvPicPr>
        <p:blipFill rotWithShape="1">
          <a:blip r:embed="rId6">
            <a:extLst>
              <a:ext uri="{28A0092B-C50C-407E-A947-70E740481C1C}">
                <a14:useLocalDpi xmlns:a14="http://schemas.microsoft.com/office/drawing/2010/main" val="0"/>
              </a:ext>
            </a:extLst>
          </a:blip>
          <a:srcRect l="79063" t="-186" r="104" b="8501"/>
          <a:stretch/>
        </p:blipFill>
        <p:spPr bwMode="auto">
          <a:xfrm>
            <a:off x="9651999" y="0"/>
            <a:ext cx="2540001" cy="692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1676869"/>
      </p:ext>
    </p:extLst>
  </p:cSld>
  <p:clrMapOvr>
    <a:masterClrMapping/>
  </p:clrMapOvr>
  <mc:AlternateContent xmlns:mc="http://schemas.openxmlformats.org/markup-compatibility/2006" xmlns:p14="http://schemas.microsoft.com/office/powerpoint/2010/main">
    <mc:Choice Requires="p14">
      <p:transition spd="slow" p14:dur="2000" advTm="24329"/>
    </mc:Choice>
    <mc:Fallback xmlns="">
      <p:transition spd="slow" advTm="2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sp>
        <p:nvSpPr>
          <p:cNvPr id="4" name="TextBox 3"/>
          <p:cNvSpPr txBox="1"/>
          <p:nvPr/>
        </p:nvSpPr>
        <p:spPr>
          <a:xfrm>
            <a:off x="310947" y="2351621"/>
            <a:ext cx="7128078" cy="4832092"/>
          </a:xfrm>
          <a:prstGeom prst="rect">
            <a:avLst/>
          </a:prstGeom>
          <a:noFill/>
        </p:spPr>
        <p:txBody>
          <a:bodyPr wrap="square" rtlCol="0">
            <a:spAutoFit/>
          </a:bodyPr>
          <a:lstStyle/>
          <a:p>
            <a:r>
              <a:rPr lang="en-GB" sz="2800" dirty="0" smtClean="0">
                <a:latin typeface="Calibri" panose="020F0502020204030204" pitchFamily="34" charset="0"/>
              </a:rPr>
              <a:t>Sustainability in Crop Production through</a:t>
            </a:r>
          </a:p>
          <a:p>
            <a:endParaRPr lang="en-GB" sz="2800" dirty="0">
              <a:latin typeface="Calibri" panose="020F0502020204030204" pitchFamily="34" charset="0"/>
            </a:endParaRPr>
          </a:p>
          <a:p>
            <a:pPr marL="457200" indent="-457200">
              <a:spcAft>
                <a:spcPts val="1200"/>
              </a:spcAft>
              <a:buFont typeface="Wingdings" panose="05000000000000000000" pitchFamily="2" charset="2"/>
              <a:buChar char="Ø"/>
            </a:pPr>
            <a:r>
              <a:rPr lang="en-GB" sz="2800" dirty="0" smtClean="0">
                <a:latin typeface="Calibri" panose="020F0502020204030204" pitchFamily="34" charset="0"/>
              </a:rPr>
              <a:t>Eco-system approach </a:t>
            </a:r>
          </a:p>
          <a:p>
            <a:pPr marL="457200" indent="-457200">
              <a:spcAft>
                <a:spcPts val="1200"/>
              </a:spcAft>
              <a:buFont typeface="Wingdings" panose="05000000000000000000" pitchFamily="2" charset="2"/>
              <a:buChar char="Ø"/>
            </a:pPr>
            <a:r>
              <a:rPr lang="en-GB" sz="2800" dirty="0">
                <a:latin typeface="Calibri" panose="020F0502020204030204" pitchFamily="34" charset="0"/>
              </a:rPr>
              <a:t>H</a:t>
            </a:r>
            <a:r>
              <a:rPr lang="en-GB" sz="2800" dirty="0" smtClean="0">
                <a:latin typeface="Calibri" panose="020F0502020204030204" pitchFamily="34" charset="0"/>
              </a:rPr>
              <a:t>ealthy soils for enhanced crop nutrition</a:t>
            </a:r>
          </a:p>
          <a:p>
            <a:pPr marL="457200" indent="-457200">
              <a:spcAft>
                <a:spcPts val="1200"/>
              </a:spcAft>
              <a:buFont typeface="Wingdings" panose="05000000000000000000" pitchFamily="2" charset="2"/>
              <a:buChar char="Ø"/>
            </a:pPr>
            <a:r>
              <a:rPr lang="en-GB" sz="2800" dirty="0" smtClean="0">
                <a:latin typeface="Calibri" panose="020F0502020204030204" pitchFamily="34" charset="0"/>
              </a:rPr>
              <a:t>Conservation Agriculture</a:t>
            </a:r>
          </a:p>
          <a:p>
            <a:pPr marL="457200" indent="-457200">
              <a:spcAft>
                <a:spcPts val="1200"/>
              </a:spcAft>
              <a:buFont typeface="Wingdings" panose="05000000000000000000" pitchFamily="2" charset="2"/>
              <a:buChar char="Ø"/>
            </a:pPr>
            <a:r>
              <a:rPr lang="en-GB" sz="2800" dirty="0" smtClean="0">
                <a:latin typeface="Calibri" panose="020F0502020204030204" pitchFamily="34" charset="0"/>
              </a:rPr>
              <a:t>Efficient use of inputs</a:t>
            </a:r>
          </a:p>
          <a:p>
            <a:pPr marL="457200" indent="-457200">
              <a:spcAft>
                <a:spcPts val="1200"/>
              </a:spcAft>
              <a:buFont typeface="Wingdings" panose="05000000000000000000" pitchFamily="2" charset="2"/>
              <a:buChar char="Ø"/>
            </a:pPr>
            <a:r>
              <a:rPr lang="en-GB" sz="2800" b="1" dirty="0">
                <a:latin typeface="Calibri" panose="020F0502020204030204" pitchFamily="34" charset="0"/>
              </a:rPr>
              <a:t>Integrated Pest </a:t>
            </a:r>
            <a:r>
              <a:rPr lang="en-GB" sz="2800" b="1" dirty="0" smtClean="0">
                <a:latin typeface="Calibri" panose="020F0502020204030204" pitchFamily="34" charset="0"/>
              </a:rPr>
              <a:t>Management</a:t>
            </a:r>
          </a:p>
          <a:p>
            <a:pPr marL="457200" indent="-457200">
              <a:spcAft>
                <a:spcPts val="1200"/>
              </a:spcAft>
              <a:buFont typeface="Wingdings" panose="05000000000000000000" pitchFamily="2" charset="2"/>
              <a:buChar char="Ø"/>
            </a:pPr>
            <a:r>
              <a:rPr lang="en-GB" sz="2800" b="1" dirty="0" smtClean="0">
                <a:solidFill>
                  <a:srgbClr val="FF0000"/>
                </a:solidFill>
                <a:latin typeface="Calibri" panose="020F0502020204030204" pitchFamily="34" charset="0"/>
              </a:rPr>
              <a:t>Sound lifecycle management of pesticides</a:t>
            </a:r>
          </a:p>
          <a:p>
            <a:pPr marL="342900" indent="-342900">
              <a:buFontTx/>
              <a:buChar char="-"/>
            </a:pPr>
            <a:endParaRPr lang="en-US" sz="2400" dirty="0">
              <a:latin typeface="Calibri" panose="020F0502020204030204" pitchFamily="34" charset="0"/>
            </a:endParaRPr>
          </a:p>
        </p:txBody>
      </p:sp>
      <p:sp>
        <p:nvSpPr>
          <p:cNvPr id="5" name="TextBox 4"/>
          <p:cNvSpPr txBox="1"/>
          <p:nvPr/>
        </p:nvSpPr>
        <p:spPr>
          <a:xfrm>
            <a:off x="-597519" y="1376553"/>
            <a:ext cx="8782050"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Sustainable Food and Agriculture</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9025" y="133350"/>
            <a:ext cx="4752975" cy="67246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9289695"/>
      </p:ext>
    </p:extLst>
  </p:cSld>
  <p:clrMapOvr>
    <a:masterClrMapping/>
  </p:clrMapOvr>
  <mc:AlternateContent xmlns:mc="http://schemas.openxmlformats.org/markup-compatibility/2006" xmlns:p14="http://schemas.microsoft.com/office/powerpoint/2010/main">
    <mc:Choice Requires="p14">
      <p:transition spd="slow" p14:dur="2000" advTm="25836"/>
    </mc:Choice>
    <mc:Fallback xmlns="">
      <p:transition spd="slow" advTm="2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pic>
        <p:nvPicPr>
          <p:cNvPr id="5" name="Immagine 6">
            <a:extLst>
              <a:ext uri="{FF2B5EF4-FFF2-40B4-BE49-F238E27FC236}">
                <a16:creationId xmlns="" xmlns:a16="http://schemas.microsoft.com/office/drawing/2014/main" id="{8A57203A-3B66-4E4D-B81E-65CA8B9405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7005" y="256697"/>
            <a:ext cx="4814995" cy="3209174"/>
          </a:xfrm>
          <a:prstGeom prst="rect">
            <a:avLst/>
          </a:prstGeom>
        </p:spPr>
      </p:pic>
      <p:pic>
        <p:nvPicPr>
          <p:cNvPr id="7" name="Immagine 11">
            <a:extLst>
              <a:ext uri="{FF2B5EF4-FFF2-40B4-BE49-F238E27FC236}">
                <a16:creationId xmlns="" xmlns:a16="http://schemas.microsoft.com/office/drawing/2014/main" id="{CF1E9868-E0B8-9043-AEF5-1B8592B3F6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004" y="3663895"/>
            <a:ext cx="4814995" cy="3267847"/>
          </a:xfrm>
          <a:prstGeom prst="rect">
            <a:avLst/>
          </a:prstGeom>
        </p:spPr>
      </p:pic>
      <p:sp>
        <p:nvSpPr>
          <p:cNvPr id="8" name="TextBox 7"/>
          <p:cNvSpPr txBox="1"/>
          <p:nvPr/>
        </p:nvSpPr>
        <p:spPr>
          <a:xfrm>
            <a:off x="-71562" y="1236752"/>
            <a:ext cx="7561690"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Integrated Pest Management</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303131" y="2019551"/>
            <a:ext cx="7073872" cy="4154984"/>
          </a:xfrm>
          <a:prstGeom prst="rect">
            <a:avLst/>
          </a:prstGeom>
          <a:noFill/>
        </p:spPr>
        <p:txBody>
          <a:bodyPr wrap="square" rtlCol="0">
            <a:spAutoFit/>
          </a:bodyPr>
          <a:lstStyle/>
          <a:p>
            <a:pPr marL="457200" indent="-457200">
              <a:buFont typeface="Wingdings" panose="05000000000000000000" pitchFamily="2" charset="2"/>
              <a:buChar char="Ø"/>
            </a:pPr>
            <a:r>
              <a:rPr lang="en-US" sz="2400" dirty="0" smtClean="0"/>
              <a:t>Emphasis on </a:t>
            </a:r>
            <a:r>
              <a:rPr lang="en-US" sz="2400" b="1" dirty="0" smtClean="0"/>
              <a:t>prevention</a:t>
            </a:r>
            <a:r>
              <a:rPr lang="en-US" sz="2400" dirty="0" smtClean="0"/>
              <a:t>:</a:t>
            </a:r>
            <a:endParaRPr lang="en-US" sz="2400" dirty="0"/>
          </a:p>
          <a:p>
            <a:pPr marL="285750" indent="-285750">
              <a:buFontTx/>
              <a:buChar char="-"/>
            </a:pPr>
            <a:endParaRPr lang="en-GB" sz="2400" dirty="0" smtClean="0"/>
          </a:p>
          <a:p>
            <a:pPr marL="914400" lvl="1" indent="-457200">
              <a:buFont typeface="Arial" panose="020B0604020202020204" pitchFamily="34" charset="0"/>
              <a:buChar char="•"/>
            </a:pPr>
            <a:r>
              <a:rPr lang="en-GB" sz="2400" dirty="0" smtClean="0"/>
              <a:t>Quarantine measures </a:t>
            </a:r>
          </a:p>
          <a:p>
            <a:pPr marL="914400" lvl="1" indent="-457200">
              <a:buFont typeface="Arial" panose="020B0604020202020204" pitchFamily="34" charset="0"/>
              <a:buChar char="•"/>
            </a:pPr>
            <a:r>
              <a:rPr lang="en-GB" sz="2400" dirty="0" smtClean="0"/>
              <a:t>Physical control</a:t>
            </a:r>
            <a:endParaRPr lang="en-GB" sz="2400" dirty="0"/>
          </a:p>
          <a:p>
            <a:pPr marL="914400" lvl="1" indent="-457200">
              <a:buFont typeface="Arial" panose="020B0604020202020204" pitchFamily="34" charset="0"/>
              <a:buChar char="•"/>
            </a:pPr>
            <a:r>
              <a:rPr lang="en-GB" sz="2400" dirty="0" smtClean="0"/>
              <a:t>Biological control </a:t>
            </a:r>
          </a:p>
          <a:p>
            <a:pPr marL="914400" lvl="1" indent="-457200">
              <a:buFont typeface="Arial" panose="020B0604020202020204" pitchFamily="34" charset="0"/>
              <a:buChar char="•"/>
            </a:pPr>
            <a:r>
              <a:rPr lang="en-GB" sz="2400" dirty="0" smtClean="0"/>
              <a:t>Host plant resistance</a:t>
            </a:r>
            <a:endParaRPr lang="en-GB" sz="2400" dirty="0"/>
          </a:p>
          <a:p>
            <a:pPr marL="914400" lvl="1" indent="-457200">
              <a:buFont typeface="Arial" panose="020B0604020202020204" pitchFamily="34" charset="0"/>
              <a:buChar char="•"/>
            </a:pPr>
            <a:r>
              <a:rPr lang="en-GB" sz="2400" dirty="0"/>
              <a:t>Agronomic </a:t>
            </a:r>
            <a:r>
              <a:rPr lang="en-GB" sz="2400" dirty="0" smtClean="0"/>
              <a:t>measures (crop rotation….)</a:t>
            </a:r>
          </a:p>
          <a:p>
            <a:pPr lvl="1"/>
            <a:endParaRPr lang="en-GB" sz="2400" dirty="0" smtClean="0"/>
          </a:p>
          <a:p>
            <a:pPr marL="457200" indent="-457200">
              <a:buFont typeface="Wingdings" panose="05000000000000000000" pitchFamily="2" charset="2"/>
              <a:buChar char="Ø"/>
            </a:pPr>
            <a:r>
              <a:rPr lang="en-GB" sz="2400" b="1" dirty="0" smtClean="0"/>
              <a:t>Curative</a:t>
            </a:r>
            <a:r>
              <a:rPr lang="en-GB" sz="2400" dirty="0" smtClean="0"/>
              <a:t> methods as a last resort: </a:t>
            </a:r>
            <a:r>
              <a:rPr lang="en-GB" sz="2400" dirty="0" smtClean="0">
                <a:solidFill>
                  <a:srgbClr val="FF0000"/>
                </a:solidFill>
              </a:rPr>
              <a:t>Pesticides </a:t>
            </a:r>
          </a:p>
          <a:p>
            <a:pPr marL="457200" indent="-457200">
              <a:buFont typeface="Wingdings" panose="05000000000000000000" pitchFamily="2" charset="2"/>
              <a:buChar char="Ø"/>
            </a:pPr>
            <a:endParaRPr lang="en-GB" sz="2400" dirty="0" smtClean="0">
              <a:solidFill>
                <a:srgbClr val="FF0000"/>
              </a:solidFill>
            </a:endParaRPr>
          </a:p>
          <a:p>
            <a:pPr lvl="1"/>
            <a:endParaRPr lang="en-GB" sz="2400" dirty="0" smtClean="0">
              <a:solidFill>
                <a:srgbClr val="FF0000"/>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0614665"/>
      </p:ext>
    </p:extLst>
  </p:cSld>
  <p:clrMapOvr>
    <a:masterClrMapping/>
  </p:clrMapOvr>
  <mc:AlternateContent xmlns:mc="http://schemas.openxmlformats.org/markup-compatibility/2006" xmlns:p14="http://schemas.microsoft.com/office/powerpoint/2010/main">
    <mc:Choice Requires="p14">
      <p:transition spd="slow" p14:dur="2000" advTm="64668"/>
    </mc:Choice>
    <mc:Fallback xmlns="">
      <p:transition spd="slow" advTm="6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73742"/>
            <a:ext cx="12192000" cy="6931742"/>
          </a:xfrm>
          <a:prstGeom prst="rect">
            <a:avLst/>
          </a:prstGeom>
          <a:solidFill>
            <a:schemeClr val="bg1"/>
          </a:solidFill>
          <a:ln>
            <a:solidFill>
              <a:schemeClr val="accent1">
                <a:shade val="50000"/>
              </a:schemeClr>
            </a:solidFill>
          </a:ln>
        </p:spPr>
      </p:pic>
      <p:sp>
        <p:nvSpPr>
          <p:cNvPr id="4" name="Content Placeholder 2"/>
          <p:cNvSpPr txBox="1">
            <a:spLocks/>
          </p:cNvSpPr>
          <p:nvPr/>
        </p:nvSpPr>
        <p:spPr>
          <a:xfrm>
            <a:off x="552450" y="2605881"/>
            <a:ext cx="11163300" cy="7469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2. </a:t>
            </a:r>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FAO’s </a:t>
            </a: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activities on </a:t>
            </a:r>
            <a:r>
              <a:rPr lang="en-GB" sz="3200" dirty="0">
                <a:solidFill>
                  <a:srgbClr val="FF0000"/>
                </a:solidFill>
                <a:latin typeface="Verdana" panose="020B0604030504040204" pitchFamily="34" charset="0"/>
                <a:ea typeface="Verdana" panose="020B0604030504040204" pitchFamily="34" charset="0"/>
                <a:cs typeface="Verdana" panose="020B0604030504040204" pitchFamily="34" charset="0"/>
              </a:rPr>
              <a:t>pesticide management</a:t>
            </a:r>
          </a:p>
          <a:p>
            <a:pPr marL="342900" indent="-342900">
              <a:spcAft>
                <a:spcPts val="600"/>
              </a:spcAft>
              <a:buFont typeface="Arial" panose="020B0604020202020204" pitchFamily="34" charset="0"/>
              <a:buChar char="•"/>
            </a:pPr>
            <a:endParaRPr lang="en-GB"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18698"/>
      </p:ext>
    </p:extLst>
  </p:cSld>
  <p:clrMapOvr>
    <a:masterClrMapping/>
  </p:clrMapOvr>
  <mc:AlternateContent xmlns:mc="http://schemas.openxmlformats.org/markup-compatibility/2006" xmlns:p14="http://schemas.microsoft.com/office/powerpoint/2010/main">
    <mc:Choice Requires="p14">
      <p:transition spd="slow" p14:dur="2000" advTm="6545"/>
    </mc:Choice>
    <mc:Fallback xmlns="">
      <p:transition spd="slow" advTm="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sp>
        <p:nvSpPr>
          <p:cNvPr id="2" name="TextBox 1"/>
          <p:cNvSpPr txBox="1"/>
          <p:nvPr/>
        </p:nvSpPr>
        <p:spPr>
          <a:xfrm>
            <a:off x="4844982" y="1880679"/>
            <a:ext cx="6716889" cy="4339650"/>
          </a:xfrm>
          <a:prstGeom prst="rect">
            <a:avLst/>
          </a:prstGeom>
          <a:noFill/>
        </p:spPr>
        <p:txBody>
          <a:bodyPr wrap="square" rtlCol="0">
            <a:spAutoFit/>
          </a:bodyPr>
          <a:lstStyle/>
          <a:p>
            <a:pPr marL="342900" indent="-342900">
              <a:buFont typeface="Arial" panose="020B0604020202020204" pitchFamily="34" charset="0"/>
              <a:buChar char="•"/>
            </a:pPr>
            <a:r>
              <a:rPr lang="en-ZA" sz="2800" dirty="0" smtClean="0"/>
              <a:t>Sets </a:t>
            </a:r>
            <a:r>
              <a:rPr lang="en-ZA" sz="2800" dirty="0"/>
              <a:t>out standards of conduct for </a:t>
            </a:r>
            <a:r>
              <a:rPr lang="en-ZA" sz="2800" dirty="0" smtClean="0"/>
              <a:t>those     engaged in the </a:t>
            </a:r>
            <a:r>
              <a:rPr lang="en-ZA" sz="2800" dirty="0"/>
              <a:t>management of </a:t>
            </a:r>
            <a:r>
              <a:rPr lang="en-ZA" sz="2800" dirty="0" smtClean="0"/>
              <a:t>pesticides.</a:t>
            </a:r>
          </a:p>
          <a:p>
            <a:endParaRPr lang="en-ZA" sz="2800" dirty="0" smtClean="0"/>
          </a:p>
          <a:p>
            <a:pPr marL="342900" indent="-342900">
              <a:buFont typeface="Arial" panose="020B0604020202020204" pitchFamily="34" charset="0"/>
              <a:buChar char="•"/>
              <a:defRPr/>
            </a:pPr>
            <a:r>
              <a:rPr lang="en-ZA" sz="2800" dirty="0"/>
              <a:t>FAO encourages </a:t>
            </a:r>
            <a:r>
              <a:rPr lang="en-ZA" sz="2800" dirty="0" smtClean="0"/>
              <a:t>to use the code as a guiding reference </a:t>
            </a:r>
            <a:r>
              <a:rPr lang="en-ZA" sz="2800" dirty="0"/>
              <a:t>for designing </a:t>
            </a:r>
            <a:r>
              <a:rPr lang="en-ZA" sz="2800" dirty="0" smtClean="0"/>
              <a:t>policies</a:t>
            </a:r>
            <a:r>
              <a:rPr lang="en-ZA" sz="2800" dirty="0"/>
              <a:t>, legislative texts and technical approaches.</a:t>
            </a:r>
          </a:p>
          <a:p>
            <a:pPr>
              <a:defRPr/>
            </a:pPr>
            <a:endParaRPr lang="en-ZA" sz="2800" dirty="0"/>
          </a:p>
          <a:p>
            <a:pPr marL="342900" indent="-342900">
              <a:buFont typeface="Arial" panose="020B0604020202020204" pitchFamily="34" charset="0"/>
              <a:buChar char="•"/>
              <a:defRPr/>
            </a:pPr>
            <a:r>
              <a:rPr lang="en-ZA" sz="2800" dirty="0"/>
              <a:t>Focus on life-cycle approach and risk reduction.</a:t>
            </a:r>
          </a:p>
          <a:p>
            <a:endParaRPr lang="en-US" sz="2400" dirty="0" smtClean="0"/>
          </a:p>
        </p:txBody>
      </p:sp>
      <p:pic>
        <p:nvPicPr>
          <p:cNvPr id="3" name="Picture 2"/>
          <p:cNvPicPr>
            <a:picLocks noChangeAspect="1"/>
          </p:cNvPicPr>
          <p:nvPr/>
        </p:nvPicPr>
        <p:blipFill>
          <a:blip r:embed="rId6"/>
          <a:stretch>
            <a:fillRect/>
          </a:stretch>
        </p:blipFill>
        <p:spPr>
          <a:xfrm>
            <a:off x="0" y="1135365"/>
            <a:ext cx="4505325" cy="5638800"/>
          </a:xfrm>
          <a:prstGeom prst="rect">
            <a:avLst/>
          </a:prstGeom>
        </p:spPr>
      </p:pic>
      <p:sp>
        <p:nvSpPr>
          <p:cNvPr id="7" name="TextBox 6"/>
          <p:cNvSpPr txBox="1"/>
          <p:nvPr/>
        </p:nvSpPr>
        <p:spPr>
          <a:xfrm>
            <a:off x="3834444" y="439179"/>
            <a:ext cx="8357556" cy="1077218"/>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Code of Conduct </a:t>
            </a:r>
            <a:r>
              <a:rPr lang="en-GB" altLang="en-US" sz="3200" dirty="0">
                <a:solidFill>
                  <a:srgbClr val="00B050"/>
                </a:solidFill>
                <a:latin typeface="Verdana" panose="020B0604030504040204" pitchFamily="34" charset="0"/>
                <a:ea typeface="Verdana" panose="020B0604030504040204" pitchFamily="34" charset="0"/>
                <a:cs typeface="Verdana" panose="020B0604030504040204" pitchFamily="34" charset="0"/>
              </a:rPr>
              <a:t>on Pesticide </a:t>
            </a:r>
            <a:r>
              <a:rPr lang="en-GB" altLang="en-US"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Management</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3300576"/>
      </p:ext>
    </p:extLst>
  </p:cSld>
  <p:clrMapOvr>
    <a:masterClrMapping/>
  </p:clrMapOvr>
  <mc:AlternateContent xmlns:mc="http://schemas.openxmlformats.org/markup-compatibility/2006" xmlns:p14="http://schemas.microsoft.com/office/powerpoint/2010/main">
    <mc:Choice Requires="p14">
      <p:transition spd="slow" p14:dur="2000" advTm="48720"/>
    </mc:Choice>
    <mc:Fallback xmlns="">
      <p:transition spd="slow" advTm="4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560300" cy="6931742"/>
          </a:xfrm>
          <a:prstGeom prst="rect">
            <a:avLst/>
          </a:prstGeom>
        </p:spPr>
      </p:pic>
      <p:sp>
        <p:nvSpPr>
          <p:cNvPr id="9" name="TextBox 8"/>
          <p:cNvSpPr txBox="1"/>
          <p:nvPr/>
        </p:nvSpPr>
        <p:spPr>
          <a:xfrm>
            <a:off x="3701333" y="394089"/>
            <a:ext cx="6539947" cy="1077218"/>
          </a:xfrm>
          <a:prstGeom prst="rect">
            <a:avLst/>
          </a:prstGeom>
          <a:noFill/>
        </p:spPr>
        <p:txBody>
          <a:bodyPr wrap="square" rtlCol="0">
            <a:spAutoFit/>
          </a:bodyPr>
          <a:lstStyle/>
          <a:p>
            <a:r>
              <a:rPr lang="en-US"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Implementation of the Code </a:t>
            </a:r>
          </a:p>
          <a:p>
            <a:r>
              <a:rPr lang="en-US"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through Technical </a:t>
            </a:r>
            <a:r>
              <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rPr>
              <a:t>guidelines</a:t>
            </a:r>
          </a:p>
        </p:txBody>
      </p:sp>
      <p:sp>
        <p:nvSpPr>
          <p:cNvPr id="11" name="Content Placeholder 16"/>
          <p:cNvSpPr txBox="1">
            <a:spLocks/>
          </p:cNvSpPr>
          <p:nvPr/>
        </p:nvSpPr>
        <p:spPr>
          <a:xfrm>
            <a:off x="5293753" y="2263633"/>
            <a:ext cx="4871685" cy="33738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smtClean="0"/>
          </a:p>
          <a:p>
            <a:pPr marL="342900" indent="-342900" algn="l">
              <a:buFont typeface="Arial" panose="020B0604020202020204" pitchFamily="34" charset="0"/>
              <a:buChar char="•"/>
            </a:pPr>
            <a:r>
              <a:rPr lang="en-GB" sz="2800" dirty="0" smtClean="0"/>
              <a:t>34 technical guidelines to support the implementation </a:t>
            </a:r>
            <a:r>
              <a:rPr lang="en-GB" sz="2800" dirty="0"/>
              <a:t> </a:t>
            </a:r>
            <a:r>
              <a:rPr lang="en-GB" sz="2800" dirty="0" smtClean="0"/>
              <a:t>  of the Code of Conduct</a:t>
            </a:r>
          </a:p>
          <a:p>
            <a:pPr algn="l"/>
            <a:endParaRPr lang="en-GB" sz="2800" dirty="0" smtClean="0"/>
          </a:p>
          <a:p>
            <a:pPr marL="342900" indent="-342900" algn="l">
              <a:buFont typeface="Arial" panose="020B0604020202020204" pitchFamily="34" charset="0"/>
              <a:buChar char="•"/>
            </a:pPr>
            <a:r>
              <a:rPr lang="en-GB" sz="2800" dirty="0" smtClean="0"/>
              <a:t>lifecycle management of pesticides</a:t>
            </a:r>
          </a:p>
          <a:p>
            <a:endParaRPr lang="en-GB" dirty="0" smtClean="0"/>
          </a:p>
          <a:p>
            <a:endParaRPr lang="en-US" dirty="0"/>
          </a:p>
        </p:txBody>
      </p:sp>
      <p:pic>
        <p:nvPicPr>
          <p:cNvPr id="7" name="Picture 6"/>
          <p:cNvPicPr>
            <a:picLocks noChangeAspect="1"/>
          </p:cNvPicPr>
          <p:nvPr/>
        </p:nvPicPr>
        <p:blipFill>
          <a:blip r:embed="rId6"/>
          <a:stretch>
            <a:fillRect/>
          </a:stretch>
        </p:blipFill>
        <p:spPr>
          <a:xfrm>
            <a:off x="10567739" y="401068"/>
            <a:ext cx="1590261" cy="199034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364" y="1718806"/>
            <a:ext cx="3178720" cy="205806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364" y="4088041"/>
            <a:ext cx="3178720" cy="20739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891942"/>
      </p:ext>
    </p:extLst>
  </p:cSld>
  <p:clrMapOvr>
    <a:masterClrMapping/>
  </p:clrMapOvr>
  <mc:AlternateContent xmlns:mc="http://schemas.openxmlformats.org/markup-compatibility/2006" xmlns:p14="http://schemas.microsoft.com/office/powerpoint/2010/main">
    <mc:Choice Requires="p14">
      <p:transition spd="slow" p14:dur="2000" advTm="54433"/>
    </mc:Choice>
    <mc:Fallback xmlns="">
      <p:transition spd="slow" advTm="5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408056" y="0"/>
            <a:ext cx="12192000" cy="6931742"/>
          </a:xfrm>
          <a:prstGeom prst="rect">
            <a:avLst/>
          </a:prstGeom>
        </p:spPr>
      </p:pic>
      <p:sp>
        <p:nvSpPr>
          <p:cNvPr id="7" name="Rectangle 3"/>
          <p:cNvSpPr txBox="1">
            <a:spLocks/>
          </p:cNvSpPr>
          <p:nvPr/>
        </p:nvSpPr>
        <p:spPr>
          <a:xfrm>
            <a:off x="4723897" y="2597365"/>
            <a:ext cx="6824663" cy="38708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70000"/>
              </a:lnSpc>
            </a:pPr>
            <a:endParaRPr lang="en-US" altLang="zh-CN" sz="2800" dirty="0">
              <a:solidFill>
                <a:srgbClr val="FF0000"/>
              </a:solidFill>
            </a:endParaRPr>
          </a:p>
          <a:p>
            <a:pPr marL="457200" indent="-457200" algn="l">
              <a:lnSpc>
                <a:spcPct val="70000"/>
              </a:lnSpc>
              <a:buFont typeface="Arial" panose="020B0604020202020204" pitchFamily="34" charset="0"/>
              <a:buChar char="•"/>
            </a:pPr>
            <a:r>
              <a:rPr lang="en-US" altLang="zh-CN" sz="2800" dirty="0" smtClean="0"/>
              <a:t>Pesticide </a:t>
            </a:r>
            <a:r>
              <a:rPr lang="en-US" altLang="zh-CN" sz="2800" dirty="0"/>
              <a:t>legislation, registration and post registration enforcement.</a:t>
            </a:r>
          </a:p>
          <a:p>
            <a:pPr marL="457200" indent="-457200" algn="l">
              <a:lnSpc>
                <a:spcPct val="70000"/>
              </a:lnSpc>
              <a:buFont typeface="Arial" panose="020B0604020202020204" pitchFamily="34" charset="0"/>
              <a:buChar char="•"/>
            </a:pPr>
            <a:endParaRPr lang="en-US" altLang="zh-CN" sz="2800" dirty="0"/>
          </a:p>
          <a:p>
            <a:pPr marL="457200" indent="-457200" algn="l">
              <a:lnSpc>
                <a:spcPct val="70000"/>
              </a:lnSpc>
              <a:buFont typeface="Arial" panose="020B0604020202020204" pitchFamily="34" charset="0"/>
              <a:buChar char="•"/>
            </a:pPr>
            <a:r>
              <a:rPr lang="en-US" altLang="zh-CN" sz="2800" dirty="0" smtClean="0"/>
              <a:t>Risk </a:t>
            </a:r>
            <a:r>
              <a:rPr lang="en-US" altLang="zh-CN" sz="2800" dirty="0"/>
              <a:t>assessment and mitigation. </a:t>
            </a:r>
          </a:p>
          <a:p>
            <a:pPr marL="457200" indent="-457200" algn="l">
              <a:lnSpc>
                <a:spcPct val="70000"/>
              </a:lnSpc>
              <a:buFont typeface="Arial" panose="020B0604020202020204" pitchFamily="34" charset="0"/>
              <a:buChar char="•"/>
            </a:pPr>
            <a:endParaRPr lang="en-US" altLang="zh-CN" sz="2800" dirty="0"/>
          </a:p>
          <a:p>
            <a:pPr marL="457200" indent="-457200" algn="l">
              <a:lnSpc>
                <a:spcPct val="70000"/>
              </a:lnSpc>
              <a:buFont typeface="Arial" panose="020B0604020202020204" pitchFamily="34" charset="0"/>
              <a:buChar char="•"/>
            </a:pPr>
            <a:r>
              <a:rPr lang="en-US" altLang="zh-CN" sz="2800" dirty="0" smtClean="0"/>
              <a:t>Promoting </a:t>
            </a:r>
            <a:r>
              <a:rPr lang="en-US" altLang="zh-CN" sz="2800" dirty="0"/>
              <a:t>regional collaboration and harmonization of </a:t>
            </a:r>
            <a:r>
              <a:rPr lang="en-US" altLang="zh-CN" sz="2800" dirty="0" smtClean="0"/>
              <a:t>registration.</a:t>
            </a:r>
            <a:endParaRPr lang="en-US" altLang="zh-CN" sz="2800" dirty="0"/>
          </a:p>
          <a:p>
            <a:pPr>
              <a:spcBef>
                <a:spcPct val="0"/>
              </a:spcBef>
            </a:pPr>
            <a:endParaRPr lang="en-US" altLang="zh-CN" sz="1500" dirty="0" smtClean="0"/>
          </a:p>
          <a:p>
            <a:endParaRPr lang="en-US" altLang="zh-CN" sz="15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092" y="2717718"/>
            <a:ext cx="4467678" cy="2727014"/>
          </a:xfrm>
          <a:prstGeom prst="rect">
            <a:avLst/>
          </a:prstGeom>
        </p:spPr>
      </p:pic>
      <p:sp>
        <p:nvSpPr>
          <p:cNvPr id="9" name="TextBox 8"/>
          <p:cNvSpPr txBox="1"/>
          <p:nvPr/>
        </p:nvSpPr>
        <p:spPr>
          <a:xfrm>
            <a:off x="2811267" y="383370"/>
            <a:ext cx="7475048" cy="1077218"/>
          </a:xfrm>
          <a:prstGeom prst="rect">
            <a:avLst/>
          </a:prstGeom>
          <a:noFill/>
        </p:spPr>
        <p:txBody>
          <a:bodyPr wrap="square" rtlCol="0">
            <a:spAutoFit/>
          </a:bodyPr>
          <a:lstStyle/>
          <a:p>
            <a:pPr algn="ctr"/>
            <a:r>
              <a:rPr lang="en-US" altLang="zh-CN"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Implementation of the Code:</a:t>
            </a:r>
          </a:p>
          <a:p>
            <a:pPr algn="ctr"/>
            <a:r>
              <a:rPr lang="en-US" altLang="zh-CN"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Support </a:t>
            </a:r>
            <a:r>
              <a:rPr lang="en-US" altLang="zh-CN" sz="3200" dirty="0">
                <a:solidFill>
                  <a:srgbClr val="00B050"/>
                </a:solidFill>
                <a:latin typeface="Verdana" panose="020B0604030504040204" pitchFamily="34" charset="0"/>
                <a:ea typeface="Verdana" panose="020B0604030504040204" pitchFamily="34" charset="0"/>
                <a:cs typeface="Verdana" panose="020B0604030504040204" pitchFamily="34" charset="0"/>
              </a:rPr>
              <a:t>to FAO member countries </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7"/>
          <a:stretch>
            <a:fillRect/>
          </a:stretch>
        </p:blipFill>
        <p:spPr>
          <a:xfrm>
            <a:off x="10388860" y="383370"/>
            <a:ext cx="1590261" cy="199034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04511779"/>
      </p:ext>
    </p:extLst>
  </p:cSld>
  <p:clrMapOvr>
    <a:masterClrMapping/>
  </p:clrMapOvr>
  <mc:AlternateContent xmlns:mc="http://schemas.openxmlformats.org/markup-compatibility/2006" xmlns:p14="http://schemas.microsoft.com/office/powerpoint/2010/main">
    <mc:Choice Requires="p14">
      <p:transition spd="slow" p14:dur="2000" advTm="47529"/>
    </mc:Choice>
    <mc:Fallback xmlns="">
      <p:transition spd="slow" advTm="4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368300" y="-73742"/>
            <a:ext cx="12560300" cy="6931742"/>
          </a:xfrm>
          <a:prstGeom prst="rect">
            <a:avLst/>
          </a:prstGeom>
        </p:spPr>
      </p:pic>
      <p:sp>
        <p:nvSpPr>
          <p:cNvPr id="7" name="Rectangle 3"/>
          <p:cNvSpPr txBox="1">
            <a:spLocks/>
          </p:cNvSpPr>
          <p:nvPr/>
        </p:nvSpPr>
        <p:spPr>
          <a:xfrm>
            <a:off x="4684864" y="2319021"/>
            <a:ext cx="6824663" cy="36206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70000"/>
              </a:lnSpc>
            </a:pPr>
            <a:endParaRPr lang="en-US" altLang="zh-CN" sz="2800" dirty="0"/>
          </a:p>
          <a:p>
            <a:pPr marL="457200" indent="-457200" algn="l">
              <a:lnSpc>
                <a:spcPct val="70000"/>
              </a:lnSpc>
              <a:buFont typeface="Arial" panose="020B0604020202020204" pitchFamily="34" charset="0"/>
              <a:buChar char="•"/>
            </a:pPr>
            <a:r>
              <a:rPr lang="en-US" altLang="zh-CN" sz="2800" dirty="0" smtClean="0"/>
              <a:t>Phase </a:t>
            </a:r>
            <a:r>
              <a:rPr lang="en-US" altLang="zh-CN" sz="2800" dirty="0"/>
              <a:t>out </a:t>
            </a:r>
            <a:r>
              <a:rPr lang="en-US" altLang="zh-CN" sz="2800" dirty="0" smtClean="0"/>
              <a:t>Highly Hazardous Pesticides.</a:t>
            </a:r>
          </a:p>
          <a:p>
            <a:pPr algn="l">
              <a:lnSpc>
                <a:spcPct val="70000"/>
              </a:lnSpc>
            </a:pPr>
            <a:endParaRPr lang="en-US" altLang="zh-CN" sz="2800" dirty="0" smtClean="0"/>
          </a:p>
          <a:p>
            <a:pPr marL="457200" indent="-457200" algn="l">
              <a:lnSpc>
                <a:spcPct val="70000"/>
              </a:lnSpc>
              <a:buFont typeface="Arial" panose="020B0604020202020204" pitchFamily="34" charset="0"/>
              <a:buChar char="•"/>
            </a:pPr>
            <a:r>
              <a:rPr lang="en-US" altLang="zh-CN" sz="2800" dirty="0"/>
              <a:t>Disposal of obsolete pesticide and remediation of contaminated </a:t>
            </a:r>
            <a:r>
              <a:rPr lang="en-US" altLang="zh-CN" sz="2800" dirty="0" smtClean="0"/>
              <a:t>sites.</a:t>
            </a:r>
            <a:endParaRPr lang="en-US" altLang="zh-CN" sz="2800" dirty="0"/>
          </a:p>
          <a:p>
            <a:pPr marL="457200" indent="-457200" algn="l">
              <a:lnSpc>
                <a:spcPct val="70000"/>
              </a:lnSpc>
              <a:buFont typeface="Arial" panose="020B0604020202020204" pitchFamily="34" charset="0"/>
              <a:buChar char="•"/>
            </a:pPr>
            <a:endParaRPr lang="en-US" altLang="zh-CN" sz="2800" dirty="0"/>
          </a:p>
          <a:p>
            <a:pPr marL="457200" indent="-457200" algn="l">
              <a:lnSpc>
                <a:spcPct val="80000"/>
              </a:lnSpc>
              <a:buFont typeface="Arial" panose="020B0604020202020204" pitchFamily="34" charset="0"/>
              <a:buChar char="•"/>
            </a:pPr>
            <a:r>
              <a:rPr lang="en-US" altLang="zh-CN" sz="2800" dirty="0"/>
              <a:t>Sustainable management of empty pesticide </a:t>
            </a:r>
            <a:r>
              <a:rPr lang="en-US" altLang="zh-CN" sz="2800" dirty="0" smtClean="0"/>
              <a:t>containers.</a:t>
            </a:r>
            <a:endParaRPr lang="en-US" altLang="zh-CN" sz="2800" dirty="0"/>
          </a:p>
          <a:p>
            <a:pPr>
              <a:spcBef>
                <a:spcPct val="0"/>
              </a:spcBef>
            </a:pPr>
            <a:endParaRPr lang="en-US" altLang="zh-CN" sz="1500" dirty="0" smtClean="0"/>
          </a:p>
          <a:p>
            <a:endParaRPr lang="en-US" altLang="zh-CN" sz="1500" dirty="0"/>
          </a:p>
        </p:txBody>
      </p:sp>
      <p:pic>
        <p:nvPicPr>
          <p:cNvPr id="3" name="Picture 2"/>
          <p:cNvPicPr>
            <a:picLocks noChangeAspect="1"/>
          </p:cNvPicPr>
          <p:nvPr/>
        </p:nvPicPr>
        <p:blipFill>
          <a:blip r:embed="rId6"/>
          <a:stretch>
            <a:fillRect/>
          </a:stretch>
        </p:blipFill>
        <p:spPr>
          <a:xfrm>
            <a:off x="101666" y="2252476"/>
            <a:ext cx="4280210" cy="3470089"/>
          </a:xfrm>
          <a:prstGeom prst="rect">
            <a:avLst/>
          </a:prstGeom>
        </p:spPr>
      </p:pic>
      <p:sp>
        <p:nvSpPr>
          <p:cNvPr id="9" name="TextBox 8"/>
          <p:cNvSpPr txBox="1"/>
          <p:nvPr/>
        </p:nvSpPr>
        <p:spPr>
          <a:xfrm>
            <a:off x="2596582" y="510283"/>
            <a:ext cx="7475048" cy="1077218"/>
          </a:xfrm>
          <a:prstGeom prst="rect">
            <a:avLst/>
          </a:prstGeom>
          <a:noFill/>
        </p:spPr>
        <p:txBody>
          <a:bodyPr wrap="square" rtlCol="0">
            <a:spAutoFit/>
          </a:bodyPr>
          <a:lstStyle/>
          <a:p>
            <a:pPr algn="ctr"/>
            <a:r>
              <a:rPr lang="en-US" altLang="zh-CN"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Implementation of the Code:</a:t>
            </a:r>
          </a:p>
          <a:p>
            <a:pPr algn="ctr"/>
            <a:r>
              <a:rPr lang="en-US" altLang="zh-CN"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Support </a:t>
            </a:r>
            <a:r>
              <a:rPr lang="en-US" altLang="zh-CN" sz="3200" dirty="0">
                <a:solidFill>
                  <a:srgbClr val="00B050"/>
                </a:solidFill>
                <a:latin typeface="Verdana" panose="020B0604030504040204" pitchFamily="34" charset="0"/>
                <a:ea typeface="Verdana" panose="020B0604030504040204" pitchFamily="34" charset="0"/>
                <a:cs typeface="Verdana" panose="020B0604030504040204" pitchFamily="34" charset="0"/>
              </a:rPr>
              <a:t>to FAO member countries </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7"/>
          <a:stretch>
            <a:fillRect/>
          </a:stretch>
        </p:blipFill>
        <p:spPr>
          <a:xfrm>
            <a:off x="10414374" y="262128"/>
            <a:ext cx="1590261" cy="199034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677061"/>
      </p:ext>
    </p:extLst>
  </p:cSld>
  <p:clrMapOvr>
    <a:masterClrMapping/>
  </p:clrMapOvr>
  <mc:AlternateContent xmlns:mc="http://schemas.openxmlformats.org/markup-compatibility/2006" xmlns:p14="http://schemas.microsoft.com/office/powerpoint/2010/main">
    <mc:Choice Requires="p14">
      <p:transition spd="slow" p14:dur="2000" advTm="49344"/>
    </mc:Choice>
    <mc:Fallback xmlns="">
      <p:transition spd="slow" advTm="4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73742"/>
            <a:ext cx="12192000" cy="693174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48924"/>
            <a:ext cx="2533880" cy="579721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5054" y="34753"/>
            <a:ext cx="2864851" cy="1902192"/>
          </a:xfrm>
          <a:prstGeom prst="rect">
            <a:avLst/>
          </a:prstGeom>
        </p:spPr>
      </p:pic>
      <p:sp>
        <p:nvSpPr>
          <p:cNvPr id="7" name="TextBox 6"/>
          <p:cNvSpPr txBox="1"/>
          <p:nvPr/>
        </p:nvSpPr>
        <p:spPr>
          <a:xfrm>
            <a:off x="3158292" y="1659767"/>
            <a:ext cx="7327033" cy="4524315"/>
          </a:xfrm>
          <a:prstGeom prst="rect">
            <a:avLst/>
          </a:prstGeom>
          <a:noFill/>
        </p:spPr>
        <p:txBody>
          <a:bodyPr wrap="square" rtlCol="0">
            <a:spAutoFit/>
          </a:bodyPr>
          <a:lstStyle/>
          <a:p>
            <a:endParaRPr lang="en-GB" dirty="0"/>
          </a:p>
          <a:p>
            <a:pPr marL="457200" indent="-457200">
              <a:buFont typeface="Arial" panose="020B0604020202020204" pitchFamily="34" charset="0"/>
              <a:buChar char="•"/>
            </a:pPr>
            <a:r>
              <a:rPr lang="en-GB" sz="2800" dirty="0" smtClean="0"/>
              <a:t>Includes </a:t>
            </a:r>
            <a:r>
              <a:rPr lang="en-GB" sz="2800" b="1" dirty="0" smtClean="0"/>
              <a:t>pesticide maximum residue levels.</a:t>
            </a:r>
          </a:p>
          <a:p>
            <a:pPr marL="457200" indent="-457200">
              <a:buFont typeface="Arial" panose="020B0604020202020204" pitchFamily="34" charset="0"/>
              <a:buChar char="•"/>
            </a:pPr>
            <a:endParaRPr lang="en-GB" sz="2800" dirty="0" smtClean="0"/>
          </a:p>
          <a:p>
            <a:pPr marL="457200" indent="-457200">
              <a:buFont typeface="Arial" panose="020B0604020202020204" pitchFamily="34" charset="0"/>
              <a:buChar char="•"/>
            </a:pPr>
            <a:r>
              <a:rPr lang="en-GB" sz="2800" dirty="0" smtClean="0"/>
              <a:t>Ensures that consumers </a:t>
            </a:r>
            <a:r>
              <a:rPr lang="en-GB" sz="2800" dirty="0"/>
              <a:t>around the world eat healthy, uncontaminated </a:t>
            </a:r>
            <a:r>
              <a:rPr lang="en-GB" sz="2800" dirty="0" smtClean="0"/>
              <a:t>food.</a:t>
            </a:r>
          </a:p>
          <a:p>
            <a:pPr marL="457200" indent="-457200">
              <a:buFont typeface="Arial" panose="020B0604020202020204" pitchFamily="34" charset="0"/>
              <a:buChar char="•"/>
            </a:pPr>
            <a:endParaRPr lang="en-GB" sz="2800" dirty="0" smtClean="0"/>
          </a:p>
          <a:p>
            <a:pPr marL="457200" indent="-457200">
              <a:buFont typeface="Arial" panose="020B0604020202020204" pitchFamily="34" charset="0"/>
              <a:buChar char="•"/>
            </a:pPr>
            <a:r>
              <a:rPr lang="en-GB" sz="2800" dirty="0" smtClean="0"/>
              <a:t>Important international reference for trade with agricultural commodities.</a:t>
            </a:r>
          </a:p>
          <a:p>
            <a:pPr marL="457200" indent="-457200">
              <a:buFont typeface="Arial" panose="020B0604020202020204" pitchFamily="34" charset="0"/>
              <a:buChar char="•"/>
            </a:pPr>
            <a:endParaRPr lang="en-GB" sz="2800" dirty="0" smtClean="0"/>
          </a:p>
          <a:p>
            <a:pPr marL="457200" indent="-457200">
              <a:buFont typeface="Arial" panose="020B0604020202020204" pitchFamily="34" charset="0"/>
              <a:buChar char="•"/>
            </a:pPr>
            <a:r>
              <a:rPr lang="en-GB" sz="2800" dirty="0" smtClean="0"/>
              <a:t>Reduces pesticide </a:t>
            </a:r>
            <a:r>
              <a:rPr lang="en-GB" sz="2800" dirty="0"/>
              <a:t>risks in </a:t>
            </a:r>
            <a:r>
              <a:rPr lang="en-GB" sz="2800" dirty="0" smtClean="0"/>
              <a:t>food.</a:t>
            </a:r>
            <a:endParaRPr lang="en-US" sz="2800" dirty="0"/>
          </a:p>
          <a:p>
            <a:pPr marL="285750" indent="-285750">
              <a:buFontTx/>
              <a:buChar char="-"/>
            </a:pPr>
            <a:endParaRPr lang="en-US" dirty="0"/>
          </a:p>
        </p:txBody>
      </p:sp>
      <p:sp>
        <p:nvSpPr>
          <p:cNvPr id="2" name="TextBox 1"/>
          <p:cNvSpPr txBox="1"/>
          <p:nvPr/>
        </p:nvSpPr>
        <p:spPr>
          <a:xfrm>
            <a:off x="3026946" y="339518"/>
            <a:ext cx="6138108" cy="646331"/>
          </a:xfrm>
          <a:prstGeom prst="rect">
            <a:avLst/>
          </a:prstGeom>
          <a:noFill/>
        </p:spPr>
        <p:txBody>
          <a:bodyPr wrap="square" rtlCol="0">
            <a:spAutoFit/>
          </a:bodyPr>
          <a:lstStyle/>
          <a:p>
            <a:r>
              <a:rPr lang="en-GB" sz="3600" b="1" dirty="0" smtClean="0">
                <a:solidFill>
                  <a:srgbClr val="00B050"/>
                </a:solidFill>
              </a:rPr>
              <a:t>Setting Residue </a:t>
            </a:r>
            <a:r>
              <a:rPr lang="en-GB" sz="3600" b="1" dirty="0">
                <a:solidFill>
                  <a:srgbClr val="00B050"/>
                </a:solidFill>
              </a:rPr>
              <a:t>S</a:t>
            </a:r>
            <a:r>
              <a:rPr lang="en-GB" sz="3600" b="1" dirty="0" smtClean="0">
                <a:solidFill>
                  <a:srgbClr val="00B050"/>
                </a:solidFill>
              </a:rPr>
              <a:t>tandards</a:t>
            </a:r>
            <a:endParaRPr lang="en-US" sz="3600" b="1" dirty="0">
              <a:solidFill>
                <a:srgbClr val="00B05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4886333"/>
      </p:ext>
    </p:extLst>
  </p:cSld>
  <p:clrMapOvr>
    <a:masterClrMapping/>
  </p:clrMapOvr>
  <mc:AlternateContent xmlns:mc="http://schemas.openxmlformats.org/markup-compatibility/2006" xmlns:p14="http://schemas.microsoft.com/office/powerpoint/2010/main">
    <mc:Choice Requires="p14">
      <p:transition spd="slow" p14:dur="2000" advTm="85112"/>
    </mc:Choice>
    <mc:Fallback xmlns="">
      <p:transition spd="slow" advTm="8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368300" y="-73742"/>
            <a:ext cx="12192000" cy="6931742"/>
          </a:xfrm>
          <a:prstGeom prst="rect">
            <a:avLst/>
          </a:prstGeom>
        </p:spPr>
      </p:pic>
      <p:sp>
        <p:nvSpPr>
          <p:cNvPr id="8" name="TextBox 7"/>
          <p:cNvSpPr txBox="1"/>
          <p:nvPr/>
        </p:nvSpPr>
        <p:spPr>
          <a:xfrm>
            <a:off x="4063999" y="688586"/>
            <a:ext cx="7759701" cy="584775"/>
          </a:xfrm>
          <a:prstGeom prst="rect">
            <a:avLst/>
          </a:prstGeom>
          <a:noFill/>
        </p:spPr>
        <p:txBody>
          <a:bodyPr wrap="square" rtlCol="0">
            <a:spAutoFit/>
          </a:bodyPr>
          <a:lstStyle/>
          <a:p>
            <a:pPr algn="ctr"/>
            <a:r>
              <a:rPr lang="en-US"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Setting Pesticide Quality </a:t>
            </a:r>
            <a:r>
              <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rPr>
              <a:t>Standards </a:t>
            </a:r>
          </a:p>
        </p:txBody>
      </p:sp>
      <p:sp>
        <p:nvSpPr>
          <p:cNvPr id="7" name="Rectangle 3"/>
          <p:cNvSpPr txBox="1">
            <a:spLocks/>
          </p:cNvSpPr>
          <p:nvPr/>
        </p:nvSpPr>
        <p:spPr>
          <a:xfrm>
            <a:off x="4768071" y="1956176"/>
            <a:ext cx="6824663" cy="4503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en-US" altLang="zh-CN" sz="2800" dirty="0"/>
              <a:t>Ensures quality of product.</a:t>
            </a:r>
          </a:p>
          <a:p>
            <a:pPr algn="l">
              <a:lnSpc>
                <a:spcPct val="100000"/>
              </a:lnSpc>
            </a:pPr>
            <a:endParaRPr lang="en-US" altLang="zh-CN" sz="2800" dirty="0" smtClean="0"/>
          </a:p>
          <a:p>
            <a:pPr marL="457200" indent="-457200" algn="l">
              <a:lnSpc>
                <a:spcPct val="100000"/>
              </a:lnSpc>
              <a:buFont typeface="Arial" panose="020B0604020202020204" pitchFamily="34" charset="0"/>
              <a:buChar char="•"/>
            </a:pPr>
            <a:r>
              <a:rPr lang="en-GB" altLang="zh-CN" sz="2800" dirty="0" smtClean="0"/>
              <a:t>Addresses </a:t>
            </a:r>
            <a:r>
              <a:rPr lang="en-US" altLang="zh-CN" sz="2800" dirty="0" smtClean="0"/>
              <a:t>hazardous impurities.</a:t>
            </a:r>
          </a:p>
          <a:p>
            <a:pPr algn="l">
              <a:lnSpc>
                <a:spcPct val="100000"/>
              </a:lnSpc>
            </a:pPr>
            <a:endParaRPr lang="en-US" altLang="zh-CN" sz="2800" dirty="0" smtClean="0"/>
          </a:p>
          <a:p>
            <a:pPr marL="457200" indent="-457200" algn="l">
              <a:lnSpc>
                <a:spcPct val="100000"/>
              </a:lnSpc>
              <a:buFont typeface="Arial" panose="020B0604020202020204" pitchFamily="34" charset="0"/>
              <a:buChar char="•"/>
            </a:pPr>
            <a:r>
              <a:rPr lang="en-US" altLang="zh-CN" sz="2800" dirty="0" smtClean="0"/>
              <a:t>Quality standards of more than 3000 products covering 400 active substances have </a:t>
            </a:r>
            <a:r>
              <a:rPr lang="en-US" altLang="zh-CN" sz="2800" dirty="0"/>
              <a:t>been established to ensure </a:t>
            </a:r>
            <a:r>
              <a:rPr lang="en-US" altLang="zh-CN" sz="2800" dirty="0" smtClean="0"/>
              <a:t>     product quality.</a:t>
            </a:r>
            <a:endParaRPr lang="en-US" altLang="zh-CN" sz="2800" dirty="0"/>
          </a:p>
          <a:p>
            <a:pPr algn="l"/>
            <a:endParaRPr lang="en-US" altLang="zh-CN" sz="2800" dirty="0">
              <a:solidFill>
                <a:schemeClr val="accent6">
                  <a:lumMod val="75000"/>
                </a:schemeClr>
              </a:solidFill>
            </a:endParaRPr>
          </a:p>
        </p:txBody>
      </p:sp>
      <p:pic>
        <p:nvPicPr>
          <p:cNvPr id="5" name="Picture 4"/>
          <p:cNvPicPr>
            <a:picLocks noChangeAspect="1"/>
          </p:cNvPicPr>
          <p:nvPr/>
        </p:nvPicPr>
        <p:blipFill>
          <a:blip r:embed="rId6"/>
          <a:stretch>
            <a:fillRect/>
          </a:stretch>
        </p:blipFill>
        <p:spPr>
          <a:xfrm>
            <a:off x="527486" y="1527804"/>
            <a:ext cx="3344799" cy="479693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9926834"/>
      </p:ext>
    </p:extLst>
  </p:cSld>
  <p:clrMapOvr>
    <a:masterClrMapping/>
  </p:clrMapOvr>
  <mc:AlternateContent xmlns:mc="http://schemas.openxmlformats.org/markup-compatibility/2006" xmlns:p14="http://schemas.microsoft.com/office/powerpoint/2010/main">
    <mc:Choice Requires="p14">
      <p:transition spd="slow" p14:dur="2000" advTm="54322"/>
    </mc:Choice>
    <mc:Fallback xmlns="">
      <p:transition spd="slow" advTm="5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73742"/>
            <a:ext cx="12192000" cy="6931742"/>
          </a:xfrm>
          <a:prstGeom prst="rect">
            <a:avLst/>
          </a:prstGeom>
          <a:solidFill>
            <a:schemeClr val="bg1"/>
          </a:solidFill>
          <a:ln>
            <a:solidFill>
              <a:schemeClr val="accent1">
                <a:shade val="50000"/>
              </a:schemeClr>
            </a:solidFill>
          </a:ln>
        </p:spPr>
      </p:pic>
      <p:sp>
        <p:nvSpPr>
          <p:cNvPr id="4" name="Content Placeholder 2"/>
          <p:cNvSpPr txBox="1">
            <a:spLocks/>
          </p:cNvSpPr>
          <p:nvPr/>
        </p:nvSpPr>
        <p:spPr>
          <a:xfrm>
            <a:off x="552450" y="2605881"/>
            <a:ext cx="11163300" cy="7469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3</a:t>
            </a: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 </a:t>
            </a:r>
            <a:r>
              <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rPr>
              <a:t>Trends </a:t>
            </a:r>
            <a:r>
              <a:rPr lang="en-US"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in </a:t>
            </a:r>
            <a:r>
              <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rPr>
              <a:t>global pesticide management </a:t>
            </a:r>
            <a:endParaRPr lang="en-GB"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102896"/>
      </p:ext>
    </p:extLst>
  </p:cSld>
  <p:clrMapOvr>
    <a:masterClrMapping/>
  </p:clrMapOvr>
  <mc:AlternateContent xmlns:mc="http://schemas.openxmlformats.org/markup-compatibility/2006" xmlns:p14="http://schemas.microsoft.com/office/powerpoint/2010/main">
    <mc:Choice Requires="p14">
      <p:transition spd="slow" p14:dur="2000" advTm="9465"/>
    </mc:Choice>
    <mc:Fallback xmlns="">
      <p:transition spd="slow" advTm="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73742"/>
            <a:ext cx="12192000" cy="6931742"/>
          </a:xfrm>
          <a:prstGeom prst="rect">
            <a:avLst/>
          </a:prstGeom>
          <a:solidFill>
            <a:schemeClr val="bg1"/>
          </a:solidFill>
          <a:ln>
            <a:solidFill>
              <a:schemeClr val="accent1">
                <a:shade val="50000"/>
              </a:schemeClr>
            </a:solidFill>
          </a:ln>
        </p:spPr>
      </p:pic>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Overview</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2"/>
          <p:cNvSpPr txBox="1">
            <a:spLocks/>
          </p:cNvSpPr>
          <p:nvPr/>
        </p:nvSpPr>
        <p:spPr>
          <a:xfrm>
            <a:off x="584200" y="1690688"/>
            <a:ext cx="11607800" cy="353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71550" lvl="1" indent="-514350" algn="l">
              <a:lnSpc>
                <a:spcPct val="150000"/>
              </a:lnSpc>
              <a:spcAft>
                <a:spcPts val="600"/>
              </a:spcAft>
              <a:buAutoNum type="arabicPeriod"/>
            </a:pPr>
            <a:r>
              <a:rPr lang="en-GB" sz="3200" dirty="0" smtClean="0"/>
              <a:t>Challenges </a:t>
            </a:r>
          </a:p>
          <a:p>
            <a:pPr marL="971550" lvl="1" indent="-514350" algn="l">
              <a:lnSpc>
                <a:spcPct val="150000"/>
              </a:lnSpc>
              <a:spcAft>
                <a:spcPts val="600"/>
              </a:spcAft>
              <a:buAutoNum type="arabicPeriod"/>
            </a:pPr>
            <a:r>
              <a:rPr lang="en-GB" sz="3200" dirty="0" smtClean="0"/>
              <a:t>The </a:t>
            </a:r>
            <a:r>
              <a:rPr lang="en-GB" sz="3200" dirty="0"/>
              <a:t>role of pesticide management in sustainable </a:t>
            </a:r>
            <a:r>
              <a:rPr lang="en-GB" sz="3200" dirty="0" smtClean="0"/>
              <a:t>agriculture</a:t>
            </a:r>
          </a:p>
          <a:p>
            <a:pPr marL="971550" lvl="1" indent="-514350" algn="l">
              <a:lnSpc>
                <a:spcPct val="150000"/>
              </a:lnSpc>
              <a:spcAft>
                <a:spcPts val="600"/>
              </a:spcAft>
              <a:buAutoNum type="arabicPeriod"/>
            </a:pPr>
            <a:r>
              <a:rPr lang="en-GB" sz="3200" dirty="0" smtClean="0"/>
              <a:t>FAO’s activities on pesticide management</a:t>
            </a:r>
          </a:p>
          <a:p>
            <a:pPr marL="971550" lvl="1" indent="-514350" algn="l">
              <a:lnSpc>
                <a:spcPct val="150000"/>
              </a:lnSpc>
              <a:spcAft>
                <a:spcPts val="600"/>
              </a:spcAft>
              <a:buFont typeface="Arial" panose="020B0604020202020204" pitchFamily="34" charset="0"/>
              <a:buAutoNum type="arabicPeriod"/>
            </a:pPr>
            <a:r>
              <a:rPr lang="en-GB" sz="3200" dirty="0"/>
              <a:t>Trends </a:t>
            </a:r>
            <a:r>
              <a:rPr lang="en-GB" sz="3200" dirty="0" smtClean="0"/>
              <a:t>in </a:t>
            </a:r>
            <a:r>
              <a:rPr lang="en-GB" sz="3200" dirty="0"/>
              <a:t>global pesticide management </a:t>
            </a:r>
            <a:endParaRPr lang="en-GB" sz="3200" dirty="0" smtClean="0"/>
          </a:p>
          <a:p>
            <a:pPr marL="971550" lvl="1" indent="-514350" algn="l">
              <a:lnSpc>
                <a:spcPct val="150000"/>
              </a:lnSpc>
              <a:spcAft>
                <a:spcPts val="600"/>
              </a:spcAft>
              <a:buFont typeface="Arial" panose="020B0604020202020204" pitchFamily="34" charset="0"/>
              <a:buAutoNum type="arabicPeriod"/>
            </a:pPr>
            <a:r>
              <a:rPr lang="en-GB" sz="3200" dirty="0" smtClean="0"/>
              <a:t>Way forward in agrochemicals </a:t>
            </a:r>
            <a:endParaRPr lang="en-GB" sz="3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4618112"/>
      </p:ext>
    </p:extLst>
  </p:cSld>
  <p:clrMapOvr>
    <a:masterClrMapping/>
  </p:clrMapOvr>
  <mc:AlternateContent xmlns:mc="http://schemas.openxmlformats.org/markup-compatibility/2006" xmlns:p14="http://schemas.microsoft.com/office/powerpoint/2010/main">
    <mc:Choice Requires="p14">
      <p:transition spd="slow" p14:dur="2000" advTm="25596"/>
    </mc:Choice>
    <mc:Fallback xmlns="">
      <p:transition spd="slow" advTm="2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368300" y="-73742"/>
            <a:ext cx="12192000" cy="6931742"/>
          </a:xfrm>
          <a:prstGeom prst="rect">
            <a:avLst/>
          </a:prstGeom>
        </p:spPr>
      </p:pic>
      <p:sp>
        <p:nvSpPr>
          <p:cNvPr id="8" name="TextBox 7"/>
          <p:cNvSpPr txBox="1"/>
          <p:nvPr/>
        </p:nvSpPr>
        <p:spPr>
          <a:xfrm>
            <a:off x="3924299" y="364231"/>
            <a:ext cx="7759701" cy="1077218"/>
          </a:xfrm>
          <a:prstGeom prst="rect">
            <a:avLst/>
          </a:prstGeom>
          <a:noFill/>
        </p:spPr>
        <p:txBody>
          <a:bodyPr wrap="square" rtlCol="0">
            <a:spAutoFit/>
          </a:bodyPr>
          <a:lstStyle/>
          <a:p>
            <a:pPr algn="ctr"/>
            <a:r>
              <a:rPr lang="en-US" altLang="zh-CN" sz="3200" dirty="0">
                <a:solidFill>
                  <a:srgbClr val="00B050"/>
                </a:solidFill>
                <a:latin typeface="Verdana" panose="020B0604030504040204" pitchFamily="34" charset="0"/>
                <a:ea typeface="Verdana" panose="020B0604030504040204" pitchFamily="34" charset="0"/>
                <a:cs typeface="Verdana" panose="020B0604030504040204" pitchFamily="34" charset="0"/>
              </a:rPr>
              <a:t>Global Collaboration on Pesticide Management </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3"/>
          <p:cNvSpPr txBox="1">
            <a:spLocks/>
          </p:cNvSpPr>
          <p:nvPr/>
        </p:nvSpPr>
        <p:spPr>
          <a:xfrm>
            <a:off x="4859337" y="1917700"/>
            <a:ext cx="6824663" cy="4172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altLang="zh-CN" sz="3200" dirty="0" smtClean="0"/>
              <a:t>Global </a:t>
            </a:r>
            <a:r>
              <a:rPr lang="en-US" altLang="zh-CN" sz="3200" dirty="0"/>
              <a:t>coalitions on </a:t>
            </a:r>
            <a:r>
              <a:rPr lang="en-US" altLang="zh-CN" sz="3200" dirty="0" smtClean="0"/>
              <a:t>sound </a:t>
            </a:r>
            <a:r>
              <a:rPr lang="en-US" altLang="zh-CN" sz="3200" dirty="0"/>
              <a:t>c</a:t>
            </a:r>
            <a:r>
              <a:rPr lang="en-US" altLang="zh-CN" sz="3200" dirty="0" smtClean="0"/>
              <a:t>hemical management include pesticides:</a:t>
            </a:r>
          </a:p>
          <a:p>
            <a:pPr algn="l">
              <a:defRPr/>
            </a:pPr>
            <a:endParaRPr lang="en-US" altLang="zh-CN" sz="3200" dirty="0" smtClean="0"/>
          </a:p>
          <a:p>
            <a:pPr algn="l">
              <a:lnSpc>
                <a:spcPct val="100000"/>
              </a:lnSpc>
              <a:defRPr/>
            </a:pPr>
            <a:r>
              <a:rPr lang="en-US" altLang="zh-CN" sz="3200" dirty="0"/>
              <a:t>Strategic Approach to International Chemical Management (</a:t>
            </a:r>
            <a:r>
              <a:rPr lang="en-US" altLang="zh-CN" sz="3200" dirty="0" smtClean="0"/>
              <a:t>SAICM)</a:t>
            </a:r>
          </a:p>
          <a:p>
            <a:pPr lvl="1" algn="l">
              <a:spcBef>
                <a:spcPts val="1200"/>
              </a:spcBef>
              <a:defRPr/>
            </a:pPr>
            <a:r>
              <a:rPr lang="en-GB" altLang="zh-CN" sz="2800" dirty="0" smtClean="0">
                <a:sym typeface="Wingdings" panose="05000000000000000000" pitchFamily="2" charset="2"/>
              </a:rPr>
              <a:t> </a:t>
            </a:r>
            <a:r>
              <a:rPr lang="en-GB" altLang="zh-CN" sz="2800" dirty="0" smtClean="0"/>
              <a:t>Priority:   phasing out </a:t>
            </a:r>
          </a:p>
          <a:p>
            <a:pPr lvl="1" algn="l">
              <a:defRPr/>
            </a:pPr>
            <a:r>
              <a:rPr lang="en-GB" altLang="zh-CN" sz="2800" dirty="0" smtClean="0"/>
              <a:t>	                 Highly Hazardous Pesticides</a:t>
            </a:r>
            <a:endParaRPr lang="en-US" altLang="zh-CN" sz="2800" dirty="0" smtClean="0"/>
          </a:p>
          <a:p>
            <a:pPr algn="l">
              <a:defRPr/>
            </a:pPr>
            <a:endParaRPr lang="en-US" altLang="zh-CN" sz="2800" dirty="0">
              <a:solidFill>
                <a:schemeClr val="accent6">
                  <a:lumMod val="75000"/>
                </a:schemeClr>
              </a:solidFill>
            </a:endParaRPr>
          </a:p>
          <a:p>
            <a:pPr>
              <a:spcBef>
                <a:spcPct val="0"/>
              </a:spcBef>
            </a:pPr>
            <a:endParaRPr lang="en-US" altLang="zh-CN" sz="1500" dirty="0" smtClean="0">
              <a:solidFill>
                <a:schemeClr val="accent6">
                  <a:lumMod val="75000"/>
                </a:schemeClr>
              </a:solidFill>
            </a:endParaRPr>
          </a:p>
          <a:p>
            <a:endParaRPr lang="en-US" altLang="zh-CN" sz="1500" dirty="0"/>
          </a:p>
        </p:txBody>
      </p:sp>
      <p:pic>
        <p:nvPicPr>
          <p:cNvPr id="2" name="Picture 1"/>
          <p:cNvPicPr>
            <a:picLocks noChangeAspect="1"/>
          </p:cNvPicPr>
          <p:nvPr/>
        </p:nvPicPr>
        <p:blipFill>
          <a:blip r:embed="rId6"/>
          <a:stretch>
            <a:fillRect/>
          </a:stretch>
        </p:blipFill>
        <p:spPr>
          <a:xfrm>
            <a:off x="-135172" y="1799909"/>
            <a:ext cx="4511830" cy="409200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4567960"/>
      </p:ext>
    </p:extLst>
  </p:cSld>
  <p:clrMapOvr>
    <a:masterClrMapping/>
  </p:clrMapOvr>
  <mc:AlternateContent xmlns:mc="http://schemas.openxmlformats.org/markup-compatibility/2006" xmlns:p14="http://schemas.microsoft.com/office/powerpoint/2010/main">
    <mc:Choice Requires="p14">
      <p:transition spd="slow" p14:dur="2000" advTm="44400"/>
    </mc:Choice>
    <mc:Fallback xmlns="">
      <p:transition spd="slow" advTm="4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a:solidFill>
            <a:schemeClr val="bg1"/>
          </a:solidFill>
          <a:ln>
            <a:solidFill>
              <a:schemeClr val="accent1">
                <a:shade val="50000"/>
              </a:schemeClr>
            </a:solidFill>
          </a:ln>
        </p:spPr>
      </p:pic>
      <p:sp>
        <p:nvSpPr>
          <p:cNvPr id="7" name="TextBox 6"/>
          <p:cNvSpPr txBox="1"/>
          <p:nvPr/>
        </p:nvSpPr>
        <p:spPr>
          <a:xfrm>
            <a:off x="3205621" y="507832"/>
            <a:ext cx="8514601" cy="1077218"/>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Megatrends in pesticide management: </a:t>
            </a:r>
          </a:p>
          <a:p>
            <a:pPr algn="ctr"/>
            <a:r>
              <a:rPr lang="en-GB" sz="32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Increasing quest for risk reduction</a:t>
            </a:r>
            <a:endParaRPr lang="en-US" sz="3200"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573758" y="1958931"/>
            <a:ext cx="6886724"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800" b="1" dirty="0" smtClean="0"/>
              <a:t>Strengthened registration: </a:t>
            </a:r>
          </a:p>
          <a:p>
            <a:pPr marL="914400" lvl="1" indent="-457200">
              <a:spcAft>
                <a:spcPts val="600"/>
              </a:spcAft>
              <a:buFont typeface="Wingdings" panose="05000000000000000000" pitchFamily="2" charset="2"/>
              <a:buChar char="Ø"/>
            </a:pPr>
            <a:r>
              <a:rPr lang="en-GB" sz="2800" dirty="0"/>
              <a:t>Increased registration requirements</a:t>
            </a:r>
          </a:p>
          <a:p>
            <a:pPr marL="914400" lvl="1" indent="-457200">
              <a:spcAft>
                <a:spcPts val="600"/>
              </a:spcAft>
              <a:buFont typeface="Wingdings" panose="05000000000000000000" pitchFamily="2" charset="2"/>
              <a:buChar char="Ø"/>
            </a:pPr>
            <a:r>
              <a:rPr lang="en-GB" sz="2800" dirty="0" smtClean="0"/>
              <a:t>More transparency</a:t>
            </a:r>
          </a:p>
          <a:p>
            <a:pPr marL="914400" lvl="1" indent="-457200">
              <a:spcAft>
                <a:spcPts val="600"/>
              </a:spcAft>
              <a:buFont typeface="Wingdings" panose="05000000000000000000" pitchFamily="2" charset="2"/>
              <a:buChar char="Ø"/>
            </a:pPr>
            <a:r>
              <a:rPr lang="en-GB" sz="2800" dirty="0"/>
              <a:t>Regional harmonization</a:t>
            </a:r>
          </a:p>
          <a:p>
            <a:pPr marL="914400" lvl="1" indent="-457200">
              <a:spcAft>
                <a:spcPts val="600"/>
              </a:spcAft>
              <a:buFont typeface="Wingdings" panose="05000000000000000000" pitchFamily="2" charset="2"/>
              <a:buChar char="Ø"/>
            </a:pPr>
            <a:endParaRPr lang="en-GB" dirty="0" smtClean="0"/>
          </a:p>
        </p:txBody>
      </p:sp>
      <p:pic>
        <p:nvPicPr>
          <p:cNvPr id="8" name="Immagin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89153" y="1850013"/>
            <a:ext cx="2874175" cy="4311263"/>
          </a:xfrm>
          <a:prstGeom prst="rect">
            <a:avLst/>
          </a:prstGeom>
        </p:spPr>
      </p:pic>
      <p:sp>
        <p:nvSpPr>
          <p:cNvPr id="11" name="TextBox 10"/>
          <p:cNvSpPr txBox="1"/>
          <p:nvPr/>
        </p:nvSpPr>
        <p:spPr>
          <a:xfrm>
            <a:off x="573758" y="4502637"/>
            <a:ext cx="7313936" cy="10310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800" b="1" dirty="0" smtClean="0"/>
              <a:t>Adopting lifecycle management</a:t>
            </a:r>
            <a:r>
              <a:rPr lang="en-GB" sz="2800" b="1" dirty="0"/>
              <a:t> </a:t>
            </a:r>
            <a:r>
              <a:rPr lang="en-GB" sz="2800" b="1" dirty="0" smtClean="0"/>
              <a:t>approach:</a:t>
            </a:r>
          </a:p>
          <a:p>
            <a:pPr lvl="1">
              <a:spcAft>
                <a:spcPts val="600"/>
              </a:spcAft>
            </a:pPr>
            <a:r>
              <a:rPr lang="en-GB" sz="2800" dirty="0" smtClean="0"/>
              <a:t>Production </a:t>
            </a:r>
            <a:r>
              <a:rPr lang="en-GB" sz="2800" dirty="0" smtClean="0">
                <a:sym typeface="Wingdings" panose="05000000000000000000" pitchFamily="2" charset="2"/>
              </a:rPr>
              <a:t> Registration  Use  Disposal</a:t>
            </a:r>
            <a:endParaRPr lang="en-GB"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9010872"/>
      </p:ext>
    </p:extLst>
  </p:cSld>
  <p:clrMapOvr>
    <a:masterClrMapping/>
  </p:clrMapOvr>
  <mc:AlternateContent xmlns:mc="http://schemas.openxmlformats.org/markup-compatibility/2006" xmlns:p14="http://schemas.microsoft.com/office/powerpoint/2010/main">
    <mc:Choice Requires="p14">
      <p:transition spd="slow" p14:dur="2000" advTm="33054"/>
    </mc:Choice>
    <mc:Fallback xmlns="">
      <p:transition spd="slow" advTm="3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a:solidFill>
            <a:schemeClr val="bg1"/>
          </a:solidFill>
          <a:ln>
            <a:solidFill>
              <a:schemeClr val="accent1">
                <a:shade val="50000"/>
              </a:schemeClr>
            </a:solidFill>
          </a:ln>
        </p:spPr>
      </p:pic>
      <p:sp>
        <p:nvSpPr>
          <p:cNvPr id="7" name="TextBox 6"/>
          <p:cNvSpPr txBox="1"/>
          <p:nvPr/>
        </p:nvSpPr>
        <p:spPr>
          <a:xfrm>
            <a:off x="1861851" y="1157318"/>
            <a:ext cx="9578273" cy="1077218"/>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Global megatrend in pesticide management: </a:t>
            </a:r>
            <a:r>
              <a:rPr lang="en-GB" sz="32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Risk reduction</a:t>
            </a:r>
            <a:endParaRPr lang="en-US" sz="3200"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017918" y="2508911"/>
            <a:ext cx="6289163" cy="4678204"/>
          </a:xfrm>
          <a:prstGeom prst="rect">
            <a:avLst/>
          </a:prstGeom>
          <a:noFill/>
        </p:spPr>
        <p:txBody>
          <a:bodyPr wrap="square" rtlCol="0">
            <a:spAutoFit/>
          </a:bodyPr>
          <a:lstStyle/>
          <a:p>
            <a:pPr marL="457200" indent="-457200">
              <a:buFont typeface="Arial" panose="020B0604020202020204" pitchFamily="34" charset="0"/>
              <a:buChar char="•"/>
            </a:pPr>
            <a:r>
              <a:rPr lang="en-GB" sz="2800" b="1" dirty="0" smtClean="0"/>
              <a:t>More engagement of relevant stakeholders:</a:t>
            </a:r>
          </a:p>
          <a:p>
            <a:pPr marL="742950" lvl="1" indent="-285750">
              <a:buFont typeface="Wingdings" panose="05000000000000000000" pitchFamily="2" charset="2"/>
              <a:buChar char="Ø"/>
            </a:pPr>
            <a:r>
              <a:rPr lang="en-GB" sz="2400" dirty="0"/>
              <a:t>Increased role s and responsibility of private sectors.</a:t>
            </a:r>
          </a:p>
          <a:p>
            <a:pPr marL="742950" lvl="1" indent="-285750">
              <a:buFont typeface="Wingdings" panose="05000000000000000000" pitchFamily="2" charset="2"/>
              <a:buChar char="Ø"/>
            </a:pPr>
            <a:r>
              <a:rPr lang="en-GB" sz="2400" dirty="0"/>
              <a:t>Increased interest by civil society:  especially consumers.</a:t>
            </a:r>
          </a:p>
          <a:p>
            <a:pPr marL="457200" indent="-457200">
              <a:buFont typeface="Arial" panose="020B0604020202020204" pitchFamily="34" charset="0"/>
              <a:buChar char="•"/>
            </a:pPr>
            <a:endParaRPr lang="en-GB" sz="2800" b="1" dirty="0" smtClean="0"/>
          </a:p>
          <a:p>
            <a:pPr marL="457200" indent="-457200">
              <a:buFont typeface="Arial" panose="020B0604020202020204" pitchFamily="34" charset="0"/>
              <a:buChar char="•"/>
            </a:pPr>
            <a:r>
              <a:rPr lang="en-GB" sz="2800" b="1" dirty="0" smtClean="0"/>
              <a:t>Closer international collaboration: </a:t>
            </a:r>
          </a:p>
          <a:p>
            <a:pPr marL="742950" lvl="1" indent="-285750">
              <a:buFont typeface="Wingdings" panose="05000000000000000000" pitchFamily="2" charset="2"/>
              <a:buChar char="Ø"/>
            </a:pPr>
            <a:r>
              <a:rPr lang="en-GB" sz="2400" dirty="0" smtClean="0"/>
              <a:t>On registration.</a:t>
            </a:r>
          </a:p>
          <a:p>
            <a:pPr marL="742950" lvl="1" indent="-285750">
              <a:buFont typeface="Wingdings" panose="05000000000000000000" pitchFamily="2" charset="2"/>
              <a:buChar char="Ø"/>
            </a:pPr>
            <a:r>
              <a:rPr lang="en-GB" sz="2400" dirty="0" smtClean="0"/>
              <a:t>On compliance and enforcement including international trade of pesticides etc.</a:t>
            </a:r>
          </a:p>
          <a:p>
            <a:pPr marL="285750" indent="-285750">
              <a:buFontTx/>
              <a:buChar char="-"/>
            </a:pPr>
            <a:endParaRPr lang="en-GB" dirty="0" smtClean="0"/>
          </a:p>
        </p:txBody>
      </p:sp>
      <p:sp>
        <p:nvSpPr>
          <p:cNvPr id="2" name="AutoShape 2" descr="Image result for Konsumentenschutz und Pflanzenschutzmitte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Konsumentenschutz und Pflanzenschutzmitte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7082" y="3105811"/>
            <a:ext cx="3777037" cy="25180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4768459"/>
      </p:ext>
    </p:extLst>
  </p:cSld>
  <p:clrMapOvr>
    <a:masterClrMapping/>
  </p:clrMapOvr>
  <mc:AlternateContent xmlns:mc="http://schemas.openxmlformats.org/markup-compatibility/2006" xmlns:p14="http://schemas.microsoft.com/office/powerpoint/2010/main">
    <mc:Choice Requires="p14">
      <p:transition spd="slow" p14:dur="2000" advTm="34230"/>
    </mc:Choice>
    <mc:Fallback xmlns="">
      <p:transition spd="slow" advTm="3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66014"/>
            <a:ext cx="12192000" cy="6931742"/>
          </a:xfrm>
          <a:prstGeom prst="rect">
            <a:avLst/>
          </a:prstGeom>
          <a:solidFill>
            <a:schemeClr val="bg1"/>
          </a:solidFill>
          <a:ln>
            <a:solidFill>
              <a:schemeClr val="accent1">
                <a:shade val="50000"/>
              </a:schemeClr>
            </a:solidFill>
          </a:ln>
        </p:spPr>
      </p:pic>
      <p:sp>
        <p:nvSpPr>
          <p:cNvPr id="7" name="TextBox 6"/>
          <p:cNvSpPr txBox="1"/>
          <p:nvPr/>
        </p:nvSpPr>
        <p:spPr>
          <a:xfrm>
            <a:off x="1861851" y="1157318"/>
            <a:ext cx="9578273"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4.Way forward in agrochemicals </a:t>
            </a:r>
            <a:endParaRPr lang="en-US" sz="3200"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017918" y="1873911"/>
            <a:ext cx="8075281" cy="5109091"/>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Develop Low-risk chemical pesticides which are high effective, low </a:t>
            </a:r>
            <a:r>
              <a:rPr lang="en-US" altLang="zh-CN" sz="2800" dirty="0" smtClean="0"/>
              <a:t>toxic, environmental friendly and economic.</a:t>
            </a:r>
            <a:endParaRPr lang="en-US" altLang="zh-CN" sz="2800" dirty="0"/>
          </a:p>
          <a:p>
            <a:pPr marL="457200" indent="-457200">
              <a:buFont typeface="Arial" panose="020B0604020202020204" pitchFamily="34" charset="0"/>
              <a:buChar char="•"/>
            </a:pPr>
            <a:r>
              <a:rPr lang="en-US" altLang="zh-CN" sz="2800" dirty="0" smtClean="0"/>
              <a:t>Develop </a:t>
            </a:r>
            <a:r>
              <a:rPr lang="en-US" altLang="zh-CN" sz="2800" dirty="0"/>
              <a:t>refined and environmental friendly formulation, in particular, water-based </a:t>
            </a:r>
            <a:r>
              <a:rPr lang="en-US" altLang="zh-CN" sz="2800" dirty="0" smtClean="0"/>
              <a:t>and easy application formulations.  </a:t>
            </a:r>
            <a:endParaRPr lang="en-US" altLang="zh-CN" sz="2800" dirty="0"/>
          </a:p>
          <a:p>
            <a:pPr marL="457200" indent="-457200">
              <a:buFont typeface="Arial" panose="020B0604020202020204" pitchFamily="34" charset="0"/>
              <a:buChar char="•"/>
            </a:pPr>
            <a:r>
              <a:rPr lang="en-US" sz="2800" dirty="0" smtClean="0"/>
              <a:t>Develop </a:t>
            </a:r>
            <a:r>
              <a:rPr lang="en-US" sz="2800" dirty="0"/>
              <a:t>bio-pesticides and organic fertilizers. </a:t>
            </a:r>
          </a:p>
          <a:p>
            <a:pPr marL="457200" indent="-457200">
              <a:buFont typeface="Arial" panose="020B0604020202020204" pitchFamily="34" charset="0"/>
              <a:buChar char="•"/>
            </a:pPr>
            <a:r>
              <a:rPr lang="en-US" sz="2800" dirty="0" smtClean="0"/>
              <a:t>Integrate </a:t>
            </a:r>
            <a:r>
              <a:rPr lang="en-US" sz="2800" dirty="0"/>
              <a:t>pesticides use in IPM or Crop Protection Solution with new application technology.</a:t>
            </a:r>
          </a:p>
          <a:p>
            <a:pPr marL="457200" indent="-457200">
              <a:buFont typeface="Arial" panose="020B0604020202020204" pitchFamily="34" charset="0"/>
              <a:buChar char="•"/>
            </a:pPr>
            <a:r>
              <a:rPr lang="en-US" sz="2800" dirty="0" smtClean="0"/>
              <a:t>Provide </a:t>
            </a:r>
            <a:r>
              <a:rPr lang="en-US" sz="2800" dirty="0"/>
              <a:t>technical services to farmers on </a:t>
            </a:r>
            <a:r>
              <a:rPr lang="en-US" sz="2800" dirty="0" smtClean="0"/>
              <a:t>appropriate </a:t>
            </a:r>
            <a:r>
              <a:rPr lang="en-US" sz="2800" dirty="0"/>
              <a:t>use of pesticides and fertilizers. </a:t>
            </a:r>
          </a:p>
          <a:p>
            <a:pPr marL="285750" indent="-285750">
              <a:buFontTx/>
              <a:buChar char="-"/>
            </a:pPr>
            <a:endParaRPr lang="en-GB" dirty="0" smtClean="0"/>
          </a:p>
        </p:txBody>
      </p:sp>
      <p:sp>
        <p:nvSpPr>
          <p:cNvPr id="2" name="AutoShape 2" descr="Image result for Konsumentenschutz und Pflanzenschutzmitte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Konsumentenschutz und Pflanzenschutzmitte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6" descr="https://mediabase.fao.org/B7A2110A-BD69-1A7D-B1BF-2432D11AGEF5/F917410B-B722-4FAF-AA87-E2264F7D01BC/dltnative/2480_144.jpg"/>
          <p:cNvPicPr>
            <a:picLocks noChangeAspect="1" noChangeArrowheads="1"/>
          </p:cNvPicPr>
          <p:nvPr/>
        </p:nvPicPr>
        <p:blipFill>
          <a:blip r:embed="rId6" cstate="print">
            <a:extLst>
              <a:ext uri="{28A0092B-C50C-407E-A947-70E740481C1C}">
                <a14:useLocalDpi xmlns:a14="http://schemas.microsoft.com/office/drawing/2010/main" val="0"/>
              </a:ext>
            </a:extLst>
          </a:blip>
          <a:srcRect t="20456" r="-816" b="32452"/>
          <a:stretch>
            <a:fillRect/>
          </a:stretch>
        </p:blipFill>
        <p:spPr bwMode="auto">
          <a:xfrm>
            <a:off x="9617625" y="1854322"/>
            <a:ext cx="2322524" cy="163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E:\我的工作\3-年度工作\13-环境安全问题与管理措施-顾所\生态\01300000336297125074313644602.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617625" y="3471199"/>
            <a:ext cx="2322524" cy="189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 xmlns:a16="http://schemas.microsoft.com/office/drawing/2014/main" id="{2BCAB644-41F4-4DA0-BF4C-22B92B094C0B}"/>
              </a:ext>
            </a:extLst>
          </p:cNvPr>
          <p:cNvPicPr>
            <a:picLocks noChangeAspect="1"/>
          </p:cNvPicPr>
          <p:nvPr/>
        </p:nvPicPr>
        <p:blipFill>
          <a:blip r:embed="rId8"/>
          <a:stretch>
            <a:fillRect/>
          </a:stretch>
        </p:blipFill>
        <p:spPr>
          <a:xfrm>
            <a:off x="9617626" y="5008353"/>
            <a:ext cx="2322524" cy="170994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8990858"/>
      </p:ext>
    </p:extLst>
  </p:cSld>
  <p:clrMapOvr>
    <a:masterClrMapping/>
  </p:clrMapOvr>
  <mc:AlternateContent xmlns:mc="http://schemas.openxmlformats.org/markup-compatibility/2006" xmlns:p14="http://schemas.microsoft.com/office/powerpoint/2010/main">
    <mc:Choice Requires="p14">
      <p:transition spd="slow" p14:dur="2000" advTm="47929"/>
    </mc:Choice>
    <mc:Fallback xmlns="">
      <p:transition spd="slow" advTm="4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pic>
        <p:nvPicPr>
          <p:cNvPr id="3" name="Picture 2"/>
          <p:cNvPicPr>
            <a:picLocks noChangeAspect="1"/>
          </p:cNvPicPr>
          <p:nvPr/>
        </p:nvPicPr>
        <p:blipFill>
          <a:blip r:embed="rId6"/>
          <a:stretch>
            <a:fillRect/>
          </a:stretch>
        </p:blipFill>
        <p:spPr>
          <a:xfrm>
            <a:off x="367353" y="1322619"/>
            <a:ext cx="11711736" cy="1697823"/>
          </a:xfrm>
          <a:prstGeom prst="rect">
            <a:avLst/>
          </a:prstGeom>
        </p:spPr>
      </p:pic>
      <p:sp>
        <p:nvSpPr>
          <p:cNvPr id="14" name="TextBox 13"/>
          <p:cNvSpPr txBox="1"/>
          <p:nvPr/>
        </p:nvSpPr>
        <p:spPr>
          <a:xfrm>
            <a:off x="1226186" y="3637264"/>
            <a:ext cx="11450843" cy="2677656"/>
          </a:xfrm>
          <a:prstGeom prst="rect">
            <a:avLst/>
          </a:prstGeom>
          <a:noFill/>
        </p:spPr>
        <p:txBody>
          <a:bodyPr wrap="square" rtlCol="0">
            <a:spAutoFit/>
          </a:bodyPr>
          <a:lstStyle/>
          <a:p>
            <a:pPr>
              <a:spcAft>
                <a:spcPts val="1800"/>
              </a:spcAft>
            </a:pPr>
            <a:r>
              <a:rPr lang="en-GB" sz="2800" b="1" dirty="0" smtClean="0">
                <a:latin typeface="Verdana" panose="020B0604030504040204" pitchFamily="34" charset="0"/>
                <a:ea typeface="Verdana" panose="020B0604030504040204" pitchFamily="34" charset="0"/>
                <a:cs typeface="Verdana" panose="020B0604030504040204" pitchFamily="34" charset="0"/>
              </a:rPr>
              <a:t>Sound management of pesticides and the SDGs:</a:t>
            </a:r>
          </a:p>
          <a:p>
            <a:pPr marL="457200" indent="-457200">
              <a:lnSpc>
                <a:spcPct val="150000"/>
              </a:lnSpc>
              <a:buFont typeface="Wingdings" panose="05000000000000000000" pitchFamily="2" charset="2"/>
              <a:buChar char="ü"/>
            </a:pPr>
            <a:r>
              <a:rPr lang="en-GB" sz="2800" dirty="0" smtClean="0">
                <a:latin typeface="Verdana" panose="020B0604030504040204" pitchFamily="34" charset="0"/>
                <a:ea typeface="Verdana" panose="020B0604030504040204" pitchFamily="34" charset="0"/>
                <a:cs typeface="Verdana" panose="020B0604030504040204" pitchFamily="34" charset="0"/>
              </a:rPr>
              <a:t>Prevention pays !</a:t>
            </a:r>
          </a:p>
          <a:p>
            <a:pPr marL="457200" indent="-457200">
              <a:lnSpc>
                <a:spcPct val="150000"/>
              </a:lnSpc>
              <a:buFont typeface="Wingdings" panose="05000000000000000000" pitchFamily="2" charset="2"/>
              <a:buChar char="ü"/>
            </a:pPr>
            <a:r>
              <a:rPr lang="en-GB" sz="2800" dirty="0" smtClean="0">
                <a:latin typeface="Verdana" panose="020B0604030504040204" pitchFamily="34" charset="0"/>
                <a:ea typeface="Verdana" panose="020B0604030504040204" pitchFamily="34" charset="0"/>
                <a:cs typeface="Verdana" panose="020B0604030504040204" pitchFamily="34" charset="0"/>
              </a:rPr>
              <a:t>Reduce risk of pesticides</a:t>
            </a:r>
          </a:p>
          <a:p>
            <a:pPr marL="457200" indent="-457200">
              <a:lnSpc>
                <a:spcPct val="150000"/>
              </a:lnSpc>
              <a:buFont typeface="Wingdings" panose="05000000000000000000" pitchFamily="2" charset="2"/>
              <a:buChar char="ü"/>
            </a:pPr>
            <a:r>
              <a:rPr lang="en-GB" sz="2800" dirty="0">
                <a:latin typeface="Verdana" panose="020B0604030504040204" pitchFamily="34" charset="0"/>
                <a:ea typeface="Verdana" panose="020B0604030504040204" pitchFamily="34" charset="0"/>
                <a:cs typeface="Verdana" panose="020B0604030504040204" pitchFamily="34" charset="0"/>
              </a:rPr>
              <a:t>P</a:t>
            </a:r>
            <a:r>
              <a:rPr lang="en-GB" sz="2800" dirty="0" smtClean="0">
                <a:latin typeface="Verdana" panose="020B0604030504040204" pitchFamily="34" charset="0"/>
                <a:ea typeface="Verdana" panose="020B0604030504040204" pitchFamily="34" charset="0"/>
                <a:cs typeface="Verdana" panose="020B0604030504040204" pitchFamily="34" charset="0"/>
              </a:rPr>
              <a:t>esticide management taking a lifecycle approach </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p:cNvSpPr txBox="1">
            <a:spLocks/>
          </p:cNvSpPr>
          <p:nvPr/>
        </p:nvSpPr>
        <p:spPr>
          <a:xfrm>
            <a:off x="3468907" y="317579"/>
            <a:ext cx="8318082" cy="10050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 </a:t>
            </a:r>
            <a:r>
              <a:rPr lang="en-GB" sz="28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Outlook: SDGs and pesticide management </a:t>
            </a:r>
            <a:endPar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pPr marL="342900" indent="-342900">
              <a:spcAft>
                <a:spcPts val="600"/>
              </a:spcAft>
              <a:buFont typeface="Arial" panose="020B0604020202020204" pitchFamily="34" charset="0"/>
              <a:buChar char="•"/>
            </a:pPr>
            <a:endParaRPr lang="en-GB" sz="2800" dirty="0"/>
          </a:p>
        </p:txBody>
      </p:sp>
      <p:sp>
        <p:nvSpPr>
          <p:cNvPr id="2" name="Oval 1"/>
          <p:cNvSpPr/>
          <p:nvPr/>
        </p:nvSpPr>
        <p:spPr>
          <a:xfrm>
            <a:off x="1914932" y="1047726"/>
            <a:ext cx="2297927" cy="2281127"/>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86149" y="1030966"/>
            <a:ext cx="2297927" cy="2281127"/>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5127157"/>
      </p:ext>
    </p:extLst>
  </p:cSld>
  <p:clrMapOvr>
    <a:masterClrMapping/>
  </p:clrMapOvr>
  <mc:AlternateContent xmlns:mc="http://schemas.openxmlformats.org/markup-compatibility/2006" xmlns:p14="http://schemas.microsoft.com/office/powerpoint/2010/main">
    <mc:Choice Requires="p14">
      <p:transition spd="slow" p14:dur="2000" advTm="57858"/>
    </mc:Choice>
    <mc:Fallback xmlns="">
      <p:transition spd="slow" advTm="5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13"/>
          <p:cNvSpPr>
            <a:spLocks noChangeArrowheads="1"/>
          </p:cNvSpPr>
          <p:nvPr/>
        </p:nvSpPr>
        <p:spPr bwMode="auto">
          <a:xfrm>
            <a:off x="7934326" y="4721375"/>
            <a:ext cx="6689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2800">
                <a:solidFill>
                  <a:schemeClr val="tx1"/>
                </a:solidFill>
                <a:latin typeface="Adobe Fangsong Std R" pitchFamily="18" charset="-128"/>
                <a:ea typeface="Adobe Fangsong Std R" pitchFamily="18" charset="-128"/>
              </a:defRPr>
            </a:lvl1pPr>
            <a:lvl2pPr marL="742950" indent="-285750">
              <a:spcBef>
                <a:spcPct val="20000"/>
              </a:spcBef>
              <a:buFont typeface="Arial" panose="020B0604020202020204" pitchFamily="34" charset="0"/>
              <a:buChar char="–"/>
              <a:defRPr sz="2400">
                <a:solidFill>
                  <a:schemeClr val="tx1"/>
                </a:solidFill>
                <a:latin typeface="Adobe Fangsong Std R" pitchFamily="18" charset="-128"/>
                <a:ea typeface="Adobe Fangsong Std R" pitchFamily="18" charset="-128"/>
              </a:defRPr>
            </a:lvl2pPr>
            <a:lvl3pPr marL="1143000" indent="-228600">
              <a:spcBef>
                <a:spcPct val="20000"/>
              </a:spcBef>
              <a:buFont typeface="Arial" panose="020B0604020202020204" pitchFamily="34" charset="0"/>
              <a:buChar char="•"/>
              <a:defRPr sz="2000">
                <a:solidFill>
                  <a:schemeClr val="tx1"/>
                </a:solidFill>
                <a:latin typeface="Adobe Fangsong Std R" pitchFamily="18" charset="-128"/>
                <a:ea typeface="Adobe Fangsong Std R" pitchFamily="18" charset="-128"/>
              </a:defRPr>
            </a:lvl3pPr>
            <a:lvl4pPr marL="1600200" indent="-228600">
              <a:spcBef>
                <a:spcPct val="20000"/>
              </a:spcBef>
              <a:buFont typeface="Arial" panose="020B0604020202020204" pitchFamily="34" charset="0"/>
              <a:buChar char="–"/>
              <a:defRPr>
                <a:solidFill>
                  <a:schemeClr val="tx1"/>
                </a:solidFill>
                <a:latin typeface="Adobe Fangsong Std R" pitchFamily="18" charset="-128"/>
                <a:ea typeface="Adobe Fangsong Std R" pitchFamily="18" charset="-128"/>
              </a:defRPr>
            </a:lvl4pPr>
            <a:lvl5pPr marL="2057400" indent="-228600">
              <a:spcBef>
                <a:spcPct val="20000"/>
              </a:spcBef>
              <a:buFont typeface="Arial" panose="020B0604020202020204" pitchFamily="34" charset="0"/>
              <a:buChar char="»"/>
              <a:defRPr sz="1600">
                <a:solidFill>
                  <a:schemeClr val="tx1"/>
                </a:solidFill>
                <a:latin typeface="Adobe Fangsong Std R" pitchFamily="18" charset="-128"/>
                <a:ea typeface="Adobe Fangsong Std R" pitchFamily="18"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9pPr>
          </a:lstStyle>
          <a:p>
            <a:pPr>
              <a:spcBef>
                <a:spcPct val="0"/>
              </a:spcBef>
              <a:buFontTx/>
              <a:buNone/>
            </a:pPr>
            <a:endParaRPr lang="en-GB" altLang="en-US" sz="2400">
              <a:latin typeface="Times New Roman" panose="02020603050405020304" pitchFamily="18" charset="0"/>
            </a:endParaRPr>
          </a:p>
        </p:txBody>
      </p:sp>
      <p:sp>
        <p:nvSpPr>
          <p:cNvPr id="30737" name="Rectangle 26"/>
          <p:cNvSpPr>
            <a:spLocks noChangeArrowheads="1"/>
          </p:cNvSpPr>
          <p:nvPr/>
        </p:nvSpPr>
        <p:spPr bwMode="auto">
          <a:xfrm>
            <a:off x="5940426" y="222979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800">
                <a:solidFill>
                  <a:schemeClr val="tx1"/>
                </a:solidFill>
                <a:latin typeface="Adobe Fangsong Std R" pitchFamily="18" charset="-128"/>
                <a:ea typeface="Adobe Fangsong Std R" pitchFamily="18" charset="-128"/>
              </a:defRPr>
            </a:lvl1pPr>
            <a:lvl2pPr marL="742950" indent="-285750">
              <a:spcBef>
                <a:spcPct val="20000"/>
              </a:spcBef>
              <a:buFont typeface="Arial" panose="020B0604020202020204" pitchFamily="34" charset="0"/>
              <a:buChar char="–"/>
              <a:defRPr sz="2400">
                <a:solidFill>
                  <a:schemeClr val="tx1"/>
                </a:solidFill>
                <a:latin typeface="Adobe Fangsong Std R" pitchFamily="18" charset="-128"/>
                <a:ea typeface="Adobe Fangsong Std R" pitchFamily="18" charset="-128"/>
              </a:defRPr>
            </a:lvl2pPr>
            <a:lvl3pPr marL="1143000" indent="-228600">
              <a:spcBef>
                <a:spcPct val="20000"/>
              </a:spcBef>
              <a:buFont typeface="Arial" panose="020B0604020202020204" pitchFamily="34" charset="0"/>
              <a:buChar char="•"/>
              <a:defRPr sz="2000">
                <a:solidFill>
                  <a:schemeClr val="tx1"/>
                </a:solidFill>
                <a:latin typeface="Adobe Fangsong Std R" pitchFamily="18" charset="-128"/>
                <a:ea typeface="Adobe Fangsong Std R" pitchFamily="18" charset="-128"/>
              </a:defRPr>
            </a:lvl3pPr>
            <a:lvl4pPr marL="1600200" indent="-228600">
              <a:spcBef>
                <a:spcPct val="20000"/>
              </a:spcBef>
              <a:buFont typeface="Arial" panose="020B0604020202020204" pitchFamily="34" charset="0"/>
              <a:buChar char="–"/>
              <a:defRPr>
                <a:solidFill>
                  <a:schemeClr val="tx1"/>
                </a:solidFill>
                <a:latin typeface="Adobe Fangsong Std R" pitchFamily="18" charset="-128"/>
                <a:ea typeface="Adobe Fangsong Std R" pitchFamily="18" charset="-128"/>
              </a:defRPr>
            </a:lvl4pPr>
            <a:lvl5pPr marL="2057400" indent="-228600">
              <a:spcBef>
                <a:spcPct val="20000"/>
              </a:spcBef>
              <a:buFont typeface="Arial" panose="020B0604020202020204" pitchFamily="34" charset="0"/>
              <a:buChar char="»"/>
              <a:defRPr sz="1600">
                <a:solidFill>
                  <a:schemeClr val="tx1"/>
                </a:solidFill>
                <a:latin typeface="Adobe Fangsong Std R" pitchFamily="18" charset="-128"/>
                <a:ea typeface="Adobe Fangsong Std R" pitchFamily="18"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9pPr>
          </a:lstStyle>
          <a:p>
            <a:pPr>
              <a:spcBef>
                <a:spcPct val="0"/>
              </a:spcBef>
              <a:buFontTx/>
              <a:buNone/>
            </a:pPr>
            <a:endParaRPr lang="en-GB" altLang="en-US" sz="2400">
              <a:latin typeface="Times New Roman" panose="02020603050405020304" pitchFamily="18" charset="0"/>
            </a:endParaRPr>
          </a:p>
        </p:txBody>
      </p:sp>
      <p:sp>
        <p:nvSpPr>
          <p:cNvPr id="30741" name="Rectangle 32"/>
          <p:cNvSpPr>
            <a:spLocks noChangeArrowheads="1"/>
          </p:cNvSpPr>
          <p:nvPr/>
        </p:nvSpPr>
        <p:spPr bwMode="auto">
          <a:xfrm>
            <a:off x="6049964" y="222979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800">
                <a:solidFill>
                  <a:schemeClr val="tx1"/>
                </a:solidFill>
                <a:latin typeface="Adobe Fangsong Std R" pitchFamily="18" charset="-128"/>
                <a:ea typeface="Adobe Fangsong Std R" pitchFamily="18" charset="-128"/>
              </a:defRPr>
            </a:lvl1pPr>
            <a:lvl2pPr marL="742950" indent="-285750">
              <a:spcBef>
                <a:spcPct val="20000"/>
              </a:spcBef>
              <a:buFont typeface="Arial" panose="020B0604020202020204" pitchFamily="34" charset="0"/>
              <a:buChar char="–"/>
              <a:defRPr sz="2400">
                <a:solidFill>
                  <a:schemeClr val="tx1"/>
                </a:solidFill>
                <a:latin typeface="Adobe Fangsong Std R" pitchFamily="18" charset="-128"/>
                <a:ea typeface="Adobe Fangsong Std R" pitchFamily="18" charset="-128"/>
              </a:defRPr>
            </a:lvl2pPr>
            <a:lvl3pPr marL="1143000" indent="-228600">
              <a:spcBef>
                <a:spcPct val="20000"/>
              </a:spcBef>
              <a:buFont typeface="Arial" panose="020B0604020202020204" pitchFamily="34" charset="0"/>
              <a:buChar char="•"/>
              <a:defRPr sz="2000">
                <a:solidFill>
                  <a:schemeClr val="tx1"/>
                </a:solidFill>
                <a:latin typeface="Adobe Fangsong Std R" pitchFamily="18" charset="-128"/>
                <a:ea typeface="Adobe Fangsong Std R" pitchFamily="18" charset="-128"/>
              </a:defRPr>
            </a:lvl3pPr>
            <a:lvl4pPr marL="1600200" indent="-228600">
              <a:spcBef>
                <a:spcPct val="20000"/>
              </a:spcBef>
              <a:buFont typeface="Arial" panose="020B0604020202020204" pitchFamily="34" charset="0"/>
              <a:buChar char="–"/>
              <a:defRPr>
                <a:solidFill>
                  <a:schemeClr val="tx1"/>
                </a:solidFill>
                <a:latin typeface="Adobe Fangsong Std R" pitchFamily="18" charset="-128"/>
                <a:ea typeface="Adobe Fangsong Std R" pitchFamily="18" charset="-128"/>
              </a:defRPr>
            </a:lvl4pPr>
            <a:lvl5pPr marL="2057400" indent="-228600">
              <a:spcBef>
                <a:spcPct val="20000"/>
              </a:spcBef>
              <a:buFont typeface="Arial" panose="020B0604020202020204" pitchFamily="34" charset="0"/>
              <a:buChar char="»"/>
              <a:defRPr sz="1600">
                <a:solidFill>
                  <a:schemeClr val="tx1"/>
                </a:solidFill>
                <a:latin typeface="Adobe Fangsong Std R" pitchFamily="18" charset="-128"/>
                <a:ea typeface="Adobe Fangsong Std R" pitchFamily="18"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dobe Fangsong Std R" pitchFamily="18" charset="-128"/>
                <a:ea typeface="Adobe Fangsong Std R" pitchFamily="18" charset="-128"/>
              </a:defRPr>
            </a:lvl9pPr>
          </a:lstStyle>
          <a:p>
            <a:pPr>
              <a:spcBef>
                <a:spcPct val="0"/>
              </a:spcBef>
              <a:buFontTx/>
              <a:buNone/>
            </a:pPr>
            <a:endParaRPr lang="en-GB" altLang="en-US" sz="2400">
              <a:latin typeface="Times New Roman" panose="02020603050405020304" pitchFamily="18"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240" y="231222"/>
            <a:ext cx="2895600" cy="480532"/>
          </a:xfrm>
          <a:prstGeom prst="rect">
            <a:avLst/>
          </a:prstGeom>
        </p:spPr>
      </p:pic>
      <p:sp>
        <p:nvSpPr>
          <p:cNvPr id="27" name="TextBox 26"/>
          <p:cNvSpPr txBox="1"/>
          <p:nvPr/>
        </p:nvSpPr>
        <p:spPr>
          <a:xfrm>
            <a:off x="4323805" y="5050268"/>
            <a:ext cx="3417967" cy="1384995"/>
          </a:xfrm>
          <a:prstGeom prst="rect">
            <a:avLst/>
          </a:prstGeom>
          <a:noFill/>
        </p:spPr>
        <p:txBody>
          <a:bodyPr wrap="square" rtlCol="0">
            <a:spAutoFit/>
          </a:bodyPr>
          <a:lstStyle/>
          <a:p>
            <a:pPr algn="ctr"/>
            <a:r>
              <a:rPr lang="en-GB" sz="4800" dirty="0" smtClean="0">
                <a:solidFill>
                  <a:srgbClr val="00B050"/>
                </a:solidFill>
              </a:rPr>
              <a:t>Thank you!</a:t>
            </a:r>
          </a:p>
          <a:p>
            <a:pPr lvl="1"/>
            <a:endParaRPr lang="en-GB" dirty="0" smtClean="0"/>
          </a:p>
          <a:p>
            <a:pPr marL="285750" indent="-285750">
              <a:buFontTx/>
              <a:buChar char="-"/>
            </a:pPr>
            <a:endParaRPr lang="en-GB" dirty="0" smtClean="0"/>
          </a:p>
        </p:txBody>
      </p:sp>
      <p:pic>
        <p:nvPicPr>
          <p:cNvPr id="28" name="Content Placeholder 3"/>
          <p:cNvPicPr>
            <a:picLocks noChangeAspect="1"/>
          </p:cNvPicPr>
          <p:nvPr/>
        </p:nvPicPr>
        <p:blipFill rotWithShape="1">
          <a:blip r:embed="rId6">
            <a:extLst>
              <a:ext uri="{28A0092B-C50C-407E-A947-70E740481C1C}">
                <a14:useLocalDpi xmlns:a14="http://schemas.microsoft.com/office/drawing/2010/main" val="0"/>
              </a:ext>
            </a:extLst>
          </a:blip>
          <a:srcRect b="9068"/>
          <a:stretch/>
        </p:blipFill>
        <p:spPr>
          <a:xfrm>
            <a:off x="3693390" y="1260507"/>
            <a:ext cx="4678795" cy="36917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8298297"/>
      </p:ext>
    </p:extLst>
  </p:cSld>
  <p:clrMapOvr>
    <a:masterClrMapping/>
  </p:clrMapOvr>
  <mc:AlternateContent xmlns:mc="http://schemas.openxmlformats.org/markup-compatibility/2006" xmlns:p14="http://schemas.microsoft.com/office/powerpoint/2010/main">
    <mc:Choice Requires="p14">
      <p:transition spd="slow" p14:dur="2000" advTm="8516"/>
    </mc:Choice>
    <mc:Fallback xmlns="">
      <p:transition spd="slow" advTm="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8920"/>
            <a:ext cx="12192000" cy="6931742"/>
          </a:xfrm>
          <a:prstGeom prst="rect">
            <a:avLst/>
          </a:prstGeom>
          <a:solidFill>
            <a:schemeClr val="bg1"/>
          </a:solidFill>
          <a:ln>
            <a:solidFill>
              <a:schemeClr val="accent1">
                <a:shade val="50000"/>
              </a:schemeClr>
            </a:solidFill>
          </a:ln>
        </p:spPr>
      </p:pic>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More food for a growing population</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2"/>
          <p:cNvSpPr txBox="1">
            <a:spLocks/>
          </p:cNvSpPr>
          <p:nvPr/>
        </p:nvSpPr>
        <p:spPr>
          <a:xfrm>
            <a:off x="444500" y="2104421"/>
            <a:ext cx="4267200" cy="353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spcAft>
                <a:spcPts val="600"/>
              </a:spcAft>
              <a:buFontTx/>
              <a:buChar char="-"/>
            </a:pPr>
            <a:r>
              <a:rPr lang="en-US" dirty="0">
                <a:latin typeface="Calibri" panose="020F0502020204030204" pitchFamily="34" charset="0"/>
              </a:rPr>
              <a:t>Agricultural demand will increase significantly. </a:t>
            </a:r>
          </a:p>
          <a:p>
            <a:pPr marL="285750" indent="-285750" algn="l">
              <a:spcAft>
                <a:spcPts val="600"/>
              </a:spcAft>
              <a:buFontTx/>
              <a:buChar char="-"/>
            </a:pPr>
            <a:r>
              <a:rPr lang="en-GB" dirty="0"/>
              <a:t>Demand is expected to rise by 50% from 2013 to 2050.</a:t>
            </a:r>
          </a:p>
          <a:p>
            <a:pPr marL="285750" indent="-285750" algn="l">
              <a:buFontTx/>
              <a:buChar char="-"/>
            </a:pPr>
            <a:r>
              <a:rPr lang="en-GB" dirty="0"/>
              <a:t>Shift towards fruits, vegetables, meat and dairy products.</a:t>
            </a:r>
          </a:p>
        </p:txBody>
      </p:sp>
      <p:pic>
        <p:nvPicPr>
          <p:cNvPr id="5" name="Picture 4"/>
          <p:cNvPicPr>
            <a:picLocks noChangeAspect="1"/>
          </p:cNvPicPr>
          <p:nvPr/>
        </p:nvPicPr>
        <p:blipFill>
          <a:blip r:embed="rId6"/>
          <a:stretch>
            <a:fillRect/>
          </a:stretch>
        </p:blipFill>
        <p:spPr>
          <a:xfrm>
            <a:off x="5156200" y="2104421"/>
            <a:ext cx="6772275" cy="42100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3213676"/>
      </p:ext>
    </p:extLst>
  </p:cSld>
  <p:clrMapOvr>
    <a:masterClrMapping/>
  </p:clrMapOvr>
  <mc:AlternateContent xmlns:mc="http://schemas.openxmlformats.org/markup-compatibility/2006" xmlns:p14="http://schemas.microsoft.com/office/powerpoint/2010/main">
    <mc:Choice Requires="p14">
      <p:transition spd="slow" p14:dur="2000" advTm="27164"/>
    </mc:Choice>
    <mc:Fallback xmlns="">
      <p:transition spd="slow" advTm="2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8920"/>
            <a:ext cx="12192000" cy="6931742"/>
          </a:xfrm>
          <a:prstGeom prst="rect">
            <a:avLst/>
          </a:prstGeom>
          <a:solidFill>
            <a:schemeClr val="bg1"/>
          </a:solidFill>
          <a:ln>
            <a:solidFill>
              <a:schemeClr val="accent1">
                <a:shade val="50000"/>
              </a:schemeClr>
            </a:solidFill>
          </a:ln>
        </p:spPr>
      </p:pic>
      <p:sp>
        <p:nvSpPr>
          <p:cNvPr id="4" name="Content Placeholder 2"/>
          <p:cNvSpPr txBox="1">
            <a:spLocks/>
          </p:cNvSpPr>
          <p:nvPr/>
        </p:nvSpPr>
        <p:spPr>
          <a:xfrm>
            <a:off x="444500" y="2104421"/>
            <a:ext cx="4267200" cy="353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Calibri" panose="020F0502020204030204" pitchFamily="34" charset="0"/>
              </a:rPr>
              <a:t>To meet the rising demand and to reach the </a:t>
            </a:r>
            <a:r>
              <a:rPr lang="en-US" b="1" dirty="0">
                <a:latin typeface="Calibri" panose="020F0502020204030204" pitchFamily="34" charset="0"/>
              </a:rPr>
              <a:t>SGDs</a:t>
            </a:r>
            <a:r>
              <a:rPr lang="en-US" dirty="0">
                <a:latin typeface="Calibri" panose="020F0502020204030204" pitchFamily="34" charset="0"/>
              </a:rPr>
              <a:t>, more food needs to be produced, but under increasingly </a:t>
            </a:r>
            <a:r>
              <a:rPr lang="en-US" b="1" dirty="0">
                <a:latin typeface="Calibri" panose="020F0502020204030204" pitchFamily="34" charset="0"/>
              </a:rPr>
              <a:t>tight constraints </a:t>
            </a:r>
            <a:endParaRPr lang="en-GB" b="1" dirty="0" smtClean="0">
              <a:latin typeface="Calibri" panose="020F0502020204030204" pitchFamily="34" charset="0"/>
            </a:endParaRPr>
          </a:p>
          <a:p>
            <a:pPr algn="l"/>
            <a:endParaRPr lang="en-US" dirty="0">
              <a:latin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rPr>
              <a:t>Competition for land and water </a:t>
            </a:r>
            <a:r>
              <a:rPr lang="en-US" dirty="0" smtClean="0">
                <a:latin typeface="Calibri" panose="020F0502020204030204" pitchFamily="34" charset="0"/>
              </a:rPr>
              <a:t>resources</a:t>
            </a:r>
            <a:endParaRPr lang="en-US" dirty="0">
              <a:latin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rPr>
              <a:t>Climate change effects</a:t>
            </a:r>
          </a:p>
        </p:txBody>
      </p:sp>
      <p:sp>
        <p:nvSpPr>
          <p:cNvPr id="7" name="TextBox 6"/>
          <p:cNvSpPr txBox="1"/>
          <p:nvPr/>
        </p:nvSpPr>
        <p:spPr>
          <a:xfrm>
            <a:off x="4072668" y="1006216"/>
            <a:ext cx="3541441"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Challenges</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6"/>
          <a:srcRect t="1559"/>
          <a:stretch/>
        </p:blipFill>
        <p:spPr>
          <a:xfrm>
            <a:off x="7614109" y="1590991"/>
            <a:ext cx="4099317" cy="2673288"/>
          </a:xfrm>
          <a:prstGeom prst="rect">
            <a:avLst/>
          </a:prstGeom>
          <a:ln>
            <a:solidFill>
              <a:schemeClr val="bg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4108" y="4264279"/>
            <a:ext cx="4099317" cy="2526061"/>
          </a:xfrm>
          <a:prstGeom prst="rect">
            <a:avLst/>
          </a:prstGeom>
          <a:ln>
            <a:solidFill>
              <a:schemeClr val="bg1"/>
            </a:solidFill>
          </a:ln>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7395516"/>
      </p:ext>
    </p:extLst>
  </p:cSld>
  <p:clrMapOvr>
    <a:masterClrMapping/>
  </p:clrMapOvr>
  <mc:AlternateContent xmlns:mc="http://schemas.openxmlformats.org/markup-compatibility/2006" xmlns:p14="http://schemas.microsoft.com/office/powerpoint/2010/main">
    <mc:Choice Requires="p14">
      <p:transition spd="slow" p14:dur="2000" advTm="38119"/>
    </mc:Choice>
    <mc:Fallback xmlns="">
      <p:transition spd="slow" advTm="3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8920"/>
            <a:ext cx="12192000" cy="6931742"/>
          </a:xfrm>
          <a:prstGeom prst="rect">
            <a:avLst/>
          </a:prstGeom>
          <a:solidFill>
            <a:schemeClr val="bg1"/>
          </a:solidFill>
          <a:ln>
            <a:solidFill>
              <a:schemeClr val="accent1">
                <a:shade val="50000"/>
              </a:schemeClr>
            </a:solidFill>
          </a:ln>
        </p:spPr>
      </p:pic>
      <p:sp>
        <p:nvSpPr>
          <p:cNvPr id="4" name="Content Placeholder 2"/>
          <p:cNvSpPr txBox="1">
            <a:spLocks/>
          </p:cNvSpPr>
          <p:nvPr/>
        </p:nvSpPr>
        <p:spPr>
          <a:xfrm>
            <a:off x="444500" y="2104421"/>
            <a:ext cx="6578600" cy="353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Calibri" panose="020F0502020204030204" pitchFamily="34" charset="0"/>
              </a:rPr>
              <a:t>To meet rising demand, more food needs to be produced, but under increasingly </a:t>
            </a:r>
            <a:r>
              <a:rPr lang="en-US" b="1" dirty="0">
                <a:latin typeface="Calibri" panose="020F0502020204030204" pitchFamily="34" charset="0"/>
              </a:rPr>
              <a:t>tight constraints </a:t>
            </a:r>
            <a:endParaRPr lang="en-GB" b="1" dirty="0">
              <a:latin typeface="Calibri" panose="020F0502020204030204" pitchFamily="34" charset="0"/>
            </a:endParaRPr>
          </a:p>
          <a:p>
            <a:pPr algn="l"/>
            <a:endParaRPr lang="en-US" dirty="0">
              <a:latin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rPr>
              <a:t>Degradation of natural </a:t>
            </a:r>
            <a:r>
              <a:rPr lang="en-US" dirty="0" smtClean="0">
                <a:latin typeface="Calibri" panose="020F0502020204030204" pitchFamily="34" charset="0"/>
              </a:rPr>
              <a:t>resources</a:t>
            </a:r>
            <a:endParaRPr lang="en-US" dirty="0">
              <a:latin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rPr>
              <a:t>Food losses and </a:t>
            </a:r>
            <a:r>
              <a:rPr lang="en-US" dirty="0" smtClean="0">
                <a:latin typeface="Calibri" panose="020F0502020204030204" pitchFamily="34" charset="0"/>
              </a:rPr>
              <a:t>waste</a:t>
            </a:r>
            <a:endParaRPr lang="en-US" dirty="0">
              <a:latin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rPr>
              <a:t>Transboundary pests and </a:t>
            </a:r>
            <a:r>
              <a:rPr lang="en-US" dirty="0" smtClean="0">
                <a:latin typeface="Calibri" panose="020F0502020204030204" pitchFamily="34" charset="0"/>
              </a:rPr>
              <a:t>diseases</a:t>
            </a:r>
            <a:endParaRPr lang="en-GB" dirty="0">
              <a:latin typeface="Calibri" panose="020F0502020204030204" pitchFamily="34" charset="0"/>
            </a:endParaRPr>
          </a:p>
          <a:p>
            <a:pPr marL="285750" indent="-285750" algn="l">
              <a:buFont typeface="Arial" panose="020B0604020202020204" pitchFamily="34" charset="0"/>
              <a:buChar char="•"/>
            </a:pPr>
            <a:r>
              <a:rPr lang="en-GB" dirty="0">
                <a:latin typeface="Calibri" panose="020F0502020204030204" pitchFamily="34" charset="0"/>
              </a:rPr>
              <a:t>Increasing use of agrochemicals</a:t>
            </a:r>
            <a:endParaRPr lang="en-US" dirty="0"/>
          </a:p>
        </p:txBody>
      </p:sp>
      <p:sp>
        <p:nvSpPr>
          <p:cNvPr id="7" name="TextBox 6"/>
          <p:cNvSpPr txBox="1"/>
          <p:nvPr/>
        </p:nvSpPr>
        <p:spPr>
          <a:xfrm>
            <a:off x="4072668" y="1006216"/>
            <a:ext cx="3541441"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Challenges</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7891" y="1590991"/>
            <a:ext cx="4099317" cy="248831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5559"/>
          <a:stretch/>
        </p:blipFill>
        <p:spPr>
          <a:xfrm>
            <a:off x="7557890" y="4079301"/>
            <a:ext cx="4099317" cy="258793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5008631"/>
      </p:ext>
    </p:extLst>
  </p:cSld>
  <p:clrMapOvr>
    <a:masterClrMapping/>
  </p:clrMapOvr>
  <mc:AlternateContent xmlns:mc="http://schemas.openxmlformats.org/markup-compatibility/2006" xmlns:p14="http://schemas.microsoft.com/office/powerpoint/2010/main">
    <mc:Choice Requires="p14">
      <p:transition spd="slow" p14:dur="2000" advTm="63171"/>
    </mc:Choice>
    <mc:Fallback xmlns="">
      <p:transition spd="slow" advTm="6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73742"/>
            <a:ext cx="12192000" cy="6931742"/>
          </a:xfrm>
          <a:prstGeom prst="rect">
            <a:avLst/>
          </a:prstGeom>
          <a:solidFill>
            <a:schemeClr val="bg1"/>
          </a:solidFill>
          <a:ln>
            <a:solidFill>
              <a:schemeClr val="accent1">
                <a:shade val="50000"/>
              </a:schemeClr>
            </a:solidFill>
          </a:ln>
        </p:spPr>
      </p:pic>
      <p:sp>
        <p:nvSpPr>
          <p:cNvPr id="4" name="Content Placeholder 2"/>
          <p:cNvSpPr txBox="1">
            <a:spLocks/>
          </p:cNvSpPr>
          <p:nvPr/>
        </p:nvSpPr>
        <p:spPr>
          <a:xfrm>
            <a:off x="552450" y="2605881"/>
            <a:ext cx="11163300" cy="17502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1. The role of </a:t>
            </a: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pesticide management </a:t>
            </a:r>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in sustainable agriculture</a:t>
            </a:r>
          </a:p>
          <a:p>
            <a:pPr marL="342900" indent="-342900">
              <a:spcAft>
                <a:spcPts val="600"/>
              </a:spcAft>
              <a:buFont typeface="Arial" panose="020B0604020202020204" pitchFamily="34" charset="0"/>
              <a:buChar char="•"/>
            </a:pPr>
            <a:endParaRPr lang="en-GB" sz="2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8816773"/>
      </p:ext>
    </p:extLst>
  </p:cSld>
  <p:clrMapOvr>
    <a:masterClrMapping/>
  </p:clrMapOvr>
  <mc:AlternateContent xmlns:mc="http://schemas.openxmlformats.org/markup-compatibility/2006" xmlns:p14="http://schemas.microsoft.com/office/powerpoint/2010/main">
    <mc:Choice Requires="p14">
      <p:transition spd="slow" p14:dur="2000" advTm="18364"/>
    </mc:Choice>
    <mc:Fallback xmlns="">
      <p:transition spd="slow" advTm="1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sp>
        <p:nvSpPr>
          <p:cNvPr id="7" name="TextBox 6"/>
          <p:cNvSpPr txBox="1"/>
          <p:nvPr/>
        </p:nvSpPr>
        <p:spPr>
          <a:xfrm>
            <a:off x="2915872" y="620378"/>
            <a:ext cx="8782050"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Pesticide use has increased</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298" y="1205153"/>
            <a:ext cx="9779326" cy="559927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1077826"/>
      </p:ext>
    </p:extLst>
  </p:cSld>
  <p:clrMapOvr>
    <a:masterClrMapping/>
  </p:clrMapOvr>
  <mc:AlternateContent xmlns:mc="http://schemas.openxmlformats.org/markup-compatibility/2006" xmlns:p14="http://schemas.microsoft.com/office/powerpoint/2010/main">
    <mc:Choice Requires="p14">
      <p:transition spd="slow" p14:dur="2000" advTm="101561"/>
    </mc:Choice>
    <mc:Fallback xmlns="">
      <p:transition spd="slow" advTm="10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6"/>
          <a:srcRect b="24193"/>
          <a:stretch/>
        </p:blipFill>
        <p:spPr>
          <a:xfrm>
            <a:off x="0" y="0"/>
            <a:ext cx="12192000" cy="6931742"/>
          </a:xfrm>
          <a:prstGeom prst="rect">
            <a:avLst/>
          </a:prstGeom>
        </p:spPr>
      </p:pic>
      <p:sp>
        <p:nvSpPr>
          <p:cNvPr id="4" name="TextBox 3"/>
          <p:cNvSpPr txBox="1"/>
          <p:nvPr/>
        </p:nvSpPr>
        <p:spPr>
          <a:xfrm>
            <a:off x="3385524" y="262119"/>
            <a:ext cx="8006503" cy="584775"/>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Risks associated with </a:t>
            </a:r>
            <a:r>
              <a:rPr lang="en-GB" sz="3200" dirty="0">
                <a:solidFill>
                  <a:srgbClr val="00B050"/>
                </a:solidFill>
                <a:latin typeface="Verdana" panose="020B0604030504040204" pitchFamily="34" charset="0"/>
                <a:ea typeface="Verdana" panose="020B0604030504040204" pitchFamily="34" charset="0"/>
                <a:cs typeface="Verdana" panose="020B0604030504040204" pitchFamily="34" charset="0"/>
              </a:rPr>
              <a:t>p</a:t>
            </a: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esticide use</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25">
            <a:extLst>
              <a:ext uri="{FF2B5EF4-FFF2-40B4-BE49-F238E27FC236}">
                <a16:creationId xmlns="" xmlns:a16="http://schemas.microsoft.com/office/drawing/2014/main" id="{23962B78-A276-4D77-9D39-52B05E118DAF}"/>
              </a:ext>
            </a:extLst>
          </p:cNvPr>
          <p:cNvSpPr txBox="1"/>
          <p:nvPr/>
        </p:nvSpPr>
        <p:spPr>
          <a:xfrm>
            <a:off x="5978339" y="4557390"/>
            <a:ext cx="1736028" cy="368401"/>
          </a:xfrm>
          <a:prstGeom prst="rect">
            <a:avLst/>
          </a:prstGeom>
          <a:solidFill>
            <a:schemeClr val="bg1"/>
          </a:solidFill>
        </p:spPr>
        <p:txBody>
          <a:bodyPr wrap="none" rtlCol="0">
            <a:spAutoFit/>
          </a:bodyPr>
          <a:lstStyle/>
          <a:p>
            <a:r>
              <a:rPr lang="en-GB" sz="2000" b="1" dirty="0">
                <a:latin typeface="+mn-lt"/>
              </a:rPr>
              <a:t>Agronomic risks</a:t>
            </a:r>
            <a:endParaRPr lang="fr-FR" sz="2000" b="1" dirty="0">
              <a:latin typeface="+mn-lt"/>
            </a:endParaRPr>
          </a:p>
        </p:txBody>
      </p:sp>
      <p:grpSp>
        <p:nvGrpSpPr>
          <p:cNvPr id="13" name="Groep 30">
            <a:extLst>
              <a:ext uri="{FF2B5EF4-FFF2-40B4-BE49-F238E27FC236}">
                <a16:creationId xmlns="" xmlns:a16="http://schemas.microsoft.com/office/drawing/2014/main" id="{E5BFA552-E3CE-434D-A251-C936FAA9DBAD}"/>
              </a:ext>
            </a:extLst>
          </p:cNvPr>
          <p:cNvGrpSpPr/>
          <p:nvPr/>
        </p:nvGrpSpPr>
        <p:grpSpPr>
          <a:xfrm>
            <a:off x="1872693" y="1337182"/>
            <a:ext cx="3582330" cy="2365914"/>
            <a:chOff x="-28506" y="1538262"/>
            <a:chExt cx="3149123" cy="2079807"/>
          </a:xfrm>
        </p:grpSpPr>
        <p:pic>
          <p:nvPicPr>
            <p:cNvPr id="14" name="Afbeelding 19">
              <a:extLst>
                <a:ext uri="{FF2B5EF4-FFF2-40B4-BE49-F238E27FC236}">
                  <a16:creationId xmlns="" xmlns:a16="http://schemas.microsoft.com/office/drawing/2014/main" id="{83D27FCA-F6D2-464D-8D41-825ED5737AF6}"/>
                </a:ext>
              </a:extLst>
            </p:cNvPr>
            <p:cNvPicPr>
              <a:picLocks noChangeAspect="1"/>
            </p:cNvPicPr>
            <p:nvPr/>
          </p:nvPicPr>
          <p:blipFill>
            <a:blip r:embed="rId7"/>
            <a:stretch>
              <a:fillRect/>
            </a:stretch>
          </p:blipFill>
          <p:spPr>
            <a:xfrm>
              <a:off x="-28506" y="1538262"/>
              <a:ext cx="3119711" cy="2079807"/>
            </a:xfrm>
            <a:prstGeom prst="rect">
              <a:avLst/>
            </a:prstGeom>
          </p:spPr>
        </p:pic>
        <p:sp>
          <p:nvSpPr>
            <p:cNvPr id="15" name="Tekstvak 22">
              <a:extLst>
                <a:ext uri="{FF2B5EF4-FFF2-40B4-BE49-F238E27FC236}">
                  <a16:creationId xmlns="" xmlns:a16="http://schemas.microsoft.com/office/drawing/2014/main" id="{51781EEF-8158-4CA1-8E40-14850D01293E}"/>
                </a:ext>
              </a:extLst>
            </p:cNvPr>
            <p:cNvSpPr txBox="1"/>
            <p:nvPr/>
          </p:nvSpPr>
          <p:spPr>
            <a:xfrm>
              <a:off x="393588" y="3045472"/>
              <a:ext cx="2727029" cy="400110"/>
            </a:xfrm>
            <a:prstGeom prst="rect">
              <a:avLst/>
            </a:prstGeom>
            <a:noFill/>
          </p:spPr>
          <p:txBody>
            <a:bodyPr wrap="none" rtlCol="0">
              <a:spAutoFit/>
            </a:bodyPr>
            <a:lstStyle/>
            <a:p>
              <a:r>
                <a:rPr lang="en-GB" sz="2000" b="1" dirty="0">
                  <a:solidFill>
                    <a:schemeClr val="bg1"/>
                  </a:solidFill>
                  <a:latin typeface="+mn-lt"/>
                </a:rPr>
                <a:t>Risks for pesticide users</a:t>
              </a:r>
              <a:endParaRPr lang="fr-FR" sz="2000" b="1" dirty="0">
                <a:solidFill>
                  <a:schemeClr val="bg1"/>
                </a:solidFill>
                <a:latin typeface="+mn-lt"/>
              </a:endParaRPr>
            </a:p>
          </p:txBody>
        </p:sp>
      </p:grpSp>
      <p:grpSp>
        <p:nvGrpSpPr>
          <p:cNvPr id="16" name="Groep 41">
            <a:extLst>
              <a:ext uri="{FF2B5EF4-FFF2-40B4-BE49-F238E27FC236}">
                <a16:creationId xmlns="" xmlns:a16="http://schemas.microsoft.com/office/drawing/2014/main" id="{F57A7FB9-362F-4173-A82B-F837BB3915A0}"/>
              </a:ext>
            </a:extLst>
          </p:cNvPr>
          <p:cNvGrpSpPr/>
          <p:nvPr/>
        </p:nvGrpSpPr>
        <p:grpSpPr>
          <a:xfrm>
            <a:off x="1874306" y="4051311"/>
            <a:ext cx="3562892" cy="2670164"/>
            <a:chOff x="434855" y="4401969"/>
            <a:chExt cx="3101807" cy="2324610"/>
          </a:xfrm>
        </p:grpSpPr>
        <p:pic>
          <p:nvPicPr>
            <p:cNvPr id="17" name="Afbeelding 29">
              <a:extLst>
                <a:ext uri="{FF2B5EF4-FFF2-40B4-BE49-F238E27FC236}">
                  <a16:creationId xmlns="" xmlns:a16="http://schemas.microsoft.com/office/drawing/2014/main" id="{7B0FACF9-CA9F-43EE-84A9-1F6FFDB1AE74}"/>
                </a:ext>
              </a:extLst>
            </p:cNvPr>
            <p:cNvPicPr>
              <a:picLocks noChangeAspect="1"/>
            </p:cNvPicPr>
            <p:nvPr/>
          </p:nvPicPr>
          <p:blipFill>
            <a:blip r:embed="rId8"/>
            <a:stretch>
              <a:fillRect/>
            </a:stretch>
          </p:blipFill>
          <p:spPr>
            <a:xfrm>
              <a:off x="434855" y="4401969"/>
              <a:ext cx="3101807" cy="2324610"/>
            </a:xfrm>
            <a:prstGeom prst="rect">
              <a:avLst/>
            </a:prstGeom>
          </p:spPr>
        </p:pic>
        <p:sp>
          <p:nvSpPr>
            <p:cNvPr id="18" name="Tekstvak 23">
              <a:extLst>
                <a:ext uri="{FF2B5EF4-FFF2-40B4-BE49-F238E27FC236}">
                  <a16:creationId xmlns="" xmlns:a16="http://schemas.microsoft.com/office/drawing/2014/main" id="{6119BCCC-1F2F-4363-AEE1-B8FC65D5F041}"/>
                </a:ext>
              </a:extLst>
            </p:cNvPr>
            <p:cNvSpPr txBox="1"/>
            <p:nvPr/>
          </p:nvSpPr>
          <p:spPr>
            <a:xfrm>
              <a:off x="951443" y="5418921"/>
              <a:ext cx="2292615" cy="400110"/>
            </a:xfrm>
            <a:prstGeom prst="rect">
              <a:avLst/>
            </a:prstGeom>
            <a:noFill/>
          </p:spPr>
          <p:txBody>
            <a:bodyPr wrap="none" rtlCol="0">
              <a:spAutoFit/>
            </a:bodyPr>
            <a:lstStyle/>
            <a:p>
              <a:r>
                <a:rPr lang="en-GB" sz="2000" b="1" dirty="0">
                  <a:solidFill>
                    <a:schemeClr val="bg1"/>
                  </a:solidFill>
                  <a:latin typeface="+mn-lt"/>
                </a:rPr>
                <a:t>Environmental risks</a:t>
              </a:r>
              <a:endParaRPr lang="fr-FR" sz="2000" b="1" dirty="0">
                <a:solidFill>
                  <a:schemeClr val="bg1"/>
                </a:solidFill>
                <a:latin typeface="+mn-lt"/>
              </a:endParaRPr>
            </a:p>
          </p:txBody>
        </p:sp>
      </p:grpSp>
      <p:grpSp>
        <p:nvGrpSpPr>
          <p:cNvPr id="19" name="Groep 32">
            <a:extLst>
              <a:ext uri="{FF2B5EF4-FFF2-40B4-BE49-F238E27FC236}">
                <a16:creationId xmlns="" xmlns:a16="http://schemas.microsoft.com/office/drawing/2014/main" id="{98A3716D-B960-4D73-93EB-2CC111DAAD52}"/>
              </a:ext>
            </a:extLst>
          </p:cNvPr>
          <p:cNvGrpSpPr/>
          <p:nvPr/>
        </p:nvGrpSpPr>
        <p:grpSpPr>
          <a:xfrm>
            <a:off x="8300852" y="1267649"/>
            <a:ext cx="3510447" cy="2340298"/>
            <a:chOff x="5550265" y="2953569"/>
            <a:chExt cx="3078720" cy="2052480"/>
          </a:xfrm>
        </p:grpSpPr>
        <p:pic>
          <p:nvPicPr>
            <p:cNvPr id="20" name="Afbeelding 27">
              <a:extLst>
                <a:ext uri="{FF2B5EF4-FFF2-40B4-BE49-F238E27FC236}">
                  <a16:creationId xmlns="" xmlns:a16="http://schemas.microsoft.com/office/drawing/2014/main" id="{00955C27-98DC-441C-9A8F-72143D42C617}"/>
                </a:ext>
              </a:extLst>
            </p:cNvPr>
            <p:cNvPicPr>
              <a:picLocks noChangeAspect="1"/>
            </p:cNvPicPr>
            <p:nvPr/>
          </p:nvPicPr>
          <p:blipFill>
            <a:blip r:embed="rId9"/>
            <a:stretch>
              <a:fillRect/>
            </a:stretch>
          </p:blipFill>
          <p:spPr>
            <a:xfrm>
              <a:off x="5550265" y="2953569"/>
              <a:ext cx="3078720" cy="2052480"/>
            </a:xfrm>
            <a:prstGeom prst="rect">
              <a:avLst/>
            </a:prstGeom>
          </p:spPr>
        </p:pic>
        <p:sp>
          <p:nvSpPr>
            <p:cNvPr id="21" name="Tekstvak 18">
              <a:extLst>
                <a:ext uri="{FF2B5EF4-FFF2-40B4-BE49-F238E27FC236}">
                  <a16:creationId xmlns="" xmlns:a16="http://schemas.microsoft.com/office/drawing/2014/main" id="{F52D6BFF-5EDF-49CF-83AD-A8DC700E93D1}"/>
                </a:ext>
              </a:extLst>
            </p:cNvPr>
            <p:cNvSpPr txBox="1"/>
            <p:nvPr/>
          </p:nvSpPr>
          <p:spPr>
            <a:xfrm>
              <a:off x="6144208" y="3843636"/>
              <a:ext cx="2010656" cy="350903"/>
            </a:xfrm>
            <a:prstGeom prst="rect">
              <a:avLst/>
            </a:prstGeom>
            <a:solidFill>
              <a:schemeClr val="accent3">
                <a:lumMod val="20000"/>
                <a:lumOff val="80000"/>
              </a:schemeClr>
            </a:solidFill>
          </p:spPr>
          <p:txBody>
            <a:bodyPr wrap="square" rtlCol="0">
              <a:spAutoFit/>
            </a:bodyPr>
            <a:lstStyle/>
            <a:p>
              <a:r>
                <a:rPr lang="en-GB" sz="2000" b="1" dirty="0">
                  <a:latin typeface="+mn-lt"/>
                </a:rPr>
                <a:t>Risks for consumers</a:t>
              </a:r>
              <a:endParaRPr lang="fr-FR" sz="2000" b="1" dirty="0">
                <a:latin typeface="+mn-lt"/>
              </a:endParaRPr>
            </a:p>
          </p:txBody>
        </p:sp>
      </p:grpSp>
      <p:grpSp>
        <p:nvGrpSpPr>
          <p:cNvPr id="22" name="Groep 40">
            <a:extLst>
              <a:ext uri="{FF2B5EF4-FFF2-40B4-BE49-F238E27FC236}">
                <a16:creationId xmlns="" xmlns:a16="http://schemas.microsoft.com/office/drawing/2014/main" id="{ACC120D4-95EB-4944-B956-0F96EBCEBBD8}"/>
              </a:ext>
            </a:extLst>
          </p:cNvPr>
          <p:cNvGrpSpPr/>
          <p:nvPr/>
        </p:nvGrpSpPr>
        <p:grpSpPr>
          <a:xfrm>
            <a:off x="8358157" y="4215817"/>
            <a:ext cx="3510447" cy="2430452"/>
            <a:chOff x="3631422" y="4363584"/>
            <a:chExt cx="3126388" cy="2381004"/>
          </a:xfrm>
        </p:grpSpPr>
        <p:pic>
          <p:nvPicPr>
            <p:cNvPr id="23" name="Afbeelding 38">
              <a:extLst>
                <a:ext uri="{FF2B5EF4-FFF2-40B4-BE49-F238E27FC236}">
                  <a16:creationId xmlns="" xmlns:a16="http://schemas.microsoft.com/office/drawing/2014/main" id="{7485C1CF-4976-4DF3-AB06-D46E2E60C54D}"/>
                </a:ext>
              </a:extLst>
            </p:cNvPr>
            <p:cNvPicPr>
              <a:picLocks noChangeAspect="1"/>
            </p:cNvPicPr>
            <p:nvPr/>
          </p:nvPicPr>
          <p:blipFill>
            <a:blip r:embed="rId10"/>
            <a:stretch>
              <a:fillRect/>
            </a:stretch>
          </p:blipFill>
          <p:spPr>
            <a:xfrm>
              <a:off x="3631422" y="4399211"/>
              <a:ext cx="3126388" cy="2345377"/>
            </a:xfrm>
            <a:prstGeom prst="rect">
              <a:avLst/>
            </a:prstGeom>
          </p:spPr>
        </p:pic>
        <p:sp>
          <p:nvSpPr>
            <p:cNvPr id="24" name="Tekstvak 24">
              <a:extLst>
                <a:ext uri="{FF2B5EF4-FFF2-40B4-BE49-F238E27FC236}">
                  <a16:creationId xmlns="" xmlns:a16="http://schemas.microsoft.com/office/drawing/2014/main" id="{EF3949D6-2269-4EE5-AC6F-69C4F1214E0B}"/>
                </a:ext>
              </a:extLst>
            </p:cNvPr>
            <p:cNvSpPr txBox="1"/>
            <p:nvPr/>
          </p:nvSpPr>
          <p:spPr>
            <a:xfrm>
              <a:off x="4363013" y="5393731"/>
              <a:ext cx="1627852" cy="356336"/>
            </a:xfrm>
            <a:prstGeom prst="rect">
              <a:avLst/>
            </a:prstGeom>
            <a:solidFill>
              <a:schemeClr val="accent3">
                <a:lumMod val="20000"/>
                <a:lumOff val="80000"/>
              </a:schemeClr>
            </a:solidFill>
          </p:spPr>
          <p:txBody>
            <a:bodyPr wrap="square" rtlCol="0">
              <a:spAutoFit/>
            </a:bodyPr>
            <a:lstStyle/>
            <a:p>
              <a:r>
                <a:rPr lang="en-GB" sz="2000" b="1" dirty="0">
                  <a:latin typeface="+mn-lt"/>
                </a:rPr>
                <a:t>Economic risks</a:t>
              </a:r>
              <a:endParaRPr lang="fr-FR" sz="2000" b="1" dirty="0">
                <a:latin typeface="+mn-lt"/>
              </a:endParaRPr>
            </a:p>
          </p:txBody>
        </p:sp>
        <p:sp>
          <p:nvSpPr>
            <p:cNvPr id="25" name="Tekstvak 39">
              <a:extLst>
                <a:ext uri="{FF2B5EF4-FFF2-40B4-BE49-F238E27FC236}">
                  <a16:creationId xmlns="" xmlns:a16="http://schemas.microsoft.com/office/drawing/2014/main" id="{9CAE5DB3-92BC-4309-84DC-5922AC162ADB}"/>
                </a:ext>
              </a:extLst>
            </p:cNvPr>
            <p:cNvSpPr txBox="1"/>
            <p:nvPr/>
          </p:nvSpPr>
          <p:spPr>
            <a:xfrm>
              <a:off x="4153902" y="4363584"/>
              <a:ext cx="1023037" cy="461665"/>
            </a:xfrm>
            <a:prstGeom prst="rect">
              <a:avLst/>
            </a:prstGeom>
            <a:noFill/>
          </p:spPr>
          <p:txBody>
            <a:bodyPr wrap="none" rtlCol="0">
              <a:spAutoFit/>
            </a:bodyPr>
            <a:lstStyle/>
            <a:p>
              <a:r>
                <a:rPr lang="en-GB" sz="2400" b="1" dirty="0">
                  <a:solidFill>
                    <a:schemeClr val="accent3">
                      <a:lumMod val="50000"/>
                    </a:schemeClr>
                  </a:solidFill>
                </a:rPr>
                <a:t>Trade</a:t>
              </a:r>
              <a:endParaRPr lang="fr-FR" sz="2400" b="1" dirty="0">
                <a:solidFill>
                  <a:schemeClr val="accent3">
                    <a:lumMod val="50000"/>
                  </a:schemeClr>
                </a:solidFill>
              </a:endParaRPr>
            </a:p>
          </p:txBody>
        </p:sp>
      </p:grpSp>
      <p:pic>
        <p:nvPicPr>
          <p:cNvPr id="26" name="Afbeelding 35">
            <a:extLst>
              <a:ext uri="{FF2B5EF4-FFF2-40B4-BE49-F238E27FC236}">
                <a16:creationId xmlns="" xmlns:a16="http://schemas.microsoft.com/office/drawing/2014/main" id="{9C5C318C-44AC-4CEF-BB33-2223E4AF35E6}"/>
              </a:ext>
            </a:extLst>
          </p:cNvPr>
          <p:cNvPicPr>
            <a:picLocks noChangeAspect="1"/>
          </p:cNvPicPr>
          <p:nvPr/>
        </p:nvPicPr>
        <p:blipFill>
          <a:blip r:embed="rId11"/>
          <a:stretch>
            <a:fillRect/>
          </a:stretch>
        </p:blipFill>
        <p:spPr>
          <a:xfrm>
            <a:off x="5890611" y="2507933"/>
            <a:ext cx="1967587" cy="1967590"/>
          </a:xfrm>
          <a:prstGeom prst="rect">
            <a:avLst/>
          </a:prstGeom>
          <a:solidFill>
            <a:schemeClr val="bg1"/>
          </a:solid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71945691"/>
      </p:ext>
    </p:extLst>
  </p:cSld>
  <p:clrMapOvr>
    <a:masterClrMapping/>
  </p:clrMapOvr>
  <mc:AlternateContent xmlns:mc="http://schemas.openxmlformats.org/markup-compatibility/2006" xmlns:p14="http://schemas.microsoft.com/office/powerpoint/2010/main">
    <mc:Choice Requires="p14">
      <p:transition spd="slow" p14:dur="2000" advTm="31197"/>
    </mc:Choice>
    <mc:Fallback xmlns="">
      <p:transition spd="slow" advTm="3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7B4D9534-3301-6546-A7E0-92BE1D3EE78E}"/>
              </a:ext>
            </a:extLst>
          </p:cNvPr>
          <p:cNvPicPr>
            <a:picLocks noChangeAspect="1"/>
          </p:cNvPicPr>
          <p:nvPr/>
        </p:nvPicPr>
        <p:blipFill rotWithShape="1">
          <a:blip r:embed="rId5"/>
          <a:srcRect b="24193"/>
          <a:stretch/>
        </p:blipFill>
        <p:spPr>
          <a:xfrm>
            <a:off x="0" y="0"/>
            <a:ext cx="12192000" cy="6931742"/>
          </a:xfrm>
          <a:prstGeom prst="rect">
            <a:avLst/>
          </a:prstGeom>
        </p:spPr>
      </p:pic>
      <p:sp>
        <p:nvSpPr>
          <p:cNvPr id="8" name="Content Placeholder 2"/>
          <p:cNvSpPr txBox="1">
            <a:spLocks/>
          </p:cNvSpPr>
          <p:nvPr/>
        </p:nvSpPr>
        <p:spPr>
          <a:xfrm>
            <a:off x="493806" y="1736591"/>
            <a:ext cx="5311233" cy="3458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smtClean="0"/>
          </a:p>
          <a:p>
            <a:pPr algn="l">
              <a:spcAft>
                <a:spcPts val="600"/>
              </a:spcAft>
            </a:pPr>
            <a:r>
              <a:rPr lang="en-GB" sz="2800" dirty="0" smtClean="0"/>
              <a:t>Pesticides can </a:t>
            </a:r>
          </a:p>
          <a:p>
            <a:pPr marL="342900" indent="-342900" algn="l">
              <a:spcAft>
                <a:spcPts val="600"/>
              </a:spcAft>
              <a:buFont typeface="Arial" panose="020B0604020202020204" pitchFamily="34" charset="0"/>
              <a:buChar char="•"/>
            </a:pPr>
            <a:r>
              <a:rPr lang="en-GB" sz="2800" dirty="0" smtClean="0"/>
              <a:t>decrease soil biodiversity</a:t>
            </a:r>
          </a:p>
          <a:p>
            <a:pPr marL="342900" indent="-342900" algn="l">
              <a:spcAft>
                <a:spcPts val="600"/>
              </a:spcAft>
              <a:buFont typeface="Arial" panose="020B0604020202020204" pitchFamily="34" charset="0"/>
              <a:buChar char="•"/>
            </a:pPr>
            <a:r>
              <a:rPr lang="en-GB" sz="2800" dirty="0" smtClean="0"/>
              <a:t>impede soil functions</a:t>
            </a:r>
          </a:p>
          <a:p>
            <a:pPr marL="342900" indent="-342900" algn="l">
              <a:spcAft>
                <a:spcPts val="600"/>
              </a:spcAft>
              <a:buFont typeface="Arial" panose="020B0604020202020204" pitchFamily="34" charset="0"/>
              <a:buChar char="•"/>
            </a:pPr>
            <a:r>
              <a:rPr lang="en-GB" sz="2800" dirty="0" smtClean="0"/>
              <a:t>diminish system productivity</a:t>
            </a:r>
          </a:p>
          <a:p>
            <a:pPr algn="l">
              <a:spcAft>
                <a:spcPts val="600"/>
              </a:spcAft>
            </a:pPr>
            <a:endParaRPr lang="en-GB" dirty="0" smtClean="0">
              <a:solidFill>
                <a:srgbClr val="FF0000"/>
              </a:solidFill>
            </a:endParaRPr>
          </a:p>
          <a:p>
            <a:pPr algn="l">
              <a:spcAft>
                <a:spcPts val="600"/>
              </a:spcAft>
            </a:pPr>
            <a:endParaRPr lang="en-GB" dirty="0"/>
          </a:p>
          <a:p>
            <a:pPr algn="l">
              <a:spcAft>
                <a:spcPts val="600"/>
              </a:spcAft>
            </a:pPr>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9313" t="3964" b="9447"/>
          <a:stretch/>
        </p:blipFill>
        <p:spPr>
          <a:xfrm>
            <a:off x="5506040" y="3903669"/>
            <a:ext cx="3765469" cy="3028072"/>
          </a:xfrm>
          <a:prstGeom prst="rect">
            <a:avLst/>
          </a:prstGeom>
        </p:spPr>
      </p:pic>
      <p:sp>
        <p:nvSpPr>
          <p:cNvPr id="9" name="TextBox 8"/>
          <p:cNvSpPr txBox="1"/>
          <p:nvPr/>
        </p:nvSpPr>
        <p:spPr>
          <a:xfrm>
            <a:off x="3385524" y="414967"/>
            <a:ext cx="8006503" cy="1077218"/>
          </a:xfrm>
          <a:prstGeom prst="rect">
            <a:avLst/>
          </a:prstGeom>
          <a:noFill/>
        </p:spPr>
        <p:txBody>
          <a:bodyPr wrap="square" rtlCol="0">
            <a:spAutoFit/>
          </a:bodyPr>
          <a:lstStyle/>
          <a:p>
            <a:pPr algn="ctr"/>
            <a:r>
              <a:rPr lang="en-GB" sz="32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An example: Pesticides and soil pollution</a:t>
            </a:r>
            <a:endParaRPr lang="en-US" sz="32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7"/>
          <a:stretch>
            <a:fillRect/>
          </a:stretch>
        </p:blipFill>
        <p:spPr>
          <a:xfrm>
            <a:off x="8480081" y="891514"/>
            <a:ext cx="3580902" cy="496816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1010037"/>
      </p:ext>
    </p:extLst>
  </p:cSld>
  <p:clrMapOvr>
    <a:masterClrMapping/>
  </p:clrMapOvr>
  <mc:AlternateContent xmlns:mc="http://schemas.openxmlformats.org/markup-compatibility/2006" xmlns:p14="http://schemas.microsoft.com/office/powerpoint/2010/main">
    <mc:Choice Requires="p14">
      <p:transition spd="slow" p14:dur="2000" advTm="53562"/>
    </mc:Choice>
    <mc:Fallback xmlns="">
      <p:transition spd="slow" advTm="5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3.3|3|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8542</TotalTime>
  <Words>4051</Words>
  <Application>Microsoft Office PowerPoint</Application>
  <PresentationFormat>Widescreen</PresentationFormat>
  <Paragraphs>428</Paragraphs>
  <Slides>25</Slides>
  <Notes>25</Notes>
  <HiddenSlides>0</HiddenSlides>
  <MMClips>25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Adobe Fangsong Std R</vt:lpstr>
      <vt:lpstr>Arial</vt:lpstr>
      <vt:lpstr>Calibri</vt:lpstr>
      <vt:lpstr>Calibri Light</vt:lpstr>
      <vt:lpstr>等线</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FAO of the 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Perminova, Oxana (AGPM)</dc:creator>
  <cp:lastModifiedBy>Mikheev, Vladimir (FAORU)</cp:lastModifiedBy>
  <cp:revision>186</cp:revision>
  <cp:lastPrinted>2019-05-29T13:05:52Z</cp:lastPrinted>
  <dcterms:created xsi:type="dcterms:W3CDTF">2018-08-16T14:13:59Z</dcterms:created>
  <dcterms:modified xsi:type="dcterms:W3CDTF">2019-06-18T09:28:22Z</dcterms:modified>
</cp:coreProperties>
</file>